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93" r:id="rId10"/>
    <p:sldId id="294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2" r:id="rId29"/>
    <p:sldId id="314" r:id="rId30"/>
    <p:sldId id="313" r:id="rId31"/>
    <p:sldId id="319" r:id="rId32"/>
    <p:sldId id="315" r:id="rId33"/>
    <p:sldId id="316" r:id="rId34"/>
    <p:sldId id="317" r:id="rId35"/>
    <p:sldId id="318" r:id="rId36"/>
    <p:sldId id="322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2" r:id="rId45"/>
    <p:sldId id="331" r:id="rId46"/>
  </p:sldIdLst>
  <p:sldSz cx="9144000" cy="5143500" type="screen16x9"/>
  <p:notesSz cx="6858000" cy="9144000"/>
  <p:embeddedFontLst>
    <p:embeddedFont>
      <p:font typeface="Alfa Slab One" panose="00000500000000000000"/>
      <p:regular r:id="rId50"/>
    </p:embeddedFont>
    <p:embeddedFont>
      <p:font typeface="Proxima Nova" panose="02000506030000020004"/>
      <p:regular r:id="rId51"/>
    </p:embeddedFont>
    <p:embeddedFont>
      <p:font typeface="Proxima Nova" panose="020005060300000200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6A46EF-208A-40FF-A536-C001B598B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c5058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c5058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c50583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c50583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c50583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c50583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a447aa8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a447aa8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c50583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c50583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50583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50583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/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000" b="1" dirty="0"/>
              <a:t>Отсечение по полю видимости</a:t>
            </a:r>
            <a:endParaRPr lang="ru-RU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Сазерлэнда</a:t>
            </a:r>
            <a:r>
              <a:rPr lang="ru-RU" sz="3200" dirty="0"/>
              <a:t>-Коэна. Шаг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Рассмотрим три возможных случая.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A = B = 0000</a:t>
            </a:r>
            <a:r>
              <a:rPr lang="ru-RU" dirty="0"/>
              <a:t>. Этот </a:t>
            </a:r>
            <a:r>
              <a:rPr lang="ru-RU" dirty="0">
                <a:solidFill>
                  <a:schemeClr val="bg2"/>
                </a:solidFill>
              </a:rPr>
              <a:t>случай означает</a:t>
            </a:r>
            <a:r>
              <a:rPr lang="ru-RU" dirty="0"/>
              <a:t>, что обе точки лежат внутри прямоугольника (т. е. отсечение не требуется).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AB ≠ 0000</a:t>
            </a:r>
            <a:r>
              <a:rPr lang="en-US" dirty="0"/>
              <a:t>. </a:t>
            </a:r>
            <a:r>
              <a:rPr lang="ru-RU" dirty="0"/>
              <a:t>В этом случае точки лежат по одну сторону от какой-либо отсекающей линии (с внешней ее стороны). Следовательно, отрезок полностью лежит вне окна.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Если не выполнены условия </a:t>
            </a:r>
            <a:r>
              <a:rPr lang="ru-RU" dirty="0">
                <a:solidFill>
                  <a:srgbClr val="FF0000"/>
                </a:solidFill>
              </a:rPr>
              <a:t>1 </a:t>
            </a:r>
            <a:r>
              <a:rPr lang="ru-RU" dirty="0"/>
              <a:t>или 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ru-RU" dirty="0"/>
              <a:t>, то необходимо находить точки пересечения с некоторыми из отсекающих прямых (для прямых, которые пересекает AB, соответствующий бит в A</a:t>
            </a:r>
            <a:r>
              <a:rPr lang="en-US" dirty="0"/>
              <a:t>^</a:t>
            </a:r>
            <a:r>
              <a:rPr lang="ru-RU" dirty="0"/>
              <a:t>B установлен в 1 ). Для этого разобьем отрезок найденными точками пересечения и затем применим тот же анализ кодов концов для полученных </a:t>
            </a:r>
            <a:r>
              <a:rPr lang="ru-RU" dirty="0" err="1"/>
              <a:t>подотрезков</a:t>
            </a:r>
            <a:r>
              <a:rPr lang="ru-RU" dirty="0"/>
              <a:t>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/>
            <a:r>
              <a:rPr lang="ru-RU" sz="4400" dirty="0"/>
              <a:t>Алгоритм средней точки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средней точки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Алгоритм решает ту же задачу: отсечение отрезка относительно прямоугольника. Случаи, в которых отрезок лежит целиком снаружи или внутри окна, выявим методом, изложенным в алгоритме </a:t>
            </a:r>
            <a:r>
              <a:rPr lang="ru-RU" dirty="0" err="1"/>
              <a:t>Сазерлэнда</a:t>
            </a:r>
            <a:r>
              <a:rPr lang="ru-RU" dirty="0"/>
              <a:t>-Коэна.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В общем случае возьмем среднюю точку нашего отрезка </a:t>
            </a:r>
            <a:r>
              <a:rPr lang="ru-RU" dirty="0">
                <a:solidFill>
                  <a:schemeClr val="accent3"/>
                </a:solidFill>
              </a:rPr>
              <a:t>AB</a:t>
            </a:r>
            <a:r>
              <a:rPr lang="ru-RU" dirty="0"/>
              <a:t> (обозначим ее </a:t>
            </a:r>
            <a:r>
              <a:rPr lang="ru-RU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/>
              <a:t> ) и применим к отрезкам </a:t>
            </a:r>
            <a:r>
              <a:rPr lang="ru-RU" dirty="0">
                <a:solidFill>
                  <a:schemeClr val="accent3"/>
                </a:solidFill>
              </a:rPr>
              <a:t>AC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/>
              <a:t> и </a:t>
            </a:r>
            <a:r>
              <a:rPr lang="ru-RU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>
                <a:solidFill>
                  <a:schemeClr val="accent3"/>
                </a:solidFill>
              </a:rPr>
              <a:t>B</a:t>
            </a:r>
            <a:r>
              <a:rPr lang="ru-RU" dirty="0"/>
              <a:t> этот алгоритм рекурсивно Следующие средние точки отрезков </a:t>
            </a:r>
            <a:r>
              <a:rPr lang="ru-RU" dirty="0">
                <a:solidFill>
                  <a:schemeClr val="accent3"/>
                </a:solidFill>
              </a:rPr>
              <a:t>AC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/>
              <a:t> и </a:t>
            </a:r>
            <a:r>
              <a:rPr lang="ru-RU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>
                <a:solidFill>
                  <a:schemeClr val="accent3"/>
                </a:solidFill>
              </a:rPr>
              <a:t>B</a:t>
            </a:r>
            <a:r>
              <a:rPr lang="ru-RU" dirty="0"/>
              <a:t> обозначим </a:t>
            </a:r>
            <a:r>
              <a:rPr lang="ru-RU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2</a:t>
            </a:r>
            <a:r>
              <a:rPr lang="ru-RU" dirty="0"/>
              <a:t> и </a:t>
            </a:r>
            <a:r>
              <a:rPr lang="ru-RU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3</a:t>
            </a:r>
            <a:r>
              <a:rPr lang="ru-RU" dirty="0"/>
              <a:t> соответственно. И так далее, пока размер оставшихся отрезков не станет меньше размера пикселя.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средней точки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1203598"/>
          <a:ext cx="8352928" cy="3312368"/>
        </p:xfrm>
        <a:graphic>
          <a:graphicData uri="http://schemas.openxmlformats.org/drawingml/2006/table">
            <a:tbl>
              <a:tblPr firstRow="1" bandRow="1">
                <a:tableStyleId>{D76A46EF-208A-40FF-A536-C001B598B2AB}</a:tableStyleId>
              </a:tblPr>
              <a:tblGrid>
                <a:gridCol w="4144039"/>
                <a:gridCol w="4208889"/>
              </a:tblGrid>
              <a:tr h="331236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После второй итерации отрезок </a:t>
                      </a:r>
                      <a:r>
                        <a:rPr lang="ru-RU" sz="1800" b="0" i="0" u="none" strike="noStrike" cap="none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</a:t>
                      </a:r>
                      <a:r>
                        <a:rPr lang="ru-RU" sz="1800" b="0" i="0" u="none" strike="noStrike" cap="none" baseline="-25000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</a:t>
                      </a:r>
                      <a:r>
                        <a:rPr lang="ru-RU" sz="18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будет отсечен, и для него дальнейшее половинное деление производиться не будет; </a:t>
                      </a:r>
                      <a:r>
                        <a:rPr lang="ru-RU" sz="1800" b="0" i="0" u="none" strike="noStrike" cap="none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</a:t>
                      </a:r>
                      <a:r>
                        <a:rPr lang="ru-RU" sz="1800" b="0" i="0" u="none" strike="noStrike" cap="none" baseline="-25000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r>
                        <a:rPr lang="ru-RU" sz="1800" b="0" i="0" u="none" strike="noStrike" cap="none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</a:t>
                      </a:r>
                      <a:r>
                        <a:rPr lang="ru-RU" sz="1800" b="0" i="0" u="none" strike="noStrike" cap="none" baseline="-25000" dirty="0">
                          <a:solidFill>
                            <a:schemeClr val="accent3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</a:t>
                      </a:r>
                      <a:r>
                        <a:rPr lang="ru-RU" sz="18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Proxima Nova" panose="020005060300000200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 лежит целиком внутри области отсечения, он будет нарисован, и для него дальнейшее половинное деление также производиться не будет. Остальные части будем делить дальше.</a:t>
                      </a:r>
                      <a:endParaRPr lang="ru-RU" sz="1800" dirty="0">
                        <a:solidFill>
                          <a:schemeClr val="bg2"/>
                        </a:solidFill>
                        <a:latin typeface="Proxima Nova" panose="020005060300000200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5" name="Picture 3" descr="C:\Users\User\Desktop\5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5606"/>
            <a:ext cx="3816424" cy="30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средней точки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Алгоритм средней точки прост, но не очень эффективен на практике, так как требует большой глубины рекурсии. В большинстве случаев алгоритм </a:t>
            </a:r>
            <a:r>
              <a:rPr lang="ru-RU" dirty="0" err="1"/>
              <a:t>Сазерлэнда</a:t>
            </a:r>
            <a:r>
              <a:rPr lang="ru-RU" dirty="0"/>
              <a:t>-Коэна предпочтительнее. Прием с делением отрезка пополам может оказаться эффективным при отсечении относительно сложной непрямоугольной области, для которой проверить принадлежность точки к окну существенно проще, чем найти пересечение отрезка с границей.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4400" dirty="0"/>
              <a:t>Алгоритм </a:t>
            </a:r>
            <a:r>
              <a:rPr lang="ru-RU" sz="4400" dirty="0" err="1"/>
              <a:t>Цируса</a:t>
            </a:r>
            <a:r>
              <a:rPr lang="ru-RU" sz="4400" dirty="0"/>
              <a:t>-Бека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Представление отрезка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Алгоритм </a:t>
            </a:r>
            <a:r>
              <a:rPr lang="ru-RU" dirty="0" err="1"/>
              <a:t>Цируса</a:t>
            </a:r>
            <a:r>
              <a:rPr lang="ru-RU" dirty="0"/>
              <a:t>-Бека отсекает отрезок P</a:t>
            </a:r>
            <a:r>
              <a:rPr lang="ru-RU" baseline="-25000" dirty="0"/>
              <a:t>1</a:t>
            </a:r>
            <a:r>
              <a:rPr lang="ru-RU" dirty="0"/>
              <a:t>P</a:t>
            </a:r>
            <a:r>
              <a:rPr lang="ru-RU" baseline="-25000" dirty="0"/>
              <a:t>2</a:t>
            </a:r>
            <a:r>
              <a:rPr lang="ru-RU" dirty="0"/>
              <a:t>, используя его параметрическое представление:</a:t>
            </a:r>
            <a:endParaRPr lang="ru-RU" dirty="0"/>
          </a:p>
          <a:p>
            <a:pPr marL="114300" indent="0" algn="ctr">
              <a:buNone/>
            </a:pPr>
            <a:endParaRPr lang="en-US" sz="2400" dirty="0"/>
          </a:p>
          <a:p>
            <a:pPr marL="114300" indent="0" algn="ctr">
              <a:buNone/>
            </a:pPr>
            <a:r>
              <a:rPr lang="ru-RU" sz="2400" dirty="0">
                <a:solidFill>
                  <a:schemeClr val="accent3"/>
                </a:solidFill>
              </a:rPr>
              <a:t>P</a:t>
            </a:r>
            <a:r>
              <a:rPr lang="en-US" sz="2400" baseline="-25000" dirty="0">
                <a:solidFill>
                  <a:schemeClr val="accent3"/>
                </a:solidFill>
              </a:rPr>
              <a:t>s</a:t>
            </a:r>
            <a:r>
              <a:rPr lang="ru-RU" sz="2400" dirty="0">
                <a:solidFill>
                  <a:schemeClr val="accent3"/>
                </a:solidFill>
              </a:rPr>
              <a:t>(</a:t>
            </a:r>
            <a:r>
              <a:rPr lang="en-US" sz="2400" dirty="0">
                <a:solidFill>
                  <a:schemeClr val="accent3"/>
                </a:solidFill>
              </a:rPr>
              <a:t>t</a:t>
            </a:r>
            <a:r>
              <a:rPr lang="ru-RU" sz="2400" dirty="0">
                <a:solidFill>
                  <a:schemeClr val="accent3"/>
                </a:solidFill>
              </a:rPr>
              <a:t>)</a:t>
            </a:r>
            <a:r>
              <a:rPr lang="en-US" sz="2400" dirty="0">
                <a:solidFill>
                  <a:schemeClr val="accent3"/>
                </a:solidFill>
              </a:rPr>
              <a:t> = </a:t>
            </a:r>
            <a:r>
              <a:rPr lang="ru-RU" sz="2400" dirty="0">
                <a:solidFill>
                  <a:schemeClr val="accent3"/>
                </a:solidFill>
              </a:rPr>
              <a:t>P</a:t>
            </a:r>
            <a:r>
              <a:rPr lang="ru-RU" sz="2400" baseline="-25000" dirty="0">
                <a:solidFill>
                  <a:schemeClr val="accent3"/>
                </a:solidFill>
              </a:rPr>
              <a:t>1</a:t>
            </a:r>
            <a:r>
              <a:rPr lang="en-US" sz="2400" dirty="0">
                <a:solidFill>
                  <a:schemeClr val="accent3"/>
                </a:solidFill>
              </a:rPr>
              <a:t>+(</a:t>
            </a:r>
            <a:r>
              <a:rPr lang="ru-RU" sz="2400" dirty="0">
                <a:solidFill>
                  <a:schemeClr val="accent3"/>
                </a:solidFill>
              </a:rPr>
              <a:t>P</a:t>
            </a:r>
            <a:r>
              <a:rPr lang="ru-RU" sz="2400" baseline="-25000" dirty="0">
                <a:solidFill>
                  <a:schemeClr val="accent3"/>
                </a:solidFill>
              </a:rPr>
              <a:t>2</a:t>
            </a:r>
            <a:r>
              <a:rPr lang="en-US" sz="2400" dirty="0">
                <a:solidFill>
                  <a:schemeClr val="accent3"/>
                </a:solidFill>
              </a:rPr>
              <a:t>-</a:t>
            </a:r>
            <a:r>
              <a:rPr lang="ru-RU" sz="2400" dirty="0">
                <a:solidFill>
                  <a:schemeClr val="accent3"/>
                </a:solidFill>
              </a:rPr>
              <a:t>P</a:t>
            </a:r>
            <a:r>
              <a:rPr lang="ru-RU" sz="2400" baseline="-25000" dirty="0">
                <a:solidFill>
                  <a:schemeClr val="accent3"/>
                </a:solidFill>
              </a:rPr>
              <a:t>1</a:t>
            </a:r>
            <a:r>
              <a:rPr lang="en-US" sz="2400" dirty="0">
                <a:solidFill>
                  <a:schemeClr val="accent3"/>
                </a:solidFill>
              </a:rPr>
              <a:t>)t, t∈[0,1]</a:t>
            </a:r>
            <a:endParaRPr lang="ru-RU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Цируса</a:t>
            </a:r>
            <a:r>
              <a:rPr lang="ru-RU" sz="3200" dirty="0"/>
              <a:t>-Бека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/>
              <a:t>Данный алгоритм применим не только в случае отсечения прямоугольником со сторонами, параллельными осям координат, но и в случае, если отсекаемая область ограничена любым выпуклым многоугольником.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Цируса</a:t>
            </a:r>
            <a:r>
              <a:rPr lang="ru-RU" sz="2800" dirty="0"/>
              <a:t>-Бека. Шаг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NikitinAI\Downloads\5_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42518"/>
            <a:ext cx="4968552" cy="34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Цируса</a:t>
            </a:r>
            <a:r>
              <a:rPr lang="ru-RU" sz="3200" dirty="0"/>
              <a:t>-Бека. Шаг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/>
              <a:t>Рассмотрим отдельно ребро </a:t>
            </a:r>
            <a:r>
              <a:rPr lang="ru-RU" sz="2400" dirty="0" err="1">
                <a:solidFill>
                  <a:schemeClr val="accent3"/>
                </a:solidFill>
              </a:rPr>
              <a:t>E</a:t>
            </a:r>
            <a:r>
              <a:rPr lang="ru-RU" sz="2400" baseline="-25000" dirty="0" err="1">
                <a:solidFill>
                  <a:schemeClr val="accent3"/>
                </a:solidFill>
              </a:rPr>
              <a:t>i</a:t>
            </a:r>
            <a:r>
              <a:rPr lang="ru-RU" sz="2400" dirty="0"/>
              <a:t> отсекающего многоугольника. </a:t>
            </a:r>
            <a:endParaRPr lang="en-US" sz="2400" dirty="0"/>
          </a:p>
          <a:p>
            <a:pPr marL="114300" indent="0">
              <a:buNone/>
            </a:pPr>
            <a:r>
              <a:rPr lang="ru-RU" sz="2400" dirty="0"/>
              <a:t>Нормаль к нему ориентируем во внешнюю сторону отсекающего многоугольника, для этого удобно считать, что точки отсекающего контура обходятся против часовой стрелки; тогда если ребро </a:t>
            </a:r>
            <a:r>
              <a:rPr lang="en-US" sz="2400" dirty="0">
                <a:solidFill>
                  <a:schemeClr val="accent3"/>
                </a:solidFill>
              </a:rPr>
              <a:t>P</a:t>
            </a:r>
            <a:r>
              <a:rPr lang="ru-RU" sz="2400" baseline="-25000" dirty="0">
                <a:solidFill>
                  <a:schemeClr val="accent3"/>
                </a:solidFill>
              </a:rPr>
              <a:t>Ei1</a:t>
            </a:r>
            <a:r>
              <a:rPr lang="en-US" sz="2400" dirty="0">
                <a:solidFill>
                  <a:schemeClr val="accent3"/>
                </a:solidFill>
              </a:rPr>
              <a:t> P</a:t>
            </a:r>
            <a:r>
              <a:rPr lang="ru-RU" sz="2400" baseline="-25000" dirty="0" err="1">
                <a:solidFill>
                  <a:schemeClr val="accent3"/>
                </a:solidFill>
              </a:rPr>
              <a:t>Ei</a:t>
            </a:r>
            <a:r>
              <a:rPr lang="en-US" sz="2400" baseline="-25000" dirty="0">
                <a:solidFill>
                  <a:schemeClr val="accent3"/>
                </a:solidFill>
              </a:rPr>
              <a:t>2</a:t>
            </a:r>
            <a:r>
              <a:rPr lang="ru-RU" sz="2400" dirty="0"/>
              <a:t> - это , то нормаль </a:t>
            </a:r>
            <a:r>
              <a:rPr lang="ru-RU" sz="2400" dirty="0" err="1">
                <a:solidFill>
                  <a:schemeClr val="accent3"/>
                </a:solidFill>
              </a:rPr>
              <a:t>N</a:t>
            </a:r>
            <a:r>
              <a:rPr lang="ru-RU" sz="2400" baseline="-25000" dirty="0" err="1">
                <a:solidFill>
                  <a:schemeClr val="accent3"/>
                </a:solidFill>
              </a:rPr>
              <a:t>Ei</a:t>
            </a:r>
            <a:r>
              <a:rPr lang="ru-RU" sz="2400" dirty="0"/>
              <a:t> будет пропорциональна (</a:t>
            </a:r>
            <a:r>
              <a:rPr lang="ru-RU" sz="2400" dirty="0">
                <a:solidFill>
                  <a:schemeClr val="accent3"/>
                </a:solidFill>
              </a:rPr>
              <a:t>y</a:t>
            </a:r>
            <a:r>
              <a:rPr lang="ru-RU" sz="2400" baseline="-25000" dirty="0">
                <a:solidFill>
                  <a:schemeClr val="accent3"/>
                </a:solidFill>
              </a:rPr>
              <a:t>Ei2</a:t>
            </a:r>
            <a:r>
              <a:rPr lang="ru-RU" sz="2400" dirty="0">
                <a:solidFill>
                  <a:schemeClr val="accent3"/>
                </a:solidFill>
              </a:rPr>
              <a:t>-y</a:t>
            </a:r>
            <a:r>
              <a:rPr lang="ru-RU" sz="2400" baseline="-25000" dirty="0">
                <a:solidFill>
                  <a:schemeClr val="accent3"/>
                </a:solidFill>
              </a:rPr>
              <a:t>Ei1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accent3"/>
                </a:solidFill>
              </a:rPr>
              <a:t>x</a:t>
            </a:r>
            <a:r>
              <a:rPr lang="ru-RU" sz="2400" baseline="-25000" dirty="0">
                <a:solidFill>
                  <a:schemeClr val="accent3"/>
                </a:solidFill>
              </a:rPr>
              <a:t>Ei1</a:t>
            </a:r>
            <a:r>
              <a:rPr lang="ru-RU" sz="2400" dirty="0">
                <a:solidFill>
                  <a:schemeClr val="accent3"/>
                </a:solidFill>
              </a:rPr>
              <a:t>- x</a:t>
            </a:r>
            <a:r>
              <a:rPr lang="ru-RU" sz="2400" baseline="-25000" dirty="0">
                <a:solidFill>
                  <a:schemeClr val="accent3"/>
                </a:solidFill>
              </a:rPr>
              <a:t>Ei2</a:t>
            </a:r>
            <a:r>
              <a:rPr lang="ru-RU" sz="2400" dirty="0"/>
              <a:t>)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dirty="0"/>
              <a:t>Необходимость отсечения невидимых областей</a:t>
            </a:r>
            <a:endParaRPr lang="ru-RU" sz="28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i="1" dirty="0"/>
              <a:t>Растеризация</a:t>
            </a:r>
            <a:r>
              <a:rPr lang="ru-RU" sz="2400" dirty="0"/>
              <a:t> на конечном растре требует возможности отсечения </a:t>
            </a:r>
            <a:r>
              <a:rPr lang="ru-RU" sz="2400" dirty="0" err="1"/>
              <a:t>растеризуемого</a:t>
            </a:r>
            <a:r>
              <a:rPr lang="ru-RU" sz="2400" dirty="0"/>
              <a:t> объекта относительно границ растра, т.е. удаления частей </a:t>
            </a:r>
            <a:r>
              <a:rPr lang="ru-RU" sz="2400" dirty="0" err="1"/>
              <a:t>растеризуемого</a:t>
            </a:r>
            <a:r>
              <a:rPr lang="ru-RU" sz="2400" dirty="0"/>
              <a:t> объекта, лежащих за пределами растра. 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Выполнение алгоритма </a:t>
            </a:r>
            <a:r>
              <a:rPr lang="ru-RU" sz="2400" i="1" dirty="0"/>
              <a:t>растеризации</a:t>
            </a:r>
            <a:r>
              <a:rPr lang="ru-RU" sz="2400" dirty="0"/>
              <a:t> без предварительного отсечения приведет к ошибке при попытке осуществить изменение цвета пикселя с координатами за пределами растра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Цируса</a:t>
            </a:r>
            <a:r>
              <a:rPr lang="ru-RU" sz="2800" dirty="0"/>
              <a:t>-Бека. Шаг 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ru-RU" dirty="0"/>
                  <a:t>Тогда область, отсекаемая прямой, на которой лежит ребро (обозначим ее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L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i</a:t>
                </a:r>
                <a:r>
                  <a:rPr lang="ru-RU" dirty="0"/>
                  <a:t> ), соответствует точкам </a:t>
                </a:r>
                <a:r>
                  <a:rPr lang="ru-RU" dirty="0">
                    <a:solidFill>
                      <a:schemeClr val="accent3"/>
                    </a:solidFill>
                  </a:rPr>
                  <a:t>P</a:t>
                </a:r>
                <a:r>
                  <a:rPr lang="ru-RU" dirty="0"/>
                  <a:t>, для которых </a:t>
                </a:r>
                <a:r>
                  <a:rPr lang="en-US" dirty="0">
                    <a:solidFill>
                      <a:schemeClr val="accent3"/>
                    </a:solidFill>
                  </a:rPr>
                  <a:t>(</a:t>
                </a:r>
                <a:r>
                  <a:rPr lang="ru-RU" dirty="0">
                    <a:solidFill>
                      <a:schemeClr val="accent3"/>
                    </a:solidFill>
                  </a:rPr>
                  <a:t>(P-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>
                    <a:solidFill>
                      <a:schemeClr val="accent3"/>
                    </a:solidFill>
                  </a:rPr>
                  <a:t>),</a:t>
                </a:r>
                <a:r>
                  <a:rPr lang="ru-RU" dirty="0" err="1">
                    <a:solidFill>
                      <a:schemeClr val="accent3"/>
                    </a:solidFill>
                  </a:rPr>
                  <a:t>N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>
                    <a:solidFill>
                      <a:schemeClr val="accent3"/>
                    </a:solidFill>
                  </a:rPr>
                  <a:t>) &gt; 0</a:t>
                </a:r>
                <a:r>
                  <a:rPr lang="ru-RU" dirty="0"/>
                  <a:t>, где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/>
                  <a:t> - любая точка на ребре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E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i</a:t>
                </a:r>
                <a:r>
                  <a:rPr lang="ru-RU" dirty="0"/>
                  <a:t>. Точка пересечения прямой, на которой лежит отрезок с отсекающей прямой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L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i</a:t>
                </a:r>
                <a:r>
                  <a:rPr lang="ru-RU" dirty="0"/>
                  <a:t>, находится из уравнения</a:t>
                </a:r>
                <a:r>
                  <a:rPr lang="en-US" dirty="0"/>
                  <a:t> </a:t>
                </a:r>
                <a:r>
                  <a:rPr lang="ru-RU" dirty="0">
                    <a:solidFill>
                      <a:schemeClr val="accent3"/>
                    </a:solidFill>
                  </a:rPr>
                  <a:t>((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s</a:t>
                </a:r>
                <a:r>
                  <a:rPr lang="ru-RU" dirty="0">
                    <a:solidFill>
                      <a:schemeClr val="accent3"/>
                    </a:solidFill>
                  </a:rPr>
                  <a:t>(t) - 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>
                    <a:solidFill>
                      <a:schemeClr val="accent3"/>
                    </a:solidFill>
                  </a:rPr>
                  <a:t>),</a:t>
                </a:r>
                <a:r>
                  <a:rPr lang="ru-RU" dirty="0" err="1">
                    <a:solidFill>
                      <a:schemeClr val="accent3"/>
                    </a:solidFill>
                  </a:rPr>
                  <a:t>N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>
                    <a:solidFill>
                      <a:schemeClr val="accent3"/>
                    </a:solidFill>
                  </a:rPr>
                  <a:t>) = 0</a:t>
                </a:r>
                <a:r>
                  <a:rPr lang="ru-RU" dirty="0"/>
                  <a:t>.</a:t>
                </a:r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ru-RU" dirty="0"/>
                  <a:t>Если же </a:t>
                </a:r>
                <a:r>
                  <a:rPr lang="ru-RU" dirty="0">
                    <a:solidFill>
                      <a:schemeClr val="accent3"/>
                    </a:solidFill>
                  </a:rPr>
                  <a:t>((P</a:t>
                </a:r>
                <a:r>
                  <a:rPr lang="ru-RU" baseline="-25000" dirty="0">
                    <a:solidFill>
                      <a:schemeClr val="accent3"/>
                    </a:solidFill>
                  </a:rPr>
                  <a:t>2</a:t>
                </a:r>
                <a:r>
                  <a:rPr lang="ru-RU" dirty="0">
                    <a:solidFill>
                      <a:schemeClr val="accent3"/>
                    </a:solidFill>
                  </a:rPr>
                  <a:t> - P</a:t>
                </a:r>
                <a:r>
                  <a:rPr lang="ru-RU" baseline="-25000" dirty="0">
                    <a:solidFill>
                      <a:schemeClr val="accent3"/>
                    </a:solidFill>
                  </a:rPr>
                  <a:t>1</a:t>
                </a:r>
                <a:r>
                  <a:rPr lang="ru-RU" dirty="0">
                    <a:solidFill>
                      <a:schemeClr val="accent3"/>
                    </a:solidFill>
                  </a:rPr>
                  <a:t>),</a:t>
                </a:r>
                <a:r>
                  <a:rPr lang="ru-RU" dirty="0" err="1">
                    <a:solidFill>
                      <a:schemeClr val="accent3"/>
                    </a:solidFill>
                  </a:rPr>
                  <a:t>N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Ei</a:t>
                </a:r>
                <a:r>
                  <a:rPr lang="ru-RU" dirty="0">
                    <a:solidFill>
                      <a:schemeClr val="accent3"/>
                    </a:solidFill>
                  </a:rPr>
                  <a:t>) = 0</a:t>
                </a:r>
                <a:r>
                  <a:rPr lang="ru-RU" dirty="0"/>
                  <a:t> это означает, что отсекаемый отрезок параллелен </a:t>
                </a:r>
                <a:r>
                  <a:rPr lang="ru-RU" dirty="0" err="1"/>
                  <a:t>L</a:t>
                </a:r>
                <a:r>
                  <a:rPr lang="ru-RU" baseline="-25000" dirty="0" err="1"/>
                  <a:t>i</a:t>
                </a:r>
                <a:r>
                  <a:rPr lang="ru-RU" dirty="0"/>
                  <a:t> и не существует единственной точки их пересечения. Такие случаи алгоритм игнорирует.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6" t="-17" r="1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Picture 20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Цируса</a:t>
            </a:r>
            <a:r>
              <a:rPr lang="ru-RU" sz="3200" dirty="0"/>
              <a:t>-Бека. Шаг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Для алгоритма </a:t>
            </a:r>
            <a:r>
              <a:rPr lang="ru-RU" dirty="0" err="1"/>
              <a:t>Цируса</a:t>
            </a:r>
            <a:r>
              <a:rPr lang="ru-RU" dirty="0"/>
              <a:t>-Бека также важно в каком направлении (внутрь отсекающего многоугольника или из него) проходит точка при движении по отрезку от P</a:t>
            </a:r>
            <a:r>
              <a:rPr lang="ru-RU" baseline="-25000" dirty="0"/>
              <a:t>1</a:t>
            </a:r>
            <a:r>
              <a:rPr lang="ru-RU" dirty="0"/>
              <a:t> к P</a:t>
            </a:r>
            <a:r>
              <a:rPr lang="ru-RU" baseline="-25000" dirty="0"/>
              <a:t>2</a:t>
            </a:r>
            <a:r>
              <a:rPr lang="ru-RU" dirty="0"/>
              <a:t>, т.е. при изменении t от 0 до 1. Это определяется знаком ((P</a:t>
            </a:r>
            <a:r>
              <a:rPr lang="ru-RU" baseline="-25000" dirty="0"/>
              <a:t>2</a:t>
            </a:r>
            <a:r>
              <a:rPr lang="ru-RU" dirty="0"/>
              <a:t> - P</a:t>
            </a:r>
            <a:r>
              <a:rPr lang="ru-RU" baseline="-25000" dirty="0"/>
              <a:t>1</a:t>
            </a:r>
            <a:r>
              <a:rPr lang="ru-RU" dirty="0"/>
              <a:t>),</a:t>
            </a:r>
            <a:r>
              <a:rPr lang="ru-RU" dirty="0" err="1"/>
              <a:t>N</a:t>
            </a:r>
            <a:r>
              <a:rPr lang="ru-RU" baseline="-25000" dirty="0" err="1"/>
              <a:t>Ei</a:t>
            </a:r>
            <a:r>
              <a:rPr lang="ru-RU" dirty="0"/>
              <a:t>). Будем обозначать такие точки пересечения как:</a:t>
            </a:r>
            <a:endParaRPr lang="en-US" dirty="0"/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59632" y="3147814"/>
          <a:ext cx="5556994" cy="609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324746"/>
                <a:gridCol w="2232248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Потенциально входящие (</a:t>
                      </a:r>
                      <a:r>
                        <a:rPr lang="ru-RU" dirty="0" err="1">
                          <a:effectLst/>
                        </a:rPr>
                        <a:t>ПВх</a:t>
                      </a:r>
                      <a:r>
                        <a:rPr lang="ru-RU" dirty="0">
                          <a:effectLst/>
                        </a:rPr>
                        <a:t>):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((P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 - P</a:t>
                      </a:r>
                      <a:r>
                        <a:rPr lang="en-US" baseline="-25000" dirty="0"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),</a:t>
                      </a:r>
                      <a:r>
                        <a:rPr lang="en-US" dirty="0" err="1">
                          <a:effectLst/>
                        </a:rPr>
                        <a:t>N</a:t>
                      </a:r>
                      <a:r>
                        <a:rPr lang="en-US" baseline="-25000" dirty="0" err="1">
                          <a:effectLst/>
                        </a:rPr>
                        <a:t>Ei</a:t>
                      </a:r>
                      <a:r>
                        <a:rPr lang="en-US" dirty="0">
                          <a:effectLst/>
                        </a:rPr>
                        <a:t>) &lt; 0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Потенциально выходящие (</a:t>
                      </a:r>
                      <a:r>
                        <a:rPr lang="ru-RU" dirty="0" err="1">
                          <a:effectLst/>
                        </a:rPr>
                        <a:t>ПВых</a:t>
                      </a:r>
                      <a:r>
                        <a:rPr lang="ru-RU" dirty="0">
                          <a:effectLst/>
                        </a:rPr>
                        <a:t>):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((P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>
                          <a:effectLst/>
                        </a:rPr>
                        <a:t>- P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), </a:t>
                      </a:r>
                      <a:r>
                        <a:rPr lang="en-US" dirty="0" err="1">
                          <a:effectLst/>
                        </a:rPr>
                        <a:t>N</a:t>
                      </a:r>
                      <a:r>
                        <a:rPr lang="en-US" baseline="-25000" dirty="0" err="1">
                          <a:effectLst/>
                        </a:rPr>
                        <a:t>Ei</a:t>
                      </a:r>
                      <a:r>
                        <a:rPr lang="en-US" dirty="0">
                          <a:effectLst/>
                        </a:rPr>
                        <a:t>) &gt; 0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Цируса</a:t>
            </a:r>
            <a:r>
              <a:rPr lang="ru-RU" sz="2800" dirty="0"/>
              <a:t>-Бека. Шаг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NikitinAI\Downloads\5_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7200800" cy="34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Цируса</a:t>
            </a:r>
            <a:r>
              <a:rPr lang="ru-RU" sz="2800" dirty="0"/>
              <a:t>-Бека. Шаг </a:t>
            </a:r>
            <a:r>
              <a:rPr lang="en-US" sz="2800" dirty="0"/>
              <a:t>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ru-RU" dirty="0"/>
                  <a:t>После того как рассчитаны координаты t для всех возможных пересечений с прямыми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L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i</a:t>
                </a:r>
                <a:r>
                  <a:rPr lang="ru-RU" dirty="0"/>
                  <a:t>, следует выбрать максимальную координату из потенциально входящих пересечений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t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ВхMax</a:t>
                </a:r>
                <a:r>
                  <a:rPr lang="ru-RU" dirty="0"/>
                  <a:t> и минимальную из потенциально выходящих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t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ВыхMin</a:t>
                </a:r>
                <a:r>
                  <a:rPr lang="ru-RU" dirty="0"/>
                  <a:t>. Если прямая, на которой лежит отрезок P</a:t>
                </a:r>
                <a:r>
                  <a:rPr lang="ru-RU" baseline="-25000" dirty="0"/>
                  <a:t>1</a:t>
                </a:r>
                <a:r>
                  <a:rPr lang="ru-RU" dirty="0"/>
                  <a:t>P</a:t>
                </a:r>
                <a:r>
                  <a:rPr lang="ru-RU" baseline="-25000" dirty="0"/>
                  <a:t>2</a:t>
                </a:r>
                <a:r>
                  <a:rPr lang="ru-RU" dirty="0"/>
                  <a:t>, пересекает отсекающий многоугольник, то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t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ВхMax</a:t>
                </a:r>
                <a:r>
                  <a:rPr lang="ru-RU" dirty="0">
                    <a:solidFill>
                      <a:schemeClr val="accent3"/>
                    </a:solidFill>
                  </a:rPr>
                  <a:t> &lt; </a:t>
                </a:r>
                <a:r>
                  <a:rPr lang="ru-RU" dirty="0" err="1">
                    <a:solidFill>
                      <a:schemeClr val="accent3"/>
                    </a:solidFill>
                  </a:rPr>
                  <a:t>t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ВыхMin</a:t>
                </a:r>
                <a:r>
                  <a:rPr lang="ru-RU" dirty="0"/>
                  <a:t>. В этом случае, если пересечение  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Вх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𝑀𝑎𝑥</m:t>
                              </m:r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В</m:t>
                              </m:r>
                              <m:r>
                                <a:rPr lang="ru-RU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ы</m:t>
                              </m:r>
                              <m:r>
                                <a:rPr lang="ru-RU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х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𝑖𝑛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∩[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  <a:latin typeface="Proxima Nova" panose="02000506030000020004" charset="0"/>
                </a:endParaRPr>
              </a:p>
              <a:p>
                <a:pPr marL="114300" indent="0">
                  <a:buNone/>
                </a:pPr>
                <a:r>
                  <a:rPr lang="ru-RU" dirty="0" err="1"/>
                  <a:t>непусто</a:t>
                </a:r>
                <a:r>
                  <a:rPr lang="ru-RU" dirty="0"/>
                  <a:t>, то 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s</a:t>
                </a:r>
                <a:r>
                  <a:rPr lang="ru-RU" dirty="0">
                    <a:solidFill>
                      <a:schemeClr val="accent3"/>
                    </a:solidFill>
                  </a:rPr>
                  <a:t>(t</a:t>
                </a:r>
                <a:r>
                  <a:rPr lang="ru-RU" baseline="-25000" dirty="0">
                    <a:solidFill>
                      <a:schemeClr val="accent3"/>
                    </a:solidFill>
                  </a:rPr>
                  <a:t>1</a:t>
                </a:r>
                <a:r>
                  <a:rPr lang="ru-RU" dirty="0">
                    <a:solidFill>
                      <a:schemeClr val="accent3"/>
                    </a:solidFill>
                  </a:rPr>
                  <a:t>)</a:t>
                </a:r>
                <a:r>
                  <a:rPr lang="ru-RU" dirty="0" err="1">
                    <a:solidFill>
                      <a:schemeClr val="accent3"/>
                    </a:solidFill>
                  </a:rPr>
                  <a:t>P</a:t>
                </a:r>
                <a:r>
                  <a:rPr lang="ru-RU" baseline="-25000" dirty="0" err="1">
                    <a:solidFill>
                      <a:schemeClr val="accent3"/>
                    </a:solidFill>
                  </a:rPr>
                  <a:t>s</a:t>
                </a:r>
                <a:r>
                  <a:rPr lang="ru-RU" dirty="0">
                    <a:solidFill>
                      <a:schemeClr val="accent3"/>
                    </a:solidFill>
                  </a:rPr>
                  <a:t>(t</a:t>
                </a:r>
                <a:r>
                  <a:rPr lang="ru-RU" baseline="-25000" dirty="0">
                    <a:solidFill>
                      <a:schemeClr val="accent3"/>
                    </a:solidFill>
                  </a:rPr>
                  <a:t>2</a:t>
                </a:r>
                <a:r>
                  <a:rPr lang="ru-RU" dirty="0">
                    <a:solidFill>
                      <a:schemeClr val="accent3"/>
                    </a:solidFill>
                  </a:rPr>
                  <a:t>)</a:t>
                </a:r>
                <a:r>
                  <a:rPr lang="ru-RU" dirty="0"/>
                  <a:t> будет искомым отсеченным отрезком. В противном случае отрезок полностью лежит вне отсекаемой области.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6" t="-17" r="1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/>
            <a:r>
              <a:rPr lang="ru-RU" sz="4400" dirty="0"/>
              <a:t>Алгоритм </a:t>
            </a:r>
            <a:r>
              <a:rPr lang="ru-RU" sz="4400" dirty="0" err="1"/>
              <a:t>Лианга</a:t>
            </a:r>
            <a:r>
              <a:rPr lang="ru-RU" sz="4400" dirty="0"/>
              <a:t>-Барского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Лианга</a:t>
            </a:r>
            <a:r>
              <a:rPr lang="ru-RU" sz="2800" dirty="0"/>
              <a:t>-Барского</a:t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/>
              <a:t>Алгоритм </a:t>
            </a:r>
            <a:r>
              <a:rPr lang="ru-RU" sz="2400" dirty="0" err="1"/>
              <a:t>Лианга</a:t>
            </a:r>
            <a:r>
              <a:rPr lang="ru-RU" sz="2400" dirty="0"/>
              <a:t>-Барского является более эффективным вариантом алгоритма </a:t>
            </a:r>
            <a:r>
              <a:rPr lang="ru-RU" sz="2400" dirty="0" err="1"/>
              <a:t>Цируса</a:t>
            </a:r>
            <a:r>
              <a:rPr lang="ru-RU" sz="2400" dirty="0"/>
              <a:t>-Бека в случае, если отсекающий многоугольник - это прямоугольник со сторонами, параллельными осям координат. В этом случае вычисление промежуточных величин упрощается </a:t>
            </a:r>
            <a:r>
              <a:rPr lang="ru-RU" sz="2400" dirty="0">
                <a:solidFill>
                  <a:schemeClr val="accent3"/>
                </a:solidFill>
              </a:rPr>
              <a:t>( P</a:t>
            </a:r>
            <a:r>
              <a:rPr lang="ru-RU" sz="2400" baseline="-25000" dirty="0">
                <a:solidFill>
                  <a:schemeClr val="accent3"/>
                </a:solidFill>
              </a:rPr>
              <a:t>1</a:t>
            </a:r>
            <a:r>
              <a:rPr lang="ru-RU" sz="2400" dirty="0">
                <a:solidFill>
                  <a:schemeClr val="accent3"/>
                </a:solidFill>
              </a:rPr>
              <a:t> = (x</a:t>
            </a:r>
            <a:r>
              <a:rPr lang="ru-RU" sz="2400" baseline="-25000" dirty="0">
                <a:solidFill>
                  <a:schemeClr val="accent3"/>
                </a:solidFill>
              </a:rPr>
              <a:t>1</a:t>
            </a:r>
            <a:r>
              <a:rPr lang="ru-RU" sz="2400" dirty="0">
                <a:solidFill>
                  <a:schemeClr val="accent3"/>
                </a:solidFill>
              </a:rPr>
              <a:t>, y</a:t>
            </a:r>
            <a:r>
              <a:rPr lang="ru-RU" sz="2400" baseline="-25000" dirty="0">
                <a:solidFill>
                  <a:schemeClr val="accent3"/>
                </a:solidFill>
              </a:rPr>
              <a:t>1</a:t>
            </a:r>
            <a:r>
              <a:rPr lang="ru-RU" sz="2400" dirty="0">
                <a:solidFill>
                  <a:schemeClr val="accent3"/>
                </a:solidFill>
              </a:rPr>
              <a:t>),P</a:t>
            </a:r>
            <a:r>
              <a:rPr lang="ru-RU" sz="2400" baseline="-25000" dirty="0">
                <a:solidFill>
                  <a:schemeClr val="accent3"/>
                </a:solidFill>
              </a:rPr>
              <a:t>2</a:t>
            </a:r>
            <a:r>
              <a:rPr lang="ru-RU" sz="2400" dirty="0">
                <a:solidFill>
                  <a:schemeClr val="accent3"/>
                </a:solidFill>
              </a:rPr>
              <a:t> = (x</a:t>
            </a:r>
            <a:r>
              <a:rPr lang="ru-RU" sz="2400" baseline="-25000" dirty="0">
                <a:solidFill>
                  <a:schemeClr val="accent3"/>
                </a:solidFill>
              </a:rPr>
              <a:t>2</a:t>
            </a:r>
            <a:r>
              <a:rPr lang="ru-RU" sz="2400" dirty="0">
                <a:solidFill>
                  <a:schemeClr val="accent3"/>
                </a:solidFill>
              </a:rPr>
              <a:t>, y</a:t>
            </a:r>
            <a:r>
              <a:rPr lang="ru-RU" sz="2400" baseline="-25000" dirty="0">
                <a:solidFill>
                  <a:schemeClr val="accent3"/>
                </a:solidFill>
              </a:rPr>
              <a:t>2</a:t>
            </a:r>
            <a:r>
              <a:rPr lang="ru-RU" sz="2400" dirty="0">
                <a:solidFill>
                  <a:schemeClr val="accent3"/>
                </a:solidFill>
              </a:rPr>
              <a:t>) )</a:t>
            </a:r>
            <a:endParaRPr lang="ru-RU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Лианга</a:t>
            </a:r>
            <a:r>
              <a:rPr lang="ru-RU" sz="3200" dirty="0"/>
              <a:t>-Барского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539552" y="1779662"/>
              <a:ext cx="7789242" cy="2273932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1596554"/>
                    <a:gridCol w="1152128"/>
                    <a:gridCol w="1872208"/>
                    <a:gridCol w="1728192"/>
                    <a:gridCol w="1440160"/>
                  </a:tblGrid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Ребро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effectLst/>
                            </a:rPr>
                            <a:t>N</a:t>
                          </a:r>
                          <a:r>
                            <a:rPr lang="en-US" baseline="-25000" dirty="0" err="1">
                              <a:effectLst/>
                            </a:rPr>
                            <a:t>Ei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P</a:t>
                          </a:r>
                          <a:r>
                            <a:rPr lang="en-US" baseline="-25000">
                              <a:effectLst/>
                            </a:rPr>
                            <a:t>Ei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((P</a:t>
                          </a:r>
                          <a:r>
                            <a:rPr lang="en-US" baseline="-25000">
                              <a:effectLst/>
                            </a:rPr>
                            <a:t>2</a:t>
                          </a:r>
                          <a:r>
                            <a:rPr lang="en-US">
                              <a:effectLst/>
                            </a:rPr>
                            <a:t> - P</a:t>
                          </a:r>
                          <a:r>
                            <a:rPr lang="en-US" baseline="-25000">
                              <a:effectLst/>
                            </a:rPr>
                            <a:t>1</a:t>
                          </a:r>
                          <a:r>
                            <a:rPr lang="en-US">
                              <a:effectLst/>
                            </a:rPr>
                            <a:t>),N</a:t>
                          </a:r>
                          <a:r>
                            <a:rPr lang="en-US" baseline="-25000">
                              <a:effectLst/>
                            </a:rPr>
                            <a:t>Ei</a:t>
                          </a:r>
                          <a:r>
                            <a:rPr lang="en-US">
                              <a:effectLst/>
                            </a:rPr>
                            <a:t>)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t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левое:</a:t>
                          </a:r>
                          <a:r>
                            <a:rPr lang="en-US" dirty="0">
                              <a:effectLst/>
                            </a:rPr>
                            <a:t>x = x</a:t>
                          </a:r>
                          <a:r>
                            <a:rPr lang="ru-RU" baseline="-25000" dirty="0">
                              <a:effectLst/>
                            </a:rPr>
                            <a:t>лево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(-1, 0)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(x</a:t>
                          </a:r>
                          <a:r>
                            <a:rPr lang="ru-RU" baseline="-25000">
                              <a:effectLst/>
                            </a:rPr>
                            <a:t>лево</a:t>
                          </a:r>
                          <a:r>
                            <a:rPr lang="ru-RU">
                              <a:effectLst/>
                            </a:rPr>
                            <a:t>, </a:t>
                          </a:r>
                          <a:r>
                            <a:rPr lang="en-US">
                              <a:effectLst/>
                            </a:rPr>
                            <a:t>y</a:t>
                          </a:r>
                          <a:r>
                            <a:rPr lang="ru-RU" baseline="-25000">
                              <a:effectLst/>
                            </a:rPr>
                            <a:t>верх</a:t>
                          </a:r>
                          <a:r>
                            <a:rPr lang="ru-RU">
                              <a:effectLst/>
                            </a:rPr>
                            <a:t>)</a:t>
                          </a:r>
                          <a:endParaRPr lang="ru-RU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x</a:t>
                          </a:r>
                          <a:r>
                            <a:rPr lang="en-US" baseline="-25000">
                              <a:effectLst/>
                            </a:rPr>
                            <a:t>1</a:t>
                          </a:r>
                          <a:r>
                            <a:rPr lang="en-US">
                              <a:effectLst/>
                            </a:rPr>
                            <a:t> - x</a:t>
                          </a:r>
                          <a:r>
                            <a:rPr lang="en-US" baseline="-25000">
                              <a:effectLst/>
                            </a:rPr>
                            <a:t>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лево</m:t>
                                        </m:r>
                                      </m:sub>
                                    </m:sSub>
                                    <m:r>
                                      <a:rPr lang="ru-RU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нижнее:</a:t>
                          </a:r>
                          <a:r>
                            <a:rPr lang="en-US" dirty="0">
                              <a:effectLst/>
                            </a:rPr>
                            <a:t>y = 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(0,-1)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лево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r>
                            <a:rPr lang="en-US" dirty="0">
                              <a:effectLst/>
                            </a:rPr>
                            <a:t> - y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низ</m:t>
                                        </m:r>
                                      </m:sub>
                                    </m:sSub>
                                    <m:r>
                                      <a:rPr lang="ru-RU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правое:</a:t>
                          </a:r>
                          <a:r>
                            <a:rPr lang="en-US" dirty="0">
                              <a:effectLst/>
                            </a:rPr>
                            <a:t>x = 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effectLst/>
                            </a:rPr>
                            <a:t>(1, 0)</a:t>
                          </a:r>
                          <a:endParaRPr lang="ru-RU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x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r>
                            <a:rPr lang="en-US" dirty="0">
                              <a:effectLst/>
                            </a:rPr>
                            <a:t> - x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право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верхнее:</a:t>
                          </a:r>
                          <a:r>
                            <a:rPr lang="en-US" dirty="0">
                              <a:effectLst/>
                            </a:rPr>
                            <a:t>y = y</a:t>
                          </a:r>
                          <a:r>
                            <a:rPr lang="ru-RU" baseline="-25000" dirty="0">
                              <a:effectLst/>
                            </a:rPr>
                            <a:t>верх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(0, 1)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верх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r>
                            <a:rPr lang="en-US" dirty="0">
                              <a:effectLst/>
                            </a:rPr>
                            <a:t> - y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верх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effectLst/>
                          </a:endParaRPr>
                        </a:p>
                        <a:p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539552" y="1779662"/>
              <a:ext cx="7789242" cy="2273932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1596554"/>
                    <a:gridCol w="1152128"/>
                    <a:gridCol w="1872208"/>
                    <a:gridCol w="1728192"/>
                    <a:gridCol w="1440160"/>
                  </a:tblGrid>
                  <a:tr h="288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Ребро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effectLst/>
                            </a:rPr>
                            <a:t>N</a:t>
                          </a:r>
                          <a:r>
                            <a:rPr lang="en-US" baseline="-25000" dirty="0" err="1">
                              <a:effectLst/>
                            </a:rPr>
                            <a:t>Ei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P</a:t>
                          </a:r>
                          <a:r>
                            <a:rPr lang="en-US" baseline="-25000">
                              <a:effectLst/>
                            </a:rPr>
                            <a:t>Ei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((P</a:t>
                          </a:r>
                          <a:r>
                            <a:rPr lang="en-US" baseline="-25000">
                              <a:effectLst/>
                            </a:rPr>
                            <a:t>2</a:t>
                          </a:r>
                          <a:r>
                            <a:rPr lang="en-US">
                              <a:effectLst/>
                            </a:rPr>
                            <a:t> - P</a:t>
                          </a:r>
                          <a:r>
                            <a:rPr lang="en-US" baseline="-25000">
                              <a:effectLst/>
                            </a:rPr>
                            <a:t>1</a:t>
                          </a:r>
                          <a:r>
                            <a:rPr lang="en-US">
                              <a:effectLst/>
                            </a:rPr>
                            <a:t>),N</a:t>
                          </a:r>
                          <a:r>
                            <a:rPr lang="en-US" baseline="-25000">
                              <a:effectLst/>
                            </a:rPr>
                            <a:t>Ei</a:t>
                          </a:r>
                          <a:r>
                            <a:rPr lang="en-US">
                              <a:effectLst/>
                            </a:rPr>
                            <a:t>)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t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 anchor="ctr"/>
                    </a:tc>
                  </a:tr>
                  <a:tr h="43497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левое:</a:t>
                          </a:r>
                          <a:r>
                            <a:rPr lang="en-US" dirty="0">
                              <a:effectLst/>
                            </a:rPr>
                            <a:t>x = x</a:t>
                          </a:r>
                          <a:r>
                            <a:rPr lang="ru-RU" baseline="-25000" dirty="0">
                              <a:effectLst/>
                            </a:rPr>
                            <a:t>лево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(-1, 0)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(x</a:t>
                          </a:r>
                          <a:r>
                            <a:rPr lang="ru-RU" baseline="-25000">
                              <a:effectLst/>
                            </a:rPr>
                            <a:t>лево</a:t>
                          </a:r>
                          <a:r>
                            <a:rPr lang="ru-RU">
                              <a:effectLst/>
                            </a:rPr>
                            <a:t>, </a:t>
                          </a:r>
                          <a:r>
                            <a:rPr lang="en-US">
                              <a:effectLst/>
                            </a:rPr>
                            <a:t>y</a:t>
                          </a:r>
                          <a:r>
                            <a:rPr lang="ru-RU" baseline="-25000">
                              <a:effectLst/>
                            </a:rPr>
                            <a:t>верх</a:t>
                          </a:r>
                          <a:r>
                            <a:rPr lang="ru-RU">
                              <a:effectLst/>
                            </a:rPr>
                            <a:t>)</a:t>
                          </a:r>
                          <a:endParaRPr lang="ru-RU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x</a:t>
                          </a:r>
                          <a:r>
                            <a:rPr lang="en-US" baseline="-25000">
                              <a:effectLst/>
                            </a:rPr>
                            <a:t>1</a:t>
                          </a:r>
                          <a:r>
                            <a:rPr lang="en-US">
                              <a:effectLst/>
                            </a:rPr>
                            <a:t> - x</a:t>
                          </a:r>
                          <a:r>
                            <a:rPr lang="en-US" baseline="-25000">
                              <a:effectLst/>
                            </a:rPr>
                            <a:t>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9050" marB="19050">
                        <a:blipFill>
                          <a:blip r:embed="rId1"/>
                        </a:blipFill>
                      </a:tcPr>
                    </a:tc>
                  </a:tr>
                  <a:tr h="4362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нижнее:</a:t>
                          </a:r>
                          <a:r>
                            <a:rPr lang="en-US" dirty="0">
                              <a:effectLst/>
                            </a:rPr>
                            <a:t>y = 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(0,-1)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лево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r>
                            <a:rPr lang="en-US" dirty="0">
                              <a:effectLst/>
                            </a:rPr>
                            <a:t> - y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9050" marB="19050">
                        <a:blipFill>
                          <a:blip r:embed="rId1"/>
                        </a:blipFill>
                      </a:tcPr>
                    </a:tc>
                  </a:tr>
                  <a:tr h="44196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правое:</a:t>
                          </a:r>
                          <a:r>
                            <a:rPr lang="en-US" dirty="0">
                              <a:effectLst/>
                            </a:rPr>
                            <a:t>x = 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effectLst/>
                            </a:rPr>
                            <a:t>(1, 0)</a:t>
                          </a:r>
                          <a:endParaRPr lang="ru-RU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низ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x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r>
                            <a:rPr lang="en-US" dirty="0">
                              <a:effectLst/>
                            </a:rPr>
                            <a:t> - x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9050" marB="19050">
                        <a:blipFill>
                          <a:blip r:embed="rId1"/>
                        </a:blipFill>
                      </a:tcPr>
                    </a:tc>
                  </a:tr>
                  <a:tr h="656590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effectLst/>
                            </a:rPr>
                            <a:t>верхнее:</a:t>
                          </a:r>
                          <a:r>
                            <a:rPr lang="en-US" dirty="0">
                              <a:effectLst/>
                            </a:rPr>
                            <a:t>y = y</a:t>
                          </a:r>
                          <a:r>
                            <a:rPr lang="ru-RU" baseline="-25000" dirty="0">
                              <a:effectLst/>
                            </a:rPr>
                            <a:t>верх</a:t>
                          </a:r>
                          <a:endParaRPr lang="ru-RU" dirty="0">
                            <a:solidFill>
                              <a:schemeClr val="accent3"/>
                            </a:solidFill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effectLst/>
                            </a:rPr>
                            <a:t>(0, 1)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(x</a:t>
                          </a:r>
                          <a:r>
                            <a:rPr lang="ru-RU" baseline="-25000" dirty="0">
                              <a:effectLst/>
                            </a:rPr>
                            <a:t>право</a:t>
                          </a:r>
                          <a:r>
                            <a:rPr lang="ru-RU" dirty="0">
                              <a:effectLst/>
                            </a:rPr>
                            <a:t>, </a:t>
                          </a:r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ru-RU" baseline="-25000" dirty="0">
                              <a:effectLst/>
                            </a:rPr>
                            <a:t>верх</a:t>
                          </a:r>
                          <a:r>
                            <a:rPr lang="ru-RU" dirty="0">
                              <a:effectLst/>
                            </a:rPr>
                            <a:t>)</a:t>
                          </a:r>
                          <a:endParaRPr lang="ru-RU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y</a:t>
                          </a:r>
                          <a:r>
                            <a:rPr lang="en-US" baseline="-25000" dirty="0">
                              <a:effectLst/>
                            </a:rPr>
                            <a:t>2</a:t>
                          </a:r>
                          <a:r>
                            <a:rPr lang="en-US" dirty="0">
                              <a:effectLst/>
                            </a:rPr>
                            <a:t> - y</a:t>
                          </a:r>
                          <a:r>
                            <a:rPr lang="en-US" baseline="-25000" dirty="0">
                              <a:effectLst/>
                            </a:rPr>
                            <a:t>1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19050" marR="19050" marT="19050" marB="1905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9050" marB="19050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/>
            <a:r>
              <a:rPr lang="ru-RU" sz="4000" dirty="0"/>
              <a:t>Алгоритм Сазерленда-</a:t>
            </a:r>
            <a:r>
              <a:rPr lang="ru-RU" sz="4000" dirty="0" err="1"/>
              <a:t>Хогдмана</a:t>
            </a:r>
            <a:endParaRPr lang="ru-RU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800" dirty="0"/>
              <a:t>Алгоритм Сазерленда-</a:t>
            </a:r>
            <a:r>
              <a:rPr lang="ru-RU" sz="2800" dirty="0" err="1"/>
              <a:t>Хогдмана</a:t>
            </a:r>
            <a:br>
              <a:rPr lang="ru-RU" sz="28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Пусть многоугольник задан своими вершинами: 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1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2</a:t>
            </a:r>
            <a:r>
              <a:rPr lang="ru-RU" sz="2000" dirty="0">
                <a:solidFill>
                  <a:schemeClr val="accent3"/>
                </a:solidFill>
              </a:rPr>
              <a:t> . . . P</a:t>
            </a:r>
            <a:r>
              <a:rPr lang="ru-RU" sz="2000" baseline="-25000" dirty="0">
                <a:solidFill>
                  <a:schemeClr val="accent3"/>
                </a:solidFill>
              </a:rPr>
              <a:t>N</a:t>
            </a:r>
            <a:r>
              <a:rPr lang="ru-RU" sz="2000" dirty="0"/>
              <a:t>.   </a:t>
            </a:r>
            <a:endParaRPr lang="ru-RU" sz="2000" dirty="0"/>
          </a:p>
          <a:p>
            <a:pPr marL="114300" indent="0">
              <a:buNone/>
            </a:pP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1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2</a:t>
            </a:r>
            <a:r>
              <a:rPr lang="ru-RU" sz="2000" dirty="0">
                <a:solidFill>
                  <a:schemeClr val="accent3"/>
                </a:solidFill>
              </a:rPr>
              <a:t>,</a:t>
            </a:r>
            <a:r>
              <a:rPr lang="ru-RU" sz="2000" baseline="-25000" dirty="0">
                <a:solidFill>
                  <a:schemeClr val="accent3"/>
                </a:solidFill>
              </a:rPr>
              <a:t> 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2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ru-RU" sz="2000" baseline="-25000" dirty="0">
                <a:solidFill>
                  <a:schemeClr val="accent3"/>
                </a:solidFill>
              </a:rPr>
              <a:t>3</a:t>
            </a:r>
            <a:r>
              <a:rPr lang="ru-RU" sz="2000" dirty="0">
                <a:solidFill>
                  <a:schemeClr val="accent3"/>
                </a:solidFill>
              </a:rPr>
              <a:t>, …, P</a:t>
            </a:r>
            <a:r>
              <a:rPr lang="en-US" sz="2000" baseline="-25000" dirty="0">
                <a:solidFill>
                  <a:schemeClr val="accent3"/>
                </a:solidFill>
              </a:rPr>
              <a:t>N-1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en-US" sz="2000" baseline="-25000" dirty="0">
                <a:solidFill>
                  <a:schemeClr val="accent3"/>
                </a:solidFill>
              </a:rPr>
              <a:t> N</a:t>
            </a:r>
            <a:r>
              <a:rPr lang="ru-RU" sz="2000" dirty="0">
                <a:solidFill>
                  <a:schemeClr val="accent3"/>
                </a:solidFill>
              </a:rPr>
              <a:t>,</a:t>
            </a:r>
            <a:r>
              <a:rPr lang="ru-RU" sz="2000" baseline="-25000" dirty="0">
                <a:solidFill>
                  <a:schemeClr val="accent3"/>
                </a:solidFill>
              </a:rPr>
              <a:t> 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en-US" sz="2000" baseline="-25000" dirty="0">
                <a:solidFill>
                  <a:schemeClr val="accent3"/>
                </a:solidFill>
              </a:rPr>
              <a:t>N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en-US" sz="2000" baseline="-25000" dirty="0">
                <a:solidFill>
                  <a:schemeClr val="accent3"/>
                </a:solidFill>
              </a:rPr>
              <a:t>1</a:t>
            </a:r>
            <a:r>
              <a:rPr lang="ru-RU" sz="2000" dirty="0">
                <a:solidFill>
                  <a:schemeClr val="accent3"/>
                </a:solidFill>
              </a:rPr>
              <a:t> </a:t>
            </a:r>
            <a:r>
              <a:rPr lang="ru-RU" sz="2000" baseline="-25000" dirty="0">
                <a:solidFill>
                  <a:schemeClr val="accent3"/>
                </a:solidFill>
              </a:rPr>
              <a:t> </a:t>
            </a:r>
            <a:r>
              <a:rPr lang="ru-RU" sz="2000" dirty="0"/>
              <a:t>- направленные ребра этого многоугольника.</a:t>
            </a:r>
            <a:endParaRPr lang="en-US" sz="2000" dirty="0"/>
          </a:p>
          <a:p>
            <a:pPr marL="114300" indent="0">
              <a:buNone/>
            </a:pPr>
            <a:r>
              <a:rPr lang="ru-RU" sz="2000" dirty="0"/>
              <a:t>Относительно произвольной полуплоскости  </a:t>
            </a:r>
            <a:r>
              <a:rPr lang="ru-RU" sz="2000" dirty="0">
                <a:solidFill>
                  <a:schemeClr val="accent3"/>
                </a:solidFill>
              </a:rPr>
              <a:t>П</a:t>
            </a:r>
            <a:r>
              <a:rPr lang="ru-RU" sz="2000" dirty="0"/>
              <a:t> каждое направленное </a:t>
            </a:r>
            <a:r>
              <a:rPr lang="ru-RU" sz="2000" i="1" dirty="0"/>
              <a:t>ребро</a:t>
            </a:r>
            <a:r>
              <a:rPr lang="ru-RU" sz="2000" dirty="0"/>
              <a:t> 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dirty="0">
                <a:solidFill>
                  <a:schemeClr val="accent3"/>
                </a:solidFill>
              </a:rPr>
              <a:t>P</a:t>
            </a:r>
            <a:r>
              <a:rPr lang="en-US" sz="2000" baseline="-25000" dirty="0">
                <a:solidFill>
                  <a:schemeClr val="accent3"/>
                </a:solidFill>
              </a:rPr>
              <a:t>k+1 </a:t>
            </a:r>
            <a:r>
              <a:rPr lang="ru-RU" sz="2000" baseline="-25000" dirty="0">
                <a:solidFill>
                  <a:schemeClr val="accent3"/>
                </a:solidFill>
              </a:rPr>
              <a:t> </a:t>
            </a:r>
            <a:r>
              <a:rPr lang="ru-RU" sz="2000" dirty="0"/>
              <a:t>может находиться в следующих положениях:</a:t>
            </a:r>
            <a:endParaRPr lang="ru-RU" sz="2000" dirty="0"/>
          </a:p>
          <a:p>
            <a:pPr marL="571500" indent="-457200">
              <a:buFont typeface="+mj-lt"/>
              <a:buAutoNum type="arabicPeriod"/>
            </a:pPr>
            <a:r>
              <a:rPr lang="ru-RU" sz="2000" dirty="0"/>
              <a:t>целиком внутри полуплоскости: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en-US" sz="2000" dirty="0">
                <a:solidFill>
                  <a:schemeClr val="accent3"/>
                </a:solidFill>
              </a:rPr>
              <a:t>∈</a:t>
            </a:r>
            <a:r>
              <a:rPr lang="ru-RU" sz="2000" dirty="0">
                <a:solidFill>
                  <a:schemeClr val="accent3"/>
                </a:solidFill>
              </a:rPr>
              <a:t>П</a:t>
            </a:r>
            <a:r>
              <a:rPr lang="ru-RU" sz="2000" dirty="0"/>
              <a:t>, 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baseline="-25000" dirty="0">
                <a:solidFill>
                  <a:schemeClr val="accent3"/>
                </a:solidFill>
              </a:rPr>
              <a:t>+1</a:t>
            </a:r>
            <a:r>
              <a:rPr lang="en-US" sz="2000" dirty="0">
                <a:solidFill>
                  <a:schemeClr val="accent3"/>
                </a:solidFill>
              </a:rPr>
              <a:t>∈</a:t>
            </a:r>
            <a:r>
              <a:rPr lang="ru-RU" sz="2000" dirty="0">
                <a:solidFill>
                  <a:schemeClr val="accent3"/>
                </a:solidFill>
              </a:rPr>
              <a:t>П</a:t>
            </a:r>
            <a:r>
              <a:rPr lang="ru-RU" sz="2000" dirty="0"/>
              <a:t>;</a:t>
            </a:r>
            <a:endParaRPr lang="ru-RU" sz="2000" dirty="0"/>
          </a:p>
          <a:p>
            <a:pPr marL="571500" indent="-457200">
              <a:buFont typeface="+mj-lt"/>
              <a:buAutoNum type="arabicPeriod"/>
            </a:pPr>
            <a:r>
              <a:rPr lang="ru-RU" sz="2000" dirty="0"/>
              <a:t>целиком вне полуплоскости: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dirty="0">
                <a:solidFill>
                  <a:schemeClr val="accent3"/>
                </a:solidFill>
              </a:rPr>
              <a:t>∉П</a:t>
            </a:r>
            <a:r>
              <a:rPr lang="ru-RU" sz="2000" dirty="0"/>
              <a:t>, 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baseline="-25000" dirty="0">
                <a:solidFill>
                  <a:schemeClr val="accent3"/>
                </a:solidFill>
              </a:rPr>
              <a:t>+1</a:t>
            </a:r>
            <a:r>
              <a:rPr lang="ru-RU" sz="2000" dirty="0">
                <a:solidFill>
                  <a:schemeClr val="accent3"/>
                </a:solidFill>
              </a:rPr>
              <a:t>∉П</a:t>
            </a:r>
            <a:r>
              <a:rPr lang="ru-RU" sz="2000" dirty="0"/>
              <a:t>;</a:t>
            </a:r>
            <a:endParaRPr lang="ru-RU" sz="2000" dirty="0"/>
          </a:p>
          <a:p>
            <a:pPr marL="571500" indent="-457200">
              <a:buFont typeface="+mj-lt"/>
              <a:buAutoNum type="arabicPeriod"/>
            </a:pPr>
            <a:r>
              <a:rPr lang="ru-RU" sz="2000" dirty="0"/>
              <a:t>выходить из полуплоскости: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en-US" sz="2000" dirty="0">
                <a:solidFill>
                  <a:schemeClr val="accent3"/>
                </a:solidFill>
              </a:rPr>
              <a:t>∈</a:t>
            </a:r>
            <a:r>
              <a:rPr lang="ru-RU" sz="2000" dirty="0">
                <a:solidFill>
                  <a:schemeClr val="accent3"/>
                </a:solidFill>
              </a:rPr>
              <a:t>П</a:t>
            </a:r>
            <a:r>
              <a:rPr lang="ru-RU" sz="2000" dirty="0"/>
              <a:t>, 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baseline="-25000" dirty="0">
                <a:solidFill>
                  <a:schemeClr val="accent3"/>
                </a:solidFill>
              </a:rPr>
              <a:t>+1</a:t>
            </a:r>
            <a:r>
              <a:rPr lang="ru-RU" sz="2000" dirty="0">
                <a:solidFill>
                  <a:schemeClr val="accent3"/>
                </a:solidFill>
              </a:rPr>
              <a:t>∉П</a:t>
            </a:r>
            <a:r>
              <a:rPr lang="ru-RU" sz="2000" dirty="0"/>
              <a:t>;</a:t>
            </a:r>
            <a:endParaRPr lang="ru-RU" sz="2000" dirty="0"/>
          </a:p>
          <a:p>
            <a:pPr marL="571500" indent="-457200">
              <a:buFont typeface="+mj-lt"/>
              <a:buAutoNum type="arabicPeriod"/>
            </a:pPr>
            <a:r>
              <a:rPr lang="ru-RU" sz="2000" dirty="0"/>
              <a:t>входить в полуплоскость: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dirty="0">
                <a:solidFill>
                  <a:schemeClr val="accent3"/>
                </a:solidFill>
              </a:rPr>
              <a:t>∉П</a:t>
            </a:r>
            <a:r>
              <a:rPr lang="ru-RU" sz="2000" dirty="0"/>
              <a:t>,  </a:t>
            </a:r>
            <a:r>
              <a:rPr lang="ru-RU" sz="2000" dirty="0">
                <a:solidFill>
                  <a:schemeClr val="accent3"/>
                </a:solidFill>
              </a:rPr>
              <a:t> P</a:t>
            </a:r>
            <a:r>
              <a:rPr lang="en-US" sz="2000" baseline="-25000" dirty="0">
                <a:solidFill>
                  <a:schemeClr val="accent3"/>
                </a:solidFill>
              </a:rPr>
              <a:t>k</a:t>
            </a:r>
            <a:r>
              <a:rPr lang="ru-RU" sz="2000" baseline="-25000" dirty="0">
                <a:solidFill>
                  <a:schemeClr val="accent3"/>
                </a:solidFill>
              </a:rPr>
              <a:t>+1</a:t>
            </a:r>
            <a:r>
              <a:rPr lang="en-US" sz="2000" dirty="0">
                <a:solidFill>
                  <a:schemeClr val="accent3"/>
                </a:solidFill>
              </a:rPr>
              <a:t>∈</a:t>
            </a:r>
            <a:r>
              <a:rPr lang="ru-RU" sz="2000" dirty="0">
                <a:solidFill>
                  <a:schemeClr val="accent3"/>
                </a:solidFill>
              </a:rPr>
              <a:t>П</a:t>
            </a:r>
            <a:r>
              <a:rPr lang="ru-RU" sz="2000" dirty="0"/>
              <a:t>.</a:t>
            </a:r>
            <a:endParaRPr lang="ru-RU" sz="2000" dirty="0"/>
          </a:p>
          <a:p>
            <a:pPr marL="114300" indent="0">
              <a:buNone/>
            </a:pP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Отсечение полуплоскостью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Пусть </a:t>
            </a:r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ru-RU" dirty="0"/>
              <a:t> – граница полуплоскости. Необходимо проверить каждое ребро на предмет пересечения с полуплоскостью и определить порядок вывода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Если ребро </a:t>
            </a:r>
            <a:r>
              <a:rPr lang="ru-RU" dirty="0">
                <a:solidFill>
                  <a:schemeClr val="accent3"/>
                </a:solidFill>
              </a:rPr>
              <a:t>P</a:t>
            </a:r>
            <a:r>
              <a:rPr lang="en-US" baseline="-25000" dirty="0">
                <a:solidFill>
                  <a:schemeClr val="accent3"/>
                </a:solidFill>
              </a:rPr>
              <a:t>k</a:t>
            </a:r>
            <a:r>
              <a:rPr lang="ru-RU" dirty="0">
                <a:solidFill>
                  <a:schemeClr val="accent3"/>
                </a:solidFill>
              </a:rPr>
              <a:t>P</a:t>
            </a:r>
            <a:r>
              <a:rPr lang="en-US" baseline="-25000" dirty="0">
                <a:solidFill>
                  <a:schemeClr val="accent3"/>
                </a:solidFill>
              </a:rPr>
              <a:t>k+1 </a:t>
            </a:r>
            <a:r>
              <a:rPr lang="ru-RU" dirty="0"/>
              <a:t>пересекает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ru-RU" dirty="0"/>
              <a:t> – точка пересечения </a:t>
            </a:r>
            <a:r>
              <a:rPr lang="ru-RU" dirty="0">
                <a:solidFill>
                  <a:schemeClr val="accent3"/>
                </a:solidFill>
              </a:rPr>
              <a:t>P</a:t>
            </a:r>
            <a:r>
              <a:rPr lang="en-US" baseline="-25000" dirty="0">
                <a:solidFill>
                  <a:schemeClr val="accent3"/>
                </a:solidFill>
              </a:rPr>
              <a:t>k</a:t>
            </a:r>
            <a:r>
              <a:rPr lang="ru-RU" dirty="0">
                <a:solidFill>
                  <a:schemeClr val="accent3"/>
                </a:solidFill>
              </a:rPr>
              <a:t>P</a:t>
            </a:r>
            <a:r>
              <a:rPr lang="en-US" baseline="-25000" dirty="0">
                <a:solidFill>
                  <a:schemeClr val="accent3"/>
                </a:solidFill>
              </a:rPr>
              <a:t>k+1</a:t>
            </a:r>
            <a:r>
              <a:rPr lang="ru-RU" dirty="0"/>
              <a:t> и </a:t>
            </a:r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Тогда </a:t>
            </a:r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ru-RU" dirty="0"/>
              <a:t> будет входить в итоговую последовательность точек, образующих область видимости многоугольника.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Если точка </a:t>
            </a:r>
            <a:r>
              <a:rPr lang="ru-RU" dirty="0">
                <a:solidFill>
                  <a:schemeClr val="accent3"/>
                </a:solidFill>
              </a:rPr>
              <a:t>P</a:t>
            </a:r>
            <a:r>
              <a:rPr lang="en-US" baseline="-25000" dirty="0">
                <a:solidFill>
                  <a:schemeClr val="accent3"/>
                </a:solidFill>
              </a:rPr>
              <a:t>k+1 </a:t>
            </a:r>
            <a:r>
              <a:rPr lang="ru-RU" baseline="-25000" dirty="0">
                <a:solidFill>
                  <a:schemeClr val="accent3"/>
                </a:solidFill>
              </a:rPr>
              <a:t> </a:t>
            </a:r>
            <a:r>
              <a:rPr lang="ru-RU" dirty="0"/>
              <a:t>входит в область видимости, то она также попадает в итоговую последовательность точек.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Основные классы алгоритмов</a:t>
            </a:r>
            <a:endParaRPr sz="2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 dirty="0"/>
              <a:t>Отсечение отрезков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dirty="0"/>
              <a:t>Отсечение многоугольников</a:t>
            </a: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Сазерленда-</a:t>
            </a:r>
            <a:r>
              <a:rPr lang="ru-RU" sz="3200" dirty="0" err="1"/>
              <a:t>Хогдмана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Выводим вершины отсеченного многоугольника в порядке обхода.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После проведения отсечения четырьмя полуплоскостями получается многоугольник, отсеченный относительно прямоугольника. 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Заметим, что данный </a:t>
            </a:r>
            <a:r>
              <a:rPr lang="ru-RU" i="1" dirty="0"/>
              <a:t>алгоритм</a:t>
            </a:r>
            <a:r>
              <a:rPr lang="ru-RU" dirty="0"/>
              <a:t> очевидным образом применим для отсечения любого выпуклого многоугольного окна - достаточно представить это окно в виде пересечений полуплоскостей.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Сазерленда-</a:t>
            </a:r>
            <a:r>
              <a:rPr lang="ru-RU" sz="2800" dirty="0" err="1"/>
              <a:t>Хогдмана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6146" name="Picture 2" descr="C:\Users\NikitinAI\Downloads\5_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7272808" cy="39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Сазерленда-</a:t>
            </a:r>
            <a:r>
              <a:rPr lang="ru-RU" sz="3200" dirty="0" err="1"/>
              <a:t>Хогдмана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Практически единственным недостатком алгоритма </a:t>
            </a:r>
            <a:r>
              <a:rPr lang="ru-RU" dirty="0" err="1"/>
              <a:t>Сазерлэнда-Ходжмана</a:t>
            </a:r>
            <a:r>
              <a:rPr lang="ru-RU" dirty="0"/>
              <a:t> является не совсем корректная обработка случаев, когда результатом отсечения являются несколько изолированных многоугольников. Результат алгоритма </a:t>
            </a:r>
            <a:r>
              <a:rPr lang="ru-RU" dirty="0" err="1"/>
              <a:t>Сазерлэнда-Ходжмана</a:t>
            </a:r>
            <a:r>
              <a:rPr lang="ru-RU" dirty="0"/>
              <a:t> в этом случае содержит многоугольники и связывающие их отрезки 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Сазерленда-</a:t>
            </a:r>
            <a:r>
              <a:rPr lang="ru-RU" sz="2800" dirty="0" err="1"/>
              <a:t>Хогдмана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NikitinAI\Downloads\5_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836012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/>
            <a:r>
              <a:rPr lang="ru-RU" sz="4000" dirty="0"/>
              <a:t>Алгоритм </a:t>
            </a:r>
            <a:r>
              <a:rPr lang="ru-RU" sz="4000" dirty="0" err="1"/>
              <a:t>Вейлера-Азертона</a:t>
            </a:r>
            <a:endParaRPr lang="ru-RU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Контуры многоугольников должны задаваться определенным образом: внешняя граница КАЖДОГО многоугольника обходится по часовой стрелке, а внутренние границы – против часовой стрелки, чтобы внутренняя область всегда лежала по правую сторону от направления обхода.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В результате отсечения получаются многоугольники, ребра которых являются либо ребрами исходного многоугольника, либо ребрами </a:t>
            </a:r>
            <a:r>
              <a:rPr lang="ru-RU" dirty="0" err="1"/>
              <a:t>отсекателя</a:t>
            </a:r>
            <a:r>
              <a:rPr lang="ru-RU" dirty="0"/>
              <a:t> – никаких новых рёбер в результате отсечения не получается.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Точки пересечения делятся на входы и выходы с помощью векторного произведения вектора стороны отсекаемого на вектор стороны </a:t>
            </a:r>
            <a:r>
              <a:rPr lang="ru-RU" dirty="0" err="1"/>
              <a:t>отсекателя</a:t>
            </a:r>
            <a:r>
              <a:rPr lang="ru-RU" dirty="0"/>
              <a:t>. Положительное – вход, отрицательное – выход.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Для нахождения внутренних многоугольников движение начинаем с очередной точки входа, причём просмотр начинается со списка отсекаемого многоугольника. Просматриваемые вершины заносятся в список вершин результирующего многоугольника. Чтобы находить внешние многоугольники, движение надо начинать с очередной точки выхода. Списки границ </a:t>
            </a:r>
            <a:r>
              <a:rPr lang="ru-RU" dirty="0" err="1"/>
              <a:t>отсекателя</a:t>
            </a:r>
            <a:r>
              <a:rPr lang="ru-RU" dirty="0"/>
              <a:t> надо просматривать В ОБРАТНОМ направлении.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Строятся списки вершин отсекаемого многоугольника и окна.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Отыскиваются все точки пересечения. При этом расчете касания не считаются пересечением, т.е. когда вершина или ребро отсекаемого многоугольника инцидентна или совпадает со стороной окна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ru-RU" dirty="0"/>
              <a:t>Списки координат вершин отсекаемого многоугольника и окна дополняются новыми вершинами - координатами точек пересечения. Причем если точка пересечения 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k</a:t>
            </a:r>
            <a:r>
              <a:rPr lang="ru-RU" dirty="0"/>
              <a:t> находится на ребре, соединяющем вершины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i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j</a:t>
            </a:r>
            <a:r>
              <a:rPr lang="ru-RU" dirty="0"/>
              <a:t>, то последовательность точек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i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j</a:t>
            </a:r>
            <a:r>
              <a:rPr lang="ru-RU" dirty="0"/>
              <a:t> превращается в последовательность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i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/>
                </a:solidFill>
              </a:rPr>
              <a:t>P</a:t>
            </a:r>
            <a:r>
              <a:rPr lang="ru-RU" baseline="-25000" dirty="0" err="1">
                <a:solidFill>
                  <a:schemeClr val="accent3"/>
                </a:solidFill>
              </a:rPr>
              <a:t>k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/>
                </a:solidFill>
              </a:rPr>
              <a:t>V</a:t>
            </a:r>
            <a:r>
              <a:rPr lang="ru-RU" baseline="-25000" dirty="0" err="1">
                <a:solidFill>
                  <a:schemeClr val="accent3"/>
                </a:solidFill>
              </a:rPr>
              <a:t>j</a:t>
            </a:r>
            <a:r>
              <a:rPr lang="ru-RU" dirty="0"/>
              <a:t>. При этом устанавливаются двухсторонние связи между одноименными точками пересечения в списках вершин отсекаемого многоугольника и окна.</a:t>
            </a:r>
            <a:br>
              <a:rPr lang="ru-RU" dirty="0"/>
            </a:br>
            <a:r>
              <a:rPr lang="ru-RU" dirty="0"/>
              <a:t>Входные и выходные точки пересечения образуют отдельные подсписки входных и выходных точек в списках вершин.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Определение части обрабатываемого многоугольника, попавшей в окно выполняется следующим образом:</a:t>
            </a:r>
            <a:br>
              <a:rPr lang="ru-RU" dirty="0"/>
            </a:br>
            <a:r>
              <a:rPr lang="ru-RU" dirty="0"/>
              <a:t>Если не исчерпан список входных точек пересечения, то выбираем очередную входную точку.</a:t>
            </a:r>
            <a:br>
              <a:rPr lang="ru-RU" dirty="0"/>
            </a:br>
            <a:r>
              <a:rPr lang="ru-RU" dirty="0"/>
              <a:t>Двигаемся по вершинам отсекаемого многоугольника пока не обнаружится следующая точка пересечения; все пройденные точки, не включая прервавшую просмотр, заносим в результат; используя двухстороннюю связь точек пересечения, переключаемся на просмотр списка вершин окна.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23528" y="339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1600"/>
              </a:spcBef>
            </a:pPr>
            <a:r>
              <a:rPr lang="ru-RU" sz="2800" dirty="0"/>
              <a:t>Отсечение отрезков</a:t>
            </a:r>
            <a:endParaRPr lang="ru-RU" sz="28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ru-RU" sz="3200" dirty="0"/>
              <a:t>Алгоритм </a:t>
            </a:r>
            <a:r>
              <a:rPr lang="ru-RU" sz="3200" dirty="0" err="1"/>
              <a:t>Сазерлэнда</a:t>
            </a:r>
            <a:r>
              <a:rPr lang="ru-RU" sz="3200" dirty="0"/>
              <a:t>-Коэна</a:t>
            </a:r>
            <a:endParaRPr lang="ru-RU" sz="3200" dirty="0"/>
          </a:p>
          <a:p>
            <a:pPr indent="-457200">
              <a:buFont typeface="+mj-lt"/>
              <a:buAutoNum type="arabicPeriod"/>
            </a:pPr>
            <a:r>
              <a:rPr lang="ru-RU" sz="3200" dirty="0"/>
              <a:t>Алгоритм средней точки</a:t>
            </a:r>
            <a:endParaRPr lang="ru-RU" sz="3200" dirty="0"/>
          </a:p>
          <a:p>
            <a:pPr indent="-457200">
              <a:buFont typeface="+mj-lt"/>
              <a:buAutoNum type="arabicPeriod"/>
            </a:pPr>
            <a:r>
              <a:rPr lang="ru-RU" sz="3200" dirty="0"/>
              <a:t>Алгоритм </a:t>
            </a:r>
            <a:r>
              <a:rPr lang="ru-RU" sz="3200" dirty="0" err="1"/>
              <a:t>Цируса</a:t>
            </a:r>
            <a:r>
              <a:rPr lang="ru-RU" sz="3200" dirty="0"/>
              <a:t>-Бека</a:t>
            </a:r>
            <a:endParaRPr lang="ru-RU" sz="3200" dirty="0"/>
          </a:p>
          <a:p>
            <a:pPr indent="-457200">
              <a:buFont typeface="+mj-lt"/>
              <a:buAutoNum type="arabicPeriod"/>
            </a:pPr>
            <a:r>
              <a:rPr lang="ru-RU" sz="3200" dirty="0"/>
              <a:t>Алгоритм </a:t>
            </a:r>
            <a:r>
              <a:rPr lang="ru-RU" sz="3200" dirty="0" err="1"/>
              <a:t>Лианга</a:t>
            </a:r>
            <a:r>
              <a:rPr lang="ru-RU" sz="3200" dirty="0"/>
              <a:t>-Барского</a:t>
            </a:r>
            <a:endParaRPr lang="ru-RU" sz="3200" dirty="0"/>
          </a:p>
          <a:p>
            <a:pPr lvl="0" indent="-457200">
              <a:buFont typeface="+mj-lt"/>
              <a:buAutoNum type="arabicPeriod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Вейлера-Азертона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Двигаемся по вершинам окна до обнаружения следующей точки пересечения; все пройденные точки, не включая последнюю, прервавшую просмотр, заносим в результат.</a:t>
            </a:r>
            <a:br>
              <a:rPr lang="ru-RU" dirty="0"/>
            </a:br>
            <a:r>
              <a:rPr lang="ru-RU" dirty="0"/>
              <a:t>Используя двухстороннюю связь точек пересечения, переключаемся на список вершин обрабатываемого многоугольника.</a:t>
            </a:r>
            <a:br>
              <a:rPr lang="ru-RU" dirty="0"/>
            </a:br>
            <a:r>
              <a:rPr lang="ru-RU" dirty="0"/>
              <a:t>Эти действия повторяем пока не будет достигнута исходная вершина - очередная часть отсекаемого многоугольника, попавшая в окно, замкнулась. Переходим на выбор следующей входной точки в списке отсекаемого многоугольника.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Вейлера-Азертона</a:t>
            </a:r>
            <a:r>
              <a:rPr lang="ru-RU" sz="3200" dirty="0"/>
              <a:t>. 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9218" name="Picture 2" descr="C:\Users\NikitinAI\Downloads\image174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6500"/>
            <a:ext cx="827448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Вейлера-Азертона</a:t>
            </a:r>
            <a:r>
              <a:rPr lang="ru-RU" sz="2800" dirty="0"/>
              <a:t>. 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Начинаем с точки пересечения входного типа </a:t>
            </a:r>
            <a:r>
              <a:rPr lang="ru-RU" i="1" dirty="0"/>
              <a:t>I</a:t>
            </a:r>
            <a:r>
              <a:rPr lang="ru-RU" baseline="-25000" dirty="0"/>
              <a:t>2</a:t>
            </a:r>
            <a:r>
              <a:rPr lang="ru-RU" dirty="0"/>
              <a:t>. Далее движемся вниз, находим следующую точку пересечения и переходим в другой список и т.д. При этом не забываем записывать "пройденные" вершины в результат:</a:t>
            </a:r>
            <a:endParaRPr lang="ru-RU" dirty="0"/>
          </a:p>
          <a:p>
            <a:pPr marL="114300" indent="0">
              <a:buNone/>
            </a:pP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2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3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4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S</a:t>
            </a:r>
            <a:r>
              <a:rPr lang="ru-RU" baseline="-25000" dirty="0">
                <a:solidFill>
                  <a:schemeClr val="accent3"/>
                </a:solidFill>
              </a:rPr>
              <a:t>3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5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C</a:t>
            </a:r>
            <a:r>
              <a:rPr lang="ru-RU" baseline="-25000" dirty="0">
                <a:solidFill>
                  <a:schemeClr val="accent3"/>
                </a:solidFill>
              </a:rPr>
              <a:t>4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6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1</a:t>
            </a:r>
            <a:r>
              <a:rPr lang="ru-RU" dirty="0"/>
              <a:t>, </a:t>
            </a:r>
            <a:r>
              <a:rPr lang="ru-RU" i="1" dirty="0">
                <a:solidFill>
                  <a:schemeClr val="accent3"/>
                </a:solidFill>
              </a:rPr>
              <a:t>I</a:t>
            </a:r>
            <a:r>
              <a:rPr lang="ru-RU" baseline="-25000" dirty="0">
                <a:solidFill>
                  <a:schemeClr val="accent3"/>
                </a:solidFill>
              </a:rPr>
              <a:t>2</a:t>
            </a:r>
            <a:r>
              <a:rPr lang="ru-RU" dirty="0"/>
              <a:t>.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Кроме того, вычеркиваем из списка пересечений входного типа уже пройденные точки. Если точек в этом списке больше нет, то алгоритм закончен.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Вейлера-Азертона</a:t>
            </a:r>
            <a:r>
              <a:rPr lang="ru-RU" sz="2800" dirty="0"/>
              <a:t>. 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10242" name="Picture 2" descr="C:\Users\NikitinAI\Downloads\image175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7574"/>
            <a:ext cx="45529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Отсечение многоугольников</a:t>
            </a:r>
            <a:endParaRPr sz="28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  <a:buAutoNum type="arabicPeriod"/>
            </a:pPr>
            <a:r>
              <a:rPr lang="ru-RU" sz="3200" dirty="0"/>
              <a:t>Алгоритм Сазерленда-</a:t>
            </a:r>
            <a:r>
              <a:rPr lang="ru-RU" sz="3200" dirty="0" err="1"/>
              <a:t>Хогдмана</a:t>
            </a:r>
            <a:endParaRPr lang="ru-RU" sz="3200" dirty="0"/>
          </a:p>
          <a:p>
            <a:pPr lvl="0" indent="-381000">
              <a:buSzPts val="2400"/>
              <a:buAutoNum type="arabicPeriod"/>
            </a:pPr>
            <a:r>
              <a:rPr lang="ru-RU" sz="3200" dirty="0"/>
              <a:t>Алгоритм </a:t>
            </a:r>
            <a:r>
              <a:rPr lang="ru-RU" sz="3200" dirty="0" err="1"/>
              <a:t>Вейлера-Азертона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9817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/>
            <a:r>
              <a:rPr lang="ru-RU" sz="4400" dirty="0"/>
              <a:t>Алгоритм </a:t>
            </a:r>
            <a:r>
              <a:rPr lang="ru-RU" sz="4400" dirty="0" err="1"/>
              <a:t>Сазерлэнда</a:t>
            </a:r>
            <a:r>
              <a:rPr lang="ru-RU" sz="4400" dirty="0"/>
              <a:t>-Коэна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Алгоритм </a:t>
            </a:r>
            <a:r>
              <a:rPr lang="ru-RU" sz="2800" dirty="0" err="1"/>
              <a:t>Сазерлэнда</a:t>
            </a:r>
            <a:r>
              <a:rPr lang="ru-RU" sz="2800" dirty="0"/>
              <a:t>-Коэна</a:t>
            </a:r>
            <a:endParaRPr sz="28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/>
              <a:t>Алгоритм </a:t>
            </a:r>
            <a:r>
              <a:rPr lang="ru-RU" sz="2400" dirty="0" err="1"/>
              <a:t>Сазерлэнда</a:t>
            </a:r>
            <a:r>
              <a:rPr lang="ru-RU" sz="2400" dirty="0"/>
              <a:t>-Коэна осуществляет отсечение отрезка относительно прямоугольника со сторонами, параллельными координатным осям.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Алгоритм </a:t>
            </a:r>
            <a:r>
              <a:rPr lang="ru-RU" sz="3200" dirty="0" err="1"/>
              <a:t>Сазерлэнда</a:t>
            </a:r>
            <a:r>
              <a:rPr lang="ru-RU" sz="3200" dirty="0"/>
              <a:t>-Коэна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User\Desktop\5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31590"/>
            <a:ext cx="4752528" cy="35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ru-RU" sz="2800" dirty="0" err="1"/>
              <a:t>Сазерлэнда</a:t>
            </a:r>
            <a:r>
              <a:rPr lang="ru-RU" sz="2800" dirty="0"/>
              <a:t>-Коэна. Шаг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Пронумеруем стороны прямоугольника и классифицируем все точки в зависимости от их положения по отношению к отсекающим прямым 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, 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ru-RU" dirty="0"/>
              <a:t>, 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ru-RU" dirty="0"/>
              <a:t>, 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. Для этого сопоставим каждой области, на которые разбивают плоскость прямые,  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-битный код.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Тогда для отрезка AB будем иметь: 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		код точки A = </a:t>
            </a:r>
            <a:r>
              <a:rPr lang="ru-RU" dirty="0">
                <a:solidFill>
                  <a:srgbClr val="FF0000"/>
                </a:solidFill>
              </a:rPr>
              <a:t>0011</a:t>
            </a:r>
            <a:r>
              <a:rPr lang="ru-RU" dirty="0"/>
              <a:t>, код точки B = </a:t>
            </a:r>
            <a:r>
              <a:rPr lang="ru-RU" dirty="0">
                <a:solidFill>
                  <a:srgbClr val="FF0000"/>
                </a:solidFill>
              </a:rPr>
              <a:t>0100</a:t>
            </a:r>
            <a:r>
              <a:rPr lang="ru-RU" dirty="0"/>
              <a:t>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19672" y="2571750"/>
          <a:ext cx="5832648" cy="10424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98471"/>
                <a:gridCol w="5134177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 бит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    если точка лежит левее прямой 1 ( x &lt; </a:t>
                      </a:r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-25000" dirty="0" err="1">
                          <a:effectLst/>
                        </a:rPr>
                        <a:t>лево</a:t>
                      </a:r>
                      <a:r>
                        <a:rPr lang="ru-RU" dirty="0">
                          <a:effectLst/>
                        </a:rPr>
                        <a:t> )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 бит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    если точка лежит ниже прямой 2 ( y &lt; </a:t>
                      </a:r>
                      <a:r>
                        <a:rPr lang="ru-RU" dirty="0" err="1">
                          <a:effectLst/>
                        </a:rPr>
                        <a:t>y</a:t>
                      </a:r>
                      <a:r>
                        <a:rPr lang="ru-RU" baseline="-25000" dirty="0" err="1">
                          <a:effectLst/>
                        </a:rPr>
                        <a:t>низ</a:t>
                      </a:r>
                      <a:r>
                        <a:rPr lang="ru-RU" dirty="0">
                          <a:effectLst/>
                        </a:rPr>
                        <a:t> )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 бит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    если точка лежит правее прямой 3 ( x &gt; </a:t>
                      </a:r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-25000" dirty="0" err="1">
                          <a:effectLst/>
                        </a:rPr>
                        <a:t>право</a:t>
                      </a:r>
                      <a:r>
                        <a:rPr lang="ru-RU" dirty="0">
                          <a:effectLst/>
                        </a:rPr>
                        <a:t> )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 бит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    если точка лежит выше прямой 4 ( y &gt; </a:t>
                      </a:r>
                      <a:r>
                        <a:rPr lang="ru-RU" dirty="0" err="1">
                          <a:effectLst/>
                        </a:rPr>
                        <a:t>y</a:t>
                      </a:r>
                      <a:r>
                        <a:rPr lang="ru-RU" baseline="-25000" dirty="0" err="1">
                          <a:effectLst/>
                        </a:rPr>
                        <a:t>верх</a:t>
                      </a:r>
                      <a:r>
                        <a:rPr lang="ru-RU" dirty="0">
                          <a:effectLst/>
                        </a:rPr>
                        <a:t> )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11364</Words>
  <Application>WPS Presentation</Application>
  <PresentationFormat>Экран (16:9)</PresentationFormat>
  <Paragraphs>265</Paragraphs>
  <Slides>43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SimSun</vt:lpstr>
      <vt:lpstr>Wingdings</vt:lpstr>
      <vt:lpstr>Arial</vt:lpstr>
      <vt:lpstr>Alfa Slab One</vt:lpstr>
      <vt:lpstr>Proxima Nova</vt:lpstr>
      <vt:lpstr>Microsoft YaHei</vt:lpstr>
      <vt:lpstr>Arial Unicode MS</vt:lpstr>
      <vt:lpstr>Proxima Nova</vt:lpstr>
      <vt:lpstr>Cambria Math</vt:lpstr>
      <vt:lpstr>Cambria Math</vt:lpstr>
      <vt:lpstr>Gameday</vt:lpstr>
      <vt:lpstr>Equation.DSMT4</vt:lpstr>
      <vt:lpstr>Отсечение по полю видимости</vt:lpstr>
      <vt:lpstr>Необходимость отсечения невидимых областей</vt:lpstr>
      <vt:lpstr>Основные классы алгоритмов</vt:lpstr>
      <vt:lpstr>Отсечение отрезков</vt:lpstr>
      <vt:lpstr>Отсечение многоугольников</vt:lpstr>
      <vt:lpstr>Алгоритм Сазерлэнда-Коэна</vt:lpstr>
      <vt:lpstr>Алгоритм Сазерлэнда-Коэна</vt:lpstr>
      <vt:lpstr>Алгоритм Сазерлэнда-Коэна</vt:lpstr>
      <vt:lpstr>Алгоритм Сазерлэнда-Коэна. Шаг 1</vt:lpstr>
      <vt:lpstr>Алгоритм Сазерлэнда-Коэна. Шаг 2</vt:lpstr>
      <vt:lpstr>Алгоритм средней точки</vt:lpstr>
      <vt:lpstr>Алгоритм средней точки</vt:lpstr>
      <vt:lpstr>Алгоритм средней точки</vt:lpstr>
      <vt:lpstr>Алгоритм средней точки</vt:lpstr>
      <vt:lpstr>Алгоритм Цируса-Бека</vt:lpstr>
      <vt:lpstr>Представление отрезка</vt:lpstr>
      <vt:lpstr>Алгоритм Цируса-Бека</vt:lpstr>
      <vt:lpstr>Алгоритм Цируса-Бека. Шаг 1</vt:lpstr>
      <vt:lpstr>Алгоритм Цируса-Бека. Шаг 1</vt:lpstr>
      <vt:lpstr>Алгоритм Цируса-Бека. Шаг 1</vt:lpstr>
      <vt:lpstr>Алгоритм Цируса-Бека. Шаг 1</vt:lpstr>
      <vt:lpstr>Алгоритм Цируса-Бека. Шаг 1</vt:lpstr>
      <vt:lpstr>Алгоритм Цируса-Бека. Шаг 2</vt:lpstr>
      <vt:lpstr>Алгоритм Лианга-Барского</vt:lpstr>
      <vt:lpstr>Алгоритм Лианга-Барского </vt:lpstr>
      <vt:lpstr>Алгоритм Лианга-Барского</vt:lpstr>
      <vt:lpstr>Алгоритм Сазерленда-Хогдмана</vt:lpstr>
      <vt:lpstr>Алгоритм Сазерленда-Хогдмана </vt:lpstr>
      <vt:lpstr>Отсечение полуплоскостью</vt:lpstr>
      <vt:lpstr>Алгоритм Сазерленда-Хогдмана</vt:lpstr>
      <vt:lpstr>Алгоритм Сазерленда-Хогдмана</vt:lpstr>
      <vt:lpstr>Алгоритм Сазерленда-Хогдмана</vt:lpstr>
      <vt:lpstr>Алгоритм Сазерленда-Хогдмана</vt:lpstr>
      <vt:lpstr>Алгоритм Вейлера-Азертона</vt:lpstr>
      <vt:lpstr>Алгоритм Вейлера-Азертона</vt:lpstr>
      <vt:lpstr>Алгоритм Вейлера-Азертона</vt:lpstr>
      <vt:lpstr>Алгоритм Вейлера-Азертона</vt:lpstr>
      <vt:lpstr>Алгоритм Вейлера-Азертона</vt:lpstr>
      <vt:lpstr>Алгоритм Вейлера-Азертона</vt:lpstr>
      <vt:lpstr>Алгоритм Вейлера-Азертона</vt:lpstr>
      <vt:lpstr>Алгоритм Вейлера-Азертона. Пример</vt:lpstr>
      <vt:lpstr>Алгоритм Вейлера-Азертона. Пример</vt:lpstr>
      <vt:lpstr>Алгоритм Вейлера-Азертона. 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сжатия изображений</dc:title>
  <dc:creator/>
  <cp:lastModifiedBy>feel.y</cp:lastModifiedBy>
  <cp:revision>31</cp:revision>
  <dcterms:created xsi:type="dcterms:W3CDTF">2023-06-04T04:07:24Z</dcterms:created>
  <dcterms:modified xsi:type="dcterms:W3CDTF">2023-06-04T04:09:46Z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BE72749AFCC449F2A33C13C33A1E604F</vt:lpwstr>
  </property>
  <property fmtid="{D5CDD505-2E9C-101B-9397-08002B2CF9AE}" pid="3" name="KSOProductBuildVer">
    <vt:lpwstr>1033-11.2.0.11219</vt:lpwstr>
  </property>
</Properties>
</file>