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6" r:id="rId5"/>
    <p:sldId id="277" r:id="rId6"/>
    <p:sldId id="275" r:id="rId7"/>
    <p:sldId id="278" r:id="rId8"/>
    <p:sldId id="279" r:id="rId9"/>
    <p:sldId id="269" r:id="rId10"/>
    <p:sldId id="280" r:id="rId11"/>
    <p:sldId id="281" r:id="rId12"/>
    <p:sldId id="265"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p:restoredTop sz="94660"/>
  </p:normalViewPr>
  <p:slideViewPr>
    <p:cSldViewPr>
      <p:cViewPr varScale="1">
        <p:scale>
          <a:sx n="55" d="100"/>
          <a:sy n="55" d="100"/>
        </p:scale>
        <p:origin x="-78" y="-4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2CE22BA-7667-4E72-A348-5115DC67996F}" type="datetimeFigureOut">
              <a:rPr lang="en-US" smtClean="0"/>
              <a:pPr/>
              <a:t>1/27/2014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C3416B2-D778-4116-B94B-CF434925A1D7}"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22BA-7667-4E72-A348-5115DC67996F}"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416B2-D778-4116-B94B-CF434925A1D7}" type="slidenum">
              <a:rPr lang="en-US" smtClean="0"/>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22BA-7667-4E72-A348-5115DC67996F}"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416B2-D778-4116-B94B-CF434925A1D7}" type="slidenum">
              <a:rPr lang="en-US" smtClean="0"/>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22BA-7667-4E72-A348-5115DC67996F}"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416B2-D778-4116-B94B-CF434925A1D7}" type="slidenum">
              <a:rPr lang="en-US" smtClean="0"/>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2CE22BA-7667-4E72-A348-5115DC67996F}"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C3416B2-D778-4116-B94B-CF434925A1D7}" type="slidenum">
              <a:rPr lang="en-US" smtClean="0"/>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CE22BA-7667-4E72-A348-5115DC67996F}" type="datetimeFigureOut">
              <a:rPr lang="en-US" smtClean="0"/>
              <a:pPr/>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416B2-D778-4116-B94B-CF434925A1D7}" type="slidenum">
              <a:rPr lang="en-US" smtClean="0"/>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2CE22BA-7667-4E72-A348-5115DC67996F}" type="datetimeFigureOut">
              <a:rPr lang="en-US" smtClean="0"/>
              <a:pPr/>
              <a:t>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3416B2-D778-4116-B94B-CF434925A1D7}" type="slidenum">
              <a:rPr lang="en-US" smtClean="0"/>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22BA-7667-4E72-A348-5115DC67996F}" type="datetimeFigureOut">
              <a:rPr lang="en-US" smtClean="0"/>
              <a:pPr/>
              <a:t>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3416B2-D778-4116-B94B-CF434925A1D7}" type="slidenum">
              <a:rPr lang="en-US" smtClean="0"/>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E22BA-7667-4E72-A348-5115DC67996F}" type="datetimeFigureOut">
              <a:rPr lang="en-US" smtClean="0"/>
              <a:pPr/>
              <a:t>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3416B2-D778-4116-B94B-CF434925A1D7}" type="slidenum">
              <a:rPr lang="en-US" smtClean="0"/>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2CE22BA-7667-4E72-A348-5115DC67996F}" type="datetimeFigureOut">
              <a:rPr lang="en-US" smtClean="0"/>
              <a:pPr/>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416B2-D778-4116-B94B-CF434925A1D7}" type="slidenum">
              <a:rPr lang="en-US" smtClean="0"/>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2CE22BA-7667-4E72-A348-5115DC67996F}" type="datetimeFigureOut">
              <a:rPr lang="en-US" smtClean="0"/>
              <a:pPr/>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416B2-D778-4116-B94B-CF434925A1D7}" type="slidenum">
              <a:rPr lang="en-US" smtClean="0"/>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2CE22BA-7667-4E72-A348-5115DC67996F}" type="datetimeFigureOut">
              <a:rPr lang="en-US" smtClean="0"/>
              <a:pPr/>
              <a:t>1/27/2014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C3416B2-D778-4116-B94B-CF434925A1D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thruBlk="1"/>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9600" smtClean="0"/>
              <a:t>WEB DINAMIS</a:t>
            </a:r>
            <a:endParaRPr lang="en-US" sz="9600"/>
          </a:p>
        </p:txBody>
      </p:sp>
      <p:sp>
        <p:nvSpPr>
          <p:cNvPr id="3" name="Subtitle 2"/>
          <p:cNvSpPr>
            <a:spLocks noGrp="1"/>
          </p:cNvSpPr>
          <p:nvPr>
            <p:ph type="subTitle" idx="1"/>
          </p:nvPr>
        </p:nvSpPr>
        <p:spPr/>
        <p:txBody>
          <a:bodyPr>
            <a:normAutofit/>
          </a:bodyPr>
          <a:lstStyle/>
          <a:p>
            <a:r>
              <a:rPr lang="en-US" sz="4000" err="1" smtClean="0"/>
              <a:t>PEMROGRAMAN</a:t>
            </a:r>
            <a:r>
              <a:rPr lang="en-US" sz="4000" smtClean="0"/>
              <a:t> WEB</a:t>
            </a:r>
            <a:endParaRPr lang="en-US" sz="400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219200"/>
            <a:ext cx="8229600" cy="1828800"/>
          </a:xfrm>
        </p:spPr>
        <p:txBody>
          <a:bodyPr>
            <a:noAutofit/>
          </a:bodyPr>
          <a:lstStyle/>
          <a:p>
            <a:r>
              <a:rPr lang="en-US" smtClean="0"/>
              <a:t>Pemrosesan form php</a:t>
            </a:r>
            <a:endParaRPr lang="en-US"/>
          </a:p>
        </p:txBody>
      </p:sp>
      <p:sp>
        <p:nvSpPr>
          <p:cNvPr id="3" name="Subtitle 2"/>
          <p:cNvSpPr>
            <a:spLocks noGrp="1"/>
          </p:cNvSpPr>
          <p:nvPr>
            <p:ph type="subTitle" idx="1"/>
          </p:nvPr>
        </p:nvSpPr>
        <p:spPr>
          <a:xfrm>
            <a:off x="609600" y="3179298"/>
            <a:ext cx="7848600" cy="2611902"/>
          </a:xfrm>
        </p:spPr>
        <p:txBody>
          <a:bodyPr>
            <a:noAutofit/>
          </a:bodyPr>
          <a:lstStyle/>
          <a:p>
            <a:pPr algn="l"/>
            <a:r>
              <a:rPr lang="en-US" sz="2000" smtClean="0"/>
              <a:t>&lt;form </a:t>
            </a:r>
            <a:r>
              <a:rPr lang="en-US" sz="2000" b="1" smtClean="0"/>
              <a:t>action="&lt;?php $_SERVER['PHP_SELF'];?&gt;" method="</a:t>
            </a:r>
            <a:r>
              <a:rPr lang="en-US" sz="2000" b="1" smtClean="0"/>
              <a:t>get</a:t>
            </a:r>
            <a:r>
              <a:rPr lang="en-US" sz="2000" b="1" smtClean="0"/>
              <a:t>"&gt;</a:t>
            </a:r>
          </a:p>
          <a:p>
            <a:pPr algn="l"/>
            <a:r>
              <a:rPr lang="en-US" sz="2000" b="1" smtClean="0">
                <a:sym typeface="Wingdings" pitchFamily="2" charset="2"/>
              </a:rPr>
              <a:t>…</a:t>
            </a:r>
          </a:p>
          <a:p>
            <a:pPr algn="l"/>
            <a:r>
              <a:rPr lang="en-US" sz="2000" b="1" smtClean="0"/>
              <a:t>$_</a:t>
            </a:r>
            <a:r>
              <a:rPr lang="en-US" sz="2000" b="1" smtClean="0"/>
              <a:t>GET[ …]</a:t>
            </a:r>
          </a:p>
          <a:p>
            <a:pPr algn="l"/>
            <a:endParaRPr lang="en-US" sz="2000" b="1" smtClean="0">
              <a:sym typeface="Wingdings" pitchFamily="2" charset="2"/>
            </a:endParaRPr>
          </a:p>
          <a:p>
            <a:pPr marL="342900" indent="-342900" algn="l">
              <a:buFont typeface="+mj-lt"/>
              <a:buAutoNum type="arabicPeriod"/>
            </a:pPr>
            <a:r>
              <a:rPr lang="en-US" sz="1800" smtClean="0"/>
              <a:t>Nilai $_SERVER['PHP_SELF'] (variabel superglobal</a:t>
            </a:r>
            <a:r>
              <a:rPr lang="en-US" sz="1800" smtClean="0"/>
              <a:t>) </a:t>
            </a:r>
            <a:r>
              <a:rPr lang="en-US" sz="1800" smtClean="0"/>
              <a:t>menyatakan bahwa </a:t>
            </a:r>
            <a:r>
              <a:rPr lang="en-US" sz="1800" smtClean="0"/>
              <a:t>form akan ditangani oleh </a:t>
            </a:r>
            <a:r>
              <a:rPr lang="en-US" sz="1800" i="1" smtClean="0"/>
              <a:t>current script.</a:t>
            </a:r>
          </a:p>
          <a:p>
            <a:pPr marL="342900" indent="-342900" algn="l">
              <a:buFont typeface="+mj-lt"/>
              <a:buAutoNum type="arabicPeriod"/>
            </a:pPr>
            <a:r>
              <a:rPr lang="en-US" sz="1800" smtClean="0"/>
              <a:t> Nilai get pada atribut method menyatakan bahwa </a:t>
            </a:r>
            <a:r>
              <a:rPr lang="en-US" sz="1800" smtClean="0"/>
              <a:t>transfer </a:t>
            </a:r>
            <a:r>
              <a:rPr lang="en-US" sz="1800" smtClean="0"/>
              <a:t>data menggunakan </a:t>
            </a:r>
            <a:r>
              <a:rPr lang="en-US" sz="1800" smtClean="0"/>
              <a:t>metode GET.</a:t>
            </a:r>
          </a:p>
          <a:p>
            <a:pPr marL="342900" indent="-342900" algn="l">
              <a:buFont typeface="+mj-lt"/>
              <a:buAutoNum type="arabicPeriod"/>
            </a:pPr>
            <a:r>
              <a:rPr lang="en-US" sz="1800" smtClean="0"/>
              <a:t> Untuk mendapatkan nilai variabel, kita </a:t>
            </a:r>
            <a:r>
              <a:rPr lang="en-US" sz="1800" smtClean="0"/>
              <a:t>memanfaatkan </a:t>
            </a:r>
            <a:r>
              <a:rPr lang="en-US" sz="1800" smtClean="0"/>
              <a:t>superglobal $_</a:t>
            </a:r>
            <a:r>
              <a:rPr lang="en-US" sz="1800" smtClean="0"/>
              <a:t>GET.</a:t>
            </a:r>
            <a:endParaRPr lang="en-US" sz="1800" smtClean="0">
              <a:sym typeface="Wingdings" pitchFamily="2" charset="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219200"/>
            <a:ext cx="8229600" cy="1828800"/>
          </a:xfrm>
        </p:spPr>
        <p:txBody>
          <a:bodyPr>
            <a:noAutofit/>
          </a:bodyPr>
          <a:lstStyle/>
          <a:p>
            <a:r>
              <a:rPr lang="en-US" smtClean="0"/>
              <a:t>PREFILLINF TEXT FILED</a:t>
            </a:r>
            <a:endParaRPr lang="en-US"/>
          </a:p>
        </p:txBody>
      </p:sp>
      <p:sp>
        <p:nvSpPr>
          <p:cNvPr id="3" name="Subtitle 2"/>
          <p:cNvSpPr>
            <a:spLocks noGrp="1"/>
          </p:cNvSpPr>
          <p:nvPr>
            <p:ph type="subTitle" idx="1"/>
          </p:nvPr>
        </p:nvSpPr>
        <p:spPr>
          <a:xfrm>
            <a:off x="609600" y="3179298"/>
            <a:ext cx="7848600" cy="2611902"/>
          </a:xfrm>
        </p:spPr>
        <p:txBody>
          <a:bodyPr>
            <a:noAutofit/>
          </a:bodyPr>
          <a:lstStyle/>
          <a:p>
            <a:pPr algn="l"/>
            <a:r>
              <a:rPr lang="en-US" sz="2400" smtClean="0"/>
              <a:t>Begitu form disubmisi, normalnya nilai elemen-elemen form </a:t>
            </a:r>
            <a:r>
              <a:rPr lang="en-US" sz="2400" smtClean="0"/>
              <a:t>akan </a:t>
            </a:r>
            <a:r>
              <a:rPr lang="en-US" sz="2400" smtClean="0"/>
              <a:t>di-reset (atau </a:t>
            </a:r>
            <a:r>
              <a:rPr lang="en-US" sz="2400" smtClean="0"/>
              <a:t>dikosongkan). Adapun jika diperlukan, kita sebenarnya </a:t>
            </a:r>
            <a:r>
              <a:rPr lang="en-US" sz="2400" smtClean="0"/>
              <a:t>juga </a:t>
            </a:r>
            <a:r>
              <a:rPr lang="en-US" sz="2400" smtClean="0"/>
              <a:t>dapat menahan </a:t>
            </a:r>
            <a:r>
              <a:rPr lang="en-US" sz="2400" smtClean="0"/>
              <a:t>agar nilainya tetap ada di dalam elemen, misalnya </a:t>
            </a:r>
            <a:r>
              <a:rPr lang="en-US" sz="2400" smtClean="0"/>
              <a:t>text </a:t>
            </a:r>
            <a:r>
              <a:rPr lang="en-US" sz="2400" smtClean="0"/>
              <a:t>field, radio button, nilaiseleksi/opsi, dan nilai check box.</a:t>
            </a:r>
          </a:p>
          <a:p>
            <a:pPr algn="l"/>
            <a:endParaRPr lang="en-US" sz="2400" smtClean="0">
              <a:sym typeface="Wingdings" pitchFamily="2" charset="2"/>
            </a:endParaRPr>
          </a:p>
          <a:p>
            <a:pPr algn="l"/>
            <a:r>
              <a:rPr lang="en-US" sz="2400" smtClean="0">
                <a:sym typeface="Wingdings" pitchFamily="2" charset="2"/>
              </a:rPr>
              <a:t>Fungsinya untuk mempermudah saat data di-update</a:t>
            </a:r>
            <a:endParaRPr lang="en-US" sz="2000" smtClean="0">
              <a:sym typeface="Wingdings" pitchFamily="2" charset="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3200400"/>
          </a:xfrm>
        </p:spPr>
        <p:txBody>
          <a:bodyPr>
            <a:noAutofit/>
          </a:bodyPr>
          <a:lstStyle/>
          <a:p>
            <a:r>
              <a:rPr lang="en-US" sz="5400" smtClean="0"/>
              <a:t>ADA PERTANYAAN???</a:t>
            </a:r>
            <a:br>
              <a:rPr lang="en-US" sz="5400" smtClean="0"/>
            </a:br>
            <a:r>
              <a:rPr lang="en-US" sz="5400" smtClean="0"/>
              <a:t>MASIH BINGUNG???</a:t>
            </a:r>
            <a:br>
              <a:rPr lang="en-US" sz="5400" smtClean="0"/>
            </a:br>
            <a:r>
              <a:rPr lang="en-US" sz="5400" smtClean="0"/>
              <a:t>BELUM PAHAM???</a:t>
            </a:r>
            <a:endParaRPr lang="en-US" sz="5400"/>
          </a:p>
        </p:txBody>
      </p:sp>
      <p:sp>
        <p:nvSpPr>
          <p:cNvPr id="3" name="Subtitle 2"/>
          <p:cNvSpPr>
            <a:spLocks noGrp="1"/>
          </p:cNvSpPr>
          <p:nvPr>
            <p:ph type="subTitle" idx="1"/>
          </p:nvPr>
        </p:nvSpPr>
        <p:spPr>
          <a:xfrm>
            <a:off x="609600" y="3331698"/>
            <a:ext cx="7848600" cy="2992902"/>
          </a:xfrm>
        </p:spPr>
        <p:txBody>
          <a:bodyPr>
            <a:noAutofit/>
          </a:bodyPr>
          <a:lstStyle/>
          <a:p>
            <a:pPr algn="just"/>
            <a:r>
              <a:rPr lang="en-US" smtClean="0"/>
              <a:t> </a:t>
            </a:r>
          </a:p>
          <a:p>
            <a:pPr algn="just"/>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3276600"/>
          </a:xfrm>
        </p:spPr>
        <p:txBody>
          <a:bodyPr>
            <a:noAutofit/>
          </a:bodyPr>
          <a:lstStyle/>
          <a:p>
            <a:r>
              <a:rPr lang="en-US" sz="5400" smtClean="0"/>
              <a:t>Waktunya </a:t>
            </a:r>
            <a:r>
              <a:rPr lang="en-US" sz="5400" smtClean="0"/>
              <a:t>praktik</a:t>
            </a:r>
            <a:br>
              <a:rPr lang="en-US" sz="5400" smtClean="0"/>
            </a:br>
            <a:r>
              <a:rPr lang="en-US" sz="5400" smtClean="0"/>
              <a:t>modul II dan babII</a:t>
            </a:r>
            <a:br>
              <a:rPr lang="en-US" sz="5400" smtClean="0"/>
            </a:br>
            <a:r>
              <a:rPr lang="en-US" sz="5400" smtClean="0"/>
              <a:t/>
            </a:r>
            <a:br>
              <a:rPr lang="en-US" sz="5400" smtClean="0"/>
            </a:br>
            <a:r>
              <a:rPr lang="en-US" sz="5400" smtClean="0"/>
              <a:t>waktu 60 menit</a:t>
            </a:r>
            <a:endParaRPr lang="en-US" sz="5400"/>
          </a:p>
        </p:txBody>
      </p:sp>
      <p:sp>
        <p:nvSpPr>
          <p:cNvPr id="3" name="Subtitle 2"/>
          <p:cNvSpPr>
            <a:spLocks noGrp="1"/>
          </p:cNvSpPr>
          <p:nvPr>
            <p:ph type="subTitle" idx="1"/>
          </p:nvPr>
        </p:nvSpPr>
        <p:spPr>
          <a:xfrm>
            <a:off x="609600" y="5867400"/>
            <a:ext cx="7848600" cy="457200"/>
          </a:xfrm>
        </p:spPr>
        <p:txBody>
          <a:bodyPr>
            <a:noAutofit/>
          </a:bodyPr>
          <a:lstStyle/>
          <a:p>
            <a:pPr algn="just"/>
            <a:r>
              <a:rPr lang="en-US" smtClean="0"/>
              <a:t> </a:t>
            </a: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smtClean="0"/>
              <a:t>Modularitas </a:t>
            </a:r>
            <a:r>
              <a:rPr lang="en-US" sz="4400" smtClean="0"/>
              <a:t/>
            </a:r>
            <a:br>
              <a:rPr lang="en-US" sz="4400" smtClean="0"/>
            </a:br>
            <a:r>
              <a:rPr lang="en-US" sz="4400" smtClean="0"/>
              <a:t>Include</a:t>
            </a:r>
            <a:r>
              <a:rPr lang="en-US" sz="4400" smtClean="0"/>
              <a:t>() dan Require()</a:t>
            </a:r>
            <a:endParaRPr lang="en-US" sz="4400"/>
          </a:p>
        </p:txBody>
      </p:sp>
      <p:sp>
        <p:nvSpPr>
          <p:cNvPr id="6" name="Subtitle 5"/>
          <p:cNvSpPr>
            <a:spLocks noGrp="1"/>
          </p:cNvSpPr>
          <p:nvPr>
            <p:ph type="subTitle" idx="1"/>
          </p:nvPr>
        </p:nvSpPr>
        <p:spPr>
          <a:xfrm>
            <a:off x="381000" y="3331698"/>
            <a:ext cx="8458200" cy="3526302"/>
          </a:xfrm>
        </p:spPr>
        <p:txBody>
          <a:bodyPr>
            <a:normAutofit fontScale="92500" lnSpcReduction="20000"/>
          </a:bodyPr>
          <a:lstStyle/>
          <a:p>
            <a:pPr algn="just"/>
            <a:r>
              <a:rPr lang="en-US" smtClean="0"/>
              <a:t> Suatu pemrograman yang baik seharusnya program yang besar dipecah menjadi program- program yang kecil yang selanjutnya disebut </a:t>
            </a:r>
            <a:r>
              <a:rPr lang="en-US" u="sng" smtClean="0"/>
              <a:t>modul</a:t>
            </a:r>
            <a:r>
              <a:rPr lang="en-US" smtClean="0"/>
              <a:t>. Modul-modul kecil tersebut dapat dipanggil sewaktu-waktu diperlukan. Dalam PHP juga mendukung konsep tersebut yang selanjutnya diberinama </a:t>
            </a:r>
            <a:r>
              <a:rPr lang="en-US" u="sng" smtClean="0"/>
              <a:t>modularitas</a:t>
            </a:r>
            <a:r>
              <a:rPr lang="en-US" smtClean="0"/>
              <a:t>. Kita dapat menyisipkan isi suatu file/modul lain ke dalam file/modul tertentu. Terdapat 2 perintah/function untuk hal tersebut dalam PHP yaitu menggunakan </a:t>
            </a:r>
            <a:r>
              <a:rPr lang="en-US" u="sng" smtClean="0"/>
              <a:t>include dan require</a:t>
            </a:r>
            <a:r>
              <a:rPr lang="en-US" smtClean="0"/>
              <a:t>.</a:t>
            </a: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smtClean="0"/>
              <a:t>Bedanya </a:t>
            </a:r>
            <a:br>
              <a:rPr lang="en-US" sz="4400" smtClean="0"/>
            </a:br>
            <a:r>
              <a:rPr lang="en-US" sz="4400" smtClean="0"/>
              <a:t>include () dan require()</a:t>
            </a:r>
            <a:endParaRPr lang="en-US" sz="4400"/>
          </a:p>
        </p:txBody>
      </p:sp>
      <p:sp>
        <p:nvSpPr>
          <p:cNvPr id="3" name="Subtitle 2"/>
          <p:cNvSpPr>
            <a:spLocks noGrp="1"/>
          </p:cNvSpPr>
          <p:nvPr>
            <p:ph type="subTitle" idx="1"/>
          </p:nvPr>
        </p:nvSpPr>
        <p:spPr>
          <a:xfrm>
            <a:off x="609600" y="3331698"/>
            <a:ext cx="7848600" cy="2992902"/>
          </a:xfrm>
        </p:spPr>
        <p:txBody>
          <a:bodyPr>
            <a:noAutofit/>
          </a:bodyPr>
          <a:lstStyle/>
          <a:p>
            <a:pPr algn="l"/>
            <a:r>
              <a:rPr lang="en-US" smtClean="0"/>
              <a:t>&lt;?</a:t>
            </a:r>
            <a:r>
              <a:rPr lang="en-US" i="1" smtClean="0"/>
              <a:t>PHP</a:t>
            </a:r>
            <a:r>
              <a:rPr lang="en-US" smtClean="0"/>
              <a:t> include("noFileExistsHere.</a:t>
            </a:r>
            <a:r>
              <a:rPr lang="en-US" i="1" smtClean="0"/>
              <a:t>PHP</a:t>
            </a:r>
            <a:r>
              <a:rPr lang="en-US" smtClean="0"/>
              <a:t>"); echo "Hello </a:t>
            </a:r>
            <a:r>
              <a:rPr lang="en-US" smtClean="0"/>
              <a:t>World</a:t>
            </a:r>
            <a:r>
              <a:rPr lang="en-US" smtClean="0"/>
              <a:t>!";?&gt;</a:t>
            </a:r>
          </a:p>
          <a:p>
            <a:pPr algn="l"/>
            <a:r>
              <a:rPr lang="en-US" smtClean="0"/>
              <a:t>&lt;?</a:t>
            </a:r>
            <a:r>
              <a:rPr lang="en-US" i="1" smtClean="0"/>
              <a:t>PHP</a:t>
            </a:r>
            <a:r>
              <a:rPr lang="en-US" smtClean="0"/>
              <a:t> require("noFileExistsHere.</a:t>
            </a:r>
            <a:r>
              <a:rPr lang="en-US" i="1" smtClean="0"/>
              <a:t>PHP</a:t>
            </a:r>
            <a:r>
              <a:rPr lang="en-US" smtClean="0"/>
              <a:t>"); echo "Hello World!";?&gt;</a:t>
            </a:r>
          </a:p>
          <a:p>
            <a:pPr algn="l"/>
            <a:r>
              <a:rPr lang="en-US" smtClean="0"/>
              <a:t> </a:t>
            </a:r>
          </a:p>
          <a:p>
            <a:pPr algn="l"/>
            <a:r>
              <a:rPr lang="en-US" i="1" smtClean="0"/>
              <a:t>Diasumsi bahwa file noFileExistxHere.PHP tidak ada.</a:t>
            </a:r>
            <a:endParaRPr lang="en-US" smtClean="0">
              <a:sym typeface="Wingdings" pitchFamily="2" charset="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7" presetClass="entr" presetSubtype="0" fill="hold" grpId="0"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7" presetClass="entr" presetSubtype="0"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smtClean="0"/>
              <a:t>Hasilnya…</a:t>
            </a:r>
            <a:endParaRPr lang="en-US" sz="4400"/>
          </a:p>
        </p:txBody>
      </p:sp>
      <p:sp>
        <p:nvSpPr>
          <p:cNvPr id="3" name="Subtitle 2"/>
          <p:cNvSpPr>
            <a:spLocks noGrp="1"/>
          </p:cNvSpPr>
          <p:nvPr>
            <p:ph type="subTitle" idx="1"/>
          </p:nvPr>
        </p:nvSpPr>
        <p:spPr>
          <a:xfrm>
            <a:off x="609600" y="3331698"/>
            <a:ext cx="7848600" cy="3526302"/>
          </a:xfrm>
        </p:spPr>
        <p:txBody>
          <a:bodyPr>
            <a:noAutofit/>
          </a:bodyPr>
          <a:lstStyle/>
          <a:p>
            <a:pPr algn="l"/>
            <a:r>
              <a:rPr lang="en-US" smtClean="0"/>
              <a:t>Include ():</a:t>
            </a:r>
          </a:p>
          <a:p>
            <a:pPr algn="l"/>
            <a:r>
              <a:rPr lang="en-US" sz="2000" b="1" smtClean="0"/>
              <a:t>Warning</a:t>
            </a:r>
            <a:r>
              <a:rPr lang="en-US" sz="2000" smtClean="0"/>
              <a:t>:</a:t>
            </a:r>
            <a:r>
              <a:rPr lang="en-US" sz="2000" smtClean="0"/>
              <a:t> </a:t>
            </a:r>
            <a:r>
              <a:rPr lang="en-US" sz="2000" smtClean="0"/>
              <a:t>main(noFileExistsHere.</a:t>
            </a:r>
            <a:r>
              <a:rPr lang="en-US" sz="2000" i="1" smtClean="0"/>
              <a:t>PHP</a:t>
            </a:r>
            <a:r>
              <a:rPr lang="en-US" sz="2000" smtClean="0"/>
              <a:t>): failed to open stream: No such file or directory in </a:t>
            </a:r>
            <a:r>
              <a:rPr lang="en-US" sz="2000" b="1" smtClean="0"/>
              <a:t>include.</a:t>
            </a:r>
            <a:r>
              <a:rPr lang="en-US" sz="2000" b="1" i="1" smtClean="0"/>
              <a:t>PHP</a:t>
            </a:r>
            <a:r>
              <a:rPr lang="en-US" sz="2000" b="1" smtClean="0"/>
              <a:t> </a:t>
            </a:r>
            <a:r>
              <a:rPr lang="en-US" sz="2000" smtClean="0"/>
              <a:t>on line </a:t>
            </a:r>
            <a:r>
              <a:rPr lang="en-US" sz="2000" b="1" smtClean="0"/>
              <a:t>2</a:t>
            </a:r>
            <a:endParaRPr lang="en-US" sz="2000" smtClean="0"/>
          </a:p>
          <a:p>
            <a:pPr algn="l"/>
            <a:r>
              <a:rPr lang="en-US" sz="2000" smtClean="0"/>
              <a:t> </a:t>
            </a:r>
          </a:p>
          <a:p>
            <a:pPr algn="l"/>
            <a:r>
              <a:rPr lang="en-US" sz="2000" b="1" smtClean="0">
                <a:solidFill>
                  <a:srgbClr val="FFFF00"/>
                </a:solidFill>
              </a:rPr>
              <a:t>Warning</a:t>
            </a:r>
            <a:r>
              <a:rPr lang="en-US" sz="2000" smtClean="0">
                <a:solidFill>
                  <a:srgbClr val="FFFF00"/>
                </a:solidFill>
              </a:rPr>
              <a:t>:</a:t>
            </a:r>
            <a:r>
              <a:rPr lang="en-US" sz="2000" smtClean="0"/>
              <a:t> main(): Failed opening 'noFileExistsHere.</a:t>
            </a:r>
            <a:r>
              <a:rPr lang="en-US" sz="2000" i="1" smtClean="0"/>
              <a:t>PHP</a:t>
            </a:r>
            <a:r>
              <a:rPr lang="en-US" sz="2000" smtClean="0"/>
              <a:t>' for inclusion (include_path='.:/usr/lib/</a:t>
            </a:r>
            <a:r>
              <a:rPr lang="en-US" sz="2000" i="1" smtClean="0"/>
              <a:t>PHP</a:t>
            </a:r>
            <a:r>
              <a:rPr lang="en-US" sz="2000" smtClean="0"/>
              <a:t>:/usr/local/lib/</a:t>
            </a:r>
            <a:r>
              <a:rPr lang="en-US" sz="2000" i="1" smtClean="0"/>
              <a:t>PHP</a:t>
            </a:r>
            <a:r>
              <a:rPr lang="en-US" sz="2000" smtClean="0"/>
              <a:t>') in </a:t>
            </a:r>
            <a:r>
              <a:rPr lang="en-US" sz="2000" b="1" smtClean="0"/>
              <a:t>include.</a:t>
            </a:r>
            <a:r>
              <a:rPr lang="en-US" sz="2000" b="1" i="1" smtClean="0"/>
              <a:t>PHP</a:t>
            </a:r>
            <a:r>
              <a:rPr lang="en-US" sz="2000" b="1" smtClean="0"/>
              <a:t> </a:t>
            </a:r>
            <a:r>
              <a:rPr lang="en-US" sz="2000" smtClean="0"/>
              <a:t>on line 2</a:t>
            </a:r>
          </a:p>
          <a:p>
            <a:pPr algn="l"/>
            <a:r>
              <a:rPr lang="en-US" sz="2000" smtClean="0"/>
              <a:t> </a:t>
            </a:r>
          </a:p>
          <a:p>
            <a:pPr algn="l"/>
            <a:r>
              <a:rPr lang="en-US" sz="2000" smtClean="0"/>
              <a:t>Hello </a:t>
            </a:r>
            <a:r>
              <a:rPr lang="en-US" sz="2000" smtClean="0"/>
              <a:t>World</a:t>
            </a:r>
            <a:endParaRPr lang="en-US" sz="2000" smtClean="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smtClean="0"/>
              <a:t>Hasilnya…</a:t>
            </a:r>
            <a:endParaRPr lang="en-US" sz="4400"/>
          </a:p>
        </p:txBody>
      </p:sp>
      <p:sp>
        <p:nvSpPr>
          <p:cNvPr id="3" name="Subtitle 2"/>
          <p:cNvSpPr>
            <a:spLocks noGrp="1"/>
          </p:cNvSpPr>
          <p:nvPr>
            <p:ph type="subTitle" idx="1"/>
          </p:nvPr>
        </p:nvSpPr>
        <p:spPr>
          <a:xfrm>
            <a:off x="609600" y="3331698"/>
            <a:ext cx="7848600" cy="3526302"/>
          </a:xfrm>
        </p:spPr>
        <p:txBody>
          <a:bodyPr>
            <a:noAutofit/>
          </a:bodyPr>
          <a:lstStyle/>
          <a:p>
            <a:pPr algn="l"/>
            <a:r>
              <a:rPr lang="en-US" smtClean="0"/>
              <a:t>Require ():</a:t>
            </a:r>
          </a:p>
          <a:p>
            <a:pPr algn="l"/>
            <a:r>
              <a:rPr lang="en-US" sz="2000" b="1" smtClean="0"/>
              <a:t>Warning</a:t>
            </a:r>
            <a:r>
              <a:rPr lang="en-US" sz="2000" smtClean="0"/>
              <a:t>: main(noFileExistsHere.</a:t>
            </a:r>
            <a:r>
              <a:rPr lang="en-US" sz="2000" i="1" smtClean="0"/>
              <a:t>PHP</a:t>
            </a:r>
            <a:r>
              <a:rPr lang="en-US" sz="2000" smtClean="0"/>
              <a:t>): failed to open stream: No such file or directory in </a:t>
            </a:r>
            <a:r>
              <a:rPr lang="en-US" sz="2000" b="1" smtClean="0"/>
              <a:t>require.</a:t>
            </a:r>
            <a:r>
              <a:rPr lang="en-US" sz="2000" b="1" i="1" smtClean="0"/>
              <a:t>PHP</a:t>
            </a:r>
            <a:r>
              <a:rPr lang="en-US" sz="2000" b="1" smtClean="0"/>
              <a:t> </a:t>
            </a:r>
            <a:r>
              <a:rPr lang="en-US" sz="2000" smtClean="0"/>
              <a:t>on line </a:t>
            </a:r>
            <a:r>
              <a:rPr lang="en-US" sz="2000" b="1" smtClean="0"/>
              <a:t>2</a:t>
            </a:r>
            <a:endParaRPr lang="en-US" sz="2000" smtClean="0"/>
          </a:p>
          <a:p>
            <a:pPr algn="l"/>
            <a:r>
              <a:rPr lang="en-US" sz="2000" smtClean="0"/>
              <a:t> </a:t>
            </a:r>
          </a:p>
          <a:p>
            <a:pPr algn="l"/>
            <a:r>
              <a:rPr lang="en-US" sz="2000" b="1" smtClean="0">
                <a:solidFill>
                  <a:srgbClr val="FFFF00"/>
                </a:solidFill>
              </a:rPr>
              <a:t>Fatal error</a:t>
            </a:r>
            <a:r>
              <a:rPr lang="en-US" sz="2000" smtClean="0"/>
              <a:t>: main(): Failed opening required 'noFileExistsHere.</a:t>
            </a:r>
            <a:r>
              <a:rPr lang="en-US" sz="2000" i="1" smtClean="0"/>
              <a:t>PHP</a:t>
            </a:r>
            <a:r>
              <a:rPr lang="en-US" sz="2000" smtClean="0"/>
              <a:t>' (include_path='.:/usr/lib/</a:t>
            </a:r>
            <a:r>
              <a:rPr lang="en-US" sz="2000" i="1" smtClean="0"/>
              <a:t>PHP</a:t>
            </a:r>
            <a:r>
              <a:rPr lang="en-US" sz="2000" smtClean="0"/>
              <a:t>:/usr/local/lib/</a:t>
            </a:r>
            <a:r>
              <a:rPr lang="en-US" sz="2000" i="1" smtClean="0"/>
              <a:t>PHP</a:t>
            </a:r>
            <a:r>
              <a:rPr lang="en-US" sz="2000" smtClean="0"/>
              <a:t>') in </a:t>
            </a:r>
            <a:r>
              <a:rPr lang="en-US" sz="2000" b="1" smtClean="0"/>
              <a:t>require.</a:t>
            </a:r>
            <a:r>
              <a:rPr lang="en-US" sz="2000" b="1" i="1" smtClean="0"/>
              <a:t>PHP</a:t>
            </a:r>
            <a:r>
              <a:rPr lang="en-US" sz="2000" b="1" smtClean="0"/>
              <a:t> </a:t>
            </a:r>
            <a:r>
              <a:rPr lang="en-US" sz="2000" smtClean="0"/>
              <a:t>on line 2</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mtClean="0"/>
              <a:t>METHOD GET DAN POST</a:t>
            </a:r>
            <a:endParaRPr lang="en-US"/>
          </a:p>
        </p:txBody>
      </p:sp>
      <p:sp>
        <p:nvSpPr>
          <p:cNvPr id="3" name="Subtitle 2"/>
          <p:cNvSpPr>
            <a:spLocks noGrp="1"/>
          </p:cNvSpPr>
          <p:nvPr>
            <p:ph type="subTitle" idx="1"/>
          </p:nvPr>
        </p:nvSpPr>
        <p:spPr>
          <a:xfrm>
            <a:off x="609600" y="3331698"/>
            <a:ext cx="7848600" cy="2992902"/>
          </a:xfrm>
        </p:spPr>
        <p:txBody>
          <a:bodyPr>
            <a:noAutofit/>
          </a:bodyPr>
          <a:lstStyle/>
          <a:p>
            <a:pPr algn="just"/>
            <a:r>
              <a:rPr lang="en-US" smtClean="0"/>
              <a:t>Keitka kita mengirim data input dari form menuju ke file PHP untuk diproses menggunakan metode post. Selain metode tersebut, terdapat pula metode get. Lantas perbedaannya apa? Kapan kita gunakan metode post atau get?</a:t>
            </a:r>
            <a:endParaRPr lang="en-US" smtClean="0">
              <a:sym typeface="Wingdings" pitchFamily="2" charset="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mtClean="0"/>
              <a:t>bedanya GET DAN POST</a:t>
            </a:r>
            <a:endParaRPr lang="en-US"/>
          </a:p>
        </p:txBody>
      </p:sp>
      <p:sp>
        <p:nvSpPr>
          <p:cNvPr id="3" name="Subtitle 2"/>
          <p:cNvSpPr>
            <a:spLocks noGrp="1"/>
          </p:cNvSpPr>
          <p:nvPr>
            <p:ph type="subTitle" idx="1"/>
          </p:nvPr>
        </p:nvSpPr>
        <p:spPr>
          <a:xfrm>
            <a:off x="609600" y="3331698"/>
            <a:ext cx="7848600" cy="3526302"/>
          </a:xfrm>
        </p:spPr>
        <p:txBody>
          <a:bodyPr>
            <a:noAutofit/>
          </a:bodyPr>
          <a:lstStyle/>
          <a:p>
            <a:pPr algn="just"/>
            <a:r>
              <a:rPr lang="en-US" smtClean="0">
                <a:sym typeface="Wingdings" pitchFamily="2" charset="2"/>
              </a:rPr>
              <a:t>Jika script dijalankan, maka</a:t>
            </a:r>
          </a:p>
          <a:p>
            <a:pPr algn="just"/>
            <a:r>
              <a:rPr lang="en-US" u="sng" smtClean="0">
                <a:sym typeface="Wingdings" pitchFamily="2" charset="2"/>
              </a:rPr>
              <a:t>GET</a:t>
            </a:r>
            <a:r>
              <a:rPr lang="en-US" smtClean="0">
                <a:sym typeface="Wingdings" pitchFamily="2" charset="2"/>
              </a:rPr>
              <a:t> setiap script yang diproses </a:t>
            </a:r>
            <a:r>
              <a:rPr lang="en-US" sz="3600" smtClean="0">
                <a:sym typeface="Wingdings" pitchFamily="2" charset="2"/>
              </a:rPr>
              <a:t>akan ditampilkan di URL</a:t>
            </a:r>
            <a:endParaRPr lang="en-US" smtClean="0">
              <a:sym typeface="Wingdings" pitchFamily="2" charset="2"/>
            </a:endParaRPr>
          </a:p>
          <a:p>
            <a:pPr algn="just"/>
            <a:endParaRPr lang="en-US" smtClean="0">
              <a:sym typeface="Wingdings" pitchFamily="2" charset="2"/>
            </a:endParaRPr>
          </a:p>
          <a:p>
            <a:pPr algn="just"/>
            <a:r>
              <a:rPr lang="en-US" u="sng" smtClean="0">
                <a:sym typeface="Wingdings" pitchFamily="2" charset="2"/>
              </a:rPr>
              <a:t>POST</a:t>
            </a:r>
            <a:r>
              <a:rPr lang="en-US" smtClean="0">
                <a:sym typeface="Wingdings" pitchFamily="2" charset="2"/>
              </a:rPr>
              <a:t></a:t>
            </a:r>
            <a:r>
              <a:rPr lang="en-US" smtClean="0">
                <a:sym typeface="Wingdings" pitchFamily="2" charset="2"/>
              </a:rPr>
              <a:t> setiap script </a:t>
            </a:r>
            <a:r>
              <a:rPr lang="en-US" smtClean="0">
                <a:sym typeface="Wingdings" pitchFamily="2" charset="2"/>
              </a:rPr>
              <a:t>yang </a:t>
            </a:r>
            <a:r>
              <a:rPr lang="en-US" smtClean="0">
                <a:sym typeface="Wingdings" pitchFamily="2" charset="2"/>
              </a:rPr>
              <a:t>diproses </a:t>
            </a:r>
            <a:r>
              <a:rPr lang="en-US" sz="3600" smtClean="0">
                <a:sym typeface="Wingdings" pitchFamily="2" charset="2"/>
              </a:rPr>
              <a:t>tidak </a:t>
            </a:r>
            <a:r>
              <a:rPr lang="en-US" sz="3600" smtClean="0">
                <a:sym typeface="Wingdings" pitchFamily="2" charset="2"/>
              </a:rPr>
              <a:t>akan ditampilkan di URL</a:t>
            </a:r>
            <a:endParaRPr lang="en-US" sz="3600" smtClean="0">
              <a:sym typeface="Wingdings" pitchFamily="2" charset="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066800"/>
            <a:ext cx="8229600" cy="1828800"/>
          </a:xfrm>
        </p:spPr>
        <p:txBody>
          <a:bodyPr>
            <a:noAutofit/>
          </a:bodyPr>
          <a:lstStyle/>
          <a:p>
            <a:r>
              <a:rPr lang="en-US" smtClean="0"/>
              <a:t>KAPAN MENGGUNAKAN GET DAN POST</a:t>
            </a:r>
            <a:endParaRPr lang="en-US"/>
          </a:p>
        </p:txBody>
      </p:sp>
      <p:sp>
        <p:nvSpPr>
          <p:cNvPr id="3" name="Subtitle 2"/>
          <p:cNvSpPr>
            <a:spLocks noGrp="1"/>
          </p:cNvSpPr>
          <p:nvPr>
            <p:ph type="subTitle" idx="1"/>
          </p:nvPr>
        </p:nvSpPr>
        <p:spPr>
          <a:xfrm>
            <a:off x="609600" y="3026898"/>
            <a:ext cx="7848600" cy="3526302"/>
          </a:xfrm>
        </p:spPr>
        <p:txBody>
          <a:bodyPr>
            <a:noAutofit/>
          </a:bodyPr>
          <a:lstStyle/>
          <a:p>
            <a:pPr algn="just"/>
            <a:r>
              <a:rPr lang="en-US" sz="2400" u="sng" smtClean="0">
                <a:sym typeface="Wingdings" pitchFamily="2" charset="2"/>
              </a:rPr>
              <a:t>GET</a:t>
            </a:r>
            <a:r>
              <a:rPr lang="en-US" sz="2400" smtClean="0">
                <a:sym typeface="Wingdings" pitchFamily="2" charset="2"/>
              </a:rPr>
              <a:t> </a:t>
            </a:r>
            <a:r>
              <a:rPr lang="en-US" sz="2400" smtClean="0"/>
              <a:t>hendaknya </a:t>
            </a:r>
            <a:r>
              <a:rPr lang="en-US" sz="2400" smtClean="0"/>
              <a:t>kita jangan menggunakan metode get ketika akan memproses data input melalui form. Bayangkan seandainya form tersebut digunakan untuk login atau untuk keperluan yang menyangkut privasi. Apabila Anda gunakan metode get, maka semua input data akan ditampilkan pada URL. Bisa-bisa password Anda akan kelihatan di URL (jika terdapat input password ketika </a:t>
            </a:r>
            <a:r>
              <a:rPr lang="en-US" sz="2400" smtClean="0"/>
              <a:t>login</a:t>
            </a:r>
            <a:r>
              <a:rPr lang="en-US" sz="2400" smtClean="0"/>
              <a:t>).</a:t>
            </a:r>
            <a:r>
              <a:rPr lang="en-US" sz="2400" smtClean="0"/>
              <a:t> Untuk metode get, biasanya digunakan untuk input data melalui link (bukan melalui form).</a:t>
            </a:r>
            <a:endParaRPr lang="en-US" sz="2400" smtClean="0">
              <a:sym typeface="Wingdings" pitchFamily="2" charset="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8229600" cy="1828800"/>
          </a:xfrm>
        </p:spPr>
        <p:txBody>
          <a:bodyPr>
            <a:noAutofit/>
          </a:bodyPr>
          <a:lstStyle/>
          <a:p>
            <a:r>
              <a:rPr lang="en-US" sz="4400" smtClean="0"/>
              <a:t>Pernyataan Kondisi dan Perulangan</a:t>
            </a:r>
            <a:endParaRPr lang="en-US" sz="4400"/>
          </a:p>
        </p:txBody>
      </p:sp>
      <p:sp>
        <p:nvSpPr>
          <p:cNvPr id="3" name="Subtitle 2"/>
          <p:cNvSpPr>
            <a:spLocks noGrp="1"/>
          </p:cNvSpPr>
          <p:nvPr>
            <p:ph type="subTitle" idx="1"/>
          </p:nvPr>
        </p:nvSpPr>
        <p:spPr>
          <a:xfrm>
            <a:off x="609600" y="1524000"/>
            <a:ext cx="7848600" cy="4800600"/>
          </a:xfrm>
        </p:spPr>
        <p:txBody>
          <a:bodyPr>
            <a:noAutofit/>
          </a:bodyPr>
          <a:lstStyle/>
          <a:p>
            <a:pPr marL="514350" indent="-514350" algn="l">
              <a:buFont typeface="+mj-lt"/>
              <a:buAutoNum type="arabicPeriod"/>
            </a:pPr>
            <a:r>
              <a:rPr lang="en-US" smtClean="0">
                <a:sym typeface="Wingdings" pitchFamily="2" charset="2"/>
              </a:rPr>
              <a:t>If-ElseIf-Else pernyataan seleksi</a:t>
            </a:r>
          </a:p>
          <a:p>
            <a:pPr marL="514350" indent="-514350" algn="l">
              <a:buFont typeface="+mj-lt"/>
              <a:buAutoNum type="arabicPeriod"/>
            </a:pPr>
            <a:r>
              <a:rPr lang="en-US" smtClean="0">
                <a:sym typeface="Wingdings" pitchFamily="2" charset="2"/>
              </a:rPr>
              <a:t>Switch pernyataan kontrol</a:t>
            </a:r>
          </a:p>
          <a:p>
            <a:pPr marL="514350" indent="-514350" algn="l">
              <a:buFont typeface="+mj-lt"/>
              <a:buAutoNum type="arabicPeriod"/>
            </a:pPr>
            <a:r>
              <a:rPr lang="en-US" smtClean="0">
                <a:sym typeface="Wingdings" pitchFamily="2" charset="2"/>
              </a:rPr>
              <a:t>For perulangan dengan hasil yang sama</a:t>
            </a:r>
          </a:p>
          <a:p>
            <a:pPr marL="514350" indent="-514350" algn="l">
              <a:buFont typeface="+mj-lt"/>
              <a:buAutoNum type="arabicPeriod"/>
            </a:pPr>
            <a:r>
              <a:rPr lang="en-US" smtClean="0">
                <a:sym typeface="Wingdings" pitchFamily="2" charset="2"/>
              </a:rPr>
              <a:t>Foreach  mengulang data array assosiatif</a:t>
            </a:r>
          </a:p>
          <a:p>
            <a:pPr marL="514350" indent="-514350" algn="l">
              <a:buFont typeface="+mj-lt"/>
              <a:buAutoNum type="arabicPeriod"/>
            </a:pPr>
            <a:r>
              <a:rPr lang="en-US" smtClean="0">
                <a:sym typeface="Wingdings" pitchFamily="2" charset="2"/>
              </a:rPr>
              <a:t>While  </a:t>
            </a:r>
            <a:r>
              <a:rPr lang="en-US" smtClean="0"/>
              <a:t>mengerjakan  suatu  statement  secara  berulang-ulang sampai suatu syarat dipenuhi.</a:t>
            </a:r>
            <a:endParaRPr lang="en-US" smtClean="0">
              <a:sym typeface="Wingdings" pitchFamily="2" charset="2"/>
            </a:endParaRPr>
          </a:p>
          <a:p>
            <a:pPr marL="514350" indent="-514350" algn="l">
              <a:buFont typeface="+mj-lt"/>
              <a:buAutoNum type="arabicPeriod"/>
            </a:pPr>
            <a:r>
              <a:rPr lang="en-US" smtClean="0">
                <a:sym typeface="Wingdings" pitchFamily="2" charset="2"/>
              </a:rPr>
              <a:t>Do-while  modifikasi WHILE</a:t>
            </a:r>
            <a:endParaRPr lang="en-US" smtClean="0">
              <a:sym typeface="Wingdings" pitchFamily="2" charset="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145</TotalTime>
  <Words>461</Words>
  <Application>Microsoft Office PowerPoint</Application>
  <PresentationFormat>On-screen Show (4:3)</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WEB DINAMIS</vt:lpstr>
      <vt:lpstr>Modularitas  Include() dan Require()</vt:lpstr>
      <vt:lpstr>Bedanya  include () dan require()</vt:lpstr>
      <vt:lpstr>Hasilnya…</vt:lpstr>
      <vt:lpstr>Hasilnya…</vt:lpstr>
      <vt:lpstr>METHOD GET DAN POST</vt:lpstr>
      <vt:lpstr>bedanya GET DAN POST</vt:lpstr>
      <vt:lpstr>KAPAN MENGGUNAKAN GET DAN POST</vt:lpstr>
      <vt:lpstr>Pernyataan Kondisi dan Perulangan</vt:lpstr>
      <vt:lpstr>Pemrosesan form php</vt:lpstr>
      <vt:lpstr>PREFILLINF TEXT FILED</vt:lpstr>
      <vt:lpstr>ADA PERTANYAAN??? MASIH BINGUNG??? BELUM PAHAM???</vt:lpstr>
      <vt:lpstr>Waktunya praktik modul II dan babII  waktu 60 menit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budi</dc:creator>
  <cp:lastModifiedBy>budi</cp:lastModifiedBy>
  <cp:revision>29</cp:revision>
  <dcterms:created xsi:type="dcterms:W3CDTF">2014-01-21T13:11:38Z</dcterms:created>
  <dcterms:modified xsi:type="dcterms:W3CDTF">2014-01-26T23:11:33Z</dcterms:modified>
</cp:coreProperties>
</file>