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31"/>
  </p:notesMasterIdLst>
  <p:sldIdLst>
    <p:sldId id="31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</p:sldIdLst>
  <p:sldSz cx="24384000" cy="13716000"/>
  <p:notesSz cx="6858000" cy="9144000"/>
  <p:embeddedFontLst>
    <p:embeddedFont>
      <p:font typeface="Consolas" panose="020B0609020204030204" pitchFamily="49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CBB563-115B-4DBC-AC2E-BEB8325E57FE}">
  <a:tblStyle styleId="{3CCBB563-115B-4DBC-AC2E-BEB8325E57FE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D0D1D2"/>
          </a:solidFill>
        </a:fill>
      </a:tcStyle>
    </a:wholeTbl>
    <a:band2H>
      <a:tcTxStyle b="off" i="of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767C85"/>
          </a:solidFill>
        </a:fill>
      </a:tcStyle>
    </a:firstRow>
  </a:tblStyle>
  <a:tblStyle styleId="{CB69B910-C896-4310-8037-CF583CF93329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5" autoAdjust="0"/>
    <p:restoredTop sz="94660"/>
  </p:normalViewPr>
  <p:slideViewPr>
    <p:cSldViewPr snapToGrid="0" snapToObjects="1">
      <p:cViewPr varScale="1">
        <p:scale>
          <a:sx n="30" d="100"/>
          <a:sy n="30" d="100"/>
        </p:scale>
        <p:origin x="102" y="82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1124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9" name="Shape 5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6" name="Shape 5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Shape 5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92" name="Shape 5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2" name="Shape 6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54" name="Shape 6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67" name="Shape 6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Shape 6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08" name="Shape 7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22" name="Shape 7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29" name="Shape 7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5" name="Shape 5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1" name="Shape 5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/>
              <a:t>cost(W,b)=\frac{1}{m}\sum_{I=1}^{m}(H(x_1^{(i)}, x_2^{(i)}, x_2^{(i)})-y^{(i)})^2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387453" y="1785936"/>
            <a:ext cx="15609094" cy="10144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12495609" y="7161609"/>
            <a:ext cx="7500937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pic" idx="3"/>
          </p:nvPr>
        </p:nvSpPr>
        <p:spPr>
          <a:xfrm>
            <a:off x="12504353" y="1250155"/>
            <a:ext cx="7500939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4"/>
          </p:nvPr>
        </p:nvSpPr>
        <p:spPr>
          <a:xfrm>
            <a:off x="4387453" y="1250155"/>
            <a:ext cx="7500937" cy="11215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833937" y="8947546"/>
            <a:ext cx="14716126" cy="660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833937" y="6000353"/>
            <a:ext cx="14716126" cy="96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3048000" y="0"/>
            <a:ext cx="18288000" cy="137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80560" y="3893342"/>
            <a:ext cx="23422877" cy="8036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92200" marR="0" lvl="0" indent="-10312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471083" marR="0" lvl="1" indent="-3915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04483" marR="0" lvl="2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537883" marR="0" lvl="3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134783" marR="0" lvl="4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833937" y="3893342"/>
            <a:ext cx="14716126" cy="8036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92200" marR="0" lvl="0" indent="-10312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471083" marR="0" lvl="1" indent="-3915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04483" marR="0" lvl="2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537883" marR="0" lvl="3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134783" marR="0" lvl="4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pic" idx="2"/>
          </p:nvPr>
        </p:nvSpPr>
        <p:spPr>
          <a:xfrm>
            <a:off x="5307210" y="892967"/>
            <a:ext cx="13751719" cy="8322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833937" y="4536280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pic" idx="2"/>
          </p:nvPr>
        </p:nvSpPr>
        <p:spPr>
          <a:xfrm>
            <a:off x="12495609" y="892967"/>
            <a:ext cx="7500937" cy="11572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387453" y="892967"/>
            <a:ext cx="7500937" cy="5607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387453" y="6697264"/>
            <a:ext cx="7500937" cy="57685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2"/>
          </p:nvPr>
        </p:nvSpPr>
        <p:spPr>
          <a:xfrm>
            <a:off x="12495609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65364" marR="0" lvl="0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08264" marR="0" lvl="1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51164" marR="0" lvl="2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94064" marR="0" lvl="3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36964" marR="0" lvl="4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1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Lecture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200" dirty="0"/>
              <a:t>Multivariable</a:t>
            </a:r>
            <a:r>
              <a:rPr lang="en-US" sz="72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linear regression 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4833937" y="850106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</a:t>
            </a:r>
            <a:r>
              <a:rPr lang="en-US"/>
              <a:t>l</a:t>
            </a: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@gmail.com&gt;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http://hunkim.github.io/ml/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</a:t>
            </a:r>
          </a:p>
        </p:txBody>
      </p:sp>
      <p:pic>
        <p:nvPicPr>
          <p:cNvPr id="565" name="Shape 5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0257" y="4054705"/>
            <a:ext cx="9322594" cy="482204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Shape 566"/>
          <p:cNvSpPr/>
          <p:nvPr/>
        </p:nvSpPr>
        <p:spPr>
          <a:xfrm>
            <a:off x="18424920" y="7018734"/>
            <a:ext cx="1785939" cy="1785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</a:p>
        </p:txBody>
      </p:sp>
      <p:pic>
        <p:nvPicPr>
          <p:cNvPr id="572" name="Shape 5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8281" y="4507678"/>
            <a:ext cx="9707437" cy="3348224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Shape 573"/>
          <p:cNvSpPr/>
          <p:nvPr/>
        </p:nvSpPr>
        <p:spPr>
          <a:xfrm>
            <a:off x="4813324" y="12370600"/>
            <a:ext cx="18520500" cy="90480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https://www.mathsisfun.com/algebra/matrix-multiplying.html</a:t>
            </a:r>
          </a:p>
        </p:txBody>
      </p:sp>
      <p:sp>
        <p:nvSpPr>
          <p:cNvPr id="5" name="5-Point Star 4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</a:p>
        </p:txBody>
      </p:sp>
      <p:pic>
        <p:nvPicPr>
          <p:cNvPr id="579" name="Shape 5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425" y="5420714"/>
            <a:ext cx="16318670" cy="2874562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580" name="Shape 5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7982" y="3304105"/>
            <a:ext cx="9322500" cy="4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Shape 5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4198" y="9929798"/>
            <a:ext cx="7655600" cy="13424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-Point Star 5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Many x instances</a:t>
            </a:r>
          </a:p>
        </p:txBody>
      </p:sp>
      <p:graphicFrame>
        <p:nvGraphicFramePr>
          <p:cNvPr id="587" name="Shape 587"/>
          <p:cNvGraphicFramePr/>
          <p:nvPr/>
        </p:nvGraphicFramePr>
        <p:xfrm>
          <a:off x="8794250" y="3930850"/>
          <a:ext cx="6795500" cy="5998875"/>
        </p:xfrm>
        <a:graphic>
          <a:graphicData uri="http://schemas.openxmlformats.org/drawingml/2006/table">
            <a:tbl>
              <a:tblPr>
                <a:noFill/>
                <a:tableStyleId>{CB69B910-C896-4310-8037-CF583CF93329}</a:tableStyleId>
              </a:tblPr>
              <a:tblGrid>
                <a:gridCol w="169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25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 b="1"/>
                        <a:t>x</a:t>
                      </a:r>
                      <a:r>
                        <a:rPr lang="en-US" sz="5000" b="1" baseline="-250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 b="1"/>
                        <a:t>x</a:t>
                      </a:r>
                      <a:r>
                        <a:rPr lang="en-US" sz="5000" b="1" baseline="-2500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 b="1"/>
                        <a:t>x</a:t>
                      </a:r>
                      <a:r>
                        <a:rPr lang="en-US" sz="5000" b="1" baseline="-2500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 b="1"/>
                        <a:t>Y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2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152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32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185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32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180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2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196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32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66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142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88" name="Shape 588"/>
          <p:cNvSpPr txBox="1"/>
          <p:nvPr/>
        </p:nvSpPr>
        <p:spPr>
          <a:xfrm>
            <a:off x="8461650" y="9462450"/>
            <a:ext cx="7460700" cy="18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7574500" y="12806275"/>
            <a:ext cx="17218800" cy="10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</a:rPr>
              <a:t>http://college.cengage.com/mathematics/brase/understandable_statistics/7e/students/datasets/mlr/frames/frame.html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</a:p>
        </p:txBody>
      </p:sp>
      <p:sp>
        <p:nvSpPr>
          <p:cNvPr id="595" name="Shape 595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/>
              <a:t>https://www.symbolab.com/solver/matrix-calculator</a:t>
            </a:r>
          </a:p>
        </p:txBody>
      </p:sp>
      <p:graphicFrame>
        <p:nvGraphicFramePr>
          <p:cNvPr id="596" name="Shape 596"/>
          <p:cNvGraphicFramePr/>
          <p:nvPr/>
        </p:nvGraphicFramePr>
        <p:xfrm>
          <a:off x="508550" y="4385775"/>
          <a:ext cx="6795500" cy="5998875"/>
        </p:xfrm>
        <a:graphic>
          <a:graphicData uri="http://schemas.openxmlformats.org/drawingml/2006/table">
            <a:tbl>
              <a:tblPr>
                <a:noFill/>
                <a:tableStyleId>{CB69B910-C896-4310-8037-CF583CF93329}</a:tableStyleId>
              </a:tblPr>
              <a:tblGrid>
                <a:gridCol w="169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25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 b="1"/>
                        <a:t>x</a:t>
                      </a:r>
                      <a:r>
                        <a:rPr lang="en-US" sz="5000" b="1" baseline="-250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 b="1"/>
                        <a:t>x</a:t>
                      </a:r>
                      <a:r>
                        <a:rPr lang="en-US" sz="5000" b="1" baseline="-2500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 b="1"/>
                        <a:t>x</a:t>
                      </a:r>
                      <a:r>
                        <a:rPr lang="en-US" sz="5000" b="1" baseline="-2500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 b="1"/>
                        <a:t>Y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2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152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32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185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32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180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2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196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32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66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142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97" name="Shape 597"/>
          <p:cNvSpPr txBox="1"/>
          <p:nvPr/>
        </p:nvSpPr>
        <p:spPr>
          <a:xfrm>
            <a:off x="175950" y="9917375"/>
            <a:ext cx="7460700" cy="18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</a:p>
        </p:txBody>
      </p:sp>
      <p:pic>
        <p:nvPicPr>
          <p:cNvPr id="598" name="Shape 5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4050" y="3081337"/>
            <a:ext cx="1083945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5-Point Star 6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</a:p>
        </p:txBody>
      </p:sp>
      <p:pic>
        <p:nvPicPr>
          <p:cNvPr id="604" name="Shape 6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649" y="5989389"/>
            <a:ext cx="16318670" cy="2874562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05" name="Shape 6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68185" y="9884298"/>
            <a:ext cx="7655600" cy="1342424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Shape 606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/>
              <a:t>https://www.symbolab.com/solver/matrix-calculator</a:t>
            </a:r>
          </a:p>
        </p:txBody>
      </p:sp>
      <p:graphicFrame>
        <p:nvGraphicFramePr>
          <p:cNvPr id="607" name="Shape 607"/>
          <p:cNvGraphicFramePr/>
          <p:nvPr/>
        </p:nvGraphicFramePr>
        <p:xfrm>
          <a:off x="508550" y="4385775"/>
          <a:ext cx="6795500" cy="5998875"/>
        </p:xfrm>
        <a:graphic>
          <a:graphicData uri="http://schemas.openxmlformats.org/drawingml/2006/table">
            <a:tbl>
              <a:tblPr>
                <a:noFill/>
                <a:tableStyleId>{CB69B910-C896-4310-8037-CF583CF93329}</a:tableStyleId>
              </a:tblPr>
              <a:tblGrid>
                <a:gridCol w="169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25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 b="1"/>
                        <a:t>x</a:t>
                      </a:r>
                      <a:r>
                        <a:rPr lang="en-US" sz="5000" b="1" baseline="-250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 b="1"/>
                        <a:t>x</a:t>
                      </a:r>
                      <a:r>
                        <a:rPr lang="en-US" sz="5000" b="1" baseline="-2500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 b="1"/>
                        <a:t>x</a:t>
                      </a:r>
                      <a:r>
                        <a:rPr lang="en-US" sz="5000" b="1" baseline="-2500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 b="1"/>
                        <a:t>Y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2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152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32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185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32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180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2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196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32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66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142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08" name="Shape 608"/>
          <p:cNvSpPr txBox="1"/>
          <p:nvPr/>
        </p:nvSpPr>
        <p:spPr>
          <a:xfrm>
            <a:off x="175950" y="9917375"/>
            <a:ext cx="7460700" cy="18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</a:p>
        </p:txBody>
      </p:sp>
      <p:pic>
        <p:nvPicPr>
          <p:cNvPr id="609" name="Shape 6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4050" y="3081337"/>
            <a:ext cx="1083945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5-Point Star 8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</a:p>
        </p:txBody>
      </p:sp>
      <p:pic>
        <p:nvPicPr>
          <p:cNvPr id="615" name="Shape 6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7982" y="3304105"/>
            <a:ext cx="9322500" cy="4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Shape 6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4198" y="9929798"/>
            <a:ext cx="7655600" cy="134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Shape 6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7225" y="4800599"/>
            <a:ext cx="166497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Shape 618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/>
              <a:t>https://www.symbolab.com/solver/matrix-calculator</a:t>
            </a:r>
          </a:p>
        </p:txBody>
      </p:sp>
      <p:graphicFrame>
        <p:nvGraphicFramePr>
          <p:cNvPr id="619" name="Shape 619"/>
          <p:cNvGraphicFramePr/>
          <p:nvPr/>
        </p:nvGraphicFramePr>
        <p:xfrm>
          <a:off x="376950" y="278750"/>
          <a:ext cx="3945700" cy="3840300"/>
        </p:xfrm>
        <a:graphic>
          <a:graphicData uri="http://schemas.openxmlformats.org/drawingml/2006/table">
            <a:tbl>
              <a:tblPr>
                <a:noFill/>
                <a:tableStyleId>{CB69B910-C896-4310-8037-CF583CF93329}</a:tableStyleId>
              </a:tblPr>
              <a:tblGrid>
                <a:gridCol w="98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9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 b="1"/>
                        <a:t>x</a:t>
                      </a:r>
                      <a:r>
                        <a:rPr lang="en-US" sz="3000" b="1" baseline="-250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 b="1"/>
                        <a:t>x</a:t>
                      </a:r>
                      <a:r>
                        <a:rPr lang="en-US" sz="3000" b="1" baseline="-2500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 b="1"/>
                        <a:t>x</a:t>
                      </a:r>
                      <a:r>
                        <a:rPr lang="en-US" sz="3000" b="1" baseline="-2500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 b="1"/>
                        <a:t>Y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73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152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93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88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93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185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89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91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180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96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98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196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73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66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142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5-Point Star 7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</a:p>
        </p:txBody>
      </p:sp>
      <p:pic>
        <p:nvPicPr>
          <p:cNvPr id="625" name="Shape 6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198" y="9929798"/>
            <a:ext cx="7655600" cy="134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Shape 6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800" y="3938547"/>
            <a:ext cx="14924399" cy="4068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Shape 627"/>
          <p:cNvSpPr txBox="1"/>
          <p:nvPr/>
        </p:nvSpPr>
        <p:spPr>
          <a:xfrm>
            <a:off x="5520800" y="815907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[5, 3]</a:t>
            </a:r>
          </a:p>
        </p:txBody>
      </p:sp>
      <p:sp>
        <p:nvSpPr>
          <p:cNvPr id="628" name="Shape 628"/>
          <p:cNvSpPr txBox="1"/>
          <p:nvPr/>
        </p:nvSpPr>
        <p:spPr>
          <a:xfrm>
            <a:off x="16133525" y="815907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[5, 1]</a:t>
            </a:r>
          </a:p>
        </p:txBody>
      </p:sp>
      <p:sp>
        <p:nvSpPr>
          <p:cNvPr id="629" name="Shape 629"/>
          <p:cNvSpPr txBox="1"/>
          <p:nvPr/>
        </p:nvSpPr>
        <p:spPr>
          <a:xfrm>
            <a:off x="10531125" y="815907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[?, ?]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</a:p>
        </p:txBody>
      </p:sp>
      <p:pic>
        <p:nvPicPr>
          <p:cNvPr id="635" name="Shape 6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7873" y="11251823"/>
            <a:ext cx="7655600" cy="134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Shape 6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7225" y="4800599"/>
            <a:ext cx="166497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Shape 637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/>
              <a:t>https://www.symbolab.com/solver/matrix-calculator</a:t>
            </a:r>
          </a:p>
        </p:txBody>
      </p:sp>
      <p:sp>
        <p:nvSpPr>
          <p:cNvPr id="638" name="Shape 638"/>
          <p:cNvSpPr txBox="1"/>
          <p:nvPr/>
        </p:nvSpPr>
        <p:spPr>
          <a:xfrm>
            <a:off x="5241162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[5, 3]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15558187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[5, 1]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x="9227912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600" b="1">
                <a:latin typeface="Consolas"/>
                <a:ea typeface="Consolas"/>
                <a:cs typeface="Consolas"/>
                <a:sym typeface="Consolas"/>
              </a:rPr>
              <a:t>[3, 1]</a:t>
            </a:r>
          </a:p>
        </p:txBody>
      </p:sp>
      <p:sp>
        <p:nvSpPr>
          <p:cNvPr id="9" name="5-Point Star 8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</a:p>
        </p:txBody>
      </p:sp>
      <p:pic>
        <p:nvPicPr>
          <p:cNvPr id="646" name="Shape 6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7873" y="11251823"/>
            <a:ext cx="7655600" cy="134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Shape 6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7225" y="4800599"/>
            <a:ext cx="166497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Shape 648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/>
              <a:t>https://www.symbolab.com/solver/matrix-calculator</a:t>
            </a:r>
          </a:p>
        </p:txBody>
      </p:sp>
      <p:sp>
        <p:nvSpPr>
          <p:cNvPr id="649" name="Shape 649"/>
          <p:cNvSpPr txBox="1"/>
          <p:nvPr/>
        </p:nvSpPr>
        <p:spPr>
          <a:xfrm>
            <a:off x="5241162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3]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x="15558187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1]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9227912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600" b="1">
                <a:latin typeface="Consolas"/>
                <a:ea typeface="Consolas"/>
                <a:cs typeface="Consolas"/>
                <a:sym typeface="Consolas"/>
              </a:rPr>
              <a:t>[3, 1]</a:t>
            </a:r>
          </a:p>
        </p:txBody>
      </p:sp>
      <p:sp>
        <p:nvSpPr>
          <p:cNvPr id="9" name="5-Point Star 8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Recap</a:t>
            </a:r>
          </a:p>
        </p:txBody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4351733" y="2677441"/>
            <a:ext cx="14716126" cy="6752308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None/>
            </a:pPr>
            <a:endParaRPr sz="56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092200" marR="0" lvl="0" indent="-711200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None/>
            </a:pPr>
            <a:endParaRPr sz="56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 (n output)</a:t>
            </a:r>
          </a:p>
        </p:txBody>
      </p:sp>
      <p:pic>
        <p:nvPicPr>
          <p:cNvPr id="657" name="Shape 6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198" y="9929798"/>
            <a:ext cx="7655600" cy="134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Shape 6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237" y="3892423"/>
            <a:ext cx="18612024" cy="3932549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Shape 659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/>
              <a:t>https://www.symbolab.com/solver/matrix-calculator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x="4399562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3]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14716587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2]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7476462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600" b="1">
                <a:latin typeface="Consolas"/>
                <a:ea typeface="Consolas"/>
                <a:cs typeface="Consolas"/>
                <a:sym typeface="Consolas"/>
              </a:rPr>
              <a:t>[?, ?]</a:t>
            </a:r>
          </a:p>
        </p:txBody>
      </p:sp>
      <p:sp>
        <p:nvSpPr>
          <p:cNvPr id="663" name="Shape 663"/>
          <p:cNvSpPr/>
          <p:nvPr/>
        </p:nvSpPr>
        <p:spPr>
          <a:xfrm>
            <a:off x="7242975" y="4435525"/>
            <a:ext cx="2583600" cy="29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4" name="Shape 664"/>
          <p:cNvSpPr txBox="1"/>
          <p:nvPr/>
        </p:nvSpPr>
        <p:spPr>
          <a:xfrm>
            <a:off x="7869775" y="4299037"/>
            <a:ext cx="2056800" cy="197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0" b="1">
                <a:latin typeface="Consolas"/>
                <a:ea typeface="Consolas"/>
                <a:cs typeface="Consolas"/>
                <a:sym typeface="Consolas"/>
              </a:rPr>
              <a:t>?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 (n output)</a:t>
            </a:r>
          </a:p>
        </p:txBody>
      </p:sp>
      <p:pic>
        <p:nvPicPr>
          <p:cNvPr id="670" name="Shape 6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198" y="9929798"/>
            <a:ext cx="7655600" cy="134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Shape 6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237" y="3892423"/>
            <a:ext cx="18612024" cy="3932549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Shape 672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/>
              <a:t>https://www.symbolab.com/solver/matrix-calculator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4399562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3]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14716587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2]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7476462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600" b="1">
                <a:latin typeface="Consolas"/>
                <a:ea typeface="Consolas"/>
                <a:cs typeface="Consolas"/>
                <a:sym typeface="Consolas"/>
              </a:rPr>
              <a:t>[3, 2]</a:t>
            </a:r>
          </a:p>
        </p:txBody>
      </p:sp>
      <p:sp>
        <p:nvSpPr>
          <p:cNvPr id="9" name="5-Point Star 8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WX vs </a:t>
            </a:r>
            <a:r>
              <a:rPr lang="en-US" b="1"/>
              <a:t>XW</a:t>
            </a:r>
          </a:p>
        </p:txBody>
      </p:sp>
      <p:sp>
        <p:nvSpPr>
          <p:cNvPr id="681" name="Shape 681"/>
          <p:cNvSpPr txBox="1">
            <a:spLocks noGrp="1"/>
          </p:cNvSpPr>
          <p:nvPr>
            <p:ph type="body" idx="1"/>
          </p:nvPr>
        </p:nvSpPr>
        <p:spPr>
          <a:xfrm>
            <a:off x="2260845" y="2597950"/>
            <a:ext cx="9666300" cy="803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Lecture (theory): 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>
              <a:spcBef>
                <a:spcPts val="0"/>
              </a:spcBef>
            </a:pPr>
            <a:r>
              <a:rPr lang="en-US"/>
              <a:t>Implementation (TensorFlow)</a:t>
            </a:r>
          </a:p>
        </p:txBody>
      </p:sp>
      <p:pic>
        <p:nvPicPr>
          <p:cNvPr id="682" name="Shape 6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9484" y="6272645"/>
            <a:ext cx="8924099" cy="134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Shape 6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9473" y="10101623"/>
            <a:ext cx="7655600" cy="13424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-Point Star 5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Shape 6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342" y="0"/>
            <a:ext cx="21931314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Shape 689"/>
          <p:cNvSpPr/>
          <p:nvPr/>
        </p:nvSpPr>
        <p:spPr>
          <a:xfrm>
            <a:off x="3405187" y="1107280"/>
            <a:ext cx="8393907" cy="36790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endParaRPr sz="56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0" name="Shape 690"/>
          <p:cNvSpPr/>
          <p:nvPr/>
        </p:nvSpPr>
        <p:spPr>
          <a:xfrm rot="-970540">
            <a:off x="2841077" y="625156"/>
            <a:ext cx="10787063" cy="419695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200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Next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200" b="0" i="1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 (Classification)</a:t>
            </a:r>
          </a:p>
        </p:txBody>
      </p:sp>
      <p:sp>
        <p:nvSpPr>
          <p:cNvPr id="691" name="Shape 691"/>
          <p:cNvSpPr/>
          <p:nvPr/>
        </p:nvSpPr>
        <p:spPr>
          <a:xfrm>
            <a:off x="-101975" y="-152975"/>
            <a:ext cx="3773100" cy="1412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21108825" y="-204000"/>
            <a:ext cx="3773100" cy="1412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200" cy="3429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Backup slides</a:t>
            </a:r>
          </a:p>
        </p:txBody>
      </p:sp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4833937" y="3893342"/>
            <a:ext cx="14716200" cy="803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without </a:t>
            </a:r>
            <a:r>
              <a:rPr lang="en-US" sz="9000" b="0" i="1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</a:p>
        </p:txBody>
      </p:sp>
      <p:pic>
        <p:nvPicPr>
          <p:cNvPr id="704" name="Shape 7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67882" y="5223867"/>
            <a:ext cx="14448300" cy="32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Shape 7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58246" y="10218411"/>
            <a:ext cx="4867500" cy="8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5-Point Star 4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 vs X</a:t>
            </a:r>
          </a:p>
        </p:txBody>
      </p:sp>
      <p:pic>
        <p:nvPicPr>
          <p:cNvPr id="711" name="Shape 7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67882" y="5223867"/>
            <a:ext cx="14448300" cy="32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Shape 7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58246" y="10218411"/>
            <a:ext cx="4867500" cy="8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5-Point Star 4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Transpose</a:t>
            </a:r>
          </a:p>
        </p:txBody>
      </p:sp>
      <p:pic>
        <p:nvPicPr>
          <p:cNvPr id="718" name="Shape 7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7749" y="5570803"/>
            <a:ext cx="7127099" cy="25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Shape 719"/>
          <p:cNvSpPr/>
          <p:nvPr/>
        </p:nvSpPr>
        <p:spPr>
          <a:xfrm>
            <a:off x="4329024" y="12727775"/>
            <a:ext cx="17657700" cy="90480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http://www.mathsisfun.com/algebra/matrix-introduction.html</a:t>
            </a:r>
          </a:p>
        </p:txBody>
      </p:sp>
      <p:sp>
        <p:nvSpPr>
          <p:cNvPr id="5" name="5-Point Star 4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Transpose</a:t>
            </a:r>
          </a:p>
        </p:txBody>
      </p:sp>
      <p:pic>
        <p:nvPicPr>
          <p:cNvPr id="725" name="Shape 7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67882" y="4580928"/>
            <a:ext cx="14448300" cy="32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Shape 7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42767" y="9829932"/>
            <a:ext cx="5498399" cy="9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5-Point Star 4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" name="Shape 7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342" y="0"/>
            <a:ext cx="219312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Shape 732"/>
          <p:cNvSpPr/>
          <p:nvPr/>
        </p:nvSpPr>
        <p:spPr>
          <a:xfrm>
            <a:off x="3405187" y="1107280"/>
            <a:ext cx="8394000" cy="367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endParaRPr sz="56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3" name="Shape 733"/>
          <p:cNvSpPr/>
          <p:nvPr/>
        </p:nvSpPr>
        <p:spPr>
          <a:xfrm rot="-970553">
            <a:off x="2841024" y="625167"/>
            <a:ext cx="10786943" cy="419692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200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Next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200" b="0" i="1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 (Classification)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Recap</a:t>
            </a:r>
          </a:p>
        </p:txBody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4351733" y="2677441"/>
            <a:ext cx="14716126" cy="6752308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None/>
            </a:pPr>
            <a:endParaRPr sz="56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None/>
            </a:pPr>
            <a:endParaRPr sz="56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</a:p>
        </p:txBody>
      </p:sp>
      <p:pic>
        <p:nvPicPr>
          <p:cNvPr id="516" name="Shape 5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9478" y="4203087"/>
            <a:ext cx="4568871" cy="687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Shape 5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64460" y="6066053"/>
            <a:ext cx="9876236" cy="1768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Predicting exam score: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regression using one input (x)</a:t>
            </a:r>
          </a:p>
        </p:txBody>
      </p:sp>
      <p:graphicFrame>
        <p:nvGraphicFramePr>
          <p:cNvPr id="523" name="Shape 523"/>
          <p:cNvGraphicFramePr/>
          <p:nvPr/>
        </p:nvGraphicFramePr>
        <p:xfrm>
          <a:off x="9311582" y="4784010"/>
          <a:ext cx="5766000" cy="6863550"/>
        </p:xfrm>
        <a:graphic>
          <a:graphicData uri="http://schemas.openxmlformats.org/drawingml/2006/table">
            <a:tbl>
              <a:tblPr>
                <a:noFill/>
                <a:tableStyleId>{3CCBB563-115B-4DBC-AC2E-BEB8325E57FE}</a:tableStyleId>
              </a:tblPr>
              <a:tblGrid>
                <a:gridCol w="288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x (hours)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y (score)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10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90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9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80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3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50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2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60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11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40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4" name="Shape 524"/>
          <p:cNvSpPr/>
          <p:nvPr/>
        </p:nvSpPr>
        <p:spPr>
          <a:xfrm>
            <a:off x="3421458" y="6346030"/>
            <a:ext cx="3860800" cy="16668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one-variable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one-feature</a:t>
            </a:r>
          </a:p>
        </p:txBody>
      </p:sp>
      <p:sp>
        <p:nvSpPr>
          <p:cNvPr id="5" name="5-Point Star 4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Predicting exam score: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regression using </a:t>
            </a:r>
            <a:r>
              <a:rPr lang="en-US" sz="7200"/>
              <a:t>three</a:t>
            </a:r>
            <a:r>
              <a:rPr lang="en-US" sz="7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inputs (x1, x2, x3)</a:t>
            </a:r>
          </a:p>
        </p:txBody>
      </p:sp>
      <p:sp>
        <p:nvSpPr>
          <p:cNvPr id="530" name="Shape 530"/>
          <p:cNvSpPr/>
          <p:nvPr/>
        </p:nvSpPr>
        <p:spPr>
          <a:xfrm>
            <a:off x="7540476" y="4486325"/>
            <a:ext cx="8229900" cy="90480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multi-variable/feature</a:t>
            </a:r>
          </a:p>
        </p:txBody>
      </p:sp>
      <p:graphicFrame>
        <p:nvGraphicFramePr>
          <p:cNvPr id="531" name="Shape 531"/>
          <p:cNvGraphicFramePr/>
          <p:nvPr/>
        </p:nvGraphicFramePr>
        <p:xfrm>
          <a:off x="8794250" y="5531050"/>
          <a:ext cx="6795500" cy="5998875"/>
        </p:xfrm>
        <a:graphic>
          <a:graphicData uri="http://schemas.openxmlformats.org/drawingml/2006/table">
            <a:tbl>
              <a:tblPr>
                <a:noFill/>
                <a:tableStyleId>{CB69B910-C896-4310-8037-CF583CF93329}</a:tableStyleId>
              </a:tblPr>
              <a:tblGrid>
                <a:gridCol w="169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25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 b="1"/>
                        <a:t>x</a:t>
                      </a:r>
                      <a:r>
                        <a:rPr lang="en-US" sz="5000" b="1" baseline="-250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 b="1"/>
                        <a:t>x</a:t>
                      </a:r>
                      <a:r>
                        <a:rPr lang="en-US" sz="5000" b="1" baseline="-2500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 b="1"/>
                        <a:t>x</a:t>
                      </a:r>
                      <a:r>
                        <a:rPr lang="en-US" sz="5000" b="1" baseline="-2500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 b="1"/>
                        <a:t>Y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2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152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32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185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32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180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2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196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32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66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142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2" name="Shape 532"/>
          <p:cNvSpPr txBox="1"/>
          <p:nvPr/>
        </p:nvSpPr>
        <p:spPr>
          <a:xfrm>
            <a:off x="8461650" y="11062650"/>
            <a:ext cx="7460700" cy="18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</a:t>
            </a:r>
          </a:p>
        </p:txBody>
      </p:sp>
      <p:pic>
        <p:nvPicPr>
          <p:cNvPr id="538" name="Shape 5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7564" y="4514155"/>
            <a:ext cx="4568871" cy="68718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5-Point Star 3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7564" y="4514155"/>
            <a:ext cx="4568871" cy="687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975" y="6630576"/>
            <a:ext cx="14653801" cy="8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5-Point Star 4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</a:t>
            </a:r>
          </a:p>
        </p:txBody>
      </p:sp>
      <p:pic>
        <p:nvPicPr>
          <p:cNvPr id="551" name="Shape 5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975" y="4954176"/>
            <a:ext cx="14653801" cy="85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Shape 5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4000" y="8085076"/>
            <a:ext cx="1323975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5-Point Star 4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Multi-variable</a:t>
            </a:r>
          </a:p>
        </p:txBody>
      </p:sp>
      <p:pic>
        <p:nvPicPr>
          <p:cNvPr id="558" name="Shape 5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2750" y="7895125"/>
            <a:ext cx="19438500" cy="7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Shape 5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975" y="4801776"/>
            <a:ext cx="14653801" cy="8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5-Point Star 4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</TotalTime>
  <Words>542</Words>
  <Application>Microsoft Office PowerPoint</Application>
  <PresentationFormat>사용자 지정</PresentationFormat>
  <Paragraphs>224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Gill Sans</vt:lpstr>
      <vt:lpstr>Arial</vt:lpstr>
      <vt:lpstr>Consolas</vt:lpstr>
      <vt:lpstr>Helvetica Light</vt:lpstr>
      <vt:lpstr>Helvetica Neue</vt:lpstr>
      <vt:lpstr>White</vt:lpstr>
      <vt:lpstr>Lecture 4 Multivariable linear regression </vt:lpstr>
      <vt:lpstr>Recap</vt:lpstr>
      <vt:lpstr>Recap</vt:lpstr>
      <vt:lpstr>Predicting exam score:  regression using one input (x)</vt:lpstr>
      <vt:lpstr>Predicting exam score:  regression using three inputs (x1, x2, x3)</vt:lpstr>
      <vt:lpstr>Hypothesis</vt:lpstr>
      <vt:lpstr>Hypothesis</vt:lpstr>
      <vt:lpstr>Cost function</vt:lpstr>
      <vt:lpstr>Multi-variable</vt:lpstr>
      <vt:lpstr>Matrix</vt:lpstr>
      <vt:lpstr>Matrix multiplication</vt:lpstr>
      <vt:lpstr>Hypothesis using matrix</vt:lpstr>
      <vt:lpstr>Many x instances</vt:lpstr>
      <vt:lpstr>Hypothesis using matrix</vt:lpstr>
      <vt:lpstr>Hypothesis using matrix</vt:lpstr>
      <vt:lpstr>Hypothesis using matrix</vt:lpstr>
      <vt:lpstr>Hypothesis using matrix</vt:lpstr>
      <vt:lpstr>Hypothesis using matrix</vt:lpstr>
      <vt:lpstr>Hypothesis using matrix</vt:lpstr>
      <vt:lpstr>Hypothesis using matrix (n output)</vt:lpstr>
      <vt:lpstr>Hypothesis using matrix (n output)</vt:lpstr>
      <vt:lpstr>WX vs XW</vt:lpstr>
      <vt:lpstr>PowerPoint 프레젠테이션</vt:lpstr>
      <vt:lpstr>Backup slides</vt:lpstr>
      <vt:lpstr>Hypothesis without b</vt:lpstr>
      <vt:lpstr>W vs X</vt:lpstr>
      <vt:lpstr>Transpose</vt:lpstr>
      <vt:lpstr>Hypothesis using Transpose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Machine/Deep Learning with TensorFlow (Python)</dc:title>
  <cp:lastModifiedBy>d</cp:lastModifiedBy>
  <cp:revision>6</cp:revision>
  <dcterms:modified xsi:type="dcterms:W3CDTF">2017-06-07T06:29:14Z</dcterms:modified>
</cp:coreProperties>
</file>