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7"/>
  </p:notesMasterIdLst>
  <p:sldIdLst>
    <p:sldId id="345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CBB563-115B-4DBC-AC2E-BEB8325E57FE}">
  <a:tblStyle styleId="{3CCBB563-115B-4DBC-AC2E-BEB8325E57FE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D0D1D2"/>
          </a:solidFill>
        </a:fill>
      </a:tcStyle>
    </a:wholeTbl>
    <a:band2H>
      <a:tcTxStyle b="off" i="of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767C85"/>
          </a:solidFill>
        </a:fill>
      </a:tcStyle>
    </a:firstRow>
  </a:tblStyle>
  <a:tblStyle styleId="{CB69B910-C896-4310-8037-CF583CF93329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5" autoAdjust="0"/>
    <p:restoredTop sz="94660"/>
  </p:normalViewPr>
  <p:slideViewPr>
    <p:cSldViewPr snapToGrid="0" snapToObjects="1">
      <p:cViewPr varScale="1">
        <p:scale>
          <a:sx n="30" d="100"/>
          <a:sy n="30" d="100"/>
        </p:scale>
        <p:origin x="102" y="82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1124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6" name="Shape 7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8" name="Shape 7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8" name="Shape 8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6" name="Shape 8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2" name="Shape 8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8" name="Shape 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2" name="Shape 7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8" name="Shape 7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2" name="Shape 7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0" name="Shape 7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2" name="Shape 7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9" name="Shape 7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6" name="Shape 7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12495609" y="7161609"/>
            <a:ext cx="7500937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3"/>
          </p:nvPr>
        </p:nvSpPr>
        <p:spPr>
          <a:xfrm>
            <a:off x="12504353" y="1250155"/>
            <a:ext cx="7500939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4"/>
          </p:nvPr>
        </p:nvSpPr>
        <p:spPr>
          <a:xfrm>
            <a:off x="4387453" y="1250155"/>
            <a:ext cx="7500937" cy="11215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833937" y="8947546"/>
            <a:ext cx="14716126" cy="660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833937" y="6000353"/>
            <a:ext cx="14716126" cy="96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18288000" cy="137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80560" y="3893342"/>
            <a:ext cx="23422877" cy="8036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1083" marR="0" lvl="1" indent="-3915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04483" marR="0" lvl="2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537883" marR="0" lvl="3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134783" marR="0" lvl="4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5307210" y="892967"/>
            <a:ext cx="13751719" cy="8322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833937" y="4536280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12495609" y="892967"/>
            <a:ext cx="7500937" cy="11572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387453" y="892967"/>
            <a:ext cx="7500937" cy="5607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387453" y="6697264"/>
            <a:ext cx="7500937" cy="57685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12495609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65364" marR="0" lvl="0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8264" marR="0" lvl="1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1164" marR="0" lvl="2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94064" marR="0" lvl="3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6964" marR="0" lvl="4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387453" y="1785936"/>
            <a:ext cx="15609094" cy="10144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lehouse.org/mlclas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ymericdamien/TensorFlow-Examples" TargetMode="External"/><Relationship Id="rId5" Type="http://schemas.openxmlformats.org/officeDocument/2006/relationships/hyperlink" Target="https://www.tensorflow.org" TargetMode="External"/><Relationship Id="rId4" Type="http://schemas.openxmlformats.org/officeDocument/2006/relationships/hyperlink" Target="http://cs231n.github.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Lecture 5-1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(regression) classification </a:t>
            </a:r>
          </a:p>
        </p:txBody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4833937" y="850106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&lt;hunkim+mr@gmail.com&gt;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http://hunkim.github.io/ml/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>
            <a:spLocks noGrp="1"/>
          </p:cNvSpPr>
          <p:nvPr>
            <p:ph type="title"/>
          </p:nvPr>
        </p:nvSpPr>
        <p:spPr>
          <a:xfrm>
            <a:off x="3672205" y="357187"/>
            <a:ext cx="17039588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Pass(1)/Fail(0) based on study hours</a:t>
            </a:r>
          </a:p>
        </p:txBody>
      </p:sp>
      <p:cxnSp>
        <p:nvCxnSpPr>
          <p:cNvPr id="801" name="Shape 801"/>
          <p:cNvCxnSpPr/>
          <p:nvPr/>
        </p:nvCxnSpPr>
        <p:spPr>
          <a:xfrm>
            <a:off x="3927930" y="10219747"/>
            <a:ext cx="17039587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802" name="Shape 802"/>
          <p:cNvCxnSpPr/>
          <p:nvPr/>
        </p:nvCxnSpPr>
        <p:spPr>
          <a:xfrm rot="10800000" flipH="1">
            <a:off x="4106523" y="5084872"/>
            <a:ext cx="0" cy="531347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803" name="Shape 803"/>
          <p:cNvSpPr/>
          <p:nvPr/>
        </p:nvSpPr>
        <p:spPr>
          <a:xfrm>
            <a:off x="19183934" y="10321688"/>
            <a:ext cx="1743711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hours</a:t>
            </a:r>
          </a:p>
        </p:txBody>
      </p:sp>
      <p:sp>
        <p:nvSpPr>
          <p:cNvPr id="804" name="Shape 804"/>
          <p:cNvSpPr/>
          <p:nvPr/>
        </p:nvSpPr>
        <p:spPr>
          <a:xfrm>
            <a:off x="1516220" y="5173264"/>
            <a:ext cx="2484121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(pass)</a:t>
            </a:r>
          </a:p>
        </p:txBody>
      </p:sp>
      <p:sp>
        <p:nvSpPr>
          <p:cNvPr id="805" name="Shape 805"/>
          <p:cNvSpPr/>
          <p:nvPr/>
        </p:nvSpPr>
        <p:spPr>
          <a:xfrm>
            <a:off x="1798477" y="9245203"/>
            <a:ext cx="1919606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(fail)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>
            <a:spLocks noGrp="1"/>
          </p:cNvSpPr>
          <p:nvPr>
            <p:ph type="title"/>
          </p:nvPr>
        </p:nvSpPr>
        <p:spPr>
          <a:xfrm>
            <a:off x="3672205" y="357187"/>
            <a:ext cx="17039588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Regression?</a:t>
            </a:r>
          </a:p>
        </p:txBody>
      </p:sp>
      <p:cxnSp>
        <p:nvCxnSpPr>
          <p:cNvPr id="811" name="Shape 811"/>
          <p:cNvCxnSpPr/>
          <p:nvPr/>
        </p:nvCxnSpPr>
        <p:spPr>
          <a:xfrm>
            <a:off x="3927930" y="10219747"/>
            <a:ext cx="17039587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812" name="Shape 812"/>
          <p:cNvCxnSpPr/>
          <p:nvPr/>
        </p:nvCxnSpPr>
        <p:spPr>
          <a:xfrm rot="10800000" flipH="1">
            <a:off x="4106523" y="5084872"/>
            <a:ext cx="0" cy="531347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813" name="Shape 813"/>
          <p:cNvSpPr/>
          <p:nvPr/>
        </p:nvSpPr>
        <p:spPr>
          <a:xfrm>
            <a:off x="19183934" y="10321688"/>
            <a:ext cx="1743711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hours</a:t>
            </a:r>
          </a:p>
        </p:txBody>
      </p:sp>
      <p:sp>
        <p:nvSpPr>
          <p:cNvPr id="814" name="Shape 814"/>
          <p:cNvSpPr/>
          <p:nvPr/>
        </p:nvSpPr>
        <p:spPr>
          <a:xfrm>
            <a:off x="1516220" y="5173264"/>
            <a:ext cx="2484121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(pass)</a:t>
            </a:r>
          </a:p>
        </p:txBody>
      </p:sp>
      <p:sp>
        <p:nvSpPr>
          <p:cNvPr id="815" name="Shape 815"/>
          <p:cNvSpPr/>
          <p:nvPr/>
        </p:nvSpPr>
        <p:spPr>
          <a:xfrm>
            <a:off x="1798477" y="9245203"/>
            <a:ext cx="1919606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(fail)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</a:p>
        </p:txBody>
      </p:sp>
      <p:sp>
        <p:nvSpPr>
          <p:cNvPr id="821" name="Shape 821"/>
          <p:cNvSpPr txBox="1">
            <a:spLocks noGrp="1"/>
          </p:cNvSpPr>
          <p:nvPr>
            <p:ph type="body" idx="1"/>
          </p:nvPr>
        </p:nvSpPr>
        <p:spPr>
          <a:xfrm>
            <a:off x="2702841" y="3776760"/>
            <a:ext cx="17212839" cy="4299017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 know Y is 0 or 1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None/>
            </a:pPr>
            <a:endParaRPr sz="56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can give values large than 1 or less than 0</a:t>
            </a:r>
          </a:p>
        </p:txBody>
      </p:sp>
      <p:sp>
        <p:nvSpPr>
          <p:cNvPr id="822" name="Shape 822"/>
          <p:cNvSpPr/>
          <p:nvPr/>
        </p:nvSpPr>
        <p:spPr>
          <a:xfrm>
            <a:off x="6119596" y="12934156"/>
            <a:ext cx="15145182" cy="777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http://www.holehouse.org/mlclass/06_Logistic_Regression.html</a:t>
            </a:r>
          </a:p>
        </p:txBody>
      </p:sp>
      <p:pic>
        <p:nvPicPr>
          <p:cNvPr id="823" name="Shape 8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8917" y="5282505"/>
            <a:ext cx="4568871" cy="68718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-Point Star 5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Hypothesis </a:t>
            </a:r>
          </a:p>
        </p:txBody>
      </p:sp>
      <p:pic>
        <p:nvPicPr>
          <p:cNvPr id="829" name="Shape 8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7564" y="4466337"/>
            <a:ext cx="4568871" cy="6871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5-Point Star 3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Shape 8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7775" y="216257"/>
            <a:ext cx="19528448" cy="13283486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Shape 835"/>
          <p:cNvSpPr/>
          <p:nvPr/>
        </p:nvSpPr>
        <p:spPr>
          <a:xfrm>
            <a:off x="680445" y="8085121"/>
            <a:ext cx="7554596" cy="547688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function,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 function.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5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Curved in two directions,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like the letter "S",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the Greek ς (sigma).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Hypothesis </a:t>
            </a:r>
          </a:p>
        </p:txBody>
      </p:sp>
      <p:pic>
        <p:nvPicPr>
          <p:cNvPr id="841" name="Shape 8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7156" y="4631153"/>
            <a:ext cx="7409688" cy="17975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5-Point Star 3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Acknowledgement </a:t>
            </a:r>
          </a:p>
        </p:txBody>
      </p:sp>
      <p:sp>
        <p:nvSpPr>
          <p:cNvPr id="745" name="Shape 745"/>
          <p:cNvSpPr txBox="1">
            <a:spLocks noGrp="1"/>
          </p:cNvSpPr>
          <p:nvPr>
            <p:ph type="body" idx="1"/>
          </p:nvPr>
        </p:nvSpPr>
        <p:spPr>
          <a:xfrm>
            <a:off x="3048000" y="3358976"/>
            <a:ext cx="18288000" cy="8996799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Andrew Ng’s ML class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https://class.coursera.org/ml-003/lecture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0" i="0" u="sng" strike="noStrike" cap="non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http://www.holehouse.org/mlclass/</a:t>
            </a: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(note)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Convolutional Neural Networks for Visual Recognition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0" i="0" u="sng" strike="noStrike" cap="non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http://cs231n.github.io/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http://cs231n.stanford.edu/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TensorFlow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0" i="0" u="sng" strike="noStrike" cap="non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https://www.tensorflow.org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0" i="0" u="sng" strike="noStrike" cap="non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6"/>
              </a:rPr>
              <a:t>https://github.com/aymericdamien/TensorFlow-Examples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Regression (HCG)</a:t>
            </a:r>
          </a:p>
        </p:txBody>
      </p:sp>
      <p:sp>
        <p:nvSpPr>
          <p:cNvPr id="755" name="Shape 755"/>
          <p:cNvSpPr/>
          <p:nvPr/>
        </p:nvSpPr>
        <p:spPr>
          <a:xfrm>
            <a:off x="5879051" y="13094492"/>
            <a:ext cx="15126208" cy="6000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http://www.cse.iitk.ac.in/users/se367/10/presentation_local/Binary%20Classification.html</a:t>
            </a:r>
          </a:p>
        </p:txBody>
      </p:sp>
      <p:graphicFrame>
        <p:nvGraphicFramePr>
          <p:cNvPr id="756" name="Shape 756"/>
          <p:cNvGraphicFramePr/>
          <p:nvPr/>
        </p:nvGraphicFramePr>
        <p:xfrm>
          <a:off x="1260045" y="4585282"/>
          <a:ext cx="9639150" cy="7061505"/>
        </p:xfrm>
        <a:graphic>
          <a:graphicData uri="http://schemas.openxmlformats.org/drawingml/2006/table">
            <a:tbl>
              <a:tblPr>
                <a:noFill/>
                <a:tableStyleId>{3CCBB563-115B-4DBC-AC2E-BEB8325E57FE}</a:tableStyleId>
              </a:tblPr>
              <a:tblGrid>
                <a:gridCol w="321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x1 (hours)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x2 (attendance)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y (score)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5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90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9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5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80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3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2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50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2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4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60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11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40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57" name="Shape 757"/>
          <p:cNvSpPr txBox="1">
            <a:spLocks noGrp="1"/>
          </p:cNvSpPr>
          <p:nvPr>
            <p:ph type="body" idx="1"/>
          </p:nvPr>
        </p:nvSpPr>
        <p:spPr>
          <a:xfrm>
            <a:off x="11132081" y="2938515"/>
            <a:ext cx="12412988" cy="9197077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 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None/>
            </a:pPr>
            <a:endParaRPr sz="56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 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None/>
            </a:pPr>
            <a:endParaRPr sz="56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None/>
            </a:pPr>
            <a:endParaRPr sz="56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None/>
            </a:pPr>
            <a:endParaRPr sz="56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Regression</a:t>
            </a:r>
          </a:p>
        </p:txBody>
      </p:sp>
      <p:sp>
        <p:nvSpPr>
          <p:cNvPr id="763" name="Shape 763"/>
          <p:cNvSpPr/>
          <p:nvPr/>
        </p:nvSpPr>
        <p:spPr>
          <a:xfrm>
            <a:off x="5879051" y="13094492"/>
            <a:ext cx="15126208" cy="6000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http://www.cse.iitk.ac.in/users/se367/10/presentation_local/Binary%20Classification.html</a:t>
            </a:r>
          </a:p>
        </p:txBody>
      </p:sp>
      <p:graphicFrame>
        <p:nvGraphicFramePr>
          <p:cNvPr id="764" name="Shape 764"/>
          <p:cNvGraphicFramePr/>
          <p:nvPr/>
        </p:nvGraphicFramePr>
        <p:xfrm>
          <a:off x="1288170" y="4613407"/>
          <a:ext cx="9639150" cy="7061505"/>
        </p:xfrm>
        <a:graphic>
          <a:graphicData uri="http://schemas.openxmlformats.org/drawingml/2006/table">
            <a:tbl>
              <a:tblPr>
                <a:noFill/>
                <a:tableStyleId>{3CCBB563-115B-4DBC-AC2E-BEB8325E57FE}</a:tableStyleId>
              </a:tblPr>
              <a:tblGrid>
                <a:gridCol w="321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x1 (hours)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x2 (attendance)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y (score)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5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90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9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5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80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3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2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50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2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4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60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11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40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65" name="Shape 765"/>
          <p:cNvSpPr txBox="1">
            <a:spLocks noGrp="1"/>
          </p:cNvSpPr>
          <p:nvPr>
            <p:ph type="body" idx="1"/>
          </p:nvPr>
        </p:nvSpPr>
        <p:spPr>
          <a:xfrm>
            <a:off x="11132081" y="2938515"/>
            <a:ext cx="12412988" cy="9197077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Hypothesis: 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None/>
            </a:pPr>
            <a:endParaRPr sz="56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Cost: 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None/>
            </a:pPr>
            <a:endParaRPr sz="56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None/>
            </a:pPr>
            <a:endParaRPr sz="56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None/>
            </a:pPr>
            <a:endParaRPr sz="56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decent:</a:t>
            </a:r>
          </a:p>
        </p:txBody>
      </p:sp>
      <p:pic>
        <p:nvPicPr>
          <p:cNvPr id="766" name="Shape 7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44098" y="11254371"/>
            <a:ext cx="7054454" cy="1375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Shape 7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75146" y="5708564"/>
            <a:ext cx="7392354" cy="1218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00070" y="3552889"/>
            <a:ext cx="3542506" cy="62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Shape 7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481818" y="7212981"/>
            <a:ext cx="4618339" cy="342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5-Point Star 9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Classification </a:t>
            </a:r>
          </a:p>
        </p:txBody>
      </p:sp>
      <p:sp>
        <p:nvSpPr>
          <p:cNvPr id="775" name="Shape 775"/>
          <p:cNvSpPr txBox="1">
            <a:spLocks noGrp="1"/>
          </p:cNvSpPr>
          <p:nvPr>
            <p:ph type="body" idx="1"/>
          </p:nvPr>
        </p:nvSpPr>
        <p:spPr>
          <a:xfrm>
            <a:off x="480560" y="3865219"/>
            <a:ext cx="23422877" cy="8036719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Spam Detection: Spam or Ham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Facebook feed: show or hide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Credit Card Fraudulent Transaction detection: legitimate/fraud</a:t>
            </a:r>
          </a:p>
        </p:txBody>
      </p:sp>
      <p:sp>
        <p:nvSpPr>
          <p:cNvPr id="776" name="Shape 776"/>
          <p:cNvSpPr/>
          <p:nvPr/>
        </p:nvSpPr>
        <p:spPr>
          <a:xfrm>
            <a:off x="5879051" y="13094492"/>
            <a:ext cx="15126208" cy="6000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http://www.cse.iitk.ac.in/users/se367/10/presentation_local/Binary%20Classification.html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0, 1 encoding  </a:t>
            </a:r>
          </a:p>
        </p:txBody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480560" y="3893342"/>
            <a:ext cx="23422877" cy="803672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Spam Detection: Spam (1) or Ham (0)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Facebook feed: show(1) or hide(0)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Credit Card Fraudulent Transaction detection: legitimate(0) or fraud (1)</a:t>
            </a:r>
          </a:p>
        </p:txBody>
      </p:sp>
      <p:sp>
        <p:nvSpPr>
          <p:cNvPr id="783" name="Shape 783"/>
          <p:cNvSpPr/>
          <p:nvPr/>
        </p:nvSpPr>
        <p:spPr>
          <a:xfrm>
            <a:off x="5879051" y="13094492"/>
            <a:ext cx="15126208" cy="6000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http://www.cse.iitk.ac.in/users/se367/10/presentation_local/Binary%20Classification.html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" name="Shape 7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801" y="43772"/>
            <a:ext cx="25294836" cy="13628455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Shape 789"/>
          <p:cNvSpPr/>
          <p:nvPr/>
        </p:nvSpPr>
        <p:spPr>
          <a:xfrm>
            <a:off x="9610964" y="12776217"/>
            <a:ext cx="14584681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https://www.youtube.com/watch?v=BmkA1ZsG2P4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Shape 7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5407" y="-75079"/>
            <a:ext cx="25514802" cy="13866159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Shape 795"/>
          <p:cNvSpPr/>
          <p:nvPr/>
        </p:nvSpPr>
        <p:spPr>
          <a:xfrm>
            <a:off x="9610964" y="12776217"/>
            <a:ext cx="14584681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https://www.youtube.com/watch?v=BmkA1ZsG2P4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278</Words>
  <Application>Microsoft Office PowerPoint</Application>
  <PresentationFormat>사용자 지정</PresentationFormat>
  <Paragraphs>102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Helvetica Light</vt:lpstr>
      <vt:lpstr>Helvetica Neue</vt:lpstr>
      <vt:lpstr>Gill Sans</vt:lpstr>
      <vt:lpstr>White</vt:lpstr>
      <vt:lpstr>Lecture 5-1 Logistic (regression) classification </vt:lpstr>
      <vt:lpstr>Acknowledgement </vt:lpstr>
      <vt:lpstr>PowerPoint 프레젠테이션</vt:lpstr>
      <vt:lpstr>Regression (HCG)</vt:lpstr>
      <vt:lpstr>Regression</vt:lpstr>
      <vt:lpstr>Classification </vt:lpstr>
      <vt:lpstr>0, 1 encoding  </vt:lpstr>
      <vt:lpstr>PowerPoint 프레젠테이션</vt:lpstr>
      <vt:lpstr>PowerPoint 프레젠테이션</vt:lpstr>
      <vt:lpstr>Pass(1)/Fail(0) based on study hours</vt:lpstr>
      <vt:lpstr>Linear Regression?</vt:lpstr>
      <vt:lpstr>Linear regression</vt:lpstr>
      <vt:lpstr>Logistic Hypothesis </vt:lpstr>
      <vt:lpstr>PowerPoint 프레젠테이션</vt:lpstr>
      <vt:lpstr>Logistic Hypothesis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Machine/Deep Learning with TensorFlow (Python)</dc:title>
  <dc:creator>NAVER</dc:creator>
  <cp:lastModifiedBy>d</cp:lastModifiedBy>
  <cp:revision>7</cp:revision>
  <dcterms:modified xsi:type="dcterms:W3CDTF">2017-06-07T06:36:51Z</dcterms:modified>
</cp:coreProperties>
</file>