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9"/>
  </p:notesMasterIdLst>
  <p:sldIdLst>
    <p:sldId id="492" r:id="rId2"/>
    <p:sldId id="493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86" y="34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Shape 19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1" name="Shape 19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Shape 20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1" name="Shape 20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순간변화율!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Shape 20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1" name="Shape 20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The symbol ∂ looks sort of like a backwards lower-case delta, δ. It is usually read simply as “partial”, and ∂f/∂x is read as “partial f partial x”. Occasionally, the symbol ∂ is referred to as a “round d”. derivative: ∂h ∂t = dh dt = 5+ 1 t 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0" name="Shape 20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The symbol ∂ looks sort of like a backwards lower-case delta, δ. It is usually read simply as “partial”, and ∂f/∂x is read as “partial f partial x”. Occasionally, the symbol ∂ is referred to as a “round d”. derivative: ∂h ∂t = dh dt = 5+ 1 t 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Shape 20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2" name="Shape 20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Shape 20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5" name="Shape 20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Shape 2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7" name="Shape 2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Shape 2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4" name="Shape 2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Shape 2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9" name="Shape 2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Shape 21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1" name="Shape 2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Shape 21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2" name="Shape 2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Shape 19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7" name="Shape 19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Shape 21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0" name="Shape 2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Shape 21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2" name="Shape 2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Shape 2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9" name="Shape 2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Shape 22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5" name="Shape 2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Shape 22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3" name="Shape 2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Shape 22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0" name="Shape 2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Shape 2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6" name="Shape 22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Minsky’s book convinced most of the world that neural networks were a discredited dead-end – the worst kind of heresy. </a:t>
            </a: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SKynet == DeepNet, 반란군이 보낸 분일지도: Neural Network 20년 정도 발전을 늦게 함.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Shape 2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3" name="Shape 2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Shape 19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4" name="Shape 19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Shape 19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1" name="Shape 19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Shape 19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7" name="Shape 19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Minsky’s book convinced most of the world that neural networks were a discredited dead-end – the worst kind of heresy. </a:t>
            </a: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SKynet == DeepNet, 반란군이 보낸 분일지도: Neural Network 20년 정도 발전을 늦게 함.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Shape 19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4" name="Shape 19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민스키의 말을 듣지 않음 사람. 귓등으로 흘린분. Hinton.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Shape 19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2" name="Shape 19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Shape 19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4" name="Shape 19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Shape 20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9" name="Shape 20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Shape 1933"/>
          <p:cNvSpPr txBox="1">
            <a:spLocks noGrp="1"/>
          </p:cNvSpPr>
          <p:nvPr>
            <p:ph type="title"/>
          </p:nvPr>
        </p:nvSpPr>
        <p:spPr>
          <a:xfrm>
            <a:off x="3222158" y="2444482"/>
            <a:ext cx="17939683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9-2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Backpropagation</a:t>
            </a:r>
          </a:p>
        </p:txBody>
      </p:sp>
      <p:sp>
        <p:nvSpPr>
          <p:cNvPr id="1934" name="Shape 1934"/>
          <p:cNvSpPr txBox="1">
            <a:spLocks noGrp="1"/>
          </p:cNvSpPr>
          <p:nvPr>
            <p:ph type="body" idx="1"/>
          </p:nvPr>
        </p:nvSpPr>
        <p:spPr>
          <a:xfrm>
            <a:off x="4833937" y="850106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&lt;hunkim+mr@gmail.com&gt;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Shape 203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Basic derivative </a:t>
            </a:r>
          </a:p>
        </p:txBody>
      </p:sp>
      <p:sp>
        <p:nvSpPr>
          <p:cNvPr id="2034" name="Shape 2034"/>
          <p:cNvSpPr/>
          <p:nvPr/>
        </p:nvSpPr>
        <p:spPr>
          <a:xfrm>
            <a:off x="9393429" y="12862825"/>
            <a:ext cx="14926488" cy="8413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https://ko.wikipedia.org/wiki/%EB%AF%B8%EB%B6%84</a:t>
            </a:r>
          </a:p>
        </p:txBody>
      </p:sp>
      <p:pic>
        <p:nvPicPr>
          <p:cNvPr id="2035" name="Shape 20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8546" y="3625717"/>
            <a:ext cx="9988153" cy="15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Shape 20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4938" y="6482676"/>
            <a:ext cx="2120082" cy="58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Shape 20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1028" y="8567900"/>
            <a:ext cx="2167904" cy="58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Shape 20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7563" y="10653121"/>
            <a:ext cx="2454832" cy="5897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5-Point Star 8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Shape 204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Partial derivative: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consider other variables as constants</a:t>
            </a:r>
          </a:p>
        </p:txBody>
      </p:sp>
      <p:sp>
        <p:nvSpPr>
          <p:cNvPr id="2044" name="Shape 2044"/>
          <p:cNvSpPr/>
          <p:nvPr/>
        </p:nvSpPr>
        <p:spPr>
          <a:xfrm>
            <a:off x="9393429" y="12862825"/>
            <a:ext cx="14926488" cy="8413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https://ko.wikipedia.org/wiki/%EB%AF%B8%EB%B6%84</a:t>
            </a:r>
          </a:p>
        </p:txBody>
      </p:sp>
      <p:pic>
        <p:nvPicPr>
          <p:cNvPr id="2045" name="Shape 20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079" y="4997369"/>
            <a:ext cx="2167904" cy="52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Shape 20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7479" y="7474621"/>
            <a:ext cx="3914567" cy="77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Shape 20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6304" y="9863889"/>
            <a:ext cx="393691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hape 205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Partial derivative: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consider other variables as constants</a:t>
            </a:r>
          </a:p>
        </p:txBody>
      </p:sp>
      <p:sp>
        <p:nvSpPr>
          <p:cNvPr id="2053" name="Shape 2053"/>
          <p:cNvSpPr/>
          <p:nvPr/>
        </p:nvSpPr>
        <p:spPr>
          <a:xfrm>
            <a:off x="9393429" y="12862825"/>
            <a:ext cx="14926488" cy="8413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https://ko.wikipedia.org/wiki/%EB%AF%B8%EB%B6%84</a:t>
            </a:r>
          </a:p>
        </p:txBody>
      </p:sp>
      <p:pic>
        <p:nvPicPr>
          <p:cNvPr id="2054" name="Shape 20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079" y="5365669"/>
            <a:ext cx="2167904" cy="52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Shape 20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8230" y="5365669"/>
            <a:ext cx="2787474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Shape 20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0229" y="10735864"/>
            <a:ext cx="4643954" cy="8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7" name="Shape 20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3073" y="9033367"/>
            <a:ext cx="4552489" cy="761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Shape 20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47095" y="3949542"/>
            <a:ext cx="1982291" cy="551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Shape 205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8996" y="6975496"/>
            <a:ext cx="2922644" cy="5514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5-Point Star 9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Shape 20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Shape 20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6" name="Shape 2066"/>
          <p:cNvSpPr/>
          <p:nvPr/>
        </p:nvSpPr>
        <p:spPr>
          <a:xfrm>
            <a:off x="381000" y="6807200"/>
            <a:ext cx="7132836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7" name="Shape 2067"/>
          <p:cNvSpPr/>
          <p:nvPr/>
        </p:nvSpPr>
        <p:spPr>
          <a:xfrm>
            <a:off x="17399000" y="790325"/>
            <a:ext cx="4226024" cy="2664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8" name="Shape 2068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9" name="Shape 206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070" name="Shape 2070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1" name="Shape 2071"/>
          <p:cNvSpPr/>
          <p:nvPr/>
        </p:nvSpPr>
        <p:spPr>
          <a:xfrm>
            <a:off x="14699504" y="4902200"/>
            <a:ext cx="9625014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2" name="Shape 2072"/>
          <p:cNvSpPr/>
          <p:nvPr/>
        </p:nvSpPr>
        <p:spPr>
          <a:xfrm rot="120000">
            <a:off x="13912105" y="4188866"/>
            <a:ext cx="9625013" cy="11110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3" name="Shape 2073"/>
          <p:cNvSpPr/>
          <p:nvPr/>
        </p:nvSpPr>
        <p:spPr>
          <a:xfrm rot="120000">
            <a:off x="9088437" y="6276453"/>
            <a:ext cx="1968495" cy="11110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4" name="Shape 2074"/>
          <p:cNvSpPr/>
          <p:nvPr/>
        </p:nvSpPr>
        <p:spPr>
          <a:xfrm rot="120000">
            <a:off x="9603729" y="9511647"/>
            <a:ext cx="1044190" cy="709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5" name="Shape 2075"/>
          <p:cNvSpPr/>
          <p:nvPr/>
        </p:nvSpPr>
        <p:spPr>
          <a:xfrm rot="120000">
            <a:off x="9603729" y="124363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6" name="Shape 2076"/>
          <p:cNvSpPr/>
          <p:nvPr/>
        </p:nvSpPr>
        <p:spPr>
          <a:xfrm rot="120000">
            <a:off x="9044929" y="112171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7" name="Shape 2077"/>
          <p:cNvSpPr/>
          <p:nvPr/>
        </p:nvSpPr>
        <p:spPr>
          <a:xfrm rot="120000">
            <a:off x="9046246" y="8452734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8" name="Shape 2078"/>
          <p:cNvSpPr/>
          <p:nvPr/>
        </p:nvSpPr>
        <p:spPr>
          <a:xfrm rot="120000">
            <a:off x="12703263" y="7562488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9" name="Shape 2079"/>
          <p:cNvSpPr/>
          <p:nvPr/>
        </p:nvSpPr>
        <p:spPr>
          <a:xfrm rot="120000">
            <a:off x="16183064" y="9273691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0" name="Shape 2080"/>
          <p:cNvSpPr/>
          <p:nvPr/>
        </p:nvSpPr>
        <p:spPr>
          <a:xfrm rot="120000">
            <a:off x="12244477" y="82522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1" name="Shape 2081"/>
          <p:cNvSpPr/>
          <p:nvPr/>
        </p:nvSpPr>
        <p:spPr>
          <a:xfrm rot="120000">
            <a:off x="11703164" y="86205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2" name="Shape 2082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7" name="Shape 20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8" name="Shape 20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Shape 2089"/>
          <p:cNvSpPr/>
          <p:nvPr/>
        </p:nvSpPr>
        <p:spPr>
          <a:xfrm>
            <a:off x="381000" y="6807200"/>
            <a:ext cx="7132836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0" name="Shape 2090"/>
          <p:cNvSpPr/>
          <p:nvPr/>
        </p:nvSpPr>
        <p:spPr>
          <a:xfrm>
            <a:off x="17399000" y="790325"/>
            <a:ext cx="4226024" cy="2664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1" name="Shape 2091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2" name="Shape 209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093" name="Shape 2093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4" name="Shape 2094"/>
          <p:cNvSpPr/>
          <p:nvPr/>
        </p:nvSpPr>
        <p:spPr>
          <a:xfrm rot="120000">
            <a:off x="13908380" y="4188801"/>
            <a:ext cx="9625013" cy="1324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5" name="Shape 2095"/>
          <p:cNvSpPr/>
          <p:nvPr/>
        </p:nvSpPr>
        <p:spPr>
          <a:xfrm rot="120000">
            <a:off x="9088437" y="6276453"/>
            <a:ext cx="1968495" cy="11110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6" name="Shape 2096"/>
          <p:cNvSpPr/>
          <p:nvPr/>
        </p:nvSpPr>
        <p:spPr>
          <a:xfrm rot="120000">
            <a:off x="9603729" y="9511647"/>
            <a:ext cx="1044190" cy="709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" name="Shape 2097"/>
          <p:cNvSpPr/>
          <p:nvPr/>
        </p:nvSpPr>
        <p:spPr>
          <a:xfrm rot="120000">
            <a:off x="9603729" y="124363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8" name="Shape 2098"/>
          <p:cNvSpPr/>
          <p:nvPr/>
        </p:nvSpPr>
        <p:spPr>
          <a:xfrm rot="120000">
            <a:off x="9044929" y="112171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9" name="Shape 2099"/>
          <p:cNvSpPr/>
          <p:nvPr/>
        </p:nvSpPr>
        <p:spPr>
          <a:xfrm rot="120000">
            <a:off x="9046246" y="8452734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0" name="Shape 2100"/>
          <p:cNvSpPr/>
          <p:nvPr/>
        </p:nvSpPr>
        <p:spPr>
          <a:xfrm rot="120000">
            <a:off x="12703263" y="7562488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1" name="Shape 2101"/>
          <p:cNvSpPr/>
          <p:nvPr/>
        </p:nvSpPr>
        <p:spPr>
          <a:xfrm rot="120000">
            <a:off x="16183064" y="9273691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2" name="Shape 2102"/>
          <p:cNvSpPr/>
          <p:nvPr/>
        </p:nvSpPr>
        <p:spPr>
          <a:xfrm rot="120000">
            <a:off x="12244477" y="82522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3" name="Shape 2103"/>
          <p:cNvSpPr/>
          <p:nvPr/>
        </p:nvSpPr>
        <p:spPr>
          <a:xfrm rot="120000">
            <a:off x="11703164" y="86205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4" name="Shape 2104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  <p:sp>
        <p:nvSpPr>
          <p:cNvPr id="20" name="5-Point Star 19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" name="Shape 2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Shape 2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1" name="Shape 2111"/>
          <p:cNvSpPr/>
          <p:nvPr/>
        </p:nvSpPr>
        <p:spPr>
          <a:xfrm>
            <a:off x="381000" y="6807200"/>
            <a:ext cx="7132836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2" name="Shape 2112"/>
          <p:cNvSpPr/>
          <p:nvPr/>
        </p:nvSpPr>
        <p:spPr>
          <a:xfrm>
            <a:off x="17399000" y="790325"/>
            <a:ext cx="4226024" cy="2664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3" name="Shape 2113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4" name="Shape 21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15" name="Shape 2115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6" name="Shape 2116"/>
          <p:cNvSpPr/>
          <p:nvPr/>
        </p:nvSpPr>
        <p:spPr>
          <a:xfrm rot="120000">
            <a:off x="13908380" y="4188801"/>
            <a:ext cx="9625013" cy="1324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7" name="Shape 2117"/>
          <p:cNvSpPr/>
          <p:nvPr/>
        </p:nvSpPr>
        <p:spPr>
          <a:xfrm rot="120000">
            <a:off x="9603729" y="9511647"/>
            <a:ext cx="1044190" cy="709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8" name="Shape 2118"/>
          <p:cNvSpPr/>
          <p:nvPr/>
        </p:nvSpPr>
        <p:spPr>
          <a:xfrm rot="120000">
            <a:off x="9603729" y="124363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9" name="Shape 2119"/>
          <p:cNvSpPr/>
          <p:nvPr/>
        </p:nvSpPr>
        <p:spPr>
          <a:xfrm rot="120000">
            <a:off x="12244477" y="82522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0" name="Shape 2120"/>
          <p:cNvSpPr/>
          <p:nvPr/>
        </p:nvSpPr>
        <p:spPr>
          <a:xfrm rot="120000">
            <a:off x="11703164" y="86205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1" name="Shape 2121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6" name="Shape 2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Shape 2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Shape 2128"/>
          <p:cNvSpPr/>
          <p:nvPr/>
        </p:nvSpPr>
        <p:spPr>
          <a:xfrm>
            <a:off x="381000" y="6807200"/>
            <a:ext cx="7132836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9" name="Shape 2129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0" name="Shape 2130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1" name="Shape 2131"/>
          <p:cNvSpPr/>
          <p:nvPr/>
        </p:nvSpPr>
        <p:spPr>
          <a:xfrm rot="120000">
            <a:off x="9603729" y="9511647"/>
            <a:ext cx="1044190" cy="709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2" name="Shape 2132"/>
          <p:cNvSpPr/>
          <p:nvPr/>
        </p:nvSpPr>
        <p:spPr>
          <a:xfrm rot="120000">
            <a:off x="9603729" y="124363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3" name="Shape 2133"/>
          <p:cNvSpPr/>
          <p:nvPr/>
        </p:nvSpPr>
        <p:spPr>
          <a:xfrm rot="120000">
            <a:off x="12244477" y="82522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4" name="Shape 2134"/>
          <p:cNvSpPr/>
          <p:nvPr/>
        </p:nvSpPr>
        <p:spPr>
          <a:xfrm rot="120000">
            <a:off x="11703164" y="86205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5" name="Shape 213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36" name="Shape 2136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  <p:sp>
        <p:nvSpPr>
          <p:cNvPr id="13" name="5-Point Star 12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1" name="Shape 2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2" name="Shape 21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Shape 2143"/>
          <p:cNvSpPr/>
          <p:nvPr/>
        </p:nvSpPr>
        <p:spPr>
          <a:xfrm>
            <a:off x="381000" y="6807200"/>
            <a:ext cx="7132836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4" name="Shape 2144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5" name="Shape 2145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6" name="Shape 2146"/>
          <p:cNvSpPr/>
          <p:nvPr/>
        </p:nvSpPr>
        <p:spPr>
          <a:xfrm rot="120000">
            <a:off x="9603729" y="9511647"/>
            <a:ext cx="1044190" cy="709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7" name="Shape 214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48" name="Shape 2148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3" name="Shape 2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" name="Shape 2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5" name="Shape 2155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6" name="Shape 2156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7" name="Shape 215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58" name="Shape 2158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  <p:sp>
        <p:nvSpPr>
          <p:cNvPr id="2159" name="Shape 2159"/>
          <p:cNvSpPr txBox="1"/>
          <p:nvPr/>
        </p:nvSpPr>
        <p:spPr>
          <a:xfrm>
            <a:off x="4447700" y="9492275"/>
            <a:ext cx="6117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w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Shape 216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65" name="Shape 2165"/>
          <p:cNvSpPr/>
          <p:nvPr/>
        </p:nvSpPr>
        <p:spPr>
          <a:xfrm>
            <a:off x="9677400" y="53848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6" name="Shape 2166"/>
          <p:cNvSpPr/>
          <p:nvPr/>
        </p:nvSpPr>
        <p:spPr>
          <a:xfrm>
            <a:off x="10261600" y="73914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7" name="Shape 2167"/>
          <p:cNvSpPr/>
          <p:nvPr/>
        </p:nvSpPr>
        <p:spPr>
          <a:xfrm>
            <a:off x="10553700" y="75819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8" name="Shape 2168"/>
          <p:cNvSpPr/>
          <p:nvPr/>
        </p:nvSpPr>
        <p:spPr>
          <a:xfrm>
            <a:off x="6337300" y="11391900"/>
            <a:ext cx="3046611" cy="1692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9" name="Shape 2169"/>
          <p:cNvSpPr/>
          <p:nvPr/>
        </p:nvSpPr>
        <p:spPr>
          <a:xfrm>
            <a:off x="5613400" y="4233712"/>
            <a:ext cx="1985566" cy="1692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70" name="Shape 2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495" y="3606112"/>
            <a:ext cx="21783010" cy="9221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Shape 2171"/>
          <p:cNvSpPr/>
          <p:nvPr/>
        </p:nvSpPr>
        <p:spPr>
          <a:xfrm>
            <a:off x="10753810" y="7724002"/>
            <a:ext cx="1360504" cy="2118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2" name="Shape 2172"/>
          <p:cNvSpPr/>
          <p:nvPr/>
        </p:nvSpPr>
        <p:spPr>
          <a:xfrm>
            <a:off x="11511747" y="7974570"/>
            <a:ext cx="1360504" cy="2118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3" name="Shape 2173"/>
          <p:cNvSpPr/>
          <p:nvPr/>
        </p:nvSpPr>
        <p:spPr>
          <a:xfrm>
            <a:off x="3267044" y="11374393"/>
            <a:ext cx="2522571" cy="2118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4" name="Shape 2174"/>
          <p:cNvSpPr/>
          <p:nvPr/>
        </p:nvSpPr>
        <p:spPr>
          <a:xfrm>
            <a:off x="2763508" y="4969132"/>
            <a:ext cx="1727948" cy="2118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5" name="Shape 2175"/>
          <p:cNvSpPr/>
          <p:nvPr/>
        </p:nvSpPr>
        <p:spPr>
          <a:xfrm>
            <a:off x="6449428" y="5798778"/>
            <a:ext cx="1270001" cy="2118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6" name="Shape 2176"/>
          <p:cNvSpPr/>
          <p:nvPr/>
        </p:nvSpPr>
        <p:spPr>
          <a:xfrm>
            <a:off x="6985678" y="7809692"/>
            <a:ext cx="1270001" cy="1270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7" name="Shape 2177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Shape 1939"/>
          <p:cNvSpPr/>
          <p:nvPr/>
        </p:nvSpPr>
        <p:spPr>
          <a:xfrm>
            <a:off x="6808303" y="1454986"/>
            <a:ext cx="10767394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Network (NN)</a:t>
            </a:r>
          </a:p>
        </p:txBody>
      </p:sp>
      <p:pic>
        <p:nvPicPr>
          <p:cNvPr id="1940" name="Shape 19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8425" y="3773603"/>
            <a:ext cx="17647150" cy="7623569"/>
          </a:xfrm>
          <a:prstGeom prst="rect">
            <a:avLst/>
          </a:prstGeom>
          <a:noFill/>
          <a:ln>
            <a:noFill/>
          </a:ln>
        </p:spPr>
      </p:pic>
      <p:sp>
        <p:nvSpPr>
          <p:cNvPr id="1941" name="Shape 1941"/>
          <p:cNvSpPr/>
          <p:nvPr/>
        </p:nvSpPr>
        <p:spPr>
          <a:xfrm>
            <a:off x="533243" y="11674504"/>
            <a:ext cx="23317511" cy="14509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can we learn W1, W2, B1, b2 from training data?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Shape 218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83" name="Shape 2183"/>
          <p:cNvSpPr/>
          <p:nvPr/>
        </p:nvSpPr>
        <p:spPr>
          <a:xfrm>
            <a:off x="9677400" y="53848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4" name="Shape 2184"/>
          <p:cNvSpPr/>
          <p:nvPr/>
        </p:nvSpPr>
        <p:spPr>
          <a:xfrm>
            <a:off x="10261600" y="73914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5" name="Shape 2185"/>
          <p:cNvSpPr/>
          <p:nvPr/>
        </p:nvSpPr>
        <p:spPr>
          <a:xfrm>
            <a:off x="10553700" y="75819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6" name="Shape 2186"/>
          <p:cNvSpPr/>
          <p:nvPr/>
        </p:nvSpPr>
        <p:spPr>
          <a:xfrm>
            <a:off x="6337300" y="11391900"/>
            <a:ext cx="3046611" cy="1692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7" name="Shape 2187"/>
          <p:cNvSpPr/>
          <p:nvPr/>
        </p:nvSpPr>
        <p:spPr>
          <a:xfrm>
            <a:off x="5613400" y="4233712"/>
            <a:ext cx="1985566" cy="1692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88" name="Shape 2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495" y="3606112"/>
            <a:ext cx="21783010" cy="9221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9" name="Shape 2189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Shape 219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</a:t>
            </a:r>
          </a:p>
        </p:txBody>
      </p:sp>
      <p:pic>
        <p:nvPicPr>
          <p:cNvPr id="2195" name="Shape 2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3666" y="3365500"/>
            <a:ext cx="14833601" cy="78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6" name="Shape 2196"/>
          <p:cNvSpPr/>
          <p:nvPr/>
        </p:nvSpPr>
        <p:spPr>
          <a:xfrm>
            <a:off x="5283200" y="8602132"/>
            <a:ext cx="16732250" cy="2864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Shape 220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</a:t>
            </a:r>
          </a:p>
        </p:txBody>
      </p:sp>
      <p:pic>
        <p:nvPicPr>
          <p:cNvPr id="2202" name="Shape 2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3666" y="3365500"/>
            <a:ext cx="14833601" cy="78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Shape 2207"/>
          <p:cNvSpPr txBox="1">
            <a:spLocks noGrp="1"/>
          </p:cNvSpPr>
          <p:nvPr>
            <p:ph type="title"/>
          </p:nvPr>
        </p:nvSpPr>
        <p:spPr>
          <a:xfrm>
            <a:off x="12427597" y="1283944"/>
            <a:ext cx="10607651" cy="530631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TensorFlow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TensorBoard</a:t>
            </a:r>
          </a:p>
        </p:txBody>
      </p:sp>
      <p:pic>
        <p:nvPicPr>
          <p:cNvPr id="2208" name="Shape 2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354" y="194379"/>
            <a:ext cx="10108036" cy="13327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9" name="Shape 22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56839" y="6841009"/>
            <a:ext cx="12549167" cy="687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Shape 2210"/>
          <p:cNvSpPr/>
          <p:nvPr/>
        </p:nvSpPr>
        <p:spPr>
          <a:xfrm>
            <a:off x="13688540" y="5666944"/>
            <a:ext cx="1270001" cy="1270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5" name="Shape 2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28" y="615435"/>
            <a:ext cx="13754100" cy="1297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6" name="Shape 22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07050" y="6007271"/>
            <a:ext cx="15218181" cy="1224682"/>
          </a:xfrm>
          <a:prstGeom prst="rect">
            <a:avLst/>
          </a:prstGeom>
          <a:noFill/>
          <a:ln>
            <a:noFill/>
          </a:ln>
        </p:spPr>
      </p:pic>
      <p:sp>
        <p:nvSpPr>
          <p:cNvPr id="2217" name="Shape 2217"/>
          <p:cNvSpPr txBox="1">
            <a:spLocks noGrp="1"/>
          </p:cNvSpPr>
          <p:nvPr>
            <p:ph type="title"/>
          </p:nvPr>
        </p:nvSpPr>
        <p:spPr>
          <a:xfrm>
            <a:off x="13545198" y="1004544"/>
            <a:ext cx="10607651" cy="530631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TensorFlow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TensorBoard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Shape 222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</a:t>
            </a:r>
          </a:p>
        </p:txBody>
      </p:sp>
      <p:pic>
        <p:nvPicPr>
          <p:cNvPr id="2223" name="Shape 2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9762" y="3998448"/>
            <a:ext cx="14580235" cy="71518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Shape 222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Perceptrons (1969)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by</a:t>
            </a: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7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Marvin Minsky, founder of the MIT AI Lab</a:t>
            </a:r>
          </a:p>
        </p:txBody>
      </p:sp>
      <p:sp>
        <p:nvSpPr>
          <p:cNvPr id="2229" name="Shape 2229"/>
          <p:cNvSpPr txBox="1">
            <a:spLocks noGrp="1"/>
          </p:cNvSpPr>
          <p:nvPr>
            <p:ph type="body" idx="1"/>
          </p:nvPr>
        </p:nvSpPr>
        <p:spPr>
          <a:xfrm>
            <a:off x="9705999" y="4568332"/>
            <a:ext cx="12580973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need to use MLP, multilayer perceptrons (multilayer neural nets)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 one on earth had found a viable way to train MLPs good enough to learn such simple functions.</a:t>
            </a:r>
          </a:p>
        </p:txBody>
      </p:sp>
      <p:pic>
        <p:nvPicPr>
          <p:cNvPr id="2230" name="Shape 2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5572" y="4190369"/>
            <a:ext cx="5861766" cy="879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5" name="Shape 2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42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6" name="Shape 2236"/>
          <p:cNvSpPr/>
          <p:nvPr/>
        </p:nvSpPr>
        <p:spPr>
          <a:xfrm>
            <a:off x="3405187" y="1107280"/>
            <a:ext cx="8393907" cy="3679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endParaRPr sz="5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7" name="Shape 2237"/>
          <p:cNvSpPr/>
          <p:nvPr/>
        </p:nvSpPr>
        <p:spPr>
          <a:xfrm>
            <a:off x="799791" y="-62402"/>
            <a:ext cx="3016910" cy="13992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8" name="Shape 2238"/>
          <p:cNvSpPr/>
          <p:nvPr/>
        </p:nvSpPr>
        <p:spPr>
          <a:xfrm>
            <a:off x="21120231" y="-138481"/>
            <a:ext cx="3016911" cy="13992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9" name="Shape 2239"/>
          <p:cNvSpPr/>
          <p:nvPr/>
        </p:nvSpPr>
        <p:spPr>
          <a:xfrm rot="-970540">
            <a:off x="-533870" y="61035"/>
            <a:ext cx="10787064" cy="419695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ReLU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Shape 194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can we learn W1, W2, B1, b2 from training data?</a:t>
            </a:r>
          </a:p>
        </p:txBody>
      </p:sp>
      <p:pic>
        <p:nvPicPr>
          <p:cNvPr id="1947" name="Shape 19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401" y="4963712"/>
            <a:ext cx="13073159" cy="5647607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Shape 1948"/>
          <p:cNvSpPr/>
          <p:nvPr/>
        </p:nvSpPr>
        <p:spPr>
          <a:xfrm>
            <a:off x="16767084" y="4894262"/>
            <a:ext cx="1382290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G?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Shape 195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Derivation</a:t>
            </a:r>
          </a:p>
        </p:txBody>
      </p:sp>
      <p:pic>
        <p:nvPicPr>
          <p:cNvPr id="1954" name="Shape 19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9762" y="3998448"/>
            <a:ext cx="14580235" cy="71518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Shape 195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Perceptrons (1969)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by</a:t>
            </a: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7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Marvin Minsky, founder of the MIT AI Lab</a:t>
            </a:r>
          </a:p>
        </p:txBody>
      </p:sp>
      <p:sp>
        <p:nvSpPr>
          <p:cNvPr id="1960" name="Shape 1960"/>
          <p:cNvSpPr txBox="1">
            <a:spLocks noGrp="1"/>
          </p:cNvSpPr>
          <p:nvPr>
            <p:ph type="body" idx="1"/>
          </p:nvPr>
        </p:nvSpPr>
        <p:spPr>
          <a:xfrm>
            <a:off x="9705999" y="4568332"/>
            <a:ext cx="12580973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need to use MLP, multilayer perceptrons (multilayer neural nets)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 one on earth had found a viable way to train MLPs good enough to learn such simple functions.</a:t>
            </a:r>
          </a:p>
        </p:txBody>
      </p:sp>
      <p:pic>
        <p:nvPicPr>
          <p:cNvPr id="1961" name="Shape 19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5572" y="4190369"/>
            <a:ext cx="5861766" cy="879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Shape 1966"/>
          <p:cNvSpPr txBox="1">
            <a:spLocks noGrp="1"/>
          </p:cNvSpPr>
          <p:nvPr>
            <p:ph type="title"/>
          </p:nvPr>
        </p:nvSpPr>
        <p:spPr>
          <a:xfrm>
            <a:off x="-21836" y="325064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Backpropagation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(1974, 1982 by Paul Werbos, 1986 by Hinton)</a:t>
            </a:r>
          </a:p>
        </p:txBody>
      </p:sp>
      <p:pic>
        <p:nvPicPr>
          <p:cNvPr id="1967" name="Shape 19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267" y="4952662"/>
            <a:ext cx="20798220" cy="8873906"/>
          </a:xfrm>
          <a:prstGeom prst="rect">
            <a:avLst/>
          </a:prstGeom>
          <a:noFill/>
          <a:ln>
            <a:noFill/>
          </a:ln>
        </p:spPr>
      </p:pic>
      <p:sp>
        <p:nvSpPr>
          <p:cNvPr id="1968" name="Shape 1968"/>
          <p:cNvSpPr/>
          <p:nvPr/>
        </p:nvSpPr>
        <p:spPr>
          <a:xfrm>
            <a:off x="1399571" y="9822268"/>
            <a:ext cx="21584856" cy="39592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9" name="Shape 1969"/>
          <p:cNvSpPr/>
          <p:nvPr/>
        </p:nvSpPr>
        <p:spPr>
          <a:xfrm>
            <a:off x="909878" y="11631329"/>
            <a:ext cx="22564242" cy="2047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4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https://devblogs.nvidia.com/parallelforall/inference-next-step-gpu-accelerated-deep-learning/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Shape 19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5" name="Shape 19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6" name="Shape 1976"/>
          <p:cNvSpPr/>
          <p:nvPr/>
        </p:nvSpPr>
        <p:spPr>
          <a:xfrm>
            <a:off x="381000" y="6807200"/>
            <a:ext cx="7132836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7" name="Shape 1977"/>
          <p:cNvSpPr/>
          <p:nvPr/>
        </p:nvSpPr>
        <p:spPr>
          <a:xfrm>
            <a:off x="13157200" y="4216400"/>
            <a:ext cx="10447932" cy="9412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8" name="Shape 1978"/>
          <p:cNvSpPr/>
          <p:nvPr/>
        </p:nvSpPr>
        <p:spPr>
          <a:xfrm>
            <a:off x="5689600" y="4622800"/>
            <a:ext cx="10447932" cy="9412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9" name="Shape 1979"/>
          <p:cNvSpPr/>
          <p:nvPr/>
        </p:nvSpPr>
        <p:spPr>
          <a:xfrm>
            <a:off x="17399000" y="790325"/>
            <a:ext cx="4226024" cy="2664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0" name="Shape 1980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1" name="Shape 198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" name="Shape 19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Shape 19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8" name="Shape 1988"/>
          <p:cNvSpPr/>
          <p:nvPr/>
        </p:nvSpPr>
        <p:spPr>
          <a:xfrm>
            <a:off x="320012" y="6807200"/>
            <a:ext cx="7132837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9" name="Shape 1989"/>
          <p:cNvSpPr/>
          <p:nvPr/>
        </p:nvSpPr>
        <p:spPr>
          <a:xfrm>
            <a:off x="17399000" y="790325"/>
            <a:ext cx="4226024" cy="2664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0" name="Shape 1990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1" name="Shape 199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1992" name="Shape 1992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3" name="Shape 1993"/>
          <p:cNvSpPr/>
          <p:nvPr/>
        </p:nvSpPr>
        <p:spPr>
          <a:xfrm>
            <a:off x="14699504" y="4902200"/>
            <a:ext cx="9625014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4" name="Shape 1994"/>
          <p:cNvSpPr/>
          <p:nvPr/>
        </p:nvSpPr>
        <p:spPr>
          <a:xfrm rot="120000">
            <a:off x="13912105" y="4188866"/>
            <a:ext cx="9625013" cy="11110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5" name="Shape 1995"/>
          <p:cNvSpPr/>
          <p:nvPr/>
        </p:nvSpPr>
        <p:spPr>
          <a:xfrm rot="120000">
            <a:off x="9088437" y="6276453"/>
            <a:ext cx="1968495" cy="11110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6" name="Shape 1996"/>
          <p:cNvSpPr/>
          <p:nvPr/>
        </p:nvSpPr>
        <p:spPr>
          <a:xfrm rot="120000">
            <a:off x="9603729" y="9511647"/>
            <a:ext cx="1044190" cy="709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7" name="Shape 1997"/>
          <p:cNvSpPr/>
          <p:nvPr/>
        </p:nvSpPr>
        <p:spPr>
          <a:xfrm rot="120000">
            <a:off x="9603729" y="124363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8" name="Shape 1998"/>
          <p:cNvSpPr/>
          <p:nvPr/>
        </p:nvSpPr>
        <p:spPr>
          <a:xfrm rot="120000">
            <a:off x="9044929" y="112171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9" name="Shape 1999"/>
          <p:cNvSpPr/>
          <p:nvPr/>
        </p:nvSpPr>
        <p:spPr>
          <a:xfrm rot="120000">
            <a:off x="9046246" y="8452734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0" name="Shape 2000"/>
          <p:cNvSpPr/>
          <p:nvPr/>
        </p:nvSpPr>
        <p:spPr>
          <a:xfrm rot="120000">
            <a:off x="12703263" y="7562488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1" name="Shape 2001"/>
          <p:cNvSpPr/>
          <p:nvPr/>
        </p:nvSpPr>
        <p:spPr>
          <a:xfrm rot="120000">
            <a:off x="16183064" y="9273691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2" name="Shape 2002"/>
          <p:cNvSpPr/>
          <p:nvPr/>
        </p:nvSpPr>
        <p:spPr>
          <a:xfrm rot="120000">
            <a:off x="8291923" y="7522194"/>
            <a:ext cx="1044190" cy="888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3" name="Shape 2003"/>
          <p:cNvSpPr/>
          <p:nvPr/>
        </p:nvSpPr>
        <p:spPr>
          <a:xfrm rot="120000">
            <a:off x="8184268" y="9333300"/>
            <a:ext cx="1538056" cy="888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4" name="Shape 2004"/>
          <p:cNvSpPr/>
          <p:nvPr/>
        </p:nvSpPr>
        <p:spPr>
          <a:xfrm rot="120000">
            <a:off x="8434586" y="12167830"/>
            <a:ext cx="1240716" cy="11045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5" name="Shape 2005"/>
          <p:cNvSpPr/>
          <p:nvPr/>
        </p:nvSpPr>
        <p:spPr>
          <a:xfrm rot="120000">
            <a:off x="12244477" y="82522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6" name="Shape 2006"/>
          <p:cNvSpPr/>
          <p:nvPr/>
        </p:nvSpPr>
        <p:spPr>
          <a:xfrm rot="120000">
            <a:off x="11703164" y="86205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1" name="Shape 20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Shape 20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Shape 2013"/>
          <p:cNvSpPr/>
          <p:nvPr/>
        </p:nvSpPr>
        <p:spPr>
          <a:xfrm>
            <a:off x="381000" y="6807200"/>
            <a:ext cx="7132836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4" name="Shape 2014"/>
          <p:cNvSpPr/>
          <p:nvPr/>
        </p:nvSpPr>
        <p:spPr>
          <a:xfrm>
            <a:off x="17399000" y="790325"/>
            <a:ext cx="4226024" cy="2664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5" name="Shape 2015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6" name="Shape 201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017" name="Shape 2017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8" name="Shape 2018"/>
          <p:cNvSpPr/>
          <p:nvPr/>
        </p:nvSpPr>
        <p:spPr>
          <a:xfrm>
            <a:off x="14699504" y="4902200"/>
            <a:ext cx="9625014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9" name="Shape 2019"/>
          <p:cNvSpPr/>
          <p:nvPr/>
        </p:nvSpPr>
        <p:spPr>
          <a:xfrm rot="120000">
            <a:off x="13912105" y="4188866"/>
            <a:ext cx="9625013" cy="11110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0" name="Shape 2020"/>
          <p:cNvSpPr/>
          <p:nvPr/>
        </p:nvSpPr>
        <p:spPr>
          <a:xfrm rot="120000">
            <a:off x="9088437" y="6276453"/>
            <a:ext cx="1968495" cy="11110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1" name="Shape 2021"/>
          <p:cNvSpPr/>
          <p:nvPr/>
        </p:nvSpPr>
        <p:spPr>
          <a:xfrm rot="120000">
            <a:off x="9603729" y="9511647"/>
            <a:ext cx="1044190" cy="709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2" name="Shape 2022"/>
          <p:cNvSpPr/>
          <p:nvPr/>
        </p:nvSpPr>
        <p:spPr>
          <a:xfrm rot="120000">
            <a:off x="9603729" y="124363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3" name="Shape 2023"/>
          <p:cNvSpPr/>
          <p:nvPr/>
        </p:nvSpPr>
        <p:spPr>
          <a:xfrm rot="120000">
            <a:off x="9044929" y="112171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4" name="Shape 2024"/>
          <p:cNvSpPr/>
          <p:nvPr/>
        </p:nvSpPr>
        <p:spPr>
          <a:xfrm rot="120000">
            <a:off x="9046246" y="8452734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5" name="Shape 2025"/>
          <p:cNvSpPr/>
          <p:nvPr/>
        </p:nvSpPr>
        <p:spPr>
          <a:xfrm rot="120000">
            <a:off x="12703263" y="7562488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6" name="Shape 2026"/>
          <p:cNvSpPr/>
          <p:nvPr/>
        </p:nvSpPr>
        <p:spPr>
          <a:xfrm rot="120000">
            <a:off x="16183064" y="9273691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7" name="Shape 2027"/>
          <p:cNvSpPr/>
          <p:nvPr/>
        </p:nvSpPr>
        <p:spPr>
          <a:xfrm rot="120000">
            <a:off x="12244477" y="82522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8" name="Shape 2028"/>
          <p:cNvSpPr/>
          <p:nvPr/>
        </p:nvSpPr>
        <p:spPr>
          <a:xfrm rot="120000">
            <a:off x="11703164" y="86205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528</Words>
  <Application>Microsoft Office PowerPoint</Application>
  <PresentationFormat>사용자 지정</PresentationFormat>
  <Paragraphs>67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Arial</vt:lpstr>
      <vt:lpstr>Helvetica Neue</vt:lpstr>
      <vt:lpstr>Gill Sans</vt:lpstr>
      <vt:lpstr>White</vt:lpstr>
      <vt:lpstr>Lecture 9-2 Backpropagation</vt:lpstr>
      <vt:lpstr>PowerPoint 프레젠테이션</vt:lpstr>
      <vt:lpstr>How can we learn W1, W2, B1, b2 from training data?</vt:lpstr>
      <vt:lpstr>Derivation</vt:lpstr>
      <vt:lpstr>Perceptrons (1969)  by Marvin Minsky, founder of the MIT AI Lab</vt:lpstr>
      <vt:lpstr>Backpropagation  (1974, 1982 by Paul Werbos, 1986 by Hinton)</vt:lpstr>
      <vt:lpstr>Back propagation (chain rule)</vt:lpstr>
      <vt:lpstr>Back propagation (chain rule)</vt:lpstr>
      <vt:lpstr>Back propagation (chain rule)</vt:lpstr>
      <vt:lpstr>Basic derivative </vt:lpstr>
      <vt:lpstr>Partial derivative:  consider other variables as constants</vt:lpstr>
      <vt:lpstr>Partial derivative:  consider other variables as constants</vt:lpstr>
      <vt:lpstr>Back propagation (chain rule)</vt:lpstr>
      <vt:lpstr>Back propagation (chain rule)</vt:lpstr>
      <vt:lpstr>Back propagation (chain rule)</vt:lpstr>
      <vt:lpstr>Back propagation (chain rule)</vt:lpstr>
      <vt:lpstr>Back propagation (chain rule)</vt:lpstr>
      <vt:lpstr>Back propagation (chain rule)</vt:lpstr>
      <vt:lpstr>Back propagation (chain rule)</vt:lpstr>
      <vt:lpstr>Back propagation (chain rule)</vt:lpstr>
      <vt:lpstr>Sigmoid</vt:lpstr>
      <vt:lpstr>Sigmoid</vt:lpstr>
      <vt:lpstr>Back propagation in TensorFlow TensorBoard</vt:lpstr>
      <vt:lpstr>Back propagation in TensorFlow TensorBoard</vt:lpstr>
      <vt:lpstr>Back propagation</vt:lpstr>
      <vt:lpstr>Perceptrons (1969)  by Marvin Minsky, founder of the MIT AI Lab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d</cp:lastModifiedBy>
  <cp:revision>12</cp:revision>
  <dcterms:modified xsi:type="dcterms:W3CDTF">2017-06-07T07:26:15Z</dcterms:modified>
</cp:coreProperties>
</file>