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7"/>
  </p:handoutMasterIdLst>
  <p:sldIdLst>
    <p:sldId id="257" r:id="rId2"/>
    <p:sldId id="258" r:id="rId3"/>
    <p:sldId id="275" r:id="rId4"/>
    <p:sldId id="285" r:id="rId5"/>
    <p:sldId id="266" r:id="rId6"/>
    <p:sldId id="269" r:id="rId7"/>
    <p:sldId id="270" r:id="rId8"/>
    <p:sldId id="271" r:id="rId9"/>
    <p:sldId id="272" r:id="rId10"/>
    <p:sldId id="273" r:id="rId11"/>
    <p:sldId id="286" r:id="rId12"/>
    <p:sldId id="287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8" r:id="rId22"/>
    <p:sldId id="291" r:id="rId23"/>
    <p:sldId id="292" r:id="rId24"/>
    <p:sldId id="290" r:id="rId25"/>
    <p:sldId id="267" r:id="rId2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6953" autoAdjust="0"/>
  </p:normalViewPr>
  <p:slideViewPr>
    <p:cSldViewPr>
      <p:cViewPr varScale="1">
        <p:scale>
          <a:sx n="71" d="100"/>
          <a:sy n="71" d="100"/>
        </p:scale>
        <p:origin x="-13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DF15A-2E2A-4965-9EEE-F5204E231E7F}" type="datetimeFigureOut">
              <a:rPr lang="ru-RU" smtClean="0"/>
              <a:t>06.10.2015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CB459-0100-4E3D-8B80-CD1103206F4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3EFBE-F084-4418-ACED-33B27EC0C64F}" type="datetimeFigureOut">
              <a:rPr lang="ru-RU"/>
              <a:pPr>
                <a:defRPr/>
              </a:pPr>
              <a:t>06.10.2015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3943D-E438-4B00-B122-6C5963C4E01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BECDA-87F5-4ED6-BF17-61C1DD25B775}" type="datetimeFigureOut">
              <a:rPr lang="ru-RU"/>
              <a:pPr>
                <a:defRPr/>
              </a:pPr>
              <a:t>06.10.2015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0EC41-51E5-4ACF-947E-DBF955C232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5B0CB-2225-4E82-A73B-4E102EC3A851}" type="datetimeFigureOut">
              <a:rPr lang="ru-RU"/>
              <a:pPr>
                <a:defRPr/>
              </a:pPr>
              <a:t>06.10.2015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2702F-CE93-402A-A998-040B56FDBD2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82AD9-3B08-41B6-8DB3-3AF5A4907C51}" type="datetimeFigureOut">
              <a:rPr lang="ru-RU"/>
              <a:pPr>
                <a:defRPr/>
              </a:pPr>
              <a:t>06.10.2015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FDA1-3686-468A-8B24-54685E2E40B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D8148-D889-4BFC-BD09-B4FC5A8A1748}" type="datetimeFigureOut">
              <a:rPr lang="ru-RU"/>
              <a:pPr>
                <a:defRPr/>
              </a:pPr>
              <a:t>06.10.2015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9B363-4020-4260-B8E8-1C4CEC15204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87CDC-70A5-480F-87FD-2B054A6BFD5B}" type="datetimeFigureOut">
              <a:rPr lang="ru-RU"/>
              <a:pPr>
                <a:defRPr/>
              </a:pPr>
              <a:t>06.10.2015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51B8A-E4FB-4DAE-866E-843E8D72F4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65221-9FCD-4CB6-A9F7-D398DBE4261C}" type="datetimeFigureOut">
              <a:rPr lang="ru-RU"/>
              <a:pPr>
                <a:defRPr/>
              </a:pPr>
              <a:t>06.10.2015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0E955-D146-4C15-86CB-B0E54AA03C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3B350-91BF-4621-A3CF-D2DD8E6DCA84}" type="datetimeFigureOut">
              <a:rPr lang="ru-RU"/>
              <a:pPr>
                <a:defRPr/>
              </a:pPr>
              <a:t>06.10.2015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0FFD9-DCA9-4398-8B38-3721DCE12F6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74D46-1643-4F95-A767-3AFA60877F5F}" type="datetimeFigureOut">
              <a:rPr lang="ru-RU"/>
              <a:pPr>
                <a:defRPr/>
              </a:pPr>
              <a:t>06.10.2015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2A94E-6501-4DE3-9D43-D623A7BF93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DB2D3-05A8-434A-976F-CD529D465FE7}" type="datetimeFigureOut">
              <a:rPr lang="ru-RU"/>
              <a:pPr>
                <a:defRPr/>
              </a:pPr>
              <a:t>06.10.2015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046EF-0FC4-4964-B0B0-DB8F5BAF6C9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0846C-0365-4292-8FFB-90179A1FFD93}" type="datetimeFigureOut">
              <a:rPr lang="ru-RU"/>
              <a:pPr>
                <a:defRPr/>
              </a:pPr>
              <a:t>06.10.2015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88D8F-2ACB-4495-AF46-6F876CC020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2E3C376-9298-417C-A7DB-FE2151CFDDD9}" type="datetimeFigureOut">
              <a:rPr lang="ru-RU"/>
              <a:pPr>
                <a:defRPr/>
              </a:pPr>
              <a:t>06.10.2015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29BC828-23A5-4CDE-B1F9-0286A0A2A76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PlanetaSchastia@mail.ru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sycholog.p.ht/index.ph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Рисунок 3" descr="00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2225"/>
            <a:ext cx="9144000" cy="690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062"/>
            <a:ext cx="8229600" cy="564358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latin typeface="Arial Black" pitchFamily="34" charset="0"/>
              </a:rPr>
              <a:t>Системный подход </a:t>
            </a:r>
            <a:r>
              <a:rPr lang="ru-RU" dirty="0" smtClean="0">
                <a:latin typeface="Arial Black" pitchFamily="34" charset="0"/>
              </a:rPr>
              <a:t>психолого-педагогической работы с учащимися 9-11 классов </a:t>
            </a:r>
            <a:br>
              <a:rPr lang="ru-RU" dirty="0" smtClean="0">
                <a:latin typeface="Arial Black" pitchFamily="34" charset="0"/>
              </a:rPr>
            </a:br>
            <a:r>
              <a:rPr lang="ru-RU" dirty="0" smtClean="0">
                <a:latin typeface="Arial Black" pitchFamily="34" charset="0"/>
              </a:rPr>
              <a:t>в профессиональном самоопределении личности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Рисунок 3" descr="999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917575" y="0"/>
            <a:ext cx="10061575" cy="707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Заголовок 1"/>
          <p:cNvSpPr>
            <a:spLocks noGrp="1"/>
          </p:cNvSpPr>
          <p:nvPr>
            <p:ph type="title"/>
          </p:nvPr>
        </p:nvSpPr>
        <p:spPr>
          <a:xfrm>
            <a:off x="457200" y="500063"/>
            <a:ext cx="8229600" cy="1428750"/>
          </a:xfrm>
        </p:spPr>
        <p:txBody>
          <a:bodyPr/>
          <a:lstStyle/>
          <a:p>
            <a:pPr eaLnBrk="1" hangingPunct="1"/>
            <a:r>
              <a:rPr lang="ru-RU" sz="3200" b="1" u="sng" dirty="0" smtClean="0"/>
              <a:t>Профессиональный диагностический инструментарий психолога </a:t>
            </a:r>
            <a:r>
              <a:rPr lang="ru-RU" sz="3200" dirty="0" smtClean="0"/>
              <a:t>: </a:t>
            </a:r>
            <a:br>
              <a:rPr lang="ru-RU" sz="3200" dirty="0" smtClean="0"/>
            </a:br>
            <a:endParaRPr lang="ru-RU" sz="3200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2285992"/>
            <a:ext cx="8401080" cy="4286280"/>
          </a:xfrm>
        </p:spPr>
        <p:txBody>
          <a:bodyPr rtlCol="0">
            <a:normAutofit fontScale="85000" lnSpcReduction="10000"/>
          </a:bodyPr>
          <a:lstStyle/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ru-RU" b="1" dirty="0" err="1" smtClean="0"/>
              <a:t>патохарактерологические</a:t>
            </a:r>
            <a:r>
              <a:rPr lang="ru-RU" b="1" dirty="0" smtClean="0"/>
              <a:t> диагностические </a:t>
            </a:r>
            <a:r>
              <a:rPr lang="ru-RU" b="1" dirty="0" err="1" smtClean="0"/>
              <a:t>опросники</a:t>
            </a:r>
            <a:r>
              <a:rPr lang="ru-RU" b="1" dirty="0" smtClean="0"/>
              <a:t>  (А.Е. </a:t>
            </a:r>
            <a:r>
              <a:rPr lang="ru-RU" b="1" dirty="0" err="1" smtClean="0"/>
              <a:t>Личко</a:t>
            </a:r>
            <a:r>
              <a:rPr lang="ru-RU" b="1" dirty="0" smtClean="0"/>
              <a:t>, И.Ю. </a:t>
            </a:r>
            <a:r>
              <a:rPr lang="ru-RU" b="1" dirty="0" err="1" smtClean="0"/>
              <a:t>Лавкай</a:t>
            </a:r>
            <a:r>
              <a:rPr lang="ru-RU" b="1" dirty="0" smtClean="0"/>
              <a:t>)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ru-RU" b="1" dirty="0" smtClean="0"/>
              <a:t>методика  диагностики уровня социальной </a:t>
            </a:r>
            <a:r>
              <a:rPr lang="ru-RU" b="1" dirty="0" err="1" smtClean="0"/>
              <a:t>фрустрированности</a:t>
            </a:r>
            <a:r>
              <a:rPr lang="ru-RU" b="1" dirty="0" smtClean="0"/>
              <a:t> Л.И. </a:t>
            </a:r>
            <a:r>
              <a:rPr lang="ru-RU" b="1" dirty="0" err="1" smtClean="0"/>
              <a:t>Васермана</a:t>
            </a:r>
            <a:r>
              <a:rPr lang="ru-RU" b="1" dirty="0" smtClean="0"/>
              <a:t> (модификация В.В. Бойко) или ПМ диагностики уровня социальной </a:t>
            </a:r>
            <a:r>
              <a:rPr lang="ru-RU" b="1" dirty="0" err="1" smtClean="0"/>
              <a:t>фрустрированности</a:t>
            </a:r>
            <a:r>
              <a:rPr lang="ru-RU" b="1" dirty="0" smtClean="0"/>
              <a:t> Розенцвейга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ru-RU" b="1" dirty="0" smtClean="0"/>
              <a:t>прогрессивных матриц </a:t>
            </a:r>
            <a:r>
              <a:rPr lang="ru-RU" b="1" dirty="0" err="1" smtClean="0"/>
              <a:t>Равена</a:t>
            </a:r>
            <a:endParaRPr lang="ru-RU" b="1" dirty="0" smtClean="0"/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ru-RU" b="1" dirty="0" smtClean="0"/>
              <a:t>проективные </a:t>
            </a:r>
            <a:r>
              <a:rPr lang="ru-RU" b="1" dirty="0" err="1" smtClean="0"/>
              <a:t>методики:тест</a:t>
            </a:r>
            <a:r>
              <a:rPr lang="ru-RU" b="1" dirty="0" smtClean="0"/>
              <a:t> Люшера, </a:t>
            </a:r>
            <a:r>
              <a:rPr lang="ru-RU" b="1" dirty="0" err="1" smtClean="0"/>
              <a:t>Роршаха</a:t>
            </a:r>
            <a:r>
              <a:rPr lang="ru-RU" b="1" dirty="0" smtClean="0"/>
              <a:t>, ТАТ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ru-RU" b="1" dirty="0" smtClean="0"/>
              <a:t>методики незаконченных предложений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ru-RU" b="1" dirty="0" smtClean="0"/>
              <a:t>метод свободных ассоциаций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54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75214"/>
            <a:ext cx="9358346" cy="1331336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071546"/>
            <a:ext cx="8229600" cy="928694"/>
          </a:xfrm>
        </p:spPr>
        <p:txBody>
          <a:bodyPr/>
          <a:lstStyle/>
          <a:p>
            <a:r>
              <a:rPr lang="ru-RU" sz="3200" b="1" u="sng" dirty="0" smtClean="0"/>
              <a:t>Профессиональный диагностический инструментарий психолога </a:t>
            </a:r>
            <a:r>
              <a:rPr lang="ru-RU" sz="3200" dirty="0" smtClean="0"/>
              <a:t>:</a:t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-1428792" y="2857496"/>
            <a:ext cx="985844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7" algn="just">
              <a:buFont typeface="Wingdings" pitchFamily="2" charset="2"/>
              <a:buChar char="q"/>
              <a:defRPr/>
            </a:pPr>
            <a:r>
              <a:rPr lang="ru-RU" sz="2800" b="1" dirty="0"/>
              <a:t>рисуночный тест </a:t>
            </a:r>
            <a:r>
              <a:rPr lang="ru-RU" sz="2800" b="1" dirty="0" smtClean="0"/>
              <a:t>«Кактус»</a:t>
            </a:r>
          </a:p>
          <a:p>
            <a:pPr lvl="7" algn="just">
              <a:defRPr/>
            </a:pPr>
            <a:endParaRPr lang="ru-RU" sz="2800" b="1" dirty="0"/>
          </a:p>
          <a:p>
            <a:pPr lvl="7" algn="just">
              <a:buFont typeface="Wingdings" pitchFamily="2" charset="2"/>
              <a:buChar char="q"/>
              <a:defRPr/>
            </a:pPr>
            <a:r>
              <a:rPr lang="ru-RU" sz="2800" b="1" dirty="0" smtClean="0"/>
              <a:t>ПРТ </a:t>
            </a:r>
            <a:r>
              <a:rPr lang="ru-RU" sz="2800" b="1" dirty="0"/>
              <a:t>«Кинестетический рисунок семьи</a:t>
            </a:r>
            <a:r>
              <a:rPr lang="ru-RU" sz="2800" b="1" dirty="0" smtClean="0"/>
              <a:t>»</a:t>
            </a:r>
          </a:p>
          <a:p>
            <a:pPr lvl="7" algn="just">
              <a:defRPr/>
            </a:pPr>
            <a:endParaRPr lang="ru-RU" sz="2800" b="1" dirty="0" smtClean="0"/>
          </a:p>
          <a:p>
            <a:pPr lvl="7" algn="just">
              <a:buFont typeface="Wingdings" pitchFamily="2" charset="2"/>
              <a:buChar char="q"/>
              <a:defRPr/>
            </a:pPr>
            <a:r>
              <a:rPr lang="ru-RU" sz="2800" b="1" dirty="0" smtClean="0"/>
              <a:t>ПТР «Вулкан</a:t>
            </a:r>
            <a:r>
              <a:rPr lang="ru-RU" sz="2800" b="1" dirty="0"/>
              <a:t>», «Кактус</a:t>
            </a:r>
            <a:r>
              <a:rPr lang="ru-RU" sz="2800" b="1" dirty="0" smtClean="0"/>
              <a:t>», </a:t>
            </a:r>
            <a:r>
              <a:rPr lang="ru-RU" sz="2800" b="1" dirty="0"/>
              <a:t>«Дорога. Дерево. Кувшин. Змея. Мешок» и их различные модификации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0_7cc51_5adffef0_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85851"/>
            <a:ext cx="9358346" cy="9241367"/>
          </a:xfrm>
          <a:prstGeom prst="rect">
            <a:avLst/>
          </a:prstGeom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r>
              <a:rPr lang="ru-RU" b="1" dirty="0" smtClean="0"/>
              <a:t>Методика измерения уровня тревожности (Шкала Дж.Тейлора), </a:t>
            </a:r>
          </a:p>
          <a:p>
            <a:r>
              <a:rPr lang="ru-RU" b="1" dirty="0" smtClean="0"/>
              <a:t>Шкала тревоги </a:t>
            </a:r>
            <a:r>
              <a:rPr lang="ru-RU" b="1" dirty="0" err="1" smtClean="0"/>
              <a:t>Ч.Д.Спилбергера</a:t>
            </a:r>
            <a:r>
              <a:rPr lang="ru-RU" b="1" dirty="0" smtClean="0"/>
              <a:t>, </a:t>
            </a:r>
          </a:p>
          <a:p>
            <a:r>
              <a:rPr lang="ru-RU" b="1" dirty="0" smtClean="0"/>
              <a:t>Шкала тревоги Шихана, </a:t>
            </a:r>
          </a:p>
          <a:p>
            <a:r>
              <a:rPr lang="ru-RU" b="1" dirty="0" smtClean="0"/>
              <a:t>тест школьной тревожности Филипса</a:t>
            </a:r>
            <a:endParaRPr lang="ru-RU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Рисунок 3" descr="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9525"/>
            <a:ext cx="9131300" cy="736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Заголовок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774700"/>
          </a:xfrm>
        </p:spPr>
        <p:txBody>
          <a:bodyPr/>
          <a:lstStyle/>
          <a:p>
            <a:pPr eaLnBrk="1" hangingPunct="1"/>
            <a:r>
              <a:rPr lang="ru-RU" b="1" smtClean="0"/>
              <a:t>Специальные требования к технологии проведения исследования:</a:t>
            </a:r>
          </a:p>
        </p:txBody>
      </p:sp>
      <p:sp>
        <p:nvSpPr>
          <p:cNvPr id="21508" name="Содержимое 2"/>
          <p:cNvSpPr>
            <a:spLocks noGrp="1"/>
          </p:cNvSpPr>
          <p:nvPr>
            <p:ph idx="1"/>
          </p:nvPr>
        </p:nvSpPr>
        <p:spPr>
          <a:xfrm>
            <a:off x="457200" y="2214563"/>
            <a:ext cx="8229600" cy="3500437"/>
          </a:xfrm>
        </p:spPr>
        <p:txBody>
          <a:bodyPr/>
          <a:lstStyle/>
          <a:p>
            <a:pPr algn="just" eaLnBrk="1" hangingPunct="1"/>
            <a:r>
              <a:rPr lang="ru-RU" dirty="0" smtClean="0"/>
              <a:t>Выбор места, времени, продолжительности и глубины диагностики определяют цель и задачи исследования.</a:t>
            </a:r>
          </a:p>
          <a:p>
            <a:pPr algn="just" eaLnBrk="1" hangingPunct="1"/>
            <a:r>
              <a:rPr lang="ru-RU" dirty="0" smtClean="0"/>
              <a:t>Методы и форма проведения исследования определяются уровнем готовности специалиста работать с диагностическим материалом, уровнем специальной подготовки по технологии работы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Рисунок 3" descr="0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47663" y="-285750"/>
            <a:ext cx="9745663" cy="735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Заголовок 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560388"/>
          </a:xfrm>
        </p:spPr>
        <p:txBody>
          <a:bodyPr/>
          <a:lstStyle/>
          <a:p>
            <a:pPr eaLnBrk="1" hangingPunct="1"/>
            <a:r>
              <a:rPr lang="ru-RU" b="1" smtClean="0"/>
              <a:t>Специальные требования к технологии проведения исследования:</a:t>
            </a:r>
            <a:endParaRPr lang="ru-RU" smtClean="0"/>
          </a:p>
        </p:txBody>
      </p:sp>
      <p:sp>
        <p:nvSpPr>
          <p:cNvPr id="22532" name="Содержимое 2"/>
          <p:cNvSpPr>
            <a:spLocks noGrp="1"/>
          </p:cNvSpPr>
          <p:nvPr>
            <p:ph idx="1"/>
          </p:nvPr>
        </p:nvSpPr>
        <p:spPr>
          <a:xfrm>
            <a:off x="457200" y="2500313"/>
            <a:ext cx="8229600" cy="3625850"/>
          </a:xfrm>
        </p:spPr>
        <p:txBody>
          <a:bodyPr/>
          <a:lstStyle/>
          <a:p>
            <a:pPr eaLnBrk="1" hangingPunct="1"/>
            <a:r>
              <a:rPr lang="ru-RU" smtClean="0"/>
              <a:t>Процедура диагностического исследования личности начинается только после письменного согласия самого обследуемого и его законных представителей.</a:t>
            </a:r>
          </a:p>
          <a:p>
            <a:pPr eaLnBrk="1" hangingPunct="1"/>
            <a:r>
              <a:rPr lang="ru-RU" smtClean="0"/>
              <a:t>Первый этап исследования – сбор психологического анамнеза личности.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Рисунок 3" descr="00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47663" y="-285750"/>
            <a:ext cx="9777413" cy="738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Заголовок 1"/>
          <p:cNvSpPr>
            <a:spLocks noGrp="1"/>
          </p:cNvSpPr>
          <p:nvPr>
            <p:ph type="title"/>
          </p:nvPr>
        </p:nvSpPr>
        <p:spPr>
          <a:xfrm>
            <a:off x="457200" y="928688"/>
            <a:ext cx="8229600" cy="488950"/>
          </a:xfrm>
        </p:spPr>
        <p:txBody>
          <a:bodyPr/>
          <a:lstStyle/>
          <a:p>
            <a:pPr eaLnBrk="1" hangingPunct="1"/>
            <a:r>
              <a:rPr lang="ru-RU" b="1" smtClean="0"/>
              <a:t>Специальные требования к технологии проведения исследования:</a:t>
            </a:r>
            <a:endParaRPr lang="ru-RU" smtClean="0"/>
          </a:p>
        </p:txBody>
      </p:sp>
      <p:sp>
        <p:nvSpPr>
          <p:cNvPr id="23556" name="Содержимое 2"/>
          <p:cNvSpPr>
            <a:spLocks noGrp="1"/>
          </p:cNvSpPr>
          <p:nvPr>
            <p:ph idx="1"/>
          </p:nvPr>
        </p:nvSpPr>
        <p:spPr>
          <a:xfrm>
            <a:off x="0" y="2286000"/>
            <a:ext cx="8786813" cy="3840163"/>
          </a:xfrm>
        </p:spPr>
        <p:txBody>
          <a:bodyPr/>
          <a:lstStyle/>
          <a:p>
            <a:pPr algn="just" eaLnBrk="1" hangingPunct="1"/>
            <a:r>
              <a:rPr lang="ru-RU" smtClean="0"/>
              <a:t>Исследователь перед началом процедуры исследования обязан удостовериться в адекватном самочувствии респондента (состояние общего здоровья, настроенность на контакт, согласие и интерес к процессу и результатам исследования и мн.др.). Данные анализа психосоматического состояния вносятся в протокол исследования.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Рисунок 3" descr="005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Заголовок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31825"/>
          </a:xfrm>
        </p:spPr>
        <p:txBody>
          <a:bodyPr/>
          <a:lstStyle/>
          <a:p>
            <a:pPr eaLnBrk="1" hangingPunct="1"/>
            <a:r>
              <a:rPr lang="ru-RU" b="1" smtClean="0"/>
              <a:t>Специальные требования к технологии проведения исследования:</a:t>
            </a:r>
            <a:endParaRPr lang="ru-RU" smtClean="0"/>
          </a:p>
        </p:txBody>
      </p:sp>
      <p:sp>
        <p:nvSpPr>
          <p:cNvPr id="24580" name="Содержимое 2"/>
          <p:cNvSpPr>
            <a:spLocks noGrp="1"/>
          </p:cNvSpPr>
          <p:nvPr>
            <p:ph idx="1"/>
          </p:nvPr>
        </p:nvSpPr>
        <p:spPr>
          <a:xfrm>
            <a:off x="214313" y="2143125"/>
            <a:ext cx="8715375" cy="3983038"/>
          </a:xfrm>
        </p:spPr>
        <p:txBody>
          <a:bodyPr/>
          <a:lstStyle/>
          <a:p>
            <a:pPr algn="just" eaLnBrk="1" hangingPunct="1">
              <a:buFont typeface="Arial" charset="0"/>
              <a:buNone/>
            </a:pPr>
            <a:r>
              <a:rPr lang="ru-RU" b="1" smtClean="0"/>
              <a:t>		</a:t>
            </a:r>
            <a:r>
              <a:rPr lang="ru-RU" sz="2800" b="1" smtClean="0"/>
              <a:t>Психологическое тестирование на выявление аддикции </a:t>
            </a:r>
            <a:r>
              <a:rPr lang="ru-RU" sz="2800" smtClean="0"/>
              <a:t>(в частности - склонности к наркозависимости и злоупотреблению ПАВ) </a:t>
            </a:r>
            <a:r>
              <a:rPr lang="ru-RU" sz="2800" b="1" smtClean="0"/>
              <a:t>проводится только в том случае, </a:t>
            </a:r>
            <a:r>
              <a:rPr lang="ru-RU" sz="2800" smtClean="0"/>
              <a:t>если учреждение образования уже заключило</a:t>
            </a:r>
            <a:r>
              <a:rPr lang="ru-RU" sz="2800" b="1" smtClean="0"/>
              <a:t> договор с группой специалистов на оказание комплексной психологической помощи аддиктам и их семьям: психологическое консультирование, коррекционно-развивающие сессии, психотерапия зависимости и созависимости.</a:t>
            </a:r>
            <a:endParaRPr lang="ru-RU" sz="280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Рисунок 4" descr="ИЗЫСКАННЫЙ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47663" y="-285750"/>
            <a:ext cx="9839326" cy="742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b="1" smtClean="0"/>
              <a:t>ФИКСАЦИЯ РЕЗУЛЬТАТОВ ИССЛЕДОВАНИЯ</a:t>
            </a:r>
          </a:p>
        </p:txBody>
      </p:sp>
      <p:sp>
        <p:nvSpPr>
          <p:cNvPr id="25604" name="Содержимое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3786188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ru-RU" sz="4000" b="1" smtClean="0"/>
              <a:t>КАРТА</a:t>
            </a:r>
            <a:endParaRPr lang="ru-RU" sz="4000" smtClean="0"/>
          </a:p>
          <a:p>
            <a:pPr algn="ctr" eaLnBrk="1" hangingPunct="1">
              <a:buFont typeface="Arial" charset="0"/>
              <a:buNone/>
            </a:pPr>
            <a:r>
              <a:rPr lang="ru-RU" sz="4000" b="1" smtClean="0"/>
              <a:t>социально-психолого-педагогического сопровождения личностного развития</a:t>
            </a:r>
            <a:r>
              <a:rPr lang="ru-RU" smtClean="0"/>
              <a:t> </a:t>
            </a:r>
          </a:p>
          <a:p>
            <a:pPr eaLnBrk="1" hangingPunct="1">
              <a:buFont typeface="Arial" charset="0"/>
              <a:buNone/>
            </a:pPr>
            <a:endParaRPr lang="ru-RU" smtClean="0"/>
          </a:p>
          <a:p>
            <a:pPr eaLnBrk="1" hangingPunct="1">
              <a:buFont typeface="Arial" charset="0"/>
              <a:buNone/>
            </a:pPr>
            <a:endParaRPr lang="ru-RU" smtClean="0"/>
          </a:p>
          <a:p>
            <a:pPr eaLnBrk="1" hangingPunct="1">
              <a:buFont typeface="Arial" charset="0"/>
              <a:buNone/>
            </a:pPr>
            <a:endParaRPr lang="ru-RU" smtClean="0"/>
          </a:p>
          <a:p>
            <a:pPr eaLnBrk="1" hangingPunct="1">
              <a:buFont typeface="Arial" charset="0"/>
              <a:buNone/>
            </a:pPr>
            <a:endParaRPr lang="ru-RU" smtClean="0"/>
          </a:p>
          <a:p>
            <a:pPr eaLnBrk="1" hangingPunct="1"/>
            <a:endParaRPr lang="ru-RU" smtClean="0"/>
          </a:p>
        </p:txBody>
      </p:sp>
      <p:pic>
        <p:nvPicPr>
          <p:cNvPr id="25605" name="Рисунок 3" descr="C:\Documents and Settings\Ольга\Мои документы\Мои рисунки\аннимация - 1\anim\deti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8" y="4000500"/>
            <a:ext cx="2052637" cy="236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Содержимое 3" descr="ДЕЛОВОЙ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-544513" y="0"/>
            <a:ext cx="9688513" cy="7315200"/>
          </a:xfrm>
        </p:spPr>
      </p:pic>
      <p:sp>
        <p:nvSpPr>
          <p:cNvPr id="26627" name="Заголовок 1"/>
          <p:cNvSpPr>
            <a:spLocks noGrp="1"/>
          </p:cNvSpPr>
          <p:nvPr>
            <p:ph type="title"/>
          </p:nvPr>
        </p:nvSpPr>
        <p:spPr>
          <a:xfrm>
            <a:off x="457200" y="1571625"/>
            <a:ext cx="8229600" cy="285739"/>
          </a:xfrm>
        </p:spPr>
        <p:txBody>
          <a:bodyPr/>
          <a:lstStyle/>
          <a:p>
            <a:pPr algn="l" eaLnBrk="1" hangingPunct="1"/>
            <a:r>
              <a:rPr lang="ru-RU" sz="3600" b="1" dirty="0" smtClean="0"/>
              <a:t>Психологические ресурсы личности: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142874" y="1071546"/>
            <a:ext cx="871540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  <a:defRPr/>
            </a:pPr>
            <a:r>
              <a:rPr lang="ru-RU" sz="2000" b="1" i="1" dirty="0"/>
              <a:t>Тип нервной системы</a:t>
            </a:r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ru-RU" sz="2000" b="1" i="1" dirty="0"/>
              <a:t>Особенности психоэмоционального состояния личности </a:t>
            </a:r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ru-RU" sz="2000" b="1" i="1" dirty="0"/>
              <a:t>Тип коммуникабельности </a:t>
            </a:r>
            <a:r>
              <a:rPr lang="ru-RU" sz="2000" b="1" i="1" dirty="0" smtClean="0"/>
              <a:t>личности </a:t>
            </a:r>
            <a:endParaRPr lang="ru-RU" sz="2000" b="1" i="1" dirty="0"/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ru-RU" sz="2000" b="1" i="1" dirty="0"/>
              <a:t>Способности</a:t>
            </a:r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ru-RU" sz="2000" b="1" i="1" dirty="0" smtClean="0"/>
              <a:t>Тип </a:t>
            </a:r>
            <a:r>
              <a:rPr lang="ru-RU" sz="2000" b="1" i="1" dirty="0"/>
              <a:t>личности. Направленность личности</a:t>
            </a:r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ru-RU" sz="2000" b="1" i="1" dirty="0"/>
              <a:t>Доминантные черты характера</a:t>
            </a:r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ru-RU" sz="2000" b="1" i="1" dirty="0"/>
              <a:t>Ценности </a:t>
            </a:r>
            <a:r>
              <a:rPr lang="ru-RU" sz="2000" b="1" i="1" dirty="0" smtClean="0"/>
              <a:t>личности</a:t>
            </a:r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ru-RU" sz="2000" b="1" i="1" dirty="0" smtClean="0"/>
              <a:t>Мотивация учебной и </a:t>
            </a:r>
            <a:r>
              <a:rPr lang="ru-RU" sz="2000" b="1" i="1" dirty="0" err="1" smtClean="0"/>
              <a:t>досуговой</a:t>
            </a:r>
            <a:r>
              <a:rPr lang="ru-RU" sz="2000" b="1" i="1" dirty="0" smtClean="0"/>
              <a:t> деятельности</a:t>
            </a:r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ru-RU" sz="2000" b="1" i="1" dirty="0" smtClean="0"/>
              <a:t>Самоконтроль, саморегуляция</a:t>
            </a:r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ru-RU" sz="2000" b="1" i="1" dirty="0"/>
              <a:t> </a:t>
            </a:r>
            <a:r>
              <a:rPr lang="ru-RU" sz="2000" b="1" i="1" dirty="0" smtClean="0"/>
              <a:t>Зрелость </a:t>
            </a:r>
            <a:r>
              <a:rPr lang="ru-RU" sz="2000" b="1" i="1" dirty="0" err="1" smtClean="0"/>
              <a:t>Я-концепции</a:t>
            </a:r>
            <a:r>
              <a:rPr lang="ru-RU" sz="2000" b="1" i="1" dirty="0" smtClean="0"/>
              <a:t> личности: социальный интеллект, готовность к самостоятельной  жизни, выбор будущей профессии</a:t>
            </a:r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ru-RU" sz="2000" b="1" i="1" dirty="0" smtClean="0"/>
              <a:t>ПОЛИГОН ПРОФЕССИЙ</a:t>
            </a:r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ru-RU" sz="2000" b="1" i="1" dirty="0" smtClean="0"/>
              <a:t>ПРОФЕССИОГРАММА</a:t>
            </a:r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ru-RU" sz="2000" b="1" i="1" dirty="0" smtClean="0"/>
              <a:t>ПРОГНОЗ ПРОФЕССИОНАЛЬНОЙ УСПЕШНОСТИ</a:t>
            </a:r>
            <a:endParaRPr lang="ru-RU" sz="2000" b="1" i="1" dirty="0"/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ru-RU" sz="2000" i="1" dirty="0" smtClean="0"/>
              <a:t>Зона </a:t>
            </a:r>
            <a:r>
              <a:rPr lang="ru-RU" sz="2000" i="1" dirty="0"/>
              <a:t>психокоррекционного воздействия на личность</a:t>
            </a:r>
          </a:p>
          <a:p>
            <a:pPr algn="just">
              <a:defRPr/>
            </a:pPr>
            <a:endParaRPr lang="ru-RU" sz="4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1500188"/>
          </a:xfrm>
        </p:spPr>
        <p:txBody>
          <a:bodyPr/>
          <a:lstStyle/>
          <a:p>
            <a:pPr eaLnBrk="1" hangingPunct="1"/>
            <a:r>
              <a:rPr lang="ru-RU" b="1" smtClean="0"/>
              <a:t>КАРТА РЕФЛЕКСИВНОГО САМОНАБЛЮДЕНИЯ</a:t>
            </a:r>
            <a:r>
              <a:rPr lang="ru-RU" smtClean="0"/>
              <a:t/>
            </a:r>
            <a:br>
              <a:rPr lang="ru-RU" smtClean="0"/>
            </a:br>
            <a:endParaRPr lang="ru-RU" smtClean="0"/>
          </a:p>
        </p:txBody>
      </p:sp>
      <p:pic>
        <p:nvPicPr>
          <p:cNvPr id="27651" name="Содержимое 3" descr="http://gic7.mycdn.me/getImage?photoId=526038669537&amp;photoType=12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28850" y="2436813"/>
            <a:ext cx="4686300" cy="34671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Рисунок 3" descr="44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919163" y="0"/>
            <a:ext cx="10982326" cy="700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b="1" smtClean="0"/>
              <a:t>Венско Ольга Иосифовна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5" y="1142984"/>
            <a:ext cx="9358378" cy="5429288"/>
          </a:xfrm>
        </p:spPr>
        <p:txBody>
          <a:bodyPr rtlCol="0">
            <a:normAutofit fontScale="70000" lnSpcReduction="20000"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Магистр психологии, соискатель степени кандидата психологических наук по специальности 19.00.03 – Инженерная психология, психология труда и эргономика, автор свыше 30 научных работ в области профессионального становления и самореализации;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старший </a:t>
            </a:r>
            <a:r>
              <a:rPr lang="ru-RU" dirty="0" smtClean="0"/>
              <a:t>преподаватель кафедры возрастной и педагогической психологии факультета психологии учреждения образования «Гродненский государственный университет имени Янки Купалы»; 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заведующий </a:t>
            </a:r>
            <a:r>
              <a:rPr lang="ru-RU" dirty="0" smtClean="0"/>
              <a:t>филиалом кафедры возрастной и педагогической психологии </a:t>
            </a:r>
            <a:r>
              <a:rPr lang="ru-RU" dirty="0" smtClean="0"/>
              <a:t> ГУО </a:t>
            </a:r>
            <a:r>
              <a:rPr lang="ru-RU" dirty="0" smtClean="0"/>
              <a:t>«Средняя школа № 38  г. Гродно»; 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Председатель правления </a:t>
            </a:r>
            <a:r>
              <a:rPr lang="ru-RU" dirty="0" smtClean="0"/>
              <a:t>Гродненского областного общественного объединения практических психологов; </a:t>
            </a:r>
            <a:r>
              <a:rPr lang="ru-RU" dirty="0" smtClean="0"/>
              <a:t>Действительный член Общероссийской Профессиональной Психотерапевтической Лиги; координатор </a:t>
            </a:r>
            <a:r>
              <a:rPr lang="ru-RU" dirty="0" smtClean="0"/>
              <a:t>студии развития «Планета счастливых людей»; кризисный психолог,  травмотерапевт, </a:t>
            </a:r>
            <a:r>
              <a:rPr lang="ru-RU" dirty="0" smtClean="0"/>
              <a:t>системный семейный психотерапевт, </a:t>
            </a:r>
            <a:r>
              <a:rPr lang="ru-RU" dirty="0" smtClean="0"/>
              <a:t>тренер программ профессионально-личностного роста; </a:t>
            </a:r>
            <a:r>
              <a:rPr lang="ru-RU" dirty="0" smtClean="0"/>
              <a:t>автор </a:t>
            </a:r>
            <a:r>
              <a:rPr lang="ru-RU" dirty="0" smtClean="0"/>
              <a:t>программ социально-психологической реабилитации «Маршрут Свободы», «Радуга Жизни», «Гродно – территория свободная от «</a:t>
            </a:r>
            <a:r>
              <a:rPr lang="ru-RU" dirty="0" err="1" smtClean="0"/>
              <a:t>Спайс</a:t>
            </a:r>
            <a:r>
              <a:rPr lang="ru-RU" dirty="0" smtClean="0"/>
              <a:t>»,  «Нашей жизни тоненькая нить</a:t>
            </a:r>
            <a:r>
              <a:rPr lang="ru-RU" dirty="0" smtClean="0"/>
              <a:t>» и др.</a:t>
            </a:r>
            <a:endParaRPr lang="ru-RU" dirty="0" smtClean="0"/>
          </a:p>
          <a:p>
            <a:pPr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ru-RU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Рисунок 4" descr="198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642938" y="-508000"/>
            <a:ext cx="9786938" cy="738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Заголовок 1"/>
          <p:cNvSpPr>
            <a:spLocks noGrp="1"/>
          </p:cNvSpPr>
          <p:nvPr>
            <p:ph type="title"/>
          </p:nvPr>
        </p:nvSpPr>
        <p:spPr>
          <a:xfrm>
            <a:off x="457200" y="500063"/>
            <a:ext cx="8229600" cy="917575"/>
          </a:xfrm>
        </p:spPr>
        <p:txBody>
          <a:bodyPr/>
          <a:lstStyle/>
          <a:p>
            <a:pPr eaLnBrk="1" hangingPunct="1"/>
            <a:r>
              <a:rPr lang="ru-RU" b="1" smtClean="0"/>
              <a:t>КАРТА РЕФЛЕКСИВНОГО САМОНАБЛЮДЕНИЯ</a:t>
            </a:r>
            <a:endParaRPr lang="ru-RU" smtClean="0"/>
          </a:p>
        </p:txBody>
      </p:sp>
      <p:sp>
        <p:nvSpPr>
          <p:cNvPr id="28676" name="Содержимое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 eaLnBrk="1" hangingPunct="1"/>
            <a:r>
              <a:rPr lang="ru-RU" b="1" smtClean="0"/>
              <a:t>САМОАНАЛИЗ ДЕТСКИХ ВОСПОМИНАНИЙ</a:t>
            </a:r>
            <a:endParaRPr lang="ru-RU" smtClean="0"/>
          </a:p>
          <a:p>
            <a:pPr eaLnBrk="1" hangingPunct="1"/>
            <a:r>
              <a:rPr lang="ru-RU" smtClean="0"/>
              <a:t>САМОАНАЛИЗ ПУБЕРТАТНОГО ПЕРИОДА</a:t>
            </a:r>
          </a:p>
          <a:p>
            <a:pPr eaLnBrk="1" hangingPunct="1"/>
            <a:r>
              <a:rPr lang="ru-RU" b="1" smtClean="0"/>
              <a:t>САМООПИСАНИЕ ЛИЧНОСТИ. ПСИХОЛОГИЧЕСКИЙ ЕЖЕДНЕВНИК</a:t>
            </a:r>
            <a:endParaRPr lang="ru-RU" smtClean="0"/>
          </a:p>
          <a:p>
            <a:pPr eaLnBrk="1" hangingPunct="1"/>
            <a:endParaRPr lang="ru-RU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86370" cy="6011882"/>
          </a:xfrm>
        </p:spPr>
        <p:txBody>
          <a:bodyPr/>
          <a:lstStyle/>
          <a:p>
            <a:r>
              <a:rPr lang="en-US" sz="2800" b="1" dirty="0" smtClean="0"/>
              <a:t>V </a:t>
            </a:r>
            <a:r>
              <a:rPr lang="ru-RU" sz="2800" b="1" dirty="0" smtClean="0"/>
              <a:t>ФЕСТИВАЛЬ ПРАКТИЧЕСКОЙ ПСИХОЛОГИИ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b="1" dirty="0" smtClean="0"/>
              <a:t>«МИР В ПСИХОЛОГИИ И ПСИХОЛОГИЯ В МИРЕ»</a:t>
            </a:r>
            <a:br>
              <a:rPr lang="ru-RU" sz="2800" b="1" dirty="0" smtClean="0"/>
            </a:br>
            <a:r>
              <a:rPr lang="ru-RU" sz="2800" b="1" dirty="0" smtClean="0"/>
              <a:t/>
            </a:r>
            <a:br>
              <a:rPr lang="ru-RU" sz="2800" b="1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b="1" u="sng" dirty="0" smtClean="0"/>
              <a:t>24-25 </a:t>
            </a:r>
            <a:r>
              <a:rPr lang="ru-RU" sz="2800" b="1" u="sng" dirty="0" smtClean="0"/>
              <a:t>марта </a:t>
            </a:r>
            <a:r>
              <a:rPr lang="ru-RU" sz="2800" b="1" u="sng" dirty="0" smtClean="0"/>
              <a:t>2016 </a:t>
            </a:r>
            <a:r>
              <a:rPr lang="ru-RU" sz="2800" b="1" u="sng" dirty="0" smtClean="0"/>
              <a:t>г.</a:t>
            </a:r>
            <a:r>
              <a:rPr lang="ru-RU" sz="2800" b="1" dirty="0" smtClean="0"/>
              <a:t> </a:t>
            </a:r>
            <a:br>
              <a:rPr lang="ru-RU" sz="2800" b="1" dirty="0" smtClean="0"/>
            </a:br>
            <a:r>
              <a:rPr lang="ru-RU" sz="2800" b="1" dirty="0" smtClean="0"/>
              <a:t>(г. Гродно)</a:t>
            </a:r>
            <a:endParaRPr lang="ru-RU" sz="2800" dirty="0"/>
          </a:p>
        </p:txBody>
      </p:sp>
      <p:pic>
        <p:nvPicPr>
          <p:cNvPr id="4" name="Рисунок 3" descr="эмблема копия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3570" y="1785926"/>
            <a:ext cx="3000396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-142875" y="-428625"/>
            <a:ext cx="66377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70C0"/>
                </a:solidFill>
              </a:rPr>
              <a:t>НЕДЕЛЯ ПРАКТИЧЕСКОЙ ПСИХОЛОГИИ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14554"/>
            <a:ext cx="8543956" cy="4214842"/>
          </a:xfrm>
        </p:spPr>
        <p:txBody>
          <a:bodyPr/>
          <a:lstStyle/>
          <a:p>
            <a:r>
              <a:rPr lang="ru-RU" b="1" dirty="0" smtClean="0"/>
              <a:t>ДАТА ПРОВЕДЕНИЯ: 26.10.2015 – 01.11. 2015</a:t>
            </a:r>
          </a:p>
          <a:p>
            <a:r>
              <a:rPr lang="ru-RU" b="1" dirty="0" smtClean="0"/>
              <a:t>МЕСТО ПРОВЕДЕНИЯ: филиал кафедры возрастной и педагогической психологии </a:t>
            </a:r>
            <a:r>
              <a:rPr lang="ru-RU" b="1" dirty="0" err="1" smtClean="0"/>
              <a:t>ГрГУ</a:t>
            </a:r>
            <a:r>
              <a:rPr lang="ru-RU" b="1" dirty="0" smtClean="0"/>
              <a:t> им. Я.Купалы (Вишневецкая, 14)</a:t>
            </a:r>
          </a:p>
          <a:p>
            <a:r>
              <a:rPr lang="ru-RU" b="1" dirty="0" smtClean="0"/>
              <a:t>ЗАПИСЬ ВЕДЁТСЯ В НАСТОЯЩИЙ МОМЕНТ:</a:t>
            </a:r>
          </a:p>
          <a:p>
            <a:r>
              <a:rPr lang="ru-RU" b="1" dirty="0" smtClean="0"/>
              <a:t>ЖУРНАЛ РЕГИСТРАЦИИ С 07.10.2015 - ХРАНИТСЯ У ДЕЖУРНЫХ ШКОЛЫ.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70C0"/>
                </a:solidFill>
              </a:rPr>
              <a:t>НЕДЕЛЯ ПРАКТИЧЕСКОЙ ПСИХОЛОГИИ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57758"/>
          </a:xfrm>
        </p:spPr>
        <p:txBody>
          <a:bodyPr/>
          <a:lstStyle/>
          <a:p>
            <a:pPr algn="ctr">
              <a:buNone/>
            </a:pPr>
            <a:r>
              <a:rPr lang="ru-RU" b="1" dirty="0" smtClean="0"/>
              <a:t>ТЕМАТИЧЕСКИЕ СЕКЦИИ: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Жизненное самоопределение молодёжи: интересы и ценности личности, профессиональное </a:t>
            </a:r>
            <a:r>
              <a:rPr lang="ru-RU" b="1" dirty="0" smtClean="0">
                <a:solidFill>
                  <a:srgbClr val="FF0000"/>
                </a:solidFill>
              </a:rPr>
              <a:t>самоопределение.</a:t>
            </a:r>
          </a:p>
          <a:p>
            <a:r>
              <a:rPr lang="ru-RU" b="1" dirty="0" smtClean="0">
                <a:solidFill>
                  <a:srgbClr val="00B050"/>
                </a:solidFill>
              </a:rPr>
              <a:t>Психологическое сопровождение приёмных семей.</a:t>
            </a:r>
          </a:p>
          <a:p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Семейная </a:t>
            </a:r>
            <a:r>
              <a:rPr lang="ru-RU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арттерапия</a:t>
            </a:r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гармония в семье.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Подросток в семье или искусство быть родителем.</a:t>
            </a:r>
          </a:p>
          <a:p>
            <a:endParaRPr lang="ru-RU" b="1" dirty="0" smtClean="0">
              <a:solidFill>
                <a:srgbClr val="FF0000"/>
              </a:solidFill>
            </a:endParaRPr>
          </a:p>
          <a:p>
            <a:endParaRPr lang="ru-RU" b="1" dirty="0" smtClean="0">
              <a:solidFill>
                <a:srgbClr val="00B050"/>
              </a:solidFill>
            </a:endParaRPr>
          </a:p>
          <a:p>
            <a:endParaRPr lang="ru-RU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567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860"/>
            <a:ext cx="9144000" cy="690372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КАФЕДРА ВОЗРАСТНОЙ И ПЕДАГОГИЧЕСКОЙ ПСИХОЛОГИИ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571744"/>
            <a:ext cx="8229600" cy="3554419"/>
          </a:xfrm>
        </p:spPr>
        <p:txBody>
          <a:bodyPr/>
          <a:lstStyle/>
          <a:p>
            <a:pPr algn="ctr">
              <a:buNone/>
            </a:pPr>
            <a:r>
              <a:rPr lang="ru-RU" sz="5400" b="1" dirty="0" smtClean="0"/>
              <a:t>КОНТАКТНЫЙ ТЕЛЕФОНЫ:</a:t>
            </a:r>
          </a:p>
          <a:p>
            <a:pPr algn="ctr"/>
            <a:r>
              <a:rPr lang="ru-RU" sz="5400" b="1" dirty="0" smtClean="0"/>
              <a:t>ДЕКАНАТ </a:t>
            </a:r>
            <a:r>
              <a:rPr lang="ru-RU" sz="5400" b="1" smtClean="0"/>
              <a:t>– 43-45-20</a:t>
            </a:r>
            <a:endParaRPr lang="ru-RU" sz="5400" b="1" dirty="0" smtClean="0"/>
          </a:p>
          <a:p>
            <a:pPr algn="ctr"/>
            <a:r>
              <a:rPr lang="ru-RU" sz="5400" b="1" dirty="0" smtClean="0"/>
              <a:t>КАФЕДРА – 48-73-21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Рисунок 4" descr="ЭКО 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000125" y="-285750"/>
            <a:ext cx="10144125" cy="771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sz="7300" b="1" dirty="0" smtClean="0"/>
              <a:t>Контактные линии:</a:t>
            </a:r>
            <a:r>
              <a:rPr lang="ru-RU" sz="7300" dirty="0" smtClean="0"/>
              <a:t/>
            </a:r>
            <a:br>
              <a:rPr lang="ru-RU" sz="7300" dirty="0" smtClean="0"/>
            </a:br>
            <a:endParaRPr lang="ru-RU" sz="7300" dirty="0"/>
          </a:p>
        </p:txBody>
      </p:sp>
      <p:sp>
        <p:nvSpPr>
          <p:cNvPr id="29700" name="Содержимое 2"/>
          <p:cNvSpPr>
            <a:spLocks noGrp="1"/>
          </p:cNvSpPr>
          <p:nvPr>
            <p:ph idx="1"/>
          </p:nvPr>
        </p:nvSpPr>
        <p:spPr>
          <a:xfrm>
            <a:off x="428625" y="2000250"/>
            <a:ext cx="8072438" cy="3857625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q"/>
            </a:pPr>
            <a:r>
              <a:rPr lang="ru-RU" sz="4000" b="1" smtClean="0"/>
              <a:t>МТС: +375 29 2857057</a:t>
            </a:r>
          </a:p>
          <a:p>
            <a:pPr lvl="1" eaLnBrk="1" hangingPunct="1">
              <a:buFont typeface="Wingdings" pitchFamily="2" charset="2"/>
              <a:buChar char="q"/>
            </a:pPr>
            <a:r>
              <a:rPr lang="en-US" sz="4000" b="1" smtClean="0"/>
              <a:t>E-mail: </a:t>
            </a:r>
            <a:r>
              <a:rPr lang="ru-RU" sz="4000" b="1" smtClean="0"/>
              <a:t> </a:t>
            </a:r>
            <a:r>
              <a:rPr lang="en-US" sz="4000" b="1" smtClean="0">
                <a:hlinkClick r:id="rId3"/>
              </a:rPr>
              <a:t>PlanetaSchastia@mail.ru</a:t>
            </a:r>
            <a:endParaRPr lang="ru-RU" sz="4000" b="1" smtClean="0"/>
          </a:p>
          <a:p>
            <a:pPr lvl="1" eaLnBrk="1" hangingPunct="1">
              <a:buFont typeface="Wingdings" pitchFamily="2" charset="2"/>
              <a:buChar char="q"/>
            </a:pPr>
            <a:r>
              <a:rPr lang="en-US" sz="4000" b="1" smtClean="0">
                <a:hlinkClick r:id="rId4"/>
              </a:rPr>
              <a:t>www.psycholog.p.ht/index.php</a:t>
            </a:r>
            <a:r>
              <a:rPr lang="en-US" sz="4000" b="1" smtClean="0"/>
              <a:t>. </a:t>
            </a:r>
            <a:endParaRPr lang="ru-RU" sz="4000" b="1" smtClean="0"/>
          </a:p>
          <a:p>
            <a:pPr lvl="1" eaLnBrk="1" hangingPunct="1">
              <a:buFont typeface="Wingdings" pitchFamily="2" charset="2"/>
              <a:buChar char="q"/>
            </a:pPr>
            <a:r>
              <a:rPr lang="ru-RU" sz="4000" b="1" smtClean="0"/>
              <a:t>SKYPE: VENSKA-PSY</a:t>
            </a:r>
          </a:p>
          <a:p>
            <a:pPr eaLnBrk="1" hangingPunct="1"/>
            <a:endParaRPr lang="ru-RU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Рисунок 3" descr="12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14313" y="0"/>
            <a:ext cx="9358313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Содержимое 2"/>
          <p:cNvSpPr>
            <a:spLocks noGrp="1"/>
          </p:cNvSpPr>
          <p:nvPr>
            <p:ph idx="1"/>
          </p:nvPr>
        </p:nvSpPr>
        <p:spPr>
          <a:xfrm>
            <a:off x="285750" y="285750"/>
            <a:ext cx="5500688" cy="584041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ru-RU" sz="5400" b="1" smtClean="0"/>
              <a:t>Лучший способ </a:t>
            </a:r>
          </a:p>
          <a:p>
            <a:pPr eaLnBrk="1" hangingPunct="1">
              <a:buFont typeface="Arial" charset="0"/>
              <a:buNone/>
            </a:pPr>
            <a:r>
              <a:rPr lang="ru-RU" sz="5400" b="1" smtClean="0"/>
              <a:t>сделать детей хорошими – </a:t>
            </a:r>
            <a:endParaRPr lang="ru-RU" sz="5400" smtClean="0"/>
          </a:p>
          <a:p>
            <a:pPr eaLnBrk="1" hangingPunct="1">
              <a:buFont typeface="Arial" charset="0"/>
              <a:buNone/>
            </a:pPr>
            <a:r>
              <a:rPr lang="ru-RU" sz="5400" b="1" smtClean="0"/>
              <a:t>сделать их счастливыми. </a:t>
            </a:r>
            <a:endParaRPr lang="ru-RU" sz="5400" smtClean="0"/>
          </a:p>
          <a:p>
            <a:pPr eaLnBrk="1" hangingPunct="1">
              <a:buFont typeface="Arial" charset="0"/>
              <a:buNone/>
            </a:pPr>
            <a:r>
              <a:rPr lang="ru-RU" sz="5400" i="1" smtClean="0"/>
              <a:t>Оскар Уайльд</a:t>
            </a:r>
            <a:endParaRPr lang="ru-RU" sz="54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4345" y="0"/>
            <a:ext cx="9801198" cy="7215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5400" dirty="0" smtClean="0">
                <a:latin typeface="Arial Black" pitchFamily="34" charset="0"/>
              </a:rPr>
              <a:t>ДОПУСТИМО</a:t>
            </a:r>
            <a:endParaRPr lang="ru-RU" sz="5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pPr algn="just">
              <a:buNone/>
            </a:pPr>
            <a:r>
              <a:rPr lang="ru-RU" b="1" dirty="0" smtClean="0"/>
              <a:t>	</a:t>
            </a:r>
            <a:r>
              <a:rPr lang="ru-RU" b="1" u="sng" dirty="0" smtClean="0"/>
              <a:t>проводить тестирование</a:t>
            </a:r>
            <a:r>
              <a:rPr lang="ru-RU" b="1" dirty="0" smtClean="0"/>
              <a:t> </a:t>
            </a:r>
            <a:r>
              <a:rPr lang="ru-RU" sz="4000" b="1" u="sng" dirty="0" smtClean="0"/>
              <a:t>одновременно с психологическим консультированием с целью оказания высоко квалифицированной профессиональной психологической помощи</a:t>
            </a:r>
            <a:endParaRPr lang="ru-RU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Рисунок 3" descr="9.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14313" y="0"/>
            <a:ext cx="9358313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063"/>
            <a:ext cx="8229600" cy="20002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u="sng" dirty="0" smtClean="0"/>
              <a:t>Принципы </a:t>
            </a:r>
            <a:br>
              <a:rPr lang="ru-RU" b="1" u="sng" dirty="0" smtClean="0"/>
            </a:br>
            <a:r>
              <a:rPr lang="ru-RU" b="1" u="sng" dirty="0" smtClean="0"/>
              <a:t>психодиагностического обследования личности</a:t>
            </a:r>
            <a:endParaRPr lang="ru-RU" dirty="0"/>
          </a:p>
        </p:txBody>
      </p:sp>
      <p:sp>
        <p:nvSpPr>
          <p:cNvPr id="13316" name="Содержимое 2"/>
          <p:cNvSpPr>
            <a:spLocks noGrp="1"/>
          </p:cNvSpPr>
          <p:nvPr>
            <p:ph idx="1"/>
          </p:nvPr>
        </p:nvSpPr>
        <p:spPr>
          <a:xfrm>
            <a:off x="457200" y="2786063"/>
            <a:ext cx="8229600" cy="2928937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ru-RU" b="1" u="sng" smtClean="0"/>
              <a:t>Добровольность 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ru-RU" b="1" u="sng" smtClean="0"/>
              <a:t>Информированность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ru-RU" b="1" u="sng" smtClean="0"/>
              <a:t>Конфиденциальность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ru-RU" b="1" u="sng" smtClean="0"/>
              <a:t>Системность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ru-RU" b="1" u="sng" smtClean="0"/>
              <a:t>Терапевтабельность </a:t>
            </a:r>
          </a:p>
          <a:p>
            <a:pPr eaLnBrk="1" hangingPunct="1">
              <a:buFont typeface="Wingdings" pitchFamily="2" charset="2"/>
              <a:buChar char="q"/>
            </a:pPr>
            <a:endParaRPr lang="ru-RU" b="1" u="sng" smtClean="0"/>
          </a:p>
          <a:p>
            <a:pPr eaLnBrk="1" hangingPunct="1">
              <a:buFont typeface="Wingdings" pitchFamily="2" charset="2"/>
              <a:buChar char="q"/>
            </a:pPr>
            <a:endParaRPr lang="ru-RU" b="1" u="sng" smtClean="0"/>
          </a:p>
          <a:p>
            <a:pPr eaLnBrk="1" hangingPunct="1">
              <a:buFont typeface="Wingdings" pitchFamily="2" charset="2"/>
              <a:buChar char="q"/>
            </a:pPr>
            <a:endParaRPr lang="ru-RU" b="1" u="sng" smtClean="0"/>
          </a:p>
          <a:p>
            <a:pPr eaLnBrk="1" hangingPunct="1">
              <a:buFont typeface="Wingdings" pitchFamily="2" charset="2"/>
              <a:buChar char="q"/>
            </a:pPr>
            <a:endParaRPr lang="ru-RU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Рисунок 3" descr="1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42913" y="-357188"/>
            <a:ext cx="10086976" cy="761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b="1" smtClean="0"/>
              <a:t>ПОЭТАПНОСТЬ ПРОЦЕДУРЫ</a:t>
            </a:r>
          </a:p>
        </p:txBody>
      </p:sp>
      <p:sp>
        <p:nvSpPr>
          <p:cNvPr id="15364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Arial" charset="0"/>
              <a:buNone/>
            </a:pPr>
            <a:r>
              <a:rPr lang="ru-RU" smtClean="0"/>
              <a:t>1 ШАГ - </a:t>
            </a:r>
            <a:r>
              <a:rPr lang="ru-RU" b="1" smtClean="0"/>
              <a:t>В период подготовки к тестированию необходимо провести специальное родительское собрание.</a:t>
            </a:r>
          </a:p>
          <a:p>
            <a:pPr algn="just" eaLnBrk="1" hangingPunct="1">
              <a:buFont typeface="Arial" charset="0"/>
              <a:buNone/>
            </a:pPr>
            <a:r>
              <a:rPr lang="ru-RU" b="1" smtClean="0"/>
              <a:t>Его функции:</a:t>
            </a:r>
          </a:p>
          <a:p>
            <a:pPr algn="just" eaLnBrk="1" hangingPunct="1"/>
            <a:r>
              <a:rPr lang="ru-RU" smtClean="0"/>
              <a:t>информационно-просветительская</a:t>
            </a:r>
          </a:p>
          <a:p>
            <a:pPr algn="just" eaLnBrk="1" hangingPunct="1"/>
            <a:r>
              <a:rPr lang="ru-RU" smtClean="0"/>
              <a:t> мотивационная</a:t>
            </a:r>
          </a:p>
          <a:p>
            <a:pPr algn="just" eaLnBrk="1" hangingPunct="1"/>
            <a:r>
              <a:rPr lang="ru-RU" smtClean="0"/>
              <a:t>инструктивно-методическая</a:t>
            </a:r>
          </a:p>
          <a:p>
            <a:pPr algn="just" eaLnBrk="1" hangingPunct="1"/>
            <a:r>
              <a:rPr lang="ru-RU" smtClean="0"/>
              <a:t>консультационная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Рисунок 3" descr="555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925513" y="0"/>
            <a:ext cx="1099502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b="1" smtClean="0"/>
              <a:t>2 шаг – подготовка целевой группы к тестированию:</a:t>
            </a:r>
          </a:p>
        </p:txBody>
      </p:sp>
      <p:sp>
        <p:nvSpPr>
          <p:cNvPr id="16388" name="Содержимое 2"/>
          <p:cNvSpPr>
            <a:spLocks noGrp="1"/>
          </p:cNvSpPr>
          <p:nvPr>
            <p:ph idx="1"/>
          </p:nvPr>
        </p:nvSpPr>
        <p:spPr>
          <a:xfrm>
            <a:off x="457200" y="1785938"/>
            <a:ext cx="8229600" cy="4340225"/>
          </a:xfrm>
        </p:spPr>
        <p:txBody>
          <a:bodyPr/>
          <a:lstStyle/>
          <a:p>
            <a:pPr algn="just" eaLnBrk="1" hangingPunct="1"/>
            <a:r>
              <a:rPr lang="ru-RU" sz="4000" b="1" smtClean="0"/>
              <a:t>интерактивные, диалоговые и групповые формы работы </a:t>
            </a:r>
            <a:r>
              <a:rPr lang="ru-RU" sz="4000" smtClean="0"/>
              <a:t>для разъяснения цели мероприятия, методы его проведения, а также учащиеся дают письменное согласие на прохождение процедуры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Рисунок 3" descr="55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071563" y="-95250"/>
            <a:ext cx="11134726" cy="709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928670"/>
            <a:ext cx="8858280" cy="488968"/>
          </a:xfrm>
        </p:spPr>
        <p:txBody>
          <a:bodyPr rtlCol="0">
            <a:normAutofit fontScale="9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3 шаг – соблюдение технологии психодиагностического исследования: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000240"/>
            <a:ext cx="8929718" cy="4643470"/>
          </a:xfrm>
        </p:spPr>
        <p:txBody>
          <a:bodyPr rtlCol="0">
            <a:normAutofit fontScale="77500" lnSpcReduction="20000"/>
          </a:bodyPr>
          <a:lstStyle/>
          <a:p>
            <a:pPr marL="514350" indent="-514350" algn="just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/>
              <a:t>		</a:t>
            </a:r>
            <a:r>
              <a:rPr lang="ru-RU" b="1" dirty="0" smtClean="0"/>
              <a:t>Психологическое тестирование целесообразно проводить в начале и конце учебного года для выявления эффективности проводимой профилактической и коррекционной работы с учащимися. 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b="1" dirty="0" smtClean="0"/>
              <a:t>		Сведения о результатах проведенного психологического тестирования отражаются в рабочей документации педагога-психолога: они фиксируются в заключении по результатам проведенного психодиагностического исследования.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b="1" dirty="0" smtClean="0"/>
              <a:t>		Результаты психодиагностического исследования являются основанием для разработки программы индивидуальной консультативной помощи личности, создания комплексной программы коррекционно-развивающей работы</a:t>
            </a:r>
            <a:endParaRPr lang="ru-RU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Рисунок 3" descr="11-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47663" y="-285750"/>
            <a:ext cx="9991726" cy="754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b="1" smtClean="0">
                <a:latin typeface="Arial Black" pitchFamily="34" charset="0"/>
              </a:rPr>
              <a:t>Диагностический инструментарий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50" y="1600200"/>
            <a:ext cx="8401050" cy="4525963"/>
          </a:xfrm>
        </p:spPr>
        <p:txBody>
          <a:bodyPr rtlCol="0">
            <a:normAutofit fontScale="92500" lnSpcReduction="20000"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dirty="0" smtClean="0"/>
              <a:t>		</a:t>
            </a:r>
            <a:r>
              <a:rPr lang="ru-RU" b="1" u="sng" dirty="0" smtClean="0"/>
              <a:t>Психологическое тестирование может проводиться с использованием комплекса методик, включающего: 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 smtClean="0"/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ru-RU" dirty="0" smtClean="0"/>
              <a:t>методики, направленные на выявление личностных особенностей учащегося;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ru-RU" dirty="0" smtClean="0"/>
              <a:t>МЕТОДЫ ИССЛЕДОВАНИЯ ПРОФОРИЕНТАЦИОННОЙ НАПРАВЛЕННОСТИ;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ru-RU" dirty="0" smtClean="0"/>
              <a:t>проективные методики (прогноз профессиональной успешности)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674</Words>
  <Application>Microsoft Office PowerPoint</Application>
  <PresentationFormat>Экран (4:3)</PresentationFormat>
  <Paragraphs>117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Системный подход психолого-педагогической работы с учащимися 9-11 классов  в профессиональном самоопределении личности</vt:lpstr>
      <vt:lpstr>Венско Ольга Иосифовна</vt:lpstr>
      <vt:lpstr>Слайд 3</vt:lpstr>
      <vt:lpstr>ДОПУСТИМО</vt:lpstr>
      <vt:lpstr>Принципы  психодиагностического обследования личности</vt:lpstr>
      <vt:lpstr>ПОЭТАПНОСТЬ ПРОЦЕДУРЫ</vt:lpstr>
      <vt:lpstr>2 шаг – подготовка целевой группы к тестированию:</vt:lpstr>
      <vt:lpstr>3 шаг – соблюдение технологии психодиагностического исследования:</vt:lpstr>
      <vt:lpstr>Диагностический инструментарий</vt:lpstr>
      <vt:lpstr>Профессиональный диагностический инструментарий психолога :  </vt:lpstr>
      <vt:lpstr>Профессиональный диагностический инструментарий психолога : </vt:lpstr>
      <vt:lpstr>Слайд 12</vt:lpstr>
      <vt:lpstr>Специальные требования к технологии проведения исследования:</vt:lpstr>
      <vt:lpstr>Специальные требования к технологии проведения исследования:</vt:lpstr>
      <vt:lpstr>Специальные требования к технологии проведения исследования:</vt:lpstr>
      <vt:lpstr>Специальные требования к технологии проведения исследования:</vt:lpstr>
      <vt:lpstr>ФИКСАЦИЯ РЕЗУЛЬТАТОВ ИССЛЕДОВАНИЯ</vt:lpstr>
      <vt:lpstr>Психологические ресурсы личности:   </vt:lpstr>
      <vt:lpstr>КАРТА РЕФЛЕКСИВНОГО САМОНАБЛЮДЕНИЯ </vt:lpstr>
      <vt:lpstr>КАРТА РЕФЛЕКСИВНОГО САМОНАБЛЮДЕНИЯ</vt:lpstr>
      <vt:lpstr>V ФЕСТИВАЛЬ ПРАКТИЧЕСКОЙ ПСИХОЛОГИИ  «МИР В ПСИХОЛОГИИ И ПСИХОЛОГИЯ В МИРЕ»     24-25 марта 2016 г.  (г. Гродно)</vt:lpstr>
      <vt:lpstr>НЕДЕЛЯ ПРАКТИЧЕСКОЙ ПСИХОЛОГИИ</vt:lpstr>
      <vt:lpstr>НЕДЕЛЯ ПРАКТИЧЕСКОЙ ПСИХОЛОГИИ</vt:lpstr>
      <vt:lpstr>КАФЕДРА ВОЗРАСТНОЙ И ПЕДАГОГИЧЕСКОЙ ПСИХОЛОГИИ</vt:lpstr>
      <vt:lpstr> Контактные линии: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70</cp:revision>
  <dcterms:created xsi:type="dcterms:W3CDTF">2015-01-26T13:04:53Z</dcterms:created>
  <dcterms:modified xsi:type="dcterms:W3CDTF">2015-10-06T04:55:08Z</dcterms:modified>
</cp:coreProperties>
</file>