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99"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9" autoAdjust="0"/>
    <p:restoredTop sz="63678" autoAdjust="0"/>
  </p:normalViewPr>
  <p:slideViewPr>
    <p:cSldViewPr snapToGrid="0" showGuides="1">
      <p:cViewPr varScale="1">
        <p:scale>
          <a:sx n="74" d="100"/>
          <a:sy n="74" d="100"/>
        </p:scale>
        <p:origin x="187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14037-B3C4-471F-8C31-A0B0AC462F18}" type="datetimeFigureOut">
              <a:rPr lang="ru-RU" smtClean="0"/>
              <a:t>20.02.2019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FF5E2-1FA8-4BA6-9291-11F17D47B440}" type="slidenum">
              <a:rPr lang="ru-RU" smtClean="0"/>
              <a:t>‹#›</a:t>
            </a:fld>
            <a:endParaRPr lang="ru-RU"/>
          </a:p>
        </p:txBody>
      </p:sp>
    </p:spTree>
    <p:extLst>
      <p:ext uri="{BB962C8B-B14F-4D97-AF65-F5344CB8AC3E}">
        <p14:creationId xmlns:p14="http://schemas.microsoft.com/office/powerpoint/2010/main" val="6232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lbahari.com/threading/part3.aspx#_Abor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albahari.com/threading/part3.aspx#_Abor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bahari.com/nutshe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Maintaining a responsive user interface</a:t>
            </a:r>
          </a:p>
          <a:p>
            <a:endParaRPr lang="en-US" dirty="0" smtClean="0"/>
          </a:p>
          <a:p>
            <a:r>
              <a:rPr lang="en-US" dirty="0" smtClean="0"/>
              <a:t>By running time-consuming tasks on a parallel “worker” thread, the main UI thread is free to continue processing keyboard and mouse events.</a:t>
            </a:r>
          </a:p>
          <a:p>
            <a:endParaRPr lang="en-US" dirty="0" smtClean="0"/>
          </a:p>
          <a:p>
            <a:r>
              <a:rPr lang="en-US" dirty="0" smtClean="0"/>
              <a:t>Making efficient use of an otherwise blocked CPU</a:t>
            </a:r>
          </a:p>
          <a:p>
            <a:endParaRPr lang="en-US" dirty="0" smtClean="0"/>
          </a:p>
          <a:p>
            <a:r>
              <a:rPr lang="en-US" dirty="0" smtClean="0"/>
              <a:t>Multithreading is useful when a thread is awaiting a response from another computer or piece of hardware. While one thread is blocked while performing the task, other threads can take advantage of the otherwise unburdened computer.</a:t>
            </a:r>
          </a:p>
          <a:p>
            <a:endParaRPr lang="en-US" dirty="0" smtClean="0"/>
          </a:p>
          <a:p>
            <a:r>
              <a:rPr lang="en-US" dirty="0" smtClean="0"/>
              <a:t>Parallel programming</a:t>
            </a:r>
          </a:p>
          <a:p>
            <a:endParaRPr lang="en-US" dirty="0" smtClean="0"/>
          </a:p>
          <a:p>
            <a:r>
              <a:rPr lang="en-US" dirty="0" smtClean="0"/>
              <a:t>Code that performs intensive calculations can execute faster on multicore or multiprocessor computers if the workload is shared among multiple threads in a “divide-and-conquer” strategy (see Part 5).</a:t>
            </a:r>
          </a:p>
          <a:p>
            <a:endParaRPr lang="en-US" dirty="0" smtClean="0"/>
          </a:p>
          <a:p>
            <a:r>
              <a:rPr lang="en-US" dirty="0" smtClean="0"/>
              <a:t>Speculative execution</a:t>
            </a:r>
          </a:p>
          <a:p>
            <a:endParaRPr lang="en-US" dirty="0" smtClean="0"/>
          </a:p>
          <a:p>
            <a:r>
              <a:rPr lang="en-US" dirty="0" smtClean="0"/>
              <a:t>On multicore machines, you can sometimes improve performance by predicting something that might need to be done, and then doing it ahead of time. </a:t>
            </a:r>
            <a:r>
              <a:rPr lang="en-US" dirty="0" err="1" smtClean="0"/>
              <a:t>LINQPad</a:t>
            </a:r>
            <a:r>
              <a:rPr lang="en-US" dirty="0" smtClean="0"/>
              <a:t> uses this technique to speed up the creation of new queries. A variation is to run a number of different algorithms in parallel that all solve the same task. Whichever one finishes first “wins” — this is effective when you can’t know ahead of time which algorithm will execute fastest.</a:t>
            </a:r>
          </a:p>
          <a:p>
            <a:endParaRPr lang="en-US" dirty="0" smtClean="0"/>
          </a:p>
          <a:p>
            <a:r>
              <a:rPr lang="en-US" dirty="0" smtClean="0"/>
              <a:t>Allowing requests to be processed simultaneously</a:t>
            </a:r>
          </a:p>
          <a:p>
            <a:endParaRPr lang="en-US" dirty="0" smtClean="0"/>
          </a:p>
          <a:p>
            <a:r>
              <a:rPr lang="en-US" dirty="0" smtClean="0"/>
              <a:t>On a server, client requests can arrive concurrently and so need to be handled in parallel (the .NET Framework creates threads for this automatically if you use ASP.NET, WCF, Web Services, or Remoting). This can also be useful on a client (e.g., handling peer-to-peer networking — or even multiple requests from the user).</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6</a:t>
            </a:fld>
            <a:endParaRPr lang="ru-RU"/>
          </a:p>
        </p:txBody>
      </p:sp>
    </p:spTree>
    <p:extLst>
      <p:ext uri="{BB962C8B-B14F-4D97-AF65-F5344CB8AC3E}">
        <p14:creationId xmlns:p14="http://schemas.microsoft.com/office/powerpoint/2010/main" val="231569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27</a:t>
            </a:fld>
            <a:endParaRPr lang="ru-RU"/>
          </a:p>
        </p:txBody>
      </p:sp>
    </p:spTree>
    <p:extLst>
      <p:ext uri="{BB962C8B-B14F-4D97-AF65-F5344CB8AC3E}">
        <p14:creationId xmlns:p14="http://schemas.microsoft.com/office/powerpoint/2010/main" val="2150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28</a:t>
            </a:fld>
            <a:endParaRPr lang="ru-RU"/>
          </a:p>
        </p:txBody>
      </p:sp>
    </p:spTree>
    <p:extLst>
      <p:ext uri="{BB962C8B-B14F-4D97-AF65-F5344CB8AC3E}">
        <p14:creationId xmlns:p14="http://schemas.microsoft.com/office/powerpoint/2010/main" val="88856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29</a:t>
            </a:fld>
            <a:endParaRPr lang="ru-RU"/>
          </a:p>
        </p:txBody>
      </p:sp>
    </p:spTree>
    <p:extLst>
      <p:ext uri="{BB962C8B-B14F-4D97-AF65-F5344CB8AC3E}">
        <p14:creationId xmlns:p14="http://schemas.microsoft.com/office/powerpoint/2010/main" val="234052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1"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lockTaken</a:t>
            </a:r>
            <a:r>
              <a:rPr lang="en-US" sz="1200" b="1" i="1" kern="1200" dirty="0" smtClean="0">
                <a:solidFill>
                  <a:schemeClr val="tx1"/>
                </a:solidFill>
                <a:effectLst/>
                <a:latin typeface="+mn-lt"/>
                <a:ea typeface="+mn-ea"/>
                <a:cs typeface="+mn-cs"/>
              </a:rPr>
              <a:t> overloads</a:t>
            </a:r>
          </a:p>
          <a:p>
            <a:r>
              <a:rPr lang="en-US" sz="1200" b="0" i="0" kern="1200" dirty="0" smtClean="0">
                <a:solidFill>
                  <a:schemeClr val="tx1"/>
                </a:solidFill>
                <a:effectLst/>
                <a:latin typeface="+mn-lt"/>
                <a:ea typeface="+mn-ea"/>
                <a:cs typeface="+mn-cs"/>
              </a:rPr>
              <a:t>The code that we just demonstrated is exactly what the C# 1.0, 2.0, and 3.0 compilers produce in translating a lock statement.</a:t>
            </a:r>
          </a:p>
          <a:p>
            <a:r>
              <a:rPr lang="en-US" sz="1200" b="0" i="0" kern="1200" dirty="0" smtClean="0">
                <a:solidFill>
                  <a:schemeClr val="tx1"/>
                </a:solidFill>
                <a:effectLst/>
                <a:latin typeface="+mn-lt"/>
                <a:ea typeface="+mn-ea"/>
                <a:cs typeface="+mn-cs"/>
              </a:rPr>
              <a:t>There’s a subtle vulnerability in this code, however. Consider the (unlikely) event of an exception being thrown within the implementation of </a:t>
            </a:r>
            <a:r>
              <a:rPr lang="en-US" sz="1200" b="0" i="0" kern="1200" dirty="0" err="1" smtClean="0">
                <a:solidFill>
                  <a:schemeClr val="tx1"/>
                </a:solidFill>
                <a:effectLst/>
                <a:latin typeface="+mn-lt"/>
                <a:ea typeface="+mn-ea"/>
                <a:cs typeface="+mn-cs"/>
              </a:rPr>
              <a:t>Monitor.Enter</a:t>
            </a:r>
            <a:r>
              <a:rPr lang="en-US" sz="1200" b="0" i="0" kern="1200" dirty="0" smtClean="0">
                <a:solidFill>
                  <a:schemeClr val="tx1"/>
                </a:solidFill>
                <a:effectLst/>
                <a:latin typeface="+mn-lt"/>
                <a:ea typeface="+mn-ea"/>
                <a:cs typeface="+mn-cs"/>
              </a:rPr>
              <a:t>, or between the call to </a:t>
            </a:r>
            <a:r>
              <a:rPr lang="en-US" sz="1200" b="0" i="0" kern="1200" dirty="0" err="1" smtClean="0">
                <a:solidFill>
                  <a:schemeClr val="tx1"/>
                </a:solidFill>
                <a:effectLst/>
                <a:latin typeface="+mn-lt"/>
                <a:ea typeface="+mn-ea"/>
                <a:cs typeface="+mn-cs"/>
              </a:rPr>
              <a:t>Monitor.Enter</a:t>
            </a:r>
            <a:r>
              <a:rPr lang="en-US" sz="1200" b="0" i="0" kern="1200" dirty="0" smtClean="0">
                <a:solidFill>
                  <a:schemeClr val="tx1"/>
                </a:solidFill>
                <a:effectLst/>
                <a:latin typeface="+mn-lt"/>
                <a:ea typeface="+mn-ea"/>
                <a:cs typeface="+mn-cs"/>
              </a:rPr>
              <a:t> and the try block (due, perhaps, to </a:t>
            </a:r>
            <a:r>
              <a:rPr lang="en-US" sz="1200" b="0" i="0" kern="1200" dirty="0" smtClean="0">
                <a:solidFill>
                  <a:schemeClr val="tx1"/>
                </a:solidFill>
                <a:effectLst/>
                <a:latin typeface="+mn-lt"/>
                <a:ea typeface="+mn-ea"/>
                <a:cs typeface="+mn-cs"/>
                <a:hlinkClick r:id="rId3"/>
              </a:rPr>
              <a:t>Abort</a:t>
            </a:r>
            <a:r>
              <a:rPr lang="en-US" sz="1200" b="0" i="0" kern="1200" dirty="0" smtClean="0">
                <a:solidFill>
                  <a:schemeClr val="tx1"/>
                </a:solidFill>
                <a:effectLst/>
                <a:latin typeface="+mn-lt"/>
                <a:ea typeface="+mn-ea"/>
                <a:cs typeface="+mn-cs"/>
              </a:rPr>
              <a:t> being called on that thread — or an </a:t>
            </a:r>
            <a:r>
              <a:rPr lang="en-US" sz="1200" b="0" i="0" kern="1200" dirty="0" err="1" smtClean="0">
                <a:solidFill>
                  <a:schemeClr val="tx1"/>
                </a:solidFill>
                <a:effectLst/>
                <a:latin typeface="+mn-lt"/>
                <a:ea typeface="+mn-ea"/>
                <a:cs typeface="+mn-cs"/>
              </a:rPr>
              <a:t>OutOfMemoryException</a:t>
            </a:r>
            <a:r>
              <a:rPr lang="en-US" sz="1200" b="0" i="0" kern="1200" dirty="0" smtClean="0">
                <a:solidFill>
                  <a:schemeClr val="tx1"/>
                </a:solidFill>
                <a:effectLst/>
                <a:latin typeface="+mn-lt"/>
                <a:ea typeface="+mn-ea"/>
                <a:cs typeface="+mn-cs"/>
              </a:rPr>
              <a:t> being thrown). In such a scenario, the lock may or may not be taken. If the lock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taken, it won’t be released — because we’ll never enter the try/finally block. This will result in a leaked lock.</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30</a:t>
            </a:fld>
            <a:endParaRPr lang="ru-RU"/>
          </a:p>
        </p:txBody>
      </p:sp>
    </p:spTree>
    <p:extLst>
      <p:ext uri="{BB962C8B-B14F-4D97-AF65-F5344CB8AC3E}">
        <p14:creationId xmlns:p14="http://schemas.microsoft.com/office/powerpoint/2010/main" val="284804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1"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lockTaken</a:t>
            </a:r>
            <a:r>
              <a:rPr lang="en-US" sz="1200" b="1" i="1" kern="1200" dirty="0" smtClean="0">
                <a:solidFill>
                  <a:schemeClr val="tx1"/>
                </a:solidFill>
                <a:effectLst/>
                <a:latin typeface="+mn-lt"/>
                <a:ea typeface="+mn-ea"/>
                <a:cs typeface="+mn-cs"/>
              </a:rPr>
              <a:t> overloads</a:t>
            </a:r>
          </a:p>
          <a:p>
            <a:r>
              <a:rPr lang="en-US" sz="1200" b="0" i="0" kern="1200" dirty="0" smtClean="0">
                <a:solidFill>
                  <a:schemeClr val="tx1"/>
                </a:solidFill>
                <a:effectLst/>
                <a:latin typeface="+mn-lt"/>
                <a:ea typeface="+mn-ea"/>
                <a:cs typeface="+mn-cs"/>
              </a:rPr>
              <a:t>The code that we just demonstrated is exactly what the C# 1.0, 2.0, and 3.0 compilers produce in translating a lock statement.</a:t>
            </a:r>
          </a:p>
          <a:p>
            <a:r>
              <a:rPr lang="en-US" sz="1200" b="0" i="0" kern="1200" dirty="0" smtClean="0">
                <a:solidFill>
                  <a:schemeClr val="tx1"/>
                </a:solidFill>
                <a:effectLst/>
                <a:latin typeface="+mn-lt"/>
                <a:ea typeface="+mn-ea"/>
                <a:cs typeface="+mn-cs"/>
              </a:rPr>
              <a:t>There’s a subtle vulnerability in this code, however. Consider the (unlikely) event of an exception being thrown within the implementation of </a:t>
            </a:r>
            <a:r>
              <a:rPr lang="en-US" sz="1200" b="0" i="0" kern="1200" dirty="0" err="1" smtClean="0">
                <a:solidFill>
                  <a:schemeClr val="tx1"/>
                </a:solidFill>
                <a:effectLst/>
                <a:latin typeface="+mn-lt"/>
                <a:ea typeface="+mn-ea"/>
                <a:cs typeface="+mn-cs"/>
              </a:rPr>
              <a:t>Monitor.Enter</a:t>
            </a:r>
            <a:r>
              <a:rPr lang="en-US" sz="1200" b="0" i="0" kern="1200" dirty="0" smtClean="0">
                <a:solidFill>
                  <a:schemeClr val="tx1"/>
                </a:solidFill>
                <a:effectLst/>
                <a:latin typeface="+mn-lt"/>
                <a:ea typeface="+mn-ea"/>
                <a:cs typeface="+mn-cs"/>
              </a:rPr>
              <a:t>, or between the call to </a:t>
            </a:r>
            <a:r>
              <a:rPr lang="en-US" sz="1200" b="0" i="0" kern="1200" dirty="0" err="1" smtClean="0">
                <a:solidFill>
                  <a:schemeClr val="tx1"/>
                </a:solidFill>
                <a:effectLst/>
                <a:latin typeface="+mn-lt"/>
                <a:ea typeface="+mn-ea"/>
                <a:cs typeface="+mn-cs"/>
              </a:rPr>
              <a:t>Monitor.Enter</a:t>
            </a:r>
            <a:r>
              <a:rPr lang="en-US" sz="1200" b="0" i="0" kern="1200" dirty="0" smtClean="0">
                <a:solidFill>
                  <a:schemeClr val="tx1"/>
                </a:solidFill>
                <a:effectLst/>
                <a:latin typeface="+mn-lt"/>
                <a:ea typeface="+mn-ea"/>
                <a:cs typeface="+mn-cs"/>
              </a:rPr>
              <a:t> and the try block (due, perhaps, to </a:t>
            </a:r>
            <a:r>
              <a:rPr lang="en-US" sz="1200" b="0" i="0" kern="1200" dirty="0" smtClean="0">
                <a:solidFill>
                  <a:schemeClr val="tx1"/>
                </a:solidFill>
                <a:effectLst/>
                <a:latin typeface="+mn-lt"/>
                <a:ea typeface="+mn-ea"/>
                <a:cs typeface="+mn-cs"/>
                <a:hlinkClick r:id="rId3"/>
              </a:rPr>
              <a:t>Abort</a:t>
            </a:r>
            <a:r>
              <a:rPr lang="en-US" sz="1200" b="0" i="0" kern="1200" dirty="0" smtClean="0">
                <a:solidFill>
                  <a:schemeClr val="tx1"/>
                </a:solidFill>
                <a:effectLst/>
                <a:latin typeface="+mn-lt"/>
                <a:ea typeface="+mn-ea"/>
                <a:cs typeface="+mn-cs"/>
              </a:rPr>
              <a:t> being called on that thread — or an </a:t>
            </a:r>
            <a:r>
              <a:rPr lang="en-US" sz="1200" b="0" i="0" kern="1200" dirty="0" err="1" smtClean="0">
                <a:solidFill>
                  <a:schemeClr val="tx1"/>
                </a:solidFill>
                <a:effectLst/>
                <a:latin typeface="+mn-lt"/>
                <a:ea typeface="+mn-ea"/>
                <a:cs typeface="+mn-cs"/>
              </a:rPr>
              <a:t>OutOfMemoryException</a:t>
            </a:r>
            <a:r>
              <a:rPr lang="en-US" sz="1200" b="0" i="0" kern="1200" dirty="0" smtClean="0">
                <a:solidFill>
                  <a:schemeClr val="tx1"/>
                </a:solidFill>
                <a:effectLst/>
                <a:latin typeface="+mn-lt"/>
                <a:ea typeface="+mn-ea"/>
                <a:cs typeface="+mn-cs"/>
              </a:rPr>
              <a:t> being thrown). In such a scenario, the lock may or may not be taken. If the lock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taken, it won’t be released — because we’ll never enter the try/finally block. This will result in a leaked lock.</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31</a:t>
            </a:fld>
            <a:endParaRPr lang="ru-RU"/>
          </a:p>
        </p:txBody>
      </p:sp>
    </p:spTree>
    <p:extLst>
      <p:ext uri="{BB962C8B-B14F-4D97-AF65-F5344CB8AC3E}">
        <p14:creationId xmlns:p14="http://schemas.microsoft.com/office/powerpoint/2010/main" val="292424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32</a:t>
            </a:fld>
            <a:endParaRPr lang="ru-RU"/>
          </a:p>
        </p:txBody>
      </p:sp>
    </p:spTree>
    <p:extLst>
      <p:ext uri="{BB962C8B-B14F-4D97-AF65-F5344CB8AC3E}">
        <p14:creationId xmlns:p14="http://schemas.microsoft.com/office/powerpoint/2010/main" val="140703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33</a:t>
            </a:fld>
            <a:endParaRPr lang="ru-RU"/>
          </a:p>
        </p:txBody>
      </p:sp>
    </p:spTree>
    <p:extLst>
      <p:ext uri="{BB962C8B-B14F-4D97-AF65-F5344CB8AC3E}">
        <p14:creationId xmlns:p14="http://schemas.microsoft.com/office/powerpoint/2010/main" val="270931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34</a:t>
            </a:fld>
            <a:endParaRPr lang="ru-RU"/>
          </a:p>
        </p:txBody>
      </p:sp>
    </p:spTree>
    <p:extLst>
      <p:ext uri="{BB962C8B-B14F-4D97-AF65-F5344CB8AC3E}">
        <p14:creationId xmlns:p14="http://schemas.microsoft.com/office/powerpoint/2010/main" val="3323591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35</a:t>
            </a:fld>
            <a:endParaRPr lang="ru-RU"/>
          </a:p>
        </p:txBody>
      </p:sp>
    </p:spTree>
    <p:extLst>
      <p:ext uri="{BB962C8B-B14F-4D97-AF65-F5344CB8AC3E}">
        <p14:creationId xmlns:p14="http://schemas.microsoft.com/office/powerpoint/2010/main" val="2940074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36</a:t>
            </a:fld>
            <a:endParaRPr lang="ru-RU"/>
          </a:p>
        </p:txBody>
      </p:sp>
    </p:spTree>
    <p:extLst>
      <p:ext uri="{BB962C8B-B14F-4D97-AF65-F5344CB8AC3E}">
        <p14:creationId xmlns:p14="http://schemas.microsoft.com/office/powerpoint/2010/main" val="239415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 is author’s mistake</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10</a:t>
            </a:fld>
            <a:endParaRPr lang="ru-RU"/>
          </a:p>
        </p:txBody>
      </p:sp>
    </p:spTree>
    <p:extLst>
      <p:ext uri="{BB962C8B-B14F-4D97-AF65-F5344CB8AC3E}">
        <p14:creationId xmlns:p14="http://schemas.microsoft.com/office/powerpoint/2010/main" val="2524527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37</a:t>
            </a:fld>
            <a:endParaRPr lang="ru-RU"/>
          </a:p>
        </p:txBody>
      </p:sp>
    </p:spTree>
    <p:extLst>
      <p:ext uri="{BB962C8B-B14F-4D97-AF65-F5344CB8AC3E}">
        <p14:creationId xmlns:p14="http://schemas.microsoft.com/office/powerpoint/2010/main" val="2324323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38</a:t>
            </a:fld>
            <a:endParaRPr lang="ru-RU"/>
          </a:p>
        </p:txBody>
      </p:sp>
    </p:spTree>
    <p:extLst>
      <p:ext uri="{BB962C8B-B14F-4D97-AF65-F5344CB8AC3E}">
        <p14:creationId xmlns:p14="http://schemas.microsoft.com/office/powerpoint/2010/main" val="2784396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39</a:t>
            </a:fld>
            <a:endParaRPr lang="ru-RU"/>
          </a:p>
        </p:txBody>
      </p:sp>
    </p:spTree>
    <p:extLst>
      <p:ext uri="{BB962C8B-B14F-4D97-AF65-F5344CB8AC3E}">
        <p14:creationId xmlns:p14="http://schemas.microsoft.com/office/powerpoint/2010/main" val="2786626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40</a:t>
            </a:fld>
            <a:endParaRPr lang="ru-RU"/>
          </a:p>
        </p:txBody>
      </p:sp>
    </p:spTree>
    <p:extLst>
      <p:ext uri="{BB962C8B-B14F-4D97-AF65-F5344CB8AC3E}">
        <p14:creationId xmlns:p14="http://schemas.microsoft.com/office/powerpoint/2010/main" val="95573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41</a:t>
            </a:fld>
            <a:endParaRPr lang="ru-RU"/>
          </a:p>
        </p:txBody>
      </p:sp>
    </p:spTree>
    <p:extLst>
      <p:ext uri="{BB962C8B-B14F-4D97-AF65-F5344CB8AC3E}">
        <p14:creationId xmlns:p14="http://schemas.microsoft.com/office/powerpoint/2010/main" val="46678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42</a:t>
            </a:fld>
            <a:endParaRPr lang="ru-RU"/>
          </a:p>
        </p:txBody>
      </p:sp>
    </p:spTree>
    <p:extLst>
      <p:ext uri="{BB962C8B-B14F-4D97-AF65-F5344CB8AC3E}">
        <p14:creationId xmlns:p14="http://schemas.microsoft.com/office/powerpoint/2010/main" val="750111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_x</a:t>
            </a:r>
            <a:r>
              <a:rPr lang="en-US" baseline="0" dirty="0" smtClean="0"/>
              <a:t> can be not  a zero</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43</a:t>
            </a:fld>
            <a:endParaRPr lang="ru-RU"/>
          </a:p>
        </p:txBody>
      </p:sp>
    </p:spTree>
    <p:extLst>
      <p:ext uri="{BB962C8B-B14F-4D97-AF65-F5344CB8AC3E}">
        <p14:creationId xmlns:p14="http://schemas.microsoft.com/office/powerpoint/2010/main" val="170219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you start a thread, a few hundred microseconds are spent organizing such things as a fresh private local variable stack. Each thread also consumes (by default) around 1 MB of memory. The </a:t>
            </a:r>
            <a:r>
              <a:rPr lang="en-US" sz="1200" b="0" i="1" kern="1200" dirty="0" smtClean="0">
                <a:solidFill>
                  <a:schemeClr val="tx1"/>
                </a:solidFill>
                <a:effectLst/>
                <a:latin typeface="+mn-lt"/>
                <a:ea typeface="+mn-ea"/>
                <a:cs typeface="+mn-cs"/>
              </a:rPr>
              <a:t>thread pool</a:t>
            </a:r>
            <a:r>
              <a:rPr lang="en-US" sz="1200" b="0" i="0" kern="1200" dirty="0" smtClean="0">
                <a:solidFill>
                  <a:schemeClr val="tx1"/>
                </a:solidFill>
                <a:effectLst/>
                <a:latin typeface="+mn-lt"/>
                <a:ea typeface="+mn-ea"/>
                <a:cs typeface="+mn-cs"/>
              </a:rPr>
              <a:t> cuts these overheads by sharing and recycling threads, allowing multithreading to be applied at a very granular level without a performance penalty. This is useful when leveraging multicore processors to execute computationally intensive code in parallel in “divide-and-conquer” style.</a:t>
            </a:r>
          </a:p>
          <a:p>
            <a:r>
              <a:rPr lang="en-US" sz="1200" b="0" i="0" kern="1200" dirty="0" smtClean="0">
                <a:solidFill>
                  <a:schemeClr val="tx1"/>
                </a:solidFill>
                <a:effectLst/>
                <a:latin typeface="+mn-lt"/>
                <a:ea typeface="+mn-ea"/>
                <a:cs typeface="+mn-cs"/>
              </a:rPr>
              <a:t>The thread pool also keeps a lid on the total number of worker threads it will run simultaneously. Too many active threads throttle the operating system with administrative burden and render CPU caches ineffective. Once a limit is reached, jobs queue up and start only when another finishes. This makes arbitrarily concurrent applications possible, such as a web server. (The </a:t>
            </a:r>
            <a:r>
              <a:rPr lang="en-US" sz="1200" b="0" i="1" kern="1200" dirty="0" smtClean="0">
                <a:solidFill>
                  <a:schemeClr val="tx1"/>
                </a:solidFill>
                <a:effectLst/>
                <a:latin typeface="+mn-lt"/>
                <a:ea typeface="+mn-ea"/>
                <a:cs typeface="+mn-cs"/>
              </a:rPr>
              <a:t>asynchronous method pattern</a:t>
            </a:r>
            <a:r>
              <a:rPr lang="en-US" sz="1200" b="0" i="0" kern="1200" dirty="0" smtClean="0">
                <a:solidFill>
                  <a:schemeClr val="tx1"/>
                </a:solidFill>
                <a:effectLst/>
                <a:latin typeface="+mn-lt"/>
                <a:ea typeface="+mn-ea"/>
                <a:cs typeface="+mn-cs"/>
              </a:rPr>
              <a:t> is an advanced technique that takes this further by making highly efficient use of the pooled threads; we describe this in Chapter 23 of </a:t>
            </a:r>
            <a:r>
              <a:rPr lang="en-US" sz="1200" b="0" i="0" kern="1200" dirty="0" smtClean="0">
                <a:solidFill>
                  <a:schemeClr val="tx1"/>
                </a:solidFill>
                <a:effectLst/>
                <a:latin typeface="+mn-lt"/>
                <a:ea typeface="+mn-ea"/>
                <a:cs typeface="+mn-cs"/>
                <a:hlinkClick r:id="rId3"/>
              </a:rPr>
              <a:t>C# 4.0 in a Nutshell</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19</a:t>
            </a:fld>
            <a:endParaRPr lang="ru-RU"/>
          </a:p>
        </p:txBody>
      </p:sp>
    </p:spTree>
    <p:extLst>
      <p:ext uri="{BB962C8B-B14F-4D97-AF65-F5344CB8AC3E}">
        <p14:creationId xmlns:p14="http://schemas.microsoft.com/office/powerpoint/2010/main" val="2660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21</a:t>
            </a:fld>
            <a:endParaRPr lang="ru-RU"/>
          </a:p>
        </p:txBody>
      </p:sp>
    </p:spTree>
    <p:extLst>
      <p:ext uri="{BB962C8B-B14F-4D97-AF65-F5344CB8AC3E}">
        <p14:creationId xmlns:p14="http://schemas.microsoft.com/office/powerpoint/2010/main" val="19474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22</a:t>
            </a:fld>
            <a:endParaRPr lang="ru-RU"/>
          </a:p>
        </p:txBody>
      </p:sp>
    </p:spTree>
    <p:extLst>
      <p:ext uri="{BB962C8B-B14F-4D97-AF65-F5344CB8AC3E}">
        <p14:creationId xmlns:p14="http://schemas.microsoft.com/office/powerpoint/2010/main" val="148822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23</a:t>
            </a:fld>
            <a:endParaRPr lang="ru-RU"/>
          </a:p>
        </p:txBody>
      </p:sp>
    </p:spTree>
    <p:extLst>
      <p:ext uri="{BB962C8B-B14F-4D97-AF65-F5344CB8AC3E}">
        <p14:creationId xmlns:p14="http://schemas.microsoft.com/office/powerpoint/2010/main" val="423094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C8EFF5E2-1FA8-4BA6-9291-11F17D47B440}" type="slidenum">
              <a:rPr lang="ru-RU" smtClean="0"/>
              <a:t>24</a:t>
            </a:fld>
            <a:endParaRPr lang="ru-RU"/>
          </a:p>
        </p:txBody>
      </p:sp>
    </p:spTree>
    <p:extLst>
      <p:ext uri="{BB962C8B-B14F-4D97-AF65-F5344CB8AC3E}">
        <p14:creationId xmlns:p14="http://schemas.microsoft.com/office/powerpoint/2010/main" val="301468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25</a:t>
            </a:fld>
            <a:endParaRPr lang="ru-RU"/>
          </a:p>
        </p:txBody>
      </p:sp>
    </p:spTree>
    <p:extLst>
      <p:ext uri="{BB962C8B-B14F-4D97-AF65-F5344CB8AC3E}">
        <p14:creationId xmlns:p14="http://schemas.microsoft.com/office/powerpoint/2010/main" val="278666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26</a:t>
            </a:fld>
            <a:endParaRPr lang="ru-RU"/>
          </a:p>
        </p:txBody>
      </p:sp>
    </p:spTree>
    <p:extLst>
      <p:ext uri="{BB962C8B-B14F-4D97-AF65-F5344CB8AC3E}">
        <p14:creationId xmlns:p14="http://schemas.microsoft.com/office/powerpoint/2010/main" val="13152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011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7139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87545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6187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4521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0927B2E-3DC8-4E66-AD3E-D5171ECA9D72}" type="datetimeFigureOut">
              <a:rPr lang="ru-RU" smtClean="0"/>
              <a:t>20.02.2019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32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927B2E-3DC8-4E66-AD3E-D5171ECA9D72}" type="datetimeFigureOut">
              <a:rPr lang="ru-RU" smtClean="0"/>
              <a:t>20.02.2019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6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0927B2E-3DC8-4E66-AD3E-D5171ECA9D72}" type="datetimeFigureOut">
              <a:rPr lang="ru-RU" smtClean="0"/>
              <a:t>20.02.2019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40645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927B2E-3DC8-4E66-AD3E-D5171ECA9D72}" type="datetimeFigureOut">
              <a:rPr lang="ru-RU" smtClean="0"/>
              <a:t>20.02.2019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39966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20.02.2019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78584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20.02.2019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1390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B2E-3DC8-4E66-AD3E-D5171ECA9D72}" type="datetimeFigureOut">
              <a:rPr lang="ru-RU" smtClean="0"/>
              <a:t>20.02.2019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5F83-8A8D-4ACA-8D90-5F8AF04E8473}" type="slidenum">
              <a:rPr lang="ru-RU" smtClean="0"/>
              <a:t>‹#›</a:t>
            </a:fld>
            <a:endParaRPr lang="ru-RU"/>
          </a:p>
        </p:txBody>
      </p:sp>
    </p:spTree>
    <p:extLst>
      <p:ext uri="{BB962C8B-B14F-4D97-AF65-F5344CB8AC3E}">
        <p14:creationId xmlns:p14="http://schemas.microsoft.com/office/powerpoint/2010/main" val="30049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solidFill>
                  <a:schemeClr val="bg1">
                    <a:lumMod val="85000"/>
                  </a:schemeClr>
                </a:solidFill>
              </a:rPr>
              <a:t>MultiThreading</a:t>
            </a:r>
            <a:endParaRPr lang="ru-RU" dirty="0">
              <a:solidFill>
                <a:schemeClr val="bg1">
                  <a:lumMod val="85000"/>
                </a:schemeClr>
              </a:solidFill>
            </a:endParaRPr>
          </a:p>
        </p:txBody>
      </p:sp>
      <p:sp>
        <p:nvSpPr>
          <p:cNvPr id="3" name="Подзаголовок 2"/>
          <p:cNvSpPr>
            <a:spLocks noGrp="1"/>
          </p:cNvSpPr>
          <p:nvPr>
            <p:ph type="subTitle" idx="1"/>
          </p:nvPr>
        </p:nvSpPr>
        <p:spPr/>
        <p:txBody>
          <a:bodyPr/>
          <a:lstStyle/>
          <a:p>
            <a:r>
              <a:rPr lang="en-US" dirty="0" err="1" smtClean="0">
                <a:solidFill>
                  <a:schemeClr val="bg1">
                    <a:lumMod val="85000"/>
                  </a:schemeClr>
                </a:solidFill>
              </a:rPr>
              <a:t>acync</a:t>
            </a:r>
            <a:endParaRPr lang="ru-RU" dirty="0">
              <a:solidFill>
                <a:schemeClr val="bg1">
                  <a:lumMod val="85000"/>
                </a:schemeClr>
              </a:solidFill>
            </a:endParaRPr>
          </a:p>
        </p:txBody>
      </p:sp>
    </p:spTree>
    <p:extLst>
      <p:ext uri="{BB962C8B-B14F-4D97-AF65-F5344CB8AC3E}">
        <p14:creationId xmlns:p14="http://schemas.microsoft.com/office/powerpoint/2010/main" val="142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3"/>
          <a:stretch>
            <a:fillRect/>
          </a:stretch>
        </p:blipFill>
        <p:spPr>
          <a:xfrm>
            <a:off x="877107" y="1825625"/>
            <a:ext cx="10519120" cy="3753242"/>
          </a:xfrm>
          <a:prstGeom prst="rect">
            <a:avLst/>
          </a:prstGeom>
        </p:spPr>
      </p:pic>
      <p:pic>
        <p:nvPicPr>
          <p:cNvPr id="4" name="Рисунок 3"/>
          <p:cNvPicPr>
            <a:picLocks noChangeAspect="1"/>
          </p:cNvPicPr>
          <p:nvPr/>
        </p:nvPicPr>
        <p:blipFill>
          <a:blip r:embed="rId4"/>
          <a:stretch>
            <a:fillRect/>
          </a:stretch>
        </p:blipFill>
        <p:spPr>
          <a:xfrm>
            <a:off x="900041" y="5698982"/>
            <a:ext cx="10391918" cy="598096"/>
          </a:xfrm>
          <a:prstGeom prst="rect">
            <a:avLst/>
          </a:prstGeom>
        </p:spPr>
      </p:pic>
    </p:spTree>
    <p:extLst>
      <p:ext uri="{BB962C8B-B14F-4D97-AF65-F5344CB8AC3E}">
        <p14:creationId xmlns:p14="http://schemas.microsoft.com/office/powerpoint/2010/main" val="11571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815103" y="1705510"/>
            <a:ext cx="10561793" cy="3352550"/>
          </a:xfrm>
          <a:prstGeom prst="rect">
            <a:avLst/>
          </a:prstGeom>
        </p:spPr>
      </p:pic>
    </p:spTree>
    <p:extLst>
      <p:ext uri="{BB962C8B-B14F-4D97-AF65-F5344CB8AC3E}">
        <p14:creationId xmlns:p14="http://schemas.microsoft.com/office/powerpoint/2010/main" val="1182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a:xfrm>
            <a:off x="861296" y="1517400"/>
            <a:ext cx="10515600" cy="4351338"/>
          </a:xfrm>
        </p:spPr>
        <p:txBody>
          <a:bodyPr/>
          <a:lstStyle/>
          <a:p>
            <a:endParaRPr lang="ru-RU"/>
          </a:p>
        </p:txBody>
      </p:sp>
      <p:pic>
        <p:nvPicPr>
          <p:cNvPr id="6" name="Рисунок 5"/>
          <p:cNvPicPr>
            <a:picLocks noChangeAspect="1"/>
          </p:cNvPicPr>
          <p:nvPr/>
        </p:nvPicPr>
        <p:blipFill>
          <a:blip r:embed="rId2"/>
          <a:stretch>
            <a:fillRect/>
          </a:stretch>
        </p:blipFill>
        <p:spPr>
          <a:xfrm>
            <a:off x="838199" y="1397285"/>
            <a:ext cx="10561793" cy="3352550"/>
          </a:xfrm>
          <a:prstGeom prst="rect">
            <a:avLst/>
          </a:prstGeom>
        </p:spPr>
      </p:pic>
      <p:pic>
        <p:nvPicPr>
          <p:cNvPr id="4" name="Рисунок 3"/>
          <p:cNvPicPr>
            <a:picLocks noChangeAspect="1"/>
          </p:cNvPicPr>
          <p:nvPr/>
        </p:nvPicPr>
        <p:blipFill>
          <a:blip r:embed="rId3"/>
          <a:stretch>
            <a:fillRect/>
          </a:stretch>
        </p:blipFill>
        <p:spPr>
          <a:xfrm>
            <a:off x="838199" y="5690497"/>
            <a:ext cx="10561793" cy="815314"/>
          </a:xfrm>
          <a:prstGeom prst="rect">
            <a:avLst/>
          </a:prstGeom>
        </p:spPr>
      </p:pic>
      <p:pic>
        <p:nvPicPr>
          <p:cNvPr id="5" name="Рисунок 4"/>
          <p:cNvPicPr>
            <a:picLocks noChangeAspect="1"/>
          </p:cNvPicPr>
          <p:nvPr/>
        </p:nvPicPr>
        <p:blipFill>
          <a:blip r:embed="rId4"/>
          <a:stretch>
            <a:fillRect/>
          </a:stretch>
        </p:blipFill>
        <p:spPr>
          <a:xfrm>
            <a:off x="838199" y="4749835"/>
            <a:ext cx="10561793" cy="959016"/>
          </a:xfrm>
          <a:prstGeom prst="rect">
            <a:avLst/>
          </a:prstGeom>
        </p:spPr>
      </p:pic>
    </p:spTree>
    <p:extLst>
      <p:ext uri="{BB962C8B-B14F-4D97-AF65-F5344CB8AC3E}">
        <p14:creationId xmlns:p14="http://schemas.microsoft.com/office/powerpoint/2010/main" val="979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 with Lock</a:t>
            </a:r>
            <a:endParaRPr lang="ru-RU" dirty="0">
              <a:solidFill>
                <a:schemeClr val="bg1">
                  <a:lumMod val="85000"/>
                </a:schemeClr>
              </a:solidFill>
            </a:endParaRPr>
          </a:p>
        </p:txBody>
      </p:sp>
      <p:pic>
        <p:nvPicPr>
          <p:cNvPr id="7" name="Объект 6"/>
          <p:cNvPicPr>
            <a:picLocks noGrp="1" noChangeAspect="1"/>
          </p:cNvPicPr>
          <p:nvPr>
            <p:ph idx="1"/>
          </p:nvPr>
        </p:nvPicPr>
        <p:blipFill>
          <a:blip r:embed="rId2"/>
          <a:stretch>
            <a:fillRect/>
          </a:stretch>
        </p:blipFill>
        <p:spPr>
          <a:xfrm>
            <a:off x="895501" y="1705510"/>
            <a:ext cx="10482332" cy="4180379"/>
          </a:xfrm>
          <a:prstGeom prst="rect">
            <a:avLst/>
          </a:prstGeom>
        </p:spPr>
      </p:pic>
    </p:spTree>
    <p:extLst>
      <p:ext uri="{BB962C8B-B14F-4D97-AF65-F5344CB8AC3E}">
        <p14:creationId xmlns:p14="http://schemas.microsoft.com/office/powerpoint/2010/main" val="2354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spTree>
    <p:extLst>
      <p:ext uri="{BB962C8B-B14F-4D97-AF65-F5344CB8AC3E}">
        <p14:creationId xmlns:p14="http://schemas.microsoft.com/office/powerpoint/2010/main" val="2357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3"/>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965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pic>
        <p:nvPicPr>
          <p:cNvPr id="6" name="Объект 5"/>
          <p:cNvPicPr>
            <a:picLocks noGrp="1" noChangeAspect="1"/>
          </p:cNvPicPr>
          <p:nvPr>
            <p:ph idx="1"/>
          </p:nvPr>
        </p:nvPicPr>
        <p:blipFill>
          <a:blip r:embed="rId2"/>
          <a:stretch>
            <a:fillRect/>
          </a:stretch>
        </p:blipFill>
        <p:spPr>
          <a:xfrm>
            <a:off x="794219" y="4119052"/>
            <a:ext cx="10622766" cy="1161865"/>
          </a:xfrm>
          <a:prstGeom prst="rect">
            <a:avLst/>
          </a:prstGeom>
        </p:spPr>
      </p:pic>
      <p:pic>
        <p:nvPicPr>
          <p:cNvPr id="4" name="Рисунок 3"/>
          <p:cNvPicPr>
            <a:picLocks noChangeAspect="1"/>
          </p:cNvPicPr>
          <p:nvPr/>
        </p:nvPicPr>
        <p:blipFill>
          <a:blip r:embed="rId3"/>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4"/>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639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2"/>
          <a:stretch>
            <a:fillRect/>
          </a:stretch>
        </p:blipFill>
        <p:spPr>
          <a:xfrm>
            <a:off x="877208" y="2443171"/>
            <a:ext cx="10518917" cy="3116245"/>
          </a:xfrm>
          <a:prstGeom prst="rect">
            <a:avLst/>
          </a:prstGeom>
        </p:spPr>
      </p:pic>
    </p:spTree>
    <p:extLst>
      <p:ext uri="{BB962C8B-B14F-4D97-AF65-F5344CB8AC3E}">
        <p14:creationId xmlns:p14="http://schemas.microsoft.com/office/powerpoint/2010/main" val="28763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78979" y="1800109"/>
            <a:ext cx="10515375" cy="4402370"/>
          </a:xfrm>
          <a:prstGeom prst="rect">
            <a:avLst/>
          </a:prstGeom>
        </p:spPr>
      </p:pic>
    </p:spTree>
    <p:extLst>
      <p:ext uri="{BB962C8B-B14F-4D97-AF65-F5344CB8AC3E}">
        <p14:creationId xmlns:p14="http://schemas.microsoft.com/office/powerpoint/2010/main" val="26278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Why?</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a:solidFill>
                  <a:schemeClr val="bg1">
                    <a:lumMod val="85000"/>
                  </a:schemeClr>
                </a:solidFill>
              </a:rPr>
              <a:t>Whenever you start a thread, a few hundred microseconds are </a:t>
            </a:r>
            <a:r>
              <a:rPr lang="en-US" dirty="0" smtClean="0">
                <a:solidFill>
                  <a:schemeClr val="bg1">
                    <a:lumMod val="85000"/>
                  </a:schemeClr>
                </a:solidFill>
              </a:rPr>
              <a:t>spent</a:t>
            </a:r>
          </a:p>
          <a:p>
            <a:r>
              <a:rPr lang="en-US" dirty="0">
                <a:solidFill>
                  <a:schemeClr val="bg1">
                    <a:lumMod val="85000"/>
                  </a:schemeClr>
                </a:solidFill>
              </a:rPr>
              <a:t>keeps a lid on the total number of worker threads</a:t>
            </a:r>
            <a:endParaRPr lang="ru-RU" dirty="0">
              <a:solidFill>
                <a:schemeClr val="bg1">
                  <a:lumMod val="85000"/>
                </a:schemeClr>
              </a:solidFill>
            </a:endParaRPr>
          </a:p>
        </p:txBody>
      </p:sp>
    </p:spTree>
    <p:extLst>
      <p:ext uri="{BB962C8B-B14F-4D97-AF65-F5344CB8AC3E}">
        <p14:creationId xmlns:p14="http://schemas.microsoft.com/office/powerpoint/2010/main" val="408544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9" y="3716676"/>
            <a:ext cx="9615582" cy="62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7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Ways</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smtClean="0">
                <a:solidFill>
                  <a:schemeClr val="bg1">
                    <a:lumMod val="85000"/>
                  </a:schemeClr>
                </a:solidFill>
              </a:rPr>
              <a:t>Via </a:t>
            </a:r>
            <a:r>
              <a:rPr lang="en-US" dirty="0">
                <a:solidFill>
                  <a:schemeClr val="bg1">
                    <a:lumMod val="85000"/>
                  </a:schemeClr>
                </a:solidFill>
              </a:rPr>
              <a:t>the Task Parallel Library (from Framework 4.0)</a:t>
            </a:r>
          </a:p>
          <a:p>
            <a:r>
              <a:rPr lang="en-US" dirty="0">
                <a:solidFill>
                  <a:schemeClr val="bg1">
                    <a:lumMod val="85000"/>
                  </a:schemeClr>
                </a:solidFill>
              </a:rPr>
              <a:t>By calling </a:t>
            </a:r>
            <a:r>
              <a:rPr lang="en-US" dirty="0" err="1">
                <a:solidFill>
                  <a:schemeClr val="bg1">
                    <a:lumMod val="85000"/>
                  </a:schemeClr>
                </a:solidFill>
              </a:rPr>
              <a:t>ThreadPool.QueueUserWorkItem</a:t>
            </a:r>
            <a:endParaRPr lang="en-US" dirty="0">
              <a:solidFill>
                <a:schemeClr val="bg1">
                  <a:lumMod val="85000"/>
                </a:schemeClr>
              </a:solidFill>
            </a:endParaRPr>
          </a:p>
          <a:p>
            <a:r>
              <a:rPr lang="en-US" dirty="0">
                <a:solidFill>
                  <a:schemeClr val="bg1">
                    <a:lumMod val="85000"/>
                  </a:schemeClr>
                </a:solidFill>
              </a:rPr>
              <a:t>Via asynchronous </a:t>
            </a:r>
            <a:r>
              <a:rPr lang="en-US" dirty="0" smtClean="0">
                <a:solidFill>
                  <a:schemeClr val="bg1">
                    <a:lumMod val="85000"/>
                  </a:schemeClr>
                </a:solidFill>
              </a:rPr>
              <a:t>delegates</a:t>
            </a:r>
            <a:endParaRPr lang="ru-RU" dirty="0">
              <a:solidFill>
                <a:schemeClr val="bg1">
                  <a:lumMod val="85000"/>
                </a:schemeClr>
              </a:solidFill>
            </a:endParaRPr>
          </a:p>
        </p:txBody>
      </p:sp>
    </p:spTree>
    <p:extLst>
      <p:ext uri="{BB962C8B-B14F-4D97-AF65-F5344CB8AC3E}">
        <p14:creationId xmlns:p14="http://schemas.microsoft.com/office/powerpoint/2010/main" val="23748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TPL</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58703" y="1818035"/>
            <a:ext cx="10474593" cy="4366517"/>
          </a:xfrm>
          <a:prstGeom prst="rect">
            <a:avLst/>
          </a:prstGeom>
        </p:spPr>
      </p:pic>
    </p:spTree>
    <p:extLst>
      <p:ext uri="{BB962C8B-B14F-4D97-AF65-F5344CB8AC3E}">
        <p14:creationId xmlns:p14="http://schemas.microsoft.com/office/powerpoint/2010/main" val="5523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493637"/>
            <a:ext cx="8015899" cy="1048357"/>
          </a:xfrm>
          <a:prstGeom prst="rect">
            <a:avLst/>
          </a:prstGeom>
        </p:spPr>
      </p:pic>
      <p:pic>
        <p:nvPicPr>
          <p:cNvPr id="5" name="Рисунок 4"/>
          <p:cNvPicPr>
            <a:picLocks noChangeAspect="1"/>
          </p:cNvPicPr>
          <p:nvPr/>
        </p:nvPicPr>
        <p:blipFill>
          <a:blip r:embed="rId4"/>
          <a:stretch>
            <a:fillRect/>
          </a:stretch>
        </p:blipFill>
        <p:spPr>
          <a:xfrm>
            <a:off x="838199" y="1705510"/>
            <a:ext cx="4555472" cy="3583158"/>
          </a:xfrm>
          <a:prstGeom prst="rect">
            <a:avLst/>
          </a:prstGeom>
        </p:spPr>
      </p:pic>
    </p:spTree>
    <p:extLst>
      <p:ext uri="{BB962C8B-B14F-4D97-AF65-F5344CB8AC3E}">
        <p14:creationId xmlns:p14="http://schemas.microsoft.com/office/powerpoint/2010/main" val="9692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7" name="Объект 6"/>
          <p:cNvPicPr>
            <a:picLocks noGrp="1" noChangeAspect="1"/>
          </p:cNvPicPr>
          <p:nvPr>
            <p:ph idx="1"/>
          </p:nvPr>
        </p:nvPicPr>
        <p:blipFill>
          <a:blip r:embed="rId3"/>
          <a:stretch>
            <a:fillRect/>
          </a:stretch>
        </p:blipFill>
        <p:spPr>
          <a:xfrm>
            <a:off x="838199" y="5184354"/>
            <a:ext cx="6893860" cy="1229566"/>
          </a:xfrm>
          <a:prstGeom prst="rect">
            <a:avLst/>
          </a:prstGeom>
        </p:spPr>
      </p:pic>
      <p:pic>
        <p:nvPicPr>
          <p:cNvPr id="4" name="Рисунок 3"/>
          <p:cNvPicPr>
            <a:picLocks noChangeAspect="1"/>
          </p:cNvPicPr>
          <p:nvPr/>
        </p:nvPicPr>
        <p:blipFill>
          <a:blip r:embed="rId4"/>
          <a:stretch>
            <a:fillRect/>
          </a:stretch>
        </p:blipFill>
        <p:spPr>
          <a:xfrm>
            <a:off x="838199" y="1705509"/>
            <a:ext cx="4972665" cy="3303519"/>
          </a:xfrm>
          <a:prstGeom prst="rect">
            <a:avLst/>
          </a:prstGeom>
        </p:spPr>
      </p:pic>
    </p:spTree>
    <p:extLst>
      <p:ext uri="{BB962C8B-B14F-4D97-AF65-F5344CB8AC3E}">
        <p14:creationId xmlns:p14="http://schemas.microsoft.com/office/powerpoint/2010/main" val="398565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pPr marL="0" indent="0">
              <a:buNone/>
            </a:pPr>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24438" y="2787697"/>
            <a:ext cx="10543124" cy="2427194"/>
          </a:xfrm>
          <a:prstGeom prst="rect">
            <a:avLst/>
          </a:prstGeom>
        </p:spPr>
      </p:pic>
    </p:spTree>
    <p:extLst>
      <p:ext uri="{BB962C8B-B14F-4D97-AF65-F5344CB8AC3E}">
        <p14:creationId xmlns:p14="http://schemas.microsoft.com/office/powerpoint/2010/main" val="223071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388581"/>
            <a:ext cx="6751657" cy="1088977"/>
          </a:xfrm>
          <a:prstGeom prst="rect">
            <a:avLst/>
          </a:prstGeom>
        </p:spPr>
      </p:pic>
      <p:pic>
        <p:nvPicPr>
          <p:cNvPr id="5" name="Рисунок 4"/>
          <p:cNvPicPr>
            <a:picLocks noChangeAspect="1"/>
          </p:cNvPicPr>
          <p:nvPr/>
        </p:nvPicPr>
        <p:blipFill>
          <a:blip r:embed="rId4"/>
          <a:stretch>
            <a:fillRect/>
          </a:stretch>
        </p:blipFill>
        <p:spPr>
          <a:xfrm>
            <a:off x="838199" y="1591515"/>
            <a:ext cx="5441578" cy="3659653"/>
          </a:xfrm>
          <a:prstGeom prst="rect">
            <a:avLst/>
          </a:prstGeom>
        </p:spPr>
      </p:pic>
    </p:spTree>
    <p:extLst>
      <p:ext uri="{BB962C8B-B14F-4D97-AF65-F5344CB8AC3E}">
        <p14:creationId xmlns:p14="http://schemas.microsoft.com/office/powerpoint/2010/main" val="7419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1480297"/>
            <a:ext cx="5804648" cy="3936716"/>
          </a:xfrm>
          <a:prstGeom prst="rect">
            <a:avLst/>
          </a:prstGeom>
        </p:spPr>
      </p:pic>
      <p:pic>
        <p:nvPicPr>
          <p:cNvPr id="7" name="Рисунок 6"/>
          <p:cNvPicPr>
            <a:picLocks noChangeAspect="1"/>
          </p:cNvPicPr>
          <p:nvPr/>
        </p:nvPicPr>
        <p:blipFill>
          <a:blip r:embed="rId4"/>
          <a:stretch>
            <a:fillRect/>
          </a:stretch>
        </p:blipFill>
        <p:spPr>
          <a:xfrm>
            <a:off x="838198" y="5544575"/>
            <a:ext cx="9242539" cy="987610"/>
          </a:xfrm>
          <a:prstGeom prst="rect">
            <a:avLst/>
          </a:prstGeom>
        </p:spPr>
      </p:pic>
    </p:spTree>
    <p:extLst>
      <p:ext uri="{BB962C8B-B14F-4D97-AF65-F5344CB8AC3E}">
        <p14:creationId xmlns:p14="http://schemas.microsoft.com/office/powerpoint/2010/main" val="22944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Asynchronous delegate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66539" y="2024996"/>
            <a:ext cx="10540256" cy="3952596"/>
          </a:xfrm>
          <a:prstGeom prst="rect">
            <a:avLst/>
          </a:prstGeom>
        </p:spPr>
      </p:pic>
    </p:spTree>
    <p:extLst>
      <p:ext uri="{BB962C8B-B14F-4D97-AF65-F5344CB8AC3E}">
        <p14:creationId xmlns:p14="http://schemas.microsoft.com/office/powerpoint/2010/main" val="6216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786933" y="1825625"/>
            <a:ext cx="10678895" cy="4252446"/>
          </a:xfrm>
          <a:prstGeom prst="rect">
            <a:avLst/>
          </a:prstGeom>
        </p:spPr>
      </p:pic>
    </p:spTree>
    <p:extLst>
      <p:ext uri="{BB962C8B-B14F-4D97-AF65-F5344CB8AC3E}">
        <p14:creationId xmlns:p14="http://schemas.microsoft.com/office/powerpoint/2010/main" val="32901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1815352" y="1726329"/>
            <a:ext cx="8561295" cy="4549929"/>
          </a:xfrm>
          <a:prstGeom prst="rect">
            <a:avLst/>
          </a:prstGeom>
        </p:spPr>
      </p:pic>
    </p:spTree>
    <p:extLst>
      <p:ext uri="{BB962C8B-B14F-4D97-AF65-F5344CB8AC3E}">
        <p14:creationId xmlns:p14="http://schemas.microsoft.com/office/powerpoint/2010/main" val="64079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5" y="2716752"/>
            <a:ext cx="9611683" cy="261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47518" y="2432820"/>
            <a:ext cx="10506282" cy="3136947"/>
          </a:xfrm>
          <a:prstGeom prst="rect">
            <a:avLst/>
          </a:prstGeom>
        </p:spPr>
      </p:pic>
    </p:spTree>
    <p:extLst>
      <p:ext uri="{BB962C8B-B14F-4D97-AF65-F5344CB8AC3E}">
        <p14:creationId xmlns:p14="http://schemas.microsoft.com/office/powerpoint/2010/main" val="51619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38199" y="2386806"/>
            <a:ext cx="10506982" cy="3228975"/>
          </a:xfrm>
          <a:prstGeom prst="rect">
            <a:avLst/>
          </a:prstGeom>
        </p:spPr>
      </p:pic>
    </p:spTree>
    <p:extLst>
      <p:ext uri="{BB962C8B-B14F-4D97-AF65-F5344CB8AC3E}">
        <p14:creationId xmlns:p14="http://schemas.microsoft.com/office/powerpoint/2010/main" val="266951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8" y="1825625"/>
            <a:ext cx="10503483" cy="3761628"/>
          </a:xfrm>
          <a:prstGeom prst="rect">
            <a:avLst/>
          </a:prstGeom>
        </p:spPr>
      </p:pic>
    </p:spTree>
    <p:extLst>
      <p:ext uri="{BB962C8B-B14F-4D97-AF65-F5344CB8AC3E}">
        <p14:creationId xmlns:p14="http://schemas.microsoft.com/office/powerpoint/2010/main" val="134446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Locking</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1848970" y="1756928"/>
            <a:ext cx="8494060" cy="4488731"/>
          </a:xfrm>
          <a:prstGeom prst="rect">
            <a:avLst/>
          </a:prstGeom>
        </p:spPr>
      </p:pic>
    </p:spTree>
    <p:extLst>
      <p:ext uri="{BB962C8B-B14F-4D97-AF65-F5344CB8AC3E}">
        <p14:creationId xmlns:p14="http://schemas.microsoft.com/office/powerpoint/2010/main" val="351171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Deadlock</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2339787" y="1789024"/>
            <a:ext cx="7512425" cy="4387939"/>
          </a:xfrm>
          <a:prstGeom prst="rect">
            <a:avLst/>
          </a:prstGeom>
        </p:spPr>
      </p:pic>
    </p:spTree>
    <p:extLst>
      <p:ext uri="{BB962C8B-B14F-4D97-AF65-F5344CB8AC3E}">
        <p14:creationId xmlns:p14="http://schemas.microsoft.com/office/powerpoint/2010/main" val="98048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err="1" smtClean="0">
                <a:solidFill>
                  <a:schemeClr val="bg1">
                    <a:lumMod val="85000"/>
                  </a:schemeClr>
                </a:solidFill>
              </a:rPr>
              <a:t>Mutex</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rotWithShape="1">
          <a:blip r:embed="rId3"/>
          <a:srcRect l="15993" t="26862" r="52628" b="28987"/>
          <a:stretch/>
        </p:blipFill>
        <p:spPr>
          <a:xfrm>
            <a:off x="2853753" y="1479970"/>
            <a:ext cx="6565828" cy="5042648"/>
          </a:xfrm>
          <a:prstGeom prst="rect">
            <a:avLst/>
          </a:prstGeom>
        </p:spPr>
      </p:pic>
    </p:spTree>
    <p:extLst>
      <p:ext uri="{BB962C8B-B14F-4D97-AF65-F5344CB8AC3E}">
        <p14:creationId xmlns:p14="http://schemas.microsoft.com/office/powerpoint/2010/main" val="32006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Semaphore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rotWithShape="1">
          <a:blip r:embed="rId3"/>
          <a:srcRect l="15928" t="45367" r="52381" b="23241"/>
          <a:stretch/>
        </p:blipFill>
        <p:spPr>
          <a:xfrm>
            <a:off x="838199" y="1825625"/>
            <a:ext cx="7978898" cy="4299510"/>
          </a:xfrm>
          <a:prstGeom prst="rect">
            <a:avLst/>
          </a:prstGeom>
        </p:spPr>
      </p:pic>
    </p:spTree>
    <p:extLst>
      <p:ext uri="{BB962C8B-B14F-4D97-AF65-F5344CB8AC3E}">
        <p14:creationId xmlns:p14="http://schemas.microsoft.com/office/powerpoint/2010/main" val="67092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Semaphore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rotWithShape="1">
          <a:blip r:embed="rId3"/>
          <a:srcRect l="15928" t="45367" r="52381" b="23241"/>
          <a:stretch/>
        </p:blipFill>
        <p:spPr>
          <a:xfrm>
            <a:off x="838199" y="1825625"/>
            <a:ext cx="7978898" cy="4299510"/>
          </a:xfrm>
          <a:prstGeom prst="rect">
            <a:avLst/>
          </a:prstGeom>
        </p:spPr>
      </p:pic>
      <p:pic>
        <p:nvPicPr>
          <p:cNvPr id="4" name="Рисунок 3"/>
          <p:cNvPicPr>
            <a:picLocks noChangeAspect="1"/>
          </p:cNvPicPr>
          <p:nvPr/>
        </p:nvPicPr>
        <p:blipFill>
          <a:blip r:embed="rId4"/>
          <a:stretch>
            <a:fillRect/>
          </a:stretch>
        </p:blipFill>
        <p:spPr>
          <a:xfrm>
            <a:off x="8817097" y="1825625"/>
            <a:ext cx="2620302" cy="4299510"/>
          </a:xfrm>
          <a:prstGeom prst="rect">
            <a:avLst/>
          </a:prstGeom>
        </p:spPr>
      </p:pic>
    </p:spTree>
    <p:extLst>
      <p:ext uri="{BB962C8B-B14F-4D97-AF65-F5344CB8AC3E}">
        <p14:creationId xmlns:p14="http://schemas.microsoft.com/office/powerpoint/2010/main" val="332173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6" name="Рисунок 5"/>
          <p:cNvPicPr>
            <a:picLocks noChangeAspect="1"/>
          </p:cNvPicPr>
          <p:nvPr/>
        </p:nvPicPr>
        <p:blipFill>
          <a:blip r:embed="rId3"/>
          <a:stretch>
            <a:fillRect/>
          </a:stretch>
        </p:blipFill>
        <p:spPr>
          <a:xfrm>
            <a:off x="838198" y="1825625"/>
            <a:ext cx="9556523" cy="4351338"/>
          </a:xfrm>
          <a:prstGeom prst="rect">
            <a:avLst/>
          </a:prstGeom>
        </p:spPr>
      </p:pic>
    </p:spTree>
    <p:extLst>
      <p:ext uri="{BB962C8B-B14F-4D97-AF65-F5344CB8AC3E}">
        <p14:creationId xmlns:p14="http://schemas.microsoft.com/office/powerpoint/2010/main" val="27615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92690" y="2994539"/>
            <a:ext cx="10487953" cy="2013510"/>
          </a:xfrm>
          <a:prstGeom prst="rect">
            <a:avLst/>
          </a:prstGeom>
        </p:spPr>
      </p:pic>
    </p:spTree>
    <p:extLst>
      <p:ext uri="{BB962C8B-B14F-4D97-AF65-F5344CB8AC3E}">
        <p14:creationId xmlns:p14="http://schemas.microsoft.com/office/powerpoint/2010/main" val="312846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62" y="3689257"/>
            <a:ext cx="10063410" cy="67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Interlocked</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2675964" y="1512943"/>
            <a:ext cx="6840072" cy="4976702"/>
          </a:xfrm>
          <a:prstGeom prst="rect">
            <a:avLst/>
          </a:prstGeom>
        </p:spPr>
      </p:pic>
    </p:spTree>
    <p:extLst>
      <p:ext uri="{BB962C8B-B14F-4D97-AF65-F5344CB8AC3E}">
        <p14:creationId xmlns:p14="http://schemas.microsoft.com/office/powerpoint/2010/main" val="107932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2691980"/>
            <a:ext cx="10493216" cy="2618628"/>
          </a:xfrm>
          <a:prstGeom prst="rect">
            <a:avLst/>
          </a:prstGeom>
        </p:spPr>
      </p:pic>
    </p:spTree>
    <p:extLst>
      <p:ext uri="{BB962C8B-B14F-4D97-AF65-F5344CB8AC3E}">
        <p14:creationId xmlns:p14="http://schemas.microsoft.com/office/powerpoint/2010/main" val="81005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38198" y="1825625"/>
            <a:ext cx="10512223" cy="4070910"/>
          </a:xfrm>
          <a:prstGeom prst="rect">
            <a:avLst/>
          </a:prstGeom>
        </p:spPr>
      </p:pic>
    </p:spTree>
    <p:extLst>
      <p:ext uri="{BB962C8B-B14F-4D97-AF65-F5344CB8AC3E}">
        <p14:creationId xmlns:p14="http://schemas.microsoft.com/office/powerpoint/2010/main" val="261481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smtClean="0">
                <a:solidFill>
                  <a:schemeClr val="bg1">
                    <a:lumMod val="85000"/>
                  </a:schemeClr>
                </a:solidFill>
              </a:rPr>
              <a:t>PLINQ</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74257" y="2715743"/>
            <a:ext cx="10443485" cy="2145367"/>
          </a:xfrm>
          <a:prstGeom prst="rect">
            <a:avLst/>
          </a:prstGeom>
        </p:spPr>
      </p:pic>
    </p:spTree>
    <p:extLst>
      <p:ext uri="{BB962C8B-B14F-4D97-AF65-F5344CB8AC3E}">
        <p14:creationId xmlns:p14="http://schemas.microsoft.com/office/powerpoint/2010/main" val="79808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37" y="2669761"/>
            <a:ext cx="9615459" cy="27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Threading Uses</a:t>
            </a:r>
            <a:endParaRPr lang="ru-RU" dirty="0">
              <a:solidFill>
                <a:schemeClr val="bg1">
                  <a:lumMod val="85000"/>
                </a:schemeClr>
              </a:solidFill>
            </a:endParaRPr>
          </a:p>
        </p:txBody>
      </p:sp>
      <p:sp>
        <p:nvSpPr>
          <p:cNvPr id="3" name="Объект 2"/>
          <p:cNvSpPr>
            <a:spLocks noGrp="1"/>
          </p:cNvSpPr>
          <p:nvPr>
            <p:ph idx="1"/>
          </p:nvPr>
        </p:nvSpPr>
        <p:spPr/>
        <p:txBody>
          <a:bodyPr/>
          <a:lstStyle/>
          <a:p>
            <a:r>
              <a:rPr lang="en-US" b="1" dirty="0">
                <a:solidFill>
                  <a:schemeClr val="bg1">
                    <a:lumMod val="85000"/>
                  </a:schemeClr>
                </a:solidFill>
              </a:rPr>
              <a:t>Maintaining a responsive user </a:t>
            </a:r>
            <a:r>
              <a:rPr lang="en-US" b="1" dirty="0" smtClean="0">
                <a:solidFill>
                  <a:schemeClr val="bg1">
                    <a:lumMod val="85000"/>
                  </a:schemeClr>
                </a:solidFill>
              </a:rPr>
              <a:t>interface</a:t>
            </a:r>
          </a:p>
          <a:p>
            <a:r>
              <a:rPr lang="en-US" b="1" dirty="0">
                <a:solidFill>
                  <a:schemeClr val="bg1">
                    <a:lumMod val="85000"/>
                  </a:schemeClr>
                </a:solidFill>
              </a:rPr>
              <a:t>Making efficient use of an otherwise blocked </a:t>
            </a:r>
            <a:r>
              <a:rPr lang="en-US" b="1" dirty="0" smtClean="0">
                <a:solidFill>
                  <a:schemeClr val="bg1">
                    <a:lumMod val="85000"/>
                  </a:schemeClr>
                </a:solidFill>
              </a:rPr>
              <a:t>CPU</a:t>
            </a:r>
          </a:p>
          <a:p>
            <a:r>
              <a:rPr lang="en-US" b="1" dirty="0">
                <a:solidFill>
                  <a:schemeClr val="bg1">
                    <a:lumMod val="85000"/>
                  </a:schemeClr>
                </a:solidFill>
              </a:rPr>
              <a:t>Parallel </a:t>
            </a:r>
            <a:r>
              <a:rPr lang="en-US" b="1" dirty="0" smtClean="0">
                <a:solidFill>
                  <a:schemeClr val="bg1">
                    <a:lumMod val="85000"/>
                  </a:schemeClr>
                </a:solidFill>
              </a:rPr>
              <a:t>programming</a:t>
            </a:r>
          </a:p>
          <a:p>
            <a:r>
              <a:rPr lang="en-US" b="1" dirty="0">
                <a:solidFill>
                  <a:schemeClr val="bg1">
                    <a:lumMod val="85000"/>
                  </a:schemeClr>
                </a:solidFill>
              </a:rPr>
              <a:t>Speculative </a:t>
            </a:r>
            <a:r>
              <a:rPr lang="en-US" b="1" dirty="0" smtClean="0">
                <a:solidFill>
                  <a:schemeClr val="bg1">
                    <a:lumMod val="85000"/>
                  </a:schemeClr>
                </a:solidFill>
              </a:rPr>
              <a:t>execution</a:t>
            </a:r>
          </a:p>
          <a:p>
            <a:r>
              <a:rPr lang="en-US" b="1" dirty="0">
                <a:solidFill>
                  <a:schemeClr val="bg1">
                    <a:lumMod val="85000"/>
                  </a:schemeClr>
                </a:solidFill>
              </a:rPr>
              <a:t>Allowing requests to be processed simultaneously</a:t>
            </a:r>
            <a:endParaRPr lang="ru-RU" dirty="0">
              <a:solidFill>
                <a:schemeClr val="bg1">
                  <a:lumMod val="85000"/>
                </a:schemeClr>
              </a:solidFill>
            </a:endParaRPr>
          </a:p>
        </p:txBody>
      </p:sp>
    </p:spTree>
    <p:extLst>
      <p:ext uri="{BB962C8B-B14F-4D97-AF65-F5344CB8AC3E}">
        <p14:creationId xmlns:p14="http://schemas.microsoft.com/office/powerpoint/2010/main" val="564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pic>
        <p:nvPicPr>
          <p:cNvPr id="5" name="Объект 4"/>
          <p:cNvPicPr>
            <a:picLocks noGrp="1" noChangeAspect="1"/>
          </p:cNvPicPr>
          <p:nvPr>
            <p:ph idx="1"/>
          </p:nvPr>
        </p:nvPicPr>
        <p:blipFill>
          <a:blip r:embed="rId2"/>
          <a:stretch>
            <a:fillRect/>
          </a:stretch>
        </p:blipFill>
        <p:spPr>
          <a:xfrm>
            <a:off x="1383567" y="1705510"/>
            <a:ext cx="9506200" cy="4775842"/>
          </a:xfrm>
          <a:prstGeom prst="rect">
            <a:avLst/>
          </a:prstGeom>
        </p:spPr>
      </p:pic>
    </p:spTree>
    <p:extLst>
      <p:ext uri="{BB962C8B-B14F-4D97-AF65-F5344CB8AC3E}">
        <p14:creationId xmlns:p14="http://schemas.microsoft.com/office/powerpoint/2010/main" val="39103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525138" y="2784020"/>
            <a:ext cx="9141724" cy="2434547"/>
          </a:xfrm>
          <a:prstGeom prst="rect">
            <a:avLst/>
          </a:prstGeom>
        </p:spPr>
      </p:pic>
    </p:spTree>
    <p:extLst>
      <p:ext uri="{BB962C8B-B14F-4D97-AF65-F5344CB8AC3E}">
        <p14:creationId xmlns:p14="http://schemas.microsoft.com/office/powerpoint/2010/main" val="37263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spTree>
    <p:extLst>
      <p:ext uri="{BB962C8B-B14F-4D97-AF65-F5344CB8AC3E}">
        <p14:creationId xmlns:p14="http://schemas.microsoft.com/office/powerpoint/2010/main" val="39440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5141</TotalTime>
  <Words>647</Words>
  <Application>Microsoft Office PowerPoint</Application>
  <PresentationFormat>Широкоэкранный</PresentationFormat>
  <Paragraphs>129</Paragraphs>
  <Slides>43</Slides>
  <Notes>26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43</vt:i4>
      </vt:variant>
    </vt:vector>
  </HeadingPairs>
  <TitlesOfParts>
    <vt:vector size="47" baseType="lpstr">
      <vt:lpstr>Arial</vt:lpstr>
      <vt:lpstr>Calibri</vt:lpstr>
      <vt:lpstr>Calibri Light</vt:lpstr>
      <vt:lpstr>Тема Office</vt:lpstr>
      <vt:lpstr>MultiThreading</vt:lpstr>
      <vt:lpstr>SyncModel.SingleThread</vt:lpstr>
      <vt:lpstr>SyncModel.MultiThread</vt:lpstr>
      <vt:lpstr>A-SyncModel.SingleThread</vt:lpstr>
      <vt:lpstr>A-SyncModel.MultiThread</vt:lpstr>
      <vt:lpstr>Threading Uses</vt:lpstr>
      <vt:lpstr>Threads</vt:lpstr>
      <vt:lpstr>Threads</vt:lpstr>
      <vt:lpstr>Two Threads</vt:lpstr>
      <vt:lpstr>Two Threads</vt:lpstr>
      <vt:lpstr>Two Threads static</vt:lpstr>
      <vt:lpstr>Two Threads static</vt:lpstr>
      <vt:lpstr>Two Threads static with Lock</vt:lpstr>
      <vt:lpstr>Practice</vt:lpstr>
      <vt:lpstr>Practice</vt:lpstr>
      <vt:lpstr>Practice</vt:lpstr>
      <vt:lpstr>Exceptions</vt:lpstr>
      <vt:lpstr>Exceptions</vt:lpstr>
      <vt:lpstr>Thread Pooling - Why?</vt:lpstr>
      <vt:lpstr>Thread Pooling - Ways</vt:lpstr>
      <vt:lpstr>Thread Pooling - TPL</vt:lpstr>
      <vt:lpstr>Thread Pooling - Exceptions</vt:lpstr>
      <vt:lpstr>Thread Pooling - Exceptions</vt:lpstr>
      <vt:lpstr>Thread Pooling - QueueUserWorkItem</vt:lpstr>
      <vt:lpstr>Thread Pooling - QueueUserWorkItem</vt:lpstr>
      <vt:lpstr>Thread Pooling - QueueUserWorkItem</vt:lpstr>
      <vt:lpstr>Thread Pooling – Asynchronous delegate</vt:lpstr>
      <vt:lpstr>Locking</vt:lpstr>
      <vt:lpstr>Locking</vt:lpstr>
      <vt:lpstr>Locking</vt:lpstr>
      <vt:lpstr>Locking</vt:lpstr>
      <vt:lpstr>Locking</vt:lpstr>
      <vt:lpstr>Locking</vt:lpstr>
      <vt:lpstr>Deadlock</vt:lpstr>
      <vt:lpstr>Mutex</vt:lpstr>
      <vt:lpstr>Semaphore</vt:lpstr>
      <vt:lpstr>Semaphore</vt:lpstr>
      <vt:lpstr>Interlocked</vt:lpstr>
      <vt:lpstr>Interlocked</vt:lpstr>
      <vt:lpstr>Interlocked</vt:lpstr>
      <vt:lpstr>PLINQ</vt:lpstr>
      <vt:lpstr>PLINQ</vt:lpstr>
      <vt:lpstr>PLINQ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Почему вас не возьмут в крутую ИТ-компанию?</dc:title>
  <dc:creator>Зверев Алексей Игоревич</dc:creator>
  <cp:lastModifiedBy>Tolltech</cp:lastModifiedBy>
  <cp:revision>87</cp:revision>
  <dcterms:created xsi:type="dcterms:W3CDTF">2016-11-06T14:30:14Z</dcterms:created>
  <dcterms:modified xsi:type="dcterms:W3CDTF">2019-02-20T05:02:04Z</dcterms:modified>
</cp:coreProperties>
</file>