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71" r:id="rId9"/>
    <p:sldId id="272" r:id="rId10"/>
    <p:sldId id="273" r:id="rId11"/>
    <p:sldId id="264" r:id="rId12"/>
    <p:sldId id="268" r:id="rId13"/>
    <p:sldId id="263" r:id="rId14"/>
    <p:sldId id="269" r:id="rId15"/>
    <p:sldId id="266" r:id="rId16"/>
    <p:sldId id="267" r:id="rId17"/>
    <p:sldId id="274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55" autoAdjust="0"/>
  </p:normalViewPr>
  <p:slideViewPr>
    <p:cSldViewPr snapToGrid="0">
      <p:cViewPr varScale="1">
        <p:scale>
          <a:sx n="81" d="100"/>
          <a:sy n="81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6D22D-2F75-431F-A379-A53C80C36185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2DA0-B0D6-44D9-85CA-40306FBC2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6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2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быстрый и самый худший случай поиска в каждом из случаев?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755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6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712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выполнения алгоритма с определённой сложностью в зависимости от размера входных данных при скорости 10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операций в секунду: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06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Сортировка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7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Логарифмические алгоритма как правило бывают при работе с деревьями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9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константный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07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90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Чаще всего при выборе алгоритма</a:t>
            </a:r>
            <a:r>
              <a:rPr lang="ru-RU" baseline="0" dirty="0" smtClean="0"/>
              <a:t> программист руководствуется временем его работы, и выбирает самый быстрый.</a:t>
            </a:r>
          </a:p>
          <a:p>
            <a:r>
              <a:rPr lang="ru-RU" baseline="0" dirty="0" smtClean="0"/>
              <a:t>Что такое быстрый алгоритм и как понять что один быстрее другого.</a:t>
            </a:r>
          </a:p>
          <a:p>
            <a:endParaRPr lang="ru-RU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 алгоритмов обычно оценивают по времени выполнения или по используемой памяти. В обоих случаях сложность зависит от размеров входных данных: массив из 100 элементов будет обработан быстрее, чем аналогичный из 1000. При этом точное время мало кого интересует: оно зависит от процессора, типа данных, языка программирования и множества других параметров. Важна лишь асимптотическая сложность, т. е. сложность при стремлении размера входных данных к бесконечности.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Некоторые «элементарные» операции, такие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квадратный корень более дорогие, а функция сложности это не учитывает.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Стоимость элементарных операций разная на разных процессорах.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Стоимость элементарной операции зависит от контекста выполнения (от кэширования, переключения контекстов, работы конвейера команд у процессора, ...).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код написан на языке высокого уровня (C#,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...) есть скрытая стоимость: выделение памяти, сборка мусора, JIT-компиляция и т.п.)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0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 алгоритмов обычно оценивают по времени выполнения или по используемой памяти. В обоих случаях сложность зависит от размеров входных данных: массив из 100 элементов будет обработан быстрее, чем аналогичный из 1000. При этом точное время мало кого интересует: оно зависит от процессора, типа данных, языка программирования и множества других параметров. Важна лишь асимптотическая сложность, т. е. сложность при стремлении размера входных данных к бесконечности.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3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Чаще всего интересует оценка в худшем случае. Почему?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43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Чаще всего интересует оценка в худшем случае. Почему?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7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быстрый и самый худший случай поиска в каждом из случаев?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1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++. Ну или j++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не важно, можно взять любую из них.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Заметим,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оценка. Если вы пока в этом не уверены — проверяйте. В этом случае, например, точное количество выполнений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— это (n-1)*(n-2) = Θ(n²).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Пары-тройки таких проверок должно хватить, чтобы наработать интуицию и дальше даже не начинать возиться с этими константами, а сразу объявлять,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выполнится Θ(n²) раз.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всякий случай стоит проверить, нет ли в коде другой операции, которая выполнялась бы ещё больше, чем Θ(n²) раз. В нашем случае такой операции нет. Все остальные операции не изменят асимптотику, поэтому их можно даже не рассматривать. Значит оценка сложности этого кода и есть Θ(n²). Готово!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 одной формулы, ни одного коэффициента!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переходу от функции сложности к асимптотической оценке, процесс анализа алгоритма становится действительно быстрым и простым.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7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++. Ну или j++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не важно, можно взять любую из них.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Заметим,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оценка. Если вы пока в этом не уверены — проверяйте. В этом случае, например, точное количество выполнений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— это (n-1)*(n-2) = Θ(n²).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Пары-тройки таких проверок должно хватить, чтобы наработать интуицию и дальше даже не начинать возиться с этими константами, а сразу объявлять,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выполнится Θ(n²) раз.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всякий случай стоит проверить, нет ли в коде другой операции, которая выполнялась бы ещё больше, чем Θ(n²) раз. В нашем случае такой операции нет. Все остальные операции не изменят асимптотику, поэтому их можно даже не рассматривать. Значит оценка сложности этого кода и есть Θ(n²). Готово!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 одной формулы, ни одного коэффициента!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переходу от функции сложности к асимптотической оценке, процесс анализа алгоритма становится действительно быстрым и простым.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2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++. Ну или j++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не важно, можно взять любую из них.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Заметим,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оценка. Если вы пока в этом не уверены — проверяйте. В этом случае, например, точное количество выполнений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— это (n-1)*(n-2) = Θ(n²).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Пары-тройки таких проверок должно хватить, чтобы наработать интуицию и дальше даже не начинать возиться с этими константами, а сразу объявлять,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выполнится Θ(n²) раз.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всякий случай стоит проверить, нет ли в коде другой операции, которая выполнялась бы ещё больше, чем Θ(n²) раз. В нашем случае такой операции нет. Все остальные операции не изменят асимптотику, поэтому их можно даже не рассматривать. Значит оценка сложности этого кода и есть Θ(n²). Готово!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 одной формулы, ни одного коэффициента!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Благодаря переходу от функции сложности к асимптотической оценке, процесс анализа алгоритма становится действительно быстрым и простым.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52DA0-B0D6-44D9-85CA-40306FBC24C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2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72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3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8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6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8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7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4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9B43-AA08-4255-8FC3-289A8D4DB0A2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13FB-195B-4E07-82CE-F5DD7C14F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Сложность алгоритмов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Это несложно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5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Пример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while 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for(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j=0; j&lt;n-2; </a:t>
            </a:r>
            <a:r>
              <a:rPr lang="en-US" dirty="0" err="1">
                <a:solidFill>
                  <a:schemeClr val="bg1"/>
                </a:solidFill>
              </a:rPr>
              <a:t>j++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count++;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Оценка сверху </a:t>
            </a:r>
            <a:r>
              <a:rPr lang="en-US" dirty="0" smtClean="0">
                <a:solidFill>
                  <a:schemeClr val="bg1"/>
                </a:solidFill>
              </a:rPr>
              <a:t>(n-1</a:t>
            </a:r>
            <a:r>
              <a:rPr lang="en-US" dirty="0">
                <a:solidFill>
                  <a:schemeClr val="bg1"/>
                </a:solidFill>
              </a:rPr>
              <a:t>)*(n-2) = </a:t>
            </a:r>
            <a:r>
              <a:rPr lang="el-GR" dirty="0">
                <a:solidFill>
                  <a:schemeClr val="bg1"/>
                </a:solidFill>
              </a:rPr>
              <a:t>Θ(</a:t>
            </a:r>
            <a:r>
              <a:rPr lang="en-US" dirty="0">
                <a:solidFill>
                  <a:schemeClr val="bg1"/>
                </a:solidFill>
              </a:rPr>
              <a:t>n²)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2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Свойства О-большое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𝑂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𝑓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+ 𝑂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𝑔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𝑂(max </a:t>
            </a:r>
            <a:r>
              <a:rPr lang="en-US" dirty="0" smtClean="0">
                <a:solidFill>
                  <a:schemeClr val="bg1"/>
                </a:solidFill>
              </a:rPr>
              <a:t>{𝑓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𝑔} )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𝐶 ⋅ 𝑂 </a:t>
            </a:r>
            <a:r>
              <a:rPr lang="ru-RU" dirty="0" smtClean="0">
                <a:solidFill>
                  <a:schemeClr val="bg1"/>
                </a:solidFill>
              </a:rPr>
              <a:t>(𝑓) </a:t>
            </a:r>
            <a:r>
              <a:rPr lang="ru-RU" dirty="0">
                <a:solidFill>
                  <a:schemeClr val="bg1"/>
                </a:solidFill>
              </a:rPr>
              <a:t>= 𝑂(𝑓)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𝑂 </a:t>
            </a:r>
            <a:r>
              <a:rPr lang="ru-RU" dirty="0" smtClean="0">
                <a:solidFill>
                  <a:schemeClr val="bg1"/>
                </a:solidFill>
              </a:rPr>
              <a:t>(𝑓) ⋅ </a:t>
            </a:r>
            <a:r>
              <a:rPr lang="ru-RU" dirty="0">
                <a:solidFill>
                  <a:schemeClr val="bg1"/>
                </a:solidFill>
              </a:rPr>
              <a:t>𝑂 </a:t>
            </a:r>
            <a:r>
              <a:rPr lang="ru-RU" dirty="0" smtClean="0">
                <a:solidFill>
                  <a:schemeClr val="bg1"/>
                </a:solidFill>
              </a:rPr>
              <a:t>(𝑔) </a:t>
            </a:r>
            <a:r>
              <a:rPr lang="ru-RU" dirty="0">
                <a:solidFill>
                  <a:schemeClr val="bg1"/>
                </a:solidFill>
              </a:rPr>
              <a:t>= 𝑂(𝑓 ⋅ 𝑔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𝑂 </a:t>
            </a:r>
            <a:r>
              <a:rPr lang="ru-RU" dirty="0" smtClean="0">
                <a:solidFill>
                  <a:schemeClr val="bg1"/>
                </a:solidFill>
              </a:rPr>
              <a:t>(𝑛</a:t>
            </a:r>
            <a:r>
              <a:rPr lang="en-US" dirty="0" smtClean="0">
                <a:solidFill>
                  <a:schemeClr val="bg1"/>
                </a:solidFill>
              </a:rPr>
              <a:t>^</a:t>
            </a:r>
            <a:r>
              <a:rPr lang="ru-RU" dirty="0" smtClean="0">
                <a:solidFill>
                  <a:schemeClr val="bg1"/>
                </a:solidFill>
              </a:rPr>
              <a:t>2) </a:t>
            </a:r>
            <a:r>
              <a:rPr lang="ru-RU" dirty="0">
                <a:solidFill>
                  <a:schemeClr val="bg1"/>
                </a:solidFill>
              </a:rPr>
              <a:t>+ 𝑂(𝑛) = 𝑂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𝑛</a:t>
            </a:r>
            <a:r>
              <a:rPr lang="en-US" dirty="0" smtClean="0">
                <a:solidFill>
                  <a:schemeClr val="bg1"/>
                </a:solidFill>
              </a:rPr>
              <a:t>^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𝑛 </a:t>
            </a:r>
            <a:r>
              <a:rPr lang="ru-RU" dirty="0">
                <a:solidFill>
                  <a:schemeClr val="bg1"/>
                </a:solidFill>
              </a:rPr>
              <a:t>⋅ </a:t>
            </a:r>
            <a:r>
              <a:rPr lang="ru-RU" dirty="0" smtClean="0">
                <a:solidFill>
                  <a:schemeClr val="bg1"/>
                </a:solidFill>
              </a:rPr>
              <a:t>𝑂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𝑛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𝑂(</a:t>
            </a:r>
            <a:r>
              <a:rPr lang="ru-RU" dirty="0" smtClean="0">
                <a:solidFill>
                  <a:schemeClr val="bg1"/>
                </a:solidFill>
              </a:rPr>
              <a:t>𝑛</a:t>
            </a:r>
            <a:r>
              <a:rPr lang="en-US" dirty="0" smtClean="0">
                <a:solidFill>
                  <a:schemeClr val="bg1"/>
                </a:solidFill>
              </a:rPr>
              <a:t>^</a:t>
            </a:r>
            <a:r>
              <a:rPr lang="ru-RU" dirty="0" smtClean="0">
                <a:solidFill>
                  <a:schemeClr val="bg1"/>
                </a:solidFill>
              </a:rPr>
              <a:t>2)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4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Классификация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38200" y="1825625"/>
            <a:ext cx="10436772" cy="22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Оценка сложности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1026" name="Picture 2" descr="https://habrastorage.org/getpro/habr/post_images/195/e1f/6a1/195e1f6a1379554ca9025338301a78e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70" y="1350611"/>
            <a:ext cx="9576460" cy="541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9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Оценка сложности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45" y="1690688"/>
            <a:ext cx="11730110" cy="43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9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Откуда берется квадрат?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chemeClr val="bg1"/>
                </a:solidFill>
              </a:rPr>
              <a:t>for (int i = 0; i &lt; n; i</a:t>
            </a:r>
            <a:r>
              <a:rPr lang="nn-NO" dirty="0" smtClean="0">
                <a:solidFill>
                  <a:schemeClr val="bg1"/>
                </a:solidFill>
              </a:rPr>
              <a:t>++)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    </a:t>
            </a:r>
            <a:r>
              <a:rPr lang="nn-NO" dirty="0" smtClean="0">
                <a:solidFill>
                  <a:schemeClr val="bg1"/>
                </a:solidFill>
              </a:rPr>
              <a:t>for </a:t>
            </a:r>
            <a:r>
              <a:rPr lang="nn-NO" dirty="0">
                <a:solidFill>
                  <a:schemeClr val="bg1"/>
                </a:solidFill>
              </a:rPr>
              <a:t>(int </a:t>
            </a:r>
            <a:r>
              <a:rPr lang="nn-NO" dirty="0" smtClean="0">
                <a:solidFill>
                  <a:schemeClr val="bg1"/>
                </a:solidFill>
              </a:rPr>
              <a:t>j </a:t>
            </a:r>
            <a:r>
              <a:rPr lang="nn-NO" dirty="0">
                <a:solidFill>
                  <a:schemeClr val="bg1"/>
                </a:solidFill>
              </a:rPr>
              <a:t>= 0; </a:t>
            </a:r>
            <a:r>
              <a:rPr lang="nn-NO" dirty="0" smtClean="0">
                <a:solidFill>
                  <a:schemeClr val="bg1"/>
                </a:solidFill>
              </a:rPr>
              <a:t>j </a:t>
            </a:r>
            <a:r>
              <a:rPr lang="nn-NO" dirty="0">
                <a:solidFill>
                  <a:schemeClr val="bg1"/>
                </a:solidFill>
              </a:rPr>
              <a:t>&lt; n; </a:t>
            </a:r>
            <a:r>
              <a:rPr lang="nn-NO" dirty="0" smtClean="0">
                <a:solidFill>
                  <a:schemeClr val="bg1"/>
                </a:solidFill>
              </a:rPr>
              <a:t>j++)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3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Откуда берется </a:t>
            </a:r>
            <a:r>
              <a:rPr lang="ru-RU" dirty="0" smtClean="0">
                <a:solidFill>
                  <a:schemeClr val="bg2"/>
                </a:solidFill>
              </a:rPr>
              <a:t>логарифм</a:t>
            </a:r>
            <a:r>
              <a:rPr lang="ru-RU" dirty="0" smtClean="0">
                <a:solidFill>
                  <a:schemeClr val="bg2"/>
                </a:solidFill>
              </a:rPr>
              <a:t>?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chemeClr val="bg1"/>
                </a:solidFill>
              </a:rPr>
              <a:t>for (int i = 0; i &lt; n; </a:t>
            </a:r>
            <a:r>
              <a:rPr lang="nn-NO" dirty="0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*=2</a:t>
            </a:r>
            <a:r>
              <a:rPr lang="nn-NO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8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Тренировка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1000000;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+= 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count++;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Онлайн курс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878672"/>
            <a:ext cx="8483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https://ulearn.me/Course/complexity</a:t>
            </a:r>
          </a:p>
        </p:txBody>
      </p:sp>
    </p:spTree>
    <p:extLst>
      <p:ext uri="{BB962C8B-B14F-4D97-AF65-F5344CB8AC3E}">
        <p14:creationId xmlns:p14="http://schemas.microsoft.com/office/powerpoint/2010/main" val="140296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Что такое алгоритм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это последовательность элементарных операций, обрабатывающая входную строку </a:t>
            </a:r>
            <a:r>
              <a:rPr lang="ru-RU" dirty="0" smtClean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 для получения выходной строки </a:t>
            </a:r>
            <a:r>
              <a:rPr lang="ru-RU" dirty="0" smtClean="0">
                <a:solidFill>
                  <a:schemeClr val="bg1"/>
                </a:solidFill>
              </a:rPr>
              <a:t>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Скорость алгоритма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Дан массив </a:t>
            </a:r>
            <a:r>
              <a:rPr lang="en-US" dirty="0" smtClean="0">
                <a:solidFill>
                  <a:schemeClr val="bg1"/>
                </a:solidFill>
              </a:rPr>
              <a:t>[3, 14, 15,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en-US" dirty="0" smtClean="0">
                <a:solidFill>
                  <a:schemeClr val="bg1"/>
                </a:solidFill>
              </a:rPr>
              <a:t>, 2, 6, 5, 35, 8, 9]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Сколько секунд понадобится компьютеру, чтобы найти индекс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элемента 9 в данном массиве?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Дан массив </a:t>
            </a:r>
            <a:r>
              <a:rPr lang="en-US" dirty="0">
                <a:solidFill>
                  <a:schemeClr val="bg1"/>
                </a:solidFill>
              </a:rPr>
              <a:t>[3, </a:t>
            </a:r>
            <a:r>
              <a:rPr lang="ru-RU" dirty="0" smtClean="0">
                <a:solidFill>
                  <a:schemeClr val="bg1"/>
                </a:solidFill>
              </a:rPr>
              <a:t>2, 5, 6, 8, 9, 9, 14, 15, 35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А сколько </a:t>
            </a:r>
            <a:r>
              <a:rPr lang="ru-RU" dirty="0">
                <a:solidFill>
                  <a:schemeClr val="bg1"/>
                </a:solidFill>
              </a:rPr>
              <a:t>секунд понадобится </a:t>
            </a:r>
            <a:r>
              <a:rPr lang="ru-RU" dirty="0" smtClean="0">
                <a:solidFill>
                  <a:schemeClr val="bg1"/>
                </a:solidFill>
              </a:rPr>
              <a:t>компьютеру, в отсортированном массиве?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4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Что такое сложность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Временная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это функция, </a:t>
            </a:r>
            <a:r>
              <a:rPr lang="ru-RU" dirty="0">
                <a:solidFill>
                  <a:schemeClr val="bg1"/>
                </a:solidFill>
              </a:rPr>
              <a:t>показывающая точную верхнюю границу количества элементарных операций, необходимых для завершения работы алгоритма, в зависимости от количества символов во </a:t>
            </a:r>
            <a:r>
              <a:rPr lang="ru-RU" dirty="0" smtClean="0">
                <a:solidFill>
                  <a:schemeClr val="bg1"/>
                </a:solidFill>
              </a:rPr>
              <a:t>входе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Емкостная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аналогичная </a:t>
            </a:r>
            <a:r>
              <a:rPr lang="ru-RU" dirty="0">
                <a:solidFill>
                  <a:schemeClr val="bg1"/>
                </a:solidFill>
              </a:rPr>
              <a:t>оценка для </a:t>
            </a:r>
            <a:r>
              <a:rPr lang="ru-RU" b="1" dirty="0">
                <a:solidFill>
                  <a:schemeClr val="bg1"/>
                </a:solidFill>
              </a:rPr>
              <a:t>дополнительной</a:t>
            </a:r>
            <a:r>
              <a:rPr lang="ru-RU" dirty="0">
                <a:solidFill>
                  <a:schemeClr val="bg1"/>
                </a:solidFill>
              </a:rPr>
              <a:t> памяти, необходимой для анализа входа. Память, использующаяся для хранения входа, не учитывается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1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Оценка сложности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лучшем случае (оценка снизу)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худшем случае (оценка сверху)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среднем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[3, 14, 15, 9, 2, 6, 5, 35, 8,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r>
              <a:rPr lang="ru-RU" dirty="0" smtClean="0">
                <a:solidFill>
                  <a:schemeClr val="bg1"/>
                </a:solidFill>
              </a:rPr>
              <a:t>, 42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Ищем число 3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Ищем число </a:t>
            </a:r>
            <a:r>
              <a:rPr lang="ru-RU" dirty="0" smtClean="0">
                <a:solidFill>
                  <a:schemeClr val="bg1"/>
                </a:solidFill>
              </a:rPr>
              <a:t>42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Ищем число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1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Оценка сложности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«o-</a:t>
            </a:r>
            <a:r>
              <a:rPr lang="ru-RU" dirty="0">
                <a:solidFill>
                  <a:schemeClr val="bg1"/>
                </a:solidFill>
              </a:rPr>
              <a:t>малое» </a:t>
            </a:r>
            <a:r>
              <a:rPr lang="en-US" dirty="0">
                <a:solidFill>
                  <a:schemeClr val="bg1"/>
                </a:solidFill>
              </a:rPr>
              <a:t>f(n) = </a:t>
            </a:r>
            <a:r>
              <a:rPr lang="en-US" dirty="0" smtClean="0">
                <a:solidFill>
                  <a:schemeClr val="bg1"/>
                </a:solidFill>
              </a:rPr>
              <a:t>o(g(n))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f </a:t>
            </a:r>
            <a:r>
              <a:rPr lang="ru-RU" dirty="0">
                <a:solidFill>
                  <a:schemeClr val="bg1"/>
                </a:solidFill>
              </a:rPr>
              <a:t>растет ничтожно медленно, по сравнению с g 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 err="1" smtClean="0">
                <a:solidFill>
                  <a:schemeClr val="bg1"/>
                </a:solidFill>
              </a:rPr>
              <a:t>im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dirty="0">
                <a:solidFill>
                  <a:schemeClr val="bg1"/>
                </a:solidFill>
              </a:rPr>
              <a:t>𝑓(𝑛</a:t>
            </a:r>
            <a:r>
              <a:rPr lang="ru-RU" dirty="0" smtClean="0">
                <a:solidFill>
                  <a:schemeClr val="bg1"/>
                </a:solidFill>
              </a:rPr>
              <a:t>) / </a:t>
            </a:r>
            <a:r>
              <a:rPr lang="ru-RU" dirty="0">
                <a:solidFill>
                  <a:schemeClr val="bg1"/>
                </a:solidFill>
              </a:rPr>
              <a:t>𝑔(𝑛) = </a:t>
            </a:r>
            <a:r>
              <a:rPr lang="ru-RU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𝑛</a:t>
            </a:r>
            <a:r>
              <a:rPr lang="ru-RU" dirty="0" smtClean="0">
                <a:solidFill>
                  <a:schemeClr val="bg1"/>
                </a:solidFill>
              </a:rPr>
              <a:t>→∞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«О-большое» </a:t>
            </a:r>
            <a:r>
              <a:rPr lang="en-US" dirty="0">
                <a:solidFill>
                  <a:schemeClr val="bg1"/>
                </a:solidFill>
              </a:rPr>
              <a:t>f(n) = O(g(n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f ограничена сверху функцией 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 err="1">
                <a:solidFill>
                  <a:schemeClr val="bg1"/>
                </a:solidFill>
              </a:rPr>
              <a:t>im</a:t>
            </a:r>
            <a:r>
              <a:rPr lang="ru-RU" dirty="0">
                <a:solidFill>
                  <a:schemeClr val="bg1"/>
                </a:solidFill>
              </a:rPr>
              <a:t>  𝑓(𝑛) / 𝑔(𝑛)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∞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 𝑛→∞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Сложность алгоритма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Дан массив </a:t>
            </a:r>
            <a:r>
              <a:rPr lang="en-US" dirty="0" smtClean="0">
                <a:solidFill>
                  <a:schemeClr val="bg1"/>
                </a:solidFill>
              </a:rPr>
              <a:t>[3, 14, 15, </a:t>
            </a:r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en-US" dirty="0" smtClean="0">
                <a:solidFill>
                  <a:schemeClr val="bg1"/>
                </a:solidFill>
              </a:rPr>
              <a:t>, 2, 6, 5, 35, 8, 9]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Какова сложность алгоритма поиска в данном массиве?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Дан массив </a:t>
            </a:r>
            <a:r>
              <a:rPr lang="en-US" dirty="0">
                <a:solidFill>
                  <a:schemeClr val="bg1"/>
                </a:solidFill>
              </a:rPr>
              <a:t>[3, </a:t>
            </a:r>
            <a:r>
              <a:rPr lang="ru-RU" dirty="0" smtClean="0">
                <a:solidFill>
                  <a:schemeClr val="bg1"/>
                </a:solidFill>
              </a:rPr>
              <a:t>2, 5, 6, 8, 9, 9, 14, 15, 35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Какова сложность алгоритма поиска в </a:t>
            </a:r>
            <a:r>
              <a:rPr lang="ru-RU" dirty="0" smtClean="0">
                <a:solidFill>
                  <a:schemeClr val="bg1"/>
                </a:solidFill>
              </a:rPr>
              <a:t>отсортированном </a:t>
            </a:r>
            <a:r>
              <a:rPr lang="ru-RU" dirty="0">
                <a:solidFill>
                  <a:schemeClr val="bg1"/>
                </a:solidFill>
              </a:rPr>
              <a:t>массиве?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Пример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while 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for(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j=0; j&lt;n-2; </a:t>
            </a:r>
            <a:r>
              <a:rPr lang="en-US" dirty="0" err="1">
                <a:solidFill>
                  <a:schemeClr val="bg1"/>
                </a:solidFill>
              </a:rPr>
              <a:t>j++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count++;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9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Пример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while 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for(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j=0; j&lt;n-2; </a:t>
            </a:r>
            <a:r>
              <a:rPr lang="en-US" dirty="0" err="1">
                <a:solidFill>
                  <a:schemeClr val="bg1"/>
                </a:solidFill>
              </a:rPr>
              <a:t>j++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count++;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Точное количество операций </a:t>
            </a:r>
            <a:r>
              <a:rPr lang="en-US" dirty="0" smtClean="0">
                <a:solidFill>
                  <a:schemeClr val="bg1"/>
                </a:solidFill>
              </a:rPr>
              <a:t>(n-1</a:t>
            </a:r>
            <a:r>
              <a:rPr lang="en-US" dirty="0">
                <a:solidFill>
                  <a:schemeClr val="bg1"/>
                </a:solidFill>
              </a:rPr>
              <a:t>)*(n-2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23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1653</Words>
  <Application>Microsoft Office PowerPoint</Application>
  <PresentationFormat>Широкоэкранный</PresentationFormat>
  <Paragraphs>150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Сложность алгоритмов</vt:lpstr>
      <vt:lpstr>Что такое алгоритм</vt:lpstr>
      <vt:lpstr>Скорость алгоритма</vt:lpstr>
      <vt:lpstr>Что такое сложность</vt:lpstr>
      <vt:lpstr>Оценка сложности</vt:lpstr>
      <vt:lpstr>Оценка сложности</vt:lpstr>
      <vt:lpstr>Сложность алгоритма</vt:lpstr>
      <vt:lpstr>Пример</vt:lpstr>
      <vt:lpstr>Пример</vt:lpstr>
      <vt:lpstr>Пример</vt:lpstr>
      <vt:lpstr>Свойства О-большое</vt:lpstr>
      <vt:lpstr>Классификация</vt:lpstr>
      <vt:lpstr>Оценка сложности</vt:lpstr>
      <vt:lpstr>Оценка сложности</vt:lpstr>
      <vt:lpstr>Откуда берется квадрат?</vt:lpstr>
      <vt:lpstr>Откуда берется логарифм?</vt:lpstr>
      <vt:lpstr>Тренировка</vt:lpstr>
      <vt:lpstr>Онлайн курс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</dc:title>
  <dc:creator>Tolltech</dc:creator>
  <cp:lastModifiedBy>Tolltech</cp:lastModifiedBy>
  <cp:revision>73</cp:revision>
  <dcterms:created xsi:type="dcterms:W3CDTF">2018-02-25T08:53:46Z</dcterms:created>
  <dcterms:modified xsi:type="dcterms:W3CDTF">2019-03-03T12:46:59Z</dcterms:modified>
</cp:coreProperties>
</file>