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8" r:id="rId12"/>
    <p:sldId id="271" r:id="rId13"/>
    <p:sldId id="270" r:id="rId14"/>
    <p:sldId id="273" r:id="rId15"/>
    <p:sldId id="276" r:id="rId16"/>
    <p:sldId id="277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4" r:id="rId27"/>
    <p:sldId id="26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5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DE29-DBD4-4FDF-9757-01172CD2FCC0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FACF-892F-4D57-82CF-2350BF1A8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39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1336"/>
            <a:ext cx="9144000" cy="2387600"/>
          </a:xfrm>
        </p:spPr>
        <p:txBody>
          <a:bodyPr/>
          <a:lstStyle/>
          <a:p>
            <a:r>
              <a:rPr lang="ru-RU" dirty="0" smtClean="0"/>
              <a:t>Тестирование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86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Нагрузочное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4497" cy="4697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подвид тестирования производительности, сбор показателей и определение производительности и времени отклика программно-технической системы или устройства в ответ на внешний запрос с целью установления соответствия требованиям, предъявляемым к данной системе (устройству</a:t>
            </a:r>
            <a:r>
              <a:rPr lang="ru-RU" dirty="0" smtClean="0"/>
              <a:t>)</a:t>
            </a:r>
          </a:p>
          <a:p>
            <a:pPr>
              <a:buFontTx/>
              <a:buChar char="-"/>
            </a:pPr>
            <a:r>
              <a:rPr lang="ru-RU" dirty="0" smtClean="0"/>
              <a:t>Приближение к реальным условиям</a:t>
            </a:r>
          </a:p>
          <a:p>
            <a:pPr>
              <a:buFontTx/>
              <a:buChar char="-"/>
            </a:pPr>
            <a:r>
              <a:rPr lang="en-US" dirty="0" smtClean="0"/>
              <a:t>SLA</a:t>
            </a:r>
          </a:p>
          <a:p>
            <a:pPr>
              <a:buFontTx/>
              <a:buChar char="-"/>
            </a:pPr>
            <a:r>
              <a:rPr lang="ru-RU" dirty="0" smtClean="0"/>
              <a:t>Формирование статистики, отчетов производительности и др. показателей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Будет </a:t>
            </a:r>
            <a:r>
              <a:rPr lang="ru-RU" dirty="0"/>
              <a:t>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 smtClean="0"/>
              <a:t>- Сможет </a:t>
            </a:r>
            <a:r>
              <a:rPr lang="ru-RU" dirty="0"/>
              <a:t>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41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288383" cy="4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бъект 2"/>
          <p:cNvSpPr>
            <a:spLocks noGrp="1"/>
          </p:cNvSpPr>
          <p:nvPr>
            <p:ph sz="quarter" idx="4294967295"/>
          </p:nvPr>
        </p:nvSpPr>
        <p:spPr>
          <a:xfrm>
            <a:off x="1295400" y="1628780"/>
            <a:ext cx="9601133" cy="36004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763028" y="351396"/>
            <a:ext cx="9601067" cy="792163"/>
          </a:xfrm>
        </p:spPr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03" y="1628780"/>
            <a:ext cx="904691" cy="117157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849"/>
            <a:ext cx="10359016" cy="37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031357" cy="46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852452" cy="45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6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en-US" dirty="0" smtClean="0"/>
              <a:t>Conditions</a:t>
            </a:r>
            <a:r>
              <a:rPr lang="en-US" dirty="0"/>
              <a:t>: preconditions, input, state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en-US" dirty="0" smtClean="0"/>
              <a:t>System </a:t>
            </a:r>
            <a:r>
              <a:rPr lang="en-US" dirty="0"/>
              <a:t>Under Test: class name, method name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en-US" dirty="0" smtClean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3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2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dirty="0" err="1" smtClean="0"/>
              <a:t>When_MandatoryFieldsAreMissing_Expect_StudentAdmissionToFail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вообще	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Тести́рование</a:t>
            </a:r>
            <a:r>
              <a:rPr lang="ru-RU" b="1" dirty="0"/>
              <a:t> </a:t>
            </a:r>
            <a:r>
              <a:rPr lang="ru-RU" b="1" dirty="0" err="1"/>
              <a:t>програ́ммного</a:t>
            </a:r>
            <a:r>
              <a:rPr lang="ru-RU" b="1" dirty="0"/>
              <a:t> </a:t>
            </a:r>
            <a:r>
              <a:rPr lang="ru-RU" b="1" dirty="0" err="1"/>
              <a:t>обеспе́че́ния</a:t>
            </a:r>
            <a:r>
              <a:rPr lang="ru-RU" dirty="0"/>
              <a:t> — процесс исследования, испытания программного </a:t>
            </a:r>
            <a:r>
              <a:rPr lang="ru-RU" dirty="0" smtClean="0"/>
              <a:t>продукта. (</a:t>
            </a:r>
            <a:r>
              <a:rPr lang="en-US" dirty="0" smtClean="0"/>
              <a:t>c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Википедия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7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1EEE8E-A1DB-4999-82DA-F0DC169D6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98" r="-28698"/>
          <a:stretch/>
        </p:blipFill>
        <p:spPr>
          <a:xfrm>
            <a:off x="1295400" y="1497012"/>
            <a:ext cx="9601200" cy="46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 Driven Development</a:t>
            </a:r>
          </a:p>
          <a:p>
            <a:pPr marL="0" indent="0">
              <a:buNone/>
            </a:pPr>
            <a:r>
              <a:rPr lang="ru-RU" dirty="0" smtClean="0"/>
              <a:t>Сначала тесты, потом код, потом опять тесты, потом опять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8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879358" y="1365108"/>
            <a:ext cx="8576607" cy="4946239"/>
            <a:chOff x="3482379" y="1636615"/>
            <a:chExt cx="5709965" cy="3521972"/>
          </a:xfrm>
        </p:grpSpPr>
        <p:cxnSp>
          <p:nvCxnSpPr>
            <p:cNvPr id="5" name="Скругленная соединительная линия 4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5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6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94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sz="quarter" idx="4294967295"/>
          </p:nvPr>
        </p:nvSpPr>
        <p:spPr>
          <a:xfrm>
            <a:off x="6096000" y="1628779"/>
            <a:ext cx="4800533" cy="467995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95469" y="549276"/>
            <a:ext cx="9601067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Принципы</a:t>
            </a:r>
            <a:endParaRPr lang="ru-RU" dirty="0"/>
          </a:p>
        </p:txBody>
      </p:sp>
      <p:grpSp>
        <p:nvGrpSpPr>
          <p:cNvPr id="16" name="Группа 15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17" name="Скругленная соединительная линия 16"/>
            <p:cNvCxnSpPr>
              <a:stCxn id="21" idx="3"/>
              <a:endCxn id="21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кругленная соединительная линия 11"/>
            <p:cNvCxnSpPr>
              <a:stCxn id="20" idx="3"/>
              <a:endCxn id="21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Скругленная соединительная линия 7"/>
            <p:cNvCxnSpPr>
              <a:stCxn id="21" idx="7"/>
              <a:endCxn id="20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Овал 19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00364" y="1700808"/>
            <a:ext cx="6391275" cy="3305175"/>
          </a:xfrm>
          <a:prstGeom prst="rect">
            <a:avLst/>
          </a:prstGeom>
        </p:spPr>
      </p:pic>
      <p:sp>
        <p:nvSpPr>
          <p:cNvPr id="25" name="Заголовок 2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1384" y="5661248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 + N + N + </a:t>
            </a:r>
            <a:r>
              <a:rPr lang="en-US" dirty="0" smtClean="0">
                <a:solidFill>
                  <a:srgbClr val="FF0000"/>
                </a:solidFill>
              </a:rPr>
              <a:t>N/2 </a:t>
            </a:r>
            <a:r>
              <a:rPr lang="en-US" dirty="0" smtClean="0"/>
              <a:t> = 3.5 N 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52184" y="5661248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N + N + N + </a:t>
            </a:r>
            <a:r>
              <a:rPr lang="en-US" dirty="0" smtClean="0">
                <a:solidFill>
                  <a:srgbClr val="FF0000"/>
                </a:solidFill>
              </a:rPr>
              <a:t>N + N/2 </a:t>
            </a:r>
            <a:r>
              <a:rPr lang="en-US" dirty="0" smtClean="0"/>
              <a:t>= 4.5 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1087" y="1711602"/>
            <a:ext cx="10442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Devil's advocate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3 </a:t>
            </a:r>
            <a:r>
              <a:rPr lang="en-US" sz="2800" dirty="0"/>
              <a:t>min timeframe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5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Ссылки,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+mj-lt"/>
              </a:rPr>
              <a:t>Nunit</a:t>
            </a:r>
            <a:endParaRPr lang="en-US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Rhino Mocks</a:t>
            </a:r>
          </a:p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Selenium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652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289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4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Уверенность в работоспособности программы</a:t>
            </a:r>
          </a:p>
          <a:p>
            <a:pPr>
              <a:buFontTx/>
              <a:buChar char="-"/>
            </a:pPr>
            <a:r>
              <a:rPr lang="ru-RU" dirty="0" smtClean="0"/>
              <a:t>Выявление багов, конкретизации причин ошибок</a:t>
            </a:r>
          </a:p>
          <a:p>
            <a:pPr>
              <a:buFontTx/>
              <a:buChar char="-"/>
            </a:pPr>
            <a:r>
              <a:rPr lang="ru-RU" dirty="0" smtClean="0"/>
              <a:t>Документация кода</a:t>
            </a: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Поддержка качества кода</a:t>
            </a:r>
          </a:p>
          <a:p>
            <a:pPr>
              <a:buFontTx/>
              <a:buChar char="-"/>
            </a:pPr>
            <a:r>
              <a:rPr lang="ru-RU" dirty="0" smtClean="0"/>
              <a:t>Упрощение </a:t>
            </a:r>
            <a:r>
              <a:rPr lang="ru-RU" dirty="0" err="1" smtClean="0"/>
              <a:t>рефакторинга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r>
              <a:rPr lang="en-US" dirty="0" smtClean="0"/>
              <a:t>TDD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0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Модульное</a:t>
            </a:r>
          </a:p>
          <a:p>
            <a:pPr>
              <a:buFontTx/>
              <a:buChar char="-"/>
            </a:pPr>
            <a:r>
              <a:rPr lang="ru-RU" dirty="0" smtClean="0"/>
              <a:t>Интеграционное</a:t>
            </a:r>
          </a:p>
          <a:p>
            <a:pPr>
              <a:buFontTx/>
              <a:buChar char="-"/>
            </a:pPr>
            <a:r>
              <a:rPr lang="ru-RU" dirty="0" smtClean="0"/>
              <a:t>Функциональное</a:t>
            </a:r>
          </a:p>
          <a:p>
            <a:pPr>
              <a:buFontTx/>
              <a:buChar char="-"/>
            </a:pPr>
            <a:r>
              <a:rPr lang="ru-RU" dirty="0" smtClean="0"/>
              <a:t>Нагрузочное</a:t>
            </a:r>
          </a:p>
          <a:p>
            <a:pPr>
              <a:buFontTx/>
              <a:buChar char="-"/>
            </a:pPr>
            <a:r>
              <a:rPr lang="ru-RU" dirty="0" smtClean="0"/>
              <a:t>И еще куча других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6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Ручное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35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Автоматизированное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861503"/>
            <a:ext cx="107156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9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Модульное	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Тестирование отдельных компонентов кода.</a:t>
            </a:r>
          </a:p>
          <a:p>
            <a:pPr>
              <a:buFontTx/>
              <a:buChar char="-"/>
            </a:pPr>
            <a:r>
              <a:rPr lang="ru-RU" dirty="0" smtClean="0"/>
              <a:t>Безопасный </a:t>
            </a:r>
            <a:r>
              <a:rPr lang="ru-RU" dirty="0" err="1" smtClean="0"/>
              <a:t>рефакторинг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Поддержка качества кода</a:t>
            </a:r>
          </a:p>
          <a:p>
            <a:pPr>
              <a:buFontTx/>
              <a:buChar char="-"/>
            </a:pPr>
            <a:r>
              <a:rPr lang="ru-RU" dirty="0" smtClean="0"/>
              <a:t>Документирование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6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Одна </a:t>
            </a:r>
            <a:r>
              <a:rPr lang="ru-RU" dirty="0"/>
              <a:t>из фаз тестирования программного обеспечения, при которой отдельные программные модули объединяются и тестируются в </a:t>
            </a:r>
            <a:r>
              <a:rPr lang="ru-RU" dirty="0" smtClean="0"/>
              <a:t>группе. Так же тестирование сторонних сборок, сервисов (приемочное)</a:t>
            </a:r>
          </a:p>
          <a:p>
            <a:pPr>
              <a:buFontTx/>
              <a:buChar char="-"/>
            </a:pPr>
            <a:r>
              <a:rPr lang="ru-RU" dirty="0" smtClean="0"/>
              <a:t>Уверенность в отдельных бизнес-процессах системы</a:t>
            </a:r>
          </a:p>
          <a:p>
            <a:pPr>
              <a:buFontTx/>
              <a:buChar char="-"/>
            </a:pPr>
            <a:r>
              <a:rPr lang="ru-RU" dirty="0" smtClean="0"/>
              <a:t>Уверенность в стороннем функционале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2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 тестирование ПО в целях проверки реализуемости функциональных требований, то есть способности ПО в определённых условиях решать задачи, нужные пользователям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3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315</Words>
  <Application>Microsoft Office PowerPoint</Application>
  <PresentationFormat>Широкоэкранный</PresentationFormat>
  <Paragraphs>99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Тестирование </vt:lpstr>
      <vt:lpstr>Что это вообще ?</vt:lpstr>
      <vt:lpstr>Для чего?</vt:lpstr>
      <vt:lpstr>Виды тестирования</vt:lpstr>
      <vt:lpstr>Способы тестирования</vt:lpstr>
      <vt:lpstr>Способы тестирования</vt:lpstr>
      <vt:lpstr>Модульное </vt:lpstr>
      <vt:lpstr>Интеграционное</vt:lpstr>
      <vt:lpstr>Функциональное</vt:lpstr>
      <vt:lpstr>Нагрузочное</vt:lpstr>
      <vt:lpstr>Доверие тестам</vt:lpstr>
      <vt:lpstr>Тесты как спецификация</vt:lpstr>
      <vt:lpstr>Правильная структура теста</vt:lpstr>
      <vt:lpstr>Тесты</vt:lpstr>
      <vt:lpstr>Тесты</vt:lpstr>
      <vt:lpstr>Тесты</vt:lpstr>
      <vt:lpstr>Имя теста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TDD</vt:lpstr>
      <vt:lpstr>TDD</vt:lpstr>
      <vt:lpstr>Презентация PowerPoint</vt:lpstr>
      <vt:lpstr>TIMELINE</vt:lpstr>
      <vt:lpstr>Парное TDD</vt:lpstr>
      <vt:lpstr>Ссылки, библиотеки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</dc:title>
  <dc:creator>Fuckoff</dc:creator>
  <cp:lastModifiedBy>Tolltech</cp:lastModifiedBy>
  <cp:revision>37</cp:revision>
  <dcterms:created xsi:type="dcterms:W3CDTF">2014-09-13T15:35:18Z</dcterms:created>
  <dcterms:modified xsi:type="dcterms:W3CDTF">2018-10-07T14:04:02Z</dcterms:modified>
</cp:coreProperties>
</file>