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55" autoAdjust="0"/>
  </p:normalViewPr>
  <p:slideViewPr>
    <p:cSldViewPr snapToGrid="0">
      <p:cViewPr varScale="1">
        <p:scale>
          <a:sx n="81" d="100"/>
          <a:sy n="81" d="100"/>
        </p:scale>
        <p:origin x="17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6D22D-2F75-431F-A379-A53C80C36185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52DA0-B0D6-44D9-85CA-40306FBC2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86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Компиляторы машинного кода производят код, ориентированный на конкретную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процессорную архитектуру, например x86, х64 или ARM. В отличие от этого, все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CLR-совместимые компиляторы генерируют IL-код. (Подробнее об IL-коде рас-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сказано далее в этой главе.) IL-код иногда называют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управляемым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потому что CLR управляет его выполнением.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82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983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657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143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226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Тип ведет себя подобно примитивному типу. В частности, это означает, что тип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достаточно простой и у него нет членов, способных изменить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экземплярные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поля типа, в этом случае говорят, что тип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неизменяемый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immutable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На самом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деле, многие значимые типы рекомендуется помечать спецификатором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(см. главу 7).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. Тип не обязан иметь любой другой тип в качестве базового.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. Тип не имеет производных от него типов.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------------------------------------------------------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Размер экземпляров типа мал (примерно 16 байт или меньше).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. Размер экземпляров типа велик (более 16 байт), но экземпляры не передаются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качестве параметров метода или не являются возвращаемыми из метода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чениями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081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Объекты значимого типа существуют в двух формах (см. следующий раздел):</a:t>
            </a:r>
          </a:p>
          <a:p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неупакованной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unboxed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и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упакованной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boxed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Ссылочные типы бывают только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упакованной форме.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. Значимые типы являются производными от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System.ValueType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Этот тип имеет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 же методы, что 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System.Object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Однако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System.ValueType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переопределяет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который возвращает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если значения полей в обоих объектах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совпадают. Кроме того,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System.ValueType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переопределен метод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GetHashCode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который создает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хеш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-код по алгоритму, учитывающему значения полей экзем-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пляра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объекта. Из-за проблем с производительностью в реализации по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умол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чанию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определяя собственные значимые типы значений, надо переопределить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написать свою реализацию методов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GetHashCode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О методах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Equals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GetHashCode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рассказано в конце этой главы.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. Поскольку в объявлении нового значимого или ссылочного типа нельзя указы-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вать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значимый тип в качестве базового класса, создавать в значимом типе новые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виртуальные методы нельзя. Методы не могут быть абстрактными и неявно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являются запечатанными (то есть их нельзя переопределить).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. Переменные ссылочного типа содержат адреса объектов в куче. Когда пере-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менная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ссылочного типа создается, ей по умолчанию присваивается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то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есть в этот момент она не указывает на действительный объект. Попытка за-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действовать переменную с таким значением приведет к генерации исключения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NullReferenceException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 то же время в переменной значимого типа всегда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содержится некое значение соответствующего типа, а при инициализации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всем членам этого типа присваивается 0. Поскольку переменная значимого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типа не является указателем, при обращении к значимому типу исключение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NullReferenceException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возникнуть не может. CLR поддерживает понятие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значимого типа особого вида, допускающего присваивание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nullable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Этот тип обсуждается в главе 19.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. Когда переменной значимого типа присваивается другая переменная значимого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типа, выполняется копирование всех ее полей. Когда переменной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ссылочно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Ссылочные и значимые типы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155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типа присваивается переменная ссылочного типа, копируется только ее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. Вследствие сказанного в предыдущем пункте несколько переменных ссылочного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типа могут ссылаться на один объект в куче, благодаря чему, работая с одной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переменной, можно изменить объект, на который ссылается другая переменная.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то же время каждая переменная значимого типа имеет собственную копию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данных «объекта», поэтому операции с одной переменной значимого типа не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влияют на другую переменную.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. Так как неупакованные значимые типы не размещаются в куче, отведенная для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них память освобождается сразу при возвращении управления методом, в кото-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ром описан экземпляр этого типа (в отличие от ожидания уборки мусора).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824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198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298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051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44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Компиляторы машинного кода производят код, ориентированный на конкретную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процессорную архитектуру, например x86, х64 или ARM. В отличие от этого, все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CLR-совместимые компиляторы генерируют IL-код. (Подробнее об IL-коде рас-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сказано далее в этой главе.) IL-код иногда называют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управляемым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потому что CLR управляет его выполнением.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273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90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188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30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186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676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2237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Защита исходного кода.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Разработчику, использующему обобщенный алгоритм,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нужен доступ к исходному тексту алгоритма (при работе с шаблонами C++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разработчику, использующему алгоритм, необходим его исходный текст).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.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Безопасность типов.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Когда обобщенный алгоритм применяется с конкретным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типом, компилятор и CLR понимают это и следят за тем, чтобы в алгоритме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использовались лишь объекты, совместимые с этим типом данных. Попытка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пользования несовместимого объекта приведет к ошибке на этапе компиляции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или исключению во время выполнения. В нашем примере попытка передачи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методу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вызывает ошибку компиляции.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.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Более простой и понятный код.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Поскольку компилятор обеспечивает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безопас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ность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типов, в исходном тексте требуется меньше операция приведения типов,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такой код проще писать и сопровождать. В последней строке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SomeMethod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раз-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работчику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нужно использовать приведение 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чтобы присвоить пере-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менной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результат вызова индексатора (при запросе элемента с индексом 0).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.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Повышение производительности.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 появления обобщений один из способов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определения обобщенного алгоритма заключался в таком определении всех его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членов, чтобы они «умели» работать с типом данных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Чтобы алгоритм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работал с экземплярами значимого типа, перед вызовом членов алгоритма среда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CLR должна была упаковать этот экземпляр. Как показано в главе 5, упаковка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требует выделения памяти в управляемой куче, что приводит к более частым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процедурам уборки мусора, а это, в свою очередь, снижает производительность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приложения. Поскольку обобщенный алгоритм можно создать для работы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конкретным значимым типом, экземпляры значимого типа могут передаваться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 значению и CLR не нужно выполнять упаковку. Операции приведения типа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также не нужны (см. предыдущий пункт), поэтому CLR не нужно контролировать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безопасность типов при их преобразовании, что также ускоряет работу кода.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0083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88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Компиляторы машинного кода производят код, ориентированный на конкретную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процессорную архитектуру, например x86, х64 или ARM. В отличие от этого, все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CLR-совместимые компиляторы генерируют IL-код. (Подробнее об IL-коде рас-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сказано далее в этой главе.) IL-код иногда называют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управляемым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потому что CLR управляет его выполнением.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64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Компиляторы машинного кода производят код, ориентированный на конкретную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процессорную архитектуру, например x86, х64 или ARM. В отличие от этого, все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CLR-совместимые компиляторы генерируют IL-код. (Подробнее об IL-коде рас-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сказано далее в этой главе.) IL-код иногда называют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управляемым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потому что CLR управляет его выполнением.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500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вы тоже скептически относитесь к двухфазной компиляции, обязательно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попробуйте построить приложения и измерьте их быстродействие. Затем проделайте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 же самое с какими-нибудь нетривиальными управляемыми приложениями,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соз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данными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или другими компаниями. Вас удивит, насколько эффективно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они выполняются.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Трудно поверить, но многие специалисты (включая меня) считают, что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управляе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мые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приложения способны даже превзойти по производительности неуправляемые приложения. Это объясняется многими причинами. Например, в тот момент, когда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JIT-компилятор компилирует IL-код в машинный код во время выполнения, он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знает о среде выполнения больше, чем может знать неуправляемый компилятор.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Перечислим некоторые возможности повышения производительности управляемого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кода по сравнению с неуправляемым:</a:t>
            </a: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JIT-компилятор может определить, что приложение выполняется на процессоре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Pentium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4, и сгенерировать машинный код со специальными командами,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поддерживаемыми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Pentium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4. Обычно неуправляемые приложения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компилиру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ются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самым общим набором команд и не используют специальные команды,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способные повысить эффективность приложения.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. JIT-компилятор может определить, что некоторое условие на том компьютере,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котором он выполняется, всегда оказывается ложным. Допустим, метод со-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держит следующий фрагмент: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numberOfCPUs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1) {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компьютер оснащен всего одним процессором, то JIT-компилятор не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будет генерировать машинные команды для указанного фрагмента. В этом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слу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чае машинный код оптимизируется для конкретной машины, а следовательно,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занимает меньше места и быстрее выполняется.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. CLR может профилировать выполняемую программу и перекомпилировать IL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машинный код в процессе выполнения. Перекомпилированный код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реоргани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зуется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сокращения ошибочного прогнозирования переходов на основании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наблюдаемых закономерностей выполнения. Текущие версии CLR такую воз-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можность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поддерживают, но возможно, она появится в будущих версиях.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02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Возвращает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если два объекта имеют одинаковые значения.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Подробнее об этом методе рассказывается в разделе «Равенство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тождество объектов» главы 5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GetHashCode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Возвращает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хеш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-код для значения данного объекта. Этот метод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следует переопределить, если объекты типа используются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каче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стве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ключа хеш-таблиц. Вообще говоря, класс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выбран для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размещения этого метода неудачно, потому что большинство типов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используется в качестве ключей хеш-таблиц; этот метод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умест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нее было бы определить в интерфейсе. Подробнее об этом методе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рассказывается в разделе «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Хеш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-коды объектов» главы 5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 умолчанию возвращает полное имя типа 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FullName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На практике этот метод переопределяют, чтобы он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возвращал объект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содержащий состояние объекта в виде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строки. Например, переопределенные методы для таких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фунда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ментальных типов, как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Int32, возвращают значения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объектов в строковом виде. Кроме того, к переопределению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 часто прибегают при отладке: вызов такого метода возвращает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строку, содержащую значения полей объекта. Предполагается,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учитывает информацию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CultureInfo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связанную с вы-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зывающим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потоком. Подробнее о методе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рассказывается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главе 14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Возвращает экземпляр объекта, производного от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который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идентифицирует тип объекта, вызвавшего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Возвращаемый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может использоваться с классами, реализующими от-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ражение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получения информации о типе в виде метаданных.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Отражение рассматривается в главе 23. Метод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невирту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альный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его нельзя переопределить, поэтому классу не удастся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исказить сведения о своем типе; таким образом обеспечивается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безопасность типов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MemberwiseClone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невиртуальный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метод создает новый экземпляр типа и при-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сваивает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полям нового объекта соответствующие значения объекта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Возвращается ссылка на созданный экземпляр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Finalize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Этот виртуальный метод вызывается, когда уборщик мусора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опре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деляет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что объект является мусором, но до возвращения занятой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объектом памяти в кучу. В типах, требующих очистки при сборке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мусора, следует переопределить этот метод. Подробнее о нем см.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главу 21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9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Вычисление количества байтов, необходимых для хранения всех экземпляр-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ных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полей типа и всех его базовых типов, включая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System.Object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(в котором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отсутствуют собственные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экземплярные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поля). Кроме того, в каждом объекте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кучи должны присутствовать дополнительные члены, называемые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указателем</a:t>
            </a:r>
          </a:p>
          <a:p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объект-тип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и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индексом блока синхронизации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они необходимы CLR для управления объектом. Байты этих дополни-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тельных членов добавляются к байтам, необходимым для размещения самого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объекта.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Выделение памяти для объекта с резервированием необходимого для данного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типа количества байтов в управляемой куче. Выделенные байты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инициализи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руются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нулями (0).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Инициализация указателя на объект-тип и индекса блока синхронизации.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Вызов конструктора экземпляра типа с параметрами, указанными при вызове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(в предыдущем примере это строка ConstructorParam1). Большинство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компиляторов автоматически включает в конструктор код вызова конструктора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базового класса. Каждый конструктор выполняет инициализацию определенных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соответствующем типе полей. В частности, вызывается конструктор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но он ничего не делает и просто возвращает управление.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065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Возвращает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если два объекта имеют одинаковые значения.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Подробнее об этом методе рассказывается в разделе «Равенство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тождество объектов» главы 5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GetHashCode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Возвращает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хеш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-код для значения данного объекта. Этот метод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следует переопределить, если объекты типа используются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каче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стве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ключа хеш-таблиц. Вообще говоря, класс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выбран для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размещения этого метода неудачно, потому что большинство типов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используется в качестве ключей хеш-таблиц; этот метод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умест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нее было бы определить в интерфейсе. Подробнее об этом методе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рассказывается в разделе «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Хеш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-коды объектов» главы 5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 умолчанию возвращает полное имя типа 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FullName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На практике этот метод переопределяют, чтобы он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возвращал объект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содержащий состояние объекта в виде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строки. Например, переопределенные методы для таких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фунда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ментальных типов, как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Int32, возвращают значения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объектов в строковом виде. Кроме того, к переопределению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 часто прибегают при отладке: вызов такого метода возвращает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строку, содержащую значения полей объекта. Предполагается,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учитывает информацию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CultureInfo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связанную с вы-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зывающим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потоком. Подробнее о методе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рассказывается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главе 14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Возвращает экземпляр объекта, производного от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который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идентифицирует тип объекта, вызвавшего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Возвращаемый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может использоваться с классами, реализующими от-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ражение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получения информации о типе в виде метаданных.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Отражение рассматривается в главе 23. Метод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невирту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альный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его нельзя переопределить, поэтому классу не удастся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исказить сведения о своем типе; таким образом обеспечивается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безопасность типов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MemberwiseClone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невиртуальный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метод создает новый экземпляр типа и при-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сваивает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полям нового объекта соответствующие значения объекта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Возвращается ссылка на созданный экземпляр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Finalize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Этот виртуальный метод вызывается, когда уборщик мусора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опре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деляет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что объект является мусором, но до возвращения занятой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объектом памяти в кучу. В типах, требующих очистки при сборке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мусора, следует переопределить этот метод. Подробнее о нем см.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главу 21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274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Возвращает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если два объекта имеют одинаковые значения.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Подробнее об этом методе рассказывается в разделе «Равенство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тождество объектов» главы 5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GetHashCode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Возвращает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хеш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-код для значения данного объекта. Этот метод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следует переопределить, если объекты типа используются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каче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стве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ключа хеш-таблиц. Вообще говоря, класс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выбран для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размещения этого метода неудачно, потому что большинство типов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используется в качестве ключей хеш-таблиц; этот метод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умест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нее было бы определить в интерфейсе. Подробнее об этом методе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рассказывается в разделе «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Хеш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-коды объектов» главы 5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 умолчанию возвращает полное имя типа 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FullName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На практике этот метод переопределяют, чтобы он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возвращал объект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содержащий состояние объекта в виде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строки. Например, переопределенные методы для таких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фунда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ментальных типов, как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Int32, возвращают значения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объектов в строковом виде. Кроме того, к переопределению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 часто прибегают при отладке: вызов такого метода возвращает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строку, содержащую значения полей объекта. Предполагается,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учитывает информацию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CultureInfo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связанную с вы-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зывающим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потоком. Подробнее о методе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рассказывается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главе 14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Возвращает экземпляр объекта, производного от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который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идентифицирует тип объекта, вызвавшего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Возвращаемый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может использоваться с классами, реализующими от-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ражение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получения информации о типе в виде метаданных.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Отражение рассматривается в главе 23. Метод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GetType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невирту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альный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его нельзя переопределить, поэтому классу не удастся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исказить сведения о своем типе; таким образом обеспечивается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безопасность типов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MemberwiseClone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невиртуальный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метод создает новый экземпляр типа и при-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сваивает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полям нового объекта соответствующие значения объекта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Возвращается ссылка на созданный экземпляр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Finalize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Этот виртуальный метод вызывается, когда уборщик мусора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опре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деляет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что объект является мусором, но до возвращения занятой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объектом памяти в кучу. В типах, требующих очистки при сборке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мусора, следует переопределить этот метод. Подробнее о нем см.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главу 21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86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67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72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05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8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93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23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8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26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68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79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34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9B43-AA08-4255-8FC3-289A8D4DB0A2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0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C#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Brief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5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Приведение типов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10" y="1611817"/>
            <a:ext cx="10592979" cy="477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7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ValueType</a:t>
            </a:r>
            <a:r>
              <a:rPr lang="en-US" dirty="0" smtClean="0">
                <a:solidFill>
                  <a:schemeClr val="bg2"/>
                </a:solidFill>
              </a:rPr>
              <a:t> / </a:t>
            </a:r>
            <a:r>
              <a:rPr lang="en-US" dirty="0" err="1" smtClean="0">
                <a:solidFill>
                  <a:schemeClr val="bg2"/>
                </a:solidFill>
              </a:rPr>
              <a:t>ReferenceType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память для ссылочных типов всегда выделяется из управляемой </a:t>
            </a:r>
            <a:r>
              <a:rPr lang="ru-RU" dirty="0" smtClean="0">
                <a:solidFill>
                  <a:schemeClr val="bg2"/>
                </a:solidFill>
              </a:rPr>
              <a:t>кучи</a:t>
            </a:r>
            <a:endParaRPr lang="ru-RU" dirty="0">
              <a:solidFill>
                <a:schemeClr val="bg2"/>
              </a:solidFill>
            </a:endParaRPr>
          </a:p>
          <a:p>
            <a:r>
              <a:rPr lang="ru-RU" dirty="0" smtClean="0">
                <a:solidFill>
                  <a:schemeClr val="bg2"/>
                </a:solidFill>
              </a:rPr>
              <a:t>каждый </a:t>
            </a:r>
            <a:r>
              <a:rPr lang="ru-RU" dirty="0">
                <a:solidFill>
                  <a:schemeClr val="bg2"/>
                </a:solidFill>
              </a:rPr>
              <a:t>объект, размещаемый в куче, содержит дополнительные члены, </a:t>
            </a:r>
            <a:r>
              <a:rPr lang="ru-RU" dirty="0" smtClean="0">
                <a:solidFill>
                  <a:schemeClr val="bg2"/>
                </a:solidFill>
              </a:rPr>
              <a:t>подлежащие инициализации</a:t>
            </a:r>
            <a:endParaRPr lang="ru-RU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н</a:t>
            </a:r>
            <a:r>
              <a:rPr lang="ru-RU" dirty="0" smtClean="0">
                <a:solidFill>
                  <a:schemeClr val="bg2"/>
                </a:solidFill>
              </a:rPr>
              <a:t>езанятые </a:t>
            </a:r>
            <a:r>
              <a:rPr lang="ru-RU" dirty="0">
                <a:solidFill>
                  <a:schemeClr val="bg2"/>
                </a:solidFill>
              </a:rPr>
              <a:t>полезной информацией байты объекта обнуляются (это </a:t>
            </a:r>
            <a:r>
              <a:rPr lang="ru-RU" dirty="0" smtClean="0">
                <a:solidFill>
                  <a:schemeClr val="bg2"/>
                </a:solidFill>
              </a:rPr>
              <a:t>касается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u-RU" dirty="0" smtClean="0">
                <a:solidFill>
                  <a:schemeClr val="bg2"/>
                </a:solidFill>
              </a:rPr>
              <a:t>полей)</a:t>
            </a:r>
            <a:endParaRPr lang="ru-RU" dirty="0">
              <a:solidFill>
                <a:schemeClr val="bg2"/>
              </a:solidFill>
            </a:endParaRPr>
          </a:p>
          <a:p>
            <a:r>
              <a:rPr lang="ru-RU" dirty="0" smtClean="0">
                <a:solidFill>
                  <a:schemeClr val="bg2"/>
                </a:solidFill>
              </a:rPr>
              <a:t>размещение </a:t>
            </a:r>
            <a:r>
              <a:rPr lang="ru-RU" dirty="0">
                <a:solidFill>
                  <a:schemeClr val="bg2"/>
                </a:solidFill>
              </a:rPr>
              <a:t>объекта в управляемой куче со временем инициирует сборку </a:t>
            </a:r>
            <a:r>
              <a:rPr lang="ru-RU" dirty="0" smtClean="0">
                <a:solidFill>
                  <a:schemeClr val="bg2"/>
                </a:solidFill>
              </a:rPr>
              <a:t>мусора</a:t>
            </a:r>
            <a:r>
              <a:rPr lang="ru-RU" dirty="0">
                <a:solidFill>
                  <a:schemeClr val="bg2"/>
                </a:solidFill>
              </a:rPr>
              <a:t>.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8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Demo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66" y="1825625"/>
            <a:ext cx="10530134" cy="290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9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Demo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5449"/>
            <a:ext cx="6916387" cy="51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7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Demo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027" y="1479590"/>
            <a:ext cx="9083627" cy="52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3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Выбор </a:t>
            </a:r>
            <a:r>
              <a:rPr lang="en-US" dirty="0" err="1" smtClean="0">
                <a:solidFill>
                  <a:schemeClr val="bg2"/>
                </a:solidFill>
              </a:rPr>
              <a:t>ValueType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>
                <a:solidFill>
                  <a:schemeClr val="bg2"/>
                </a:solidFill>
              </a:rPr>
              <a:t>Тип похож на </a:t>
            </a:r>
            <a:r>
              <a:rPr lang="ru-RU" dirty="0" err="1" smtClean="0">
                <a:solidFill>
                  <a:schemeClr val="bg2"/>
                </a:solidFill>
              </a:rPr>
              <a:t>притивный</a:t>
            </a:r>
            <a:endParaRPr lang="ru-RU" dirty="0" smtClean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bg2"/>
                </a:solidFill>
              </a:rPr>
              <a:t>Тип не обязан иметь базовый тип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bg2"/>
                </a:solidFill>
              </a:rPr>
              <a:t>Тип не имеет производных типов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bg2"/>
                </a:solidFill>
              </a:rPr>
              <a:t>Размер экземпляров типа мал (16 байт)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bg2"/>
                </a:solidFill>
              </a:rPr>
              <a:t>Размер экземпляров велик, но они не передаются в качестве параметров и не являются результатами методов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98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Отличия </a:t>
            </a:r>
            <a:r>
              <a:rPr lang="en-US" dirty="0" err="1" smtClean="0">
                <a:solidFill>
                  <a:schemeClr val="bg2"/>
                </a:solidFill>
              </a:rPr>
              <a:t>ValueTypes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2"/>
                </a:solidFill>
              </a:rPr>
              <a:t>boxed/unboxed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2"/>
                </a:solidFill>
              </a:rPr>
              <a:t>ValueType.Equals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ValueType.GetHashCode</a:t>
            </a:r>
            <a:endParaRPr lang="en-US" dirty="0" smtClean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2"/>
                </a:solidFill>
              </a:rPr>
              <a:t>no abstract/virtual methods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2"/>
                </a:solidFill>
              </a:rPr>
              <a:t>n</a:t>
            </a:r>
            <a:r>
              <a:rPr lang="en-US" dirty="0" smtClean="0">
                <a:solidFill>
                  <a:schemeClr val="bg2"/>
                </a:solidFill>
              </a:rPr>
              <a:t>o null-value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bg2"/>
                </a:solidFill>
              </a:rPr>
              <a:t>Копирование при присваивании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bg2"/>
                </a:solidFill>
              </a:rPr>
              <a:t>Мгновенное высвобождение памяти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06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Box/unbox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7208"/>
            <a:ext cx="9119356" cy="50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82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Box/unbox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2179"/>
            <a:ext cx="6627223" cy="496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70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Box/unbox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921332" cy="498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Common Language Runtime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9723" y="1690688"/>
            <a:ext cx="7952554" cy="487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01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Box/unbox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1098"/>
            <a:ext cx="5063836" cy="521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84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Box/unbox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2737"/>
            <a:ext cx="7355774" cy="516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Свойства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5274"/>
            <a:ext cx="10192418" cy="29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13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Свойства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1" y="1570017"/>
            <a:ext cx="10942266" cy="304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7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Свойства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8257"/>
            <a:ext cx="7251408" cy="520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20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Свойства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05719"/>
            <a:ext cx="10791833" cy="532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8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Свойства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900042" cy="407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56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Обобщения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8650159" cy="49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87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Обобщения Ограничения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10717802" cy="338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4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Just In Time (JIT) </a:t>
            </a:r>
            <a:r>
              <a:rPr lang="ru-RU" dirty="0" smtClean="0">
                <a:solidFill>
                  <a:schemeClr val="bg2"/>
                </a:solidFill>
              </a:rPr>
              <a:t>Компилятор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1717" y="1457490"/>
            <a:ext cx="9948566" cy="505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5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JIT  Duck*ng magic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870" y="1330413"/>
            <a:ext cx="6964259" cy="534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5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JIT </a:t>
            </a:r>
            <a:r>
              <a:rPr lang="ru-RU" dirty="0" smtClean="0">
                <a:solidFill>
                  <a:schemeClr val="bg2"/>
                </a:solidFill>
              </a:rPr>
              <a:t>Повторный вызов метода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774" y="1469365"/>
            <a:ext cx="11228451" cy="513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8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JIT </a:t>
            </a:r>
            <a:r>
              <a:rPr lang="ru-RU" dirty="0" smtClean="0">
                <a:solidFill>
                  <a:schemeClr val="bg2"/>
                </a:solidFill>
              </a:rPr>
              <a:t>+ -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83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System.Object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2"/>
                </a:solidFill>
              </a:rPr>
              <a:t>Equals()</a:t>
            </a:r>
          </a:p>
          <a:p>
            <a:pPr>
              <a:buFontTx/>
              <a:buChar char="-"/>
            </a:pPr>
            <a:r>
              <a:rPr lang="en-US" dirty="0" err="1">
                <a:solidFill>
                  <a:schemeClr val="bg2"/>
                </a:solidFill>
              </a:rPr>
              <a:t>GetHashCode</a:t>
            </a:r>
            <a:r>
              <a:rPr lang="en-US" dirty="0">
                <a:solidFill>
                  <a:schemeClr val="bg2"/>
                </a:solidFill>
              </a:rPr>
              <a:t>()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2"/>
                </a:solidFill>
              </a:rPr>
              <a:t>ToString</a:t>
            </a:r>
            <a:r>
              <a:rPr lang="en-US" dirty="0" smtClean="0">
                <a:solidFill>
                  <a:schemeClr val="bg2"/>
                </a:solidFill>
              </a:rPr>
              <a:t>()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2"/>
                </a:solidFill>
              </a:rPr>
              <a:t>GetType</a:t>
            </a:r>
            <a:r>
              <a:rPr lang="en-US" dirty="0" smtClean="0">
                <a:solidFill>
                  <a:schemeClr val="bg2"/>
                </a:solidFill>
              </a:rPr>
              <a:t>()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2"/>
                </a:solidFill>
              </a:rPr>
              <a:t>- </a:t>
            </a:r>
            <a:r>
              <a:rPr lang="en-US" dirty="0" err="1" smtClean="0">
                <a:solidFill>
                  <a:schemeClr val="bg2"/>
                </a:solidFill>
              </a:rPr>
              <a:t>MemberwiseClone</a:t>
            </a:r>
            <a:r>
              <a:rPr lang="en-US" dirty="0" smtClean="0">
                <a:solidFill>
                  <a:schemeClr val="bg2"/>
                </a:solidFill>
              </a:rPr>
              <a:t>()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2"/>
                </a:solidFill>
              </a:rPr>
              <a:t>- Finalize()</a:t>
            </a:r>
          </a:p>
          <a:p>
            <a:pPr>
              <a:buFontTx/>
              <a:buChar char="-"/>
            </a:pP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5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Оператор </a:t>
            </a:r>
            <a:r>
              <a:rPr lang="en-US" dirty="0" smtClean="0">
                <a:solidFill>
                  <a:schemeClr val="bg2"/>
                </a:solidFill>
              </a:rPr>
              <a:t>n</a:t>
            </a:r>
            <a:r>
              <a:rPr lang="en-US" dirty="0" smtClean="0">
                <a:solidFill>
                  <a:schemeClr val="bg2"/>
                </a:solidFill>
              </a:rPr>
              <a:t>ew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Employee e </a:t>
            </a:r>
            <a:r>
              <a:rPr lang="en-US" dirty="0" smtClean="0">
                <a:solidFill>
                  <a:schemeClr val="bg2"/>
                </a:solidFill>
              </a:rPr>
              <a:t>= </a:t>
            </a:r>
            <a:r>
              <a:rPr lang="en-US" dirty="0">
                <a:solidFill>
                  <a:schemeClr val="bg2"/>
                </a:solidFill>
              </a:rPr>
              <a:t>new Employee("ConstructorParam1</a:t>
            </a:r>
            <a:r>
              <a:rPr lang="en-US" dirty="0" smtClean="0">
                <a:solidFill>
                  <a:schemeClr val="bg2"/>
                </a:solidFill>
              </a:rPr>
              <a:t>");</a:t>
            </a:r>
            <a:endParaRPr lang="ru-RU" dirty="0" smtClean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bg2"/>
                </a:solidFill>
              </a:rPr>
              <a:t>Вычисление кол-ва байтов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bg2"/>
                </a:solidFill>
              </a:rPr>
              <a:t>Выделение в куче (заполняется 0)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bg2"/>
                </a:solidFill>
              </a:rPr>
              <a:t>Инициализация указателя на объект-тип и индекса блока </a:t>
            </a:r>
            <a:r>
              <a:rPr lang="ru-RU" dirty="0" smtClean="0">
                <a:solidFill>
                  <a:schemeClr val="bg2"/>
                </a:solidFill>
              </a:rPr>
              <a:t>синхронизации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bg2"/>
                </a:solidFill>
              </a:rPr>
              <a:t>Вызов конструктора экземпляра типа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35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Приведение типов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36" y="1329105"/>
            <a:ext cx="10217727" cy="5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286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2762</Words>
  <Application>Microsoft Office PowerPoint</Application>
  <PresentationFormat>Широкоэкранный</PresentationFormat>
  <Paragraphs>345</Paragraphs>
  <Slides>28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Тема Office</vt:lpstr>
      <vt:lpstr>C#</vt:lpstr>
      <vt:lpstr>Common Language Runtime</vt:lpstr>
      <vt:lpstr>Just In Time (JIT) Компилятор</vt:lpstr>
      <vt:lpstr>JIT  Duck*ng magic</vt:lpstr>
      <vt:lpstr>JIT Повторный вызов метода</vt:lpstr>
      <vt:lpstr>JIT + -</vt:lpstr>
      <vt:lpstr>System.Object</vt:lpstr>
      <vt:lpstr>Оператор new</vt:lpstr>
      <vt:lpstr>Приведение типов</vt:lpstr>
      <vt:lpstr>Приведение типов</vt:lpstr>
      <vt:lpstr>ValueType / ReferenceType</vt:lpstr>
      <vt:lpstr>Demo</vt:lpstr>
      <vt:lpstr>Demo</vt:lpstr>
      <vt:lpstr>Demo</vt:lpstr>
      <vt:lpstr>Выбор ValueType</vt:lpstr>
      <vt:lpstr>Отличия ValueTypes</vt:lpstr>
      <vt:lpstr>Box/unbox</vt:lpstr>
      <vt:lpstr>Box/unbox</vt:lpstr>
      <vt:lpstr>Box/unbox</vt:lpstr>
      <vt:lpstr>Box/unbox</vt:lpstr>
      <vt:lpstr>Box/unbox</vt:lpstr>
      <vt:lpstr>Свойства</vt:lpstr>
      <vt:lpstr>Свойства</vt:lpstr>
      <vt:lpstr>Свойства</vt:lpstr>
      <vt:lpstr>Свойства</vt:lpstr>
      <vt:lpstr>Свойства</vt:lpstr>
      <vt:lpstr>Обобщения</vt:lpstr>
      <vt:lpstr>Обобщения Ограничения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Cycle</dc:title>
  <dc:creator>Tolltech</dc:creator>
  <cp:lastModifiedBy>Tolltech</cp:lastModifiedBy>
  <cp:revision>32</cp:revision>
  <dcterms:created xsi:type="dcterms:W3CDTF">2018-02-25T08:53:46Z</dcterms:created>
  <dcterms:modified xsi:type="dcterms:W3CDTF">2018-09-16T14:33:12Z</dcterms:modified>
</cp:coreProperties>
</file>