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9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559" autoAdjust="0"/>
  </p:normalViewPr>
  <p:slideViewPr>
    <p:cSldViewPr snapToGrid="0" snapToObjects="1" showGuides="1">
      <p:cViewPr>
        <p:scale>
          <a:sx n="35" d="100"/>
          <a:sy n="35" d="100"/>
        </p:scale>
        <p:origin x="528" y="20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41F4-78D6-A9B8-0EE6-6C896BC75479}"/>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D5F7E9FF-B2E8-04BF-F237-808E0561751F}"/>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A9244-CF0A-F8F9-4850-83AC5C1CCEBC}"/>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03E5238-A66D-C86D-5010-24E93A028C2C}"/>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6" name="Footer Placeholder 5">
            <a:extLst>
              <a:ext uri="{FF2B5EF4-FFF2-40B4-BE49-F238E27FC236}">
                <a16:creationId xmlns:a16="http://schemas.microsoft.com/office/drawing/2014/main" id="{886B6B29-CC9E-4A77-4375-A385B13142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210C91-F454-CCAD-5128-FFD1CA5EDC9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993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F12E-0716-61CC-AFC8-F7EB5CC95C36}"/>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A6E7C9E7-773B-732C-F2BB-21AFFEC5F0E2}"/>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E91A5FE0-5972-D906-64EE-03723843B128}"/>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EAC6F0EF-DADD-E08C-13D1-27C9DAD234A6}"/>
              </a:ext>
            </a:extLst>
          </p:cNvPr>
          <p:cNvSpPr>
            <a:spLocks noGrp="1"/>
          </p:cNvSpPr>
          <p:nvPr>
            <p:ph type="dt" sz="half" idx="10"/>
          </p:nvPr>
        </p:nvSpPr>
        <p:spPr/>
        <p:txBody>
          <a:bodyPr/>
          <a:lstStyle/>
          <a:p>
            <a:fld id="{48A87A34-81AB-432B-8DAE-1953F412C126}" type="datetimeFigureOut">
              <a:rPr lang="en-US" smtClean="0"/>
              <a:pPr/>
              <a:t>11/7/23</a:t>
            </a:fld>
            <a:endParaRPr lang="en-US" dirty="0"/>
          </a:p>
        </p:txBody>
      </p:sp>
      <p:sp>
        <p:nvSpPr>
          <p:cNvPr id="6" name="Footer Placeholder 5">
            <a:extLst>
              <a:ext uri="{FF2B5EF4-FFF2-40B4-BE49-F238E27FC236}">
                <a16:creationId xmlns:a16="http://schemas.microsoft.com/office/drawing/2014/main" id="{8A617950-8F2F-CF2F-923D-4436FA3873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05ABC8-8AC6-160D-CEAD-76A935F6FE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01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4EF3-2995-38E8-9E5E-1C5DDEC1C8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FB41F-6857-E5F1-809C-B4EAAF0A8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5BDA9-9340-CE35-2977-9658F3C64529}"/>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00B9DF60-64E8-6653-103F-2A7A07A3E5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45DF8F-B79E-6ED8-DA15-D7CC207454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82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0112B-BA9C-423F-E721-7BE2A90E800A}"/>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FBA97-2AE4-B415-A354-5789D3E1FF47}"/>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FD39-066F-5848-BEFC-0DA9AE9F8C64}"/>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D3F68730-4F23-5AA4-5C13-A1405C600E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8CE70A-3C3D-973F-44D6-ADA16885477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162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02356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1674-EBAF-CDA6-898F-4B85C6DECEFB}"/>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0D5C6D0C-D87A-FFFF-A592-2B66BD1C030E}"/>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6EBFFA67-81B8-4FBF-8F99-7412D771152D}"/>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74E7E1BE-94B6-FEAC-FAC6-17E7286E71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8687DE-7C80-5ECA-AD37-522AB14B821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12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8374-9354-9A10-997B-004917FEB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ADBB2-2B7E-FB83-C606-DE25AC0A01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4F1D2-66FF-2636-9AEF-DFEB26E7B2AE}"/>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A4089D95-0F40-7995-CD4A-EE240F2C78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F77A7-A563-7BB5-9C7D-3DAE02BF6D4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170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F8E-153B-11D4-BE98-B8906A916ED7}"/>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995A50FD-B088-0C33-4D21-8F1CE251828F}"/>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1B43A-7950-8288-1F2F-6100E75B91B7}"/>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5" name="Footer Placeholder 4">
            <a:extLst>
              <a:ext uri="{FF2B5EF4-FFF2-40B4-BE49-F238E27FC236}">
                <a16:creationId xmlns:a16="http://schemas.microsoft.com/office/drawing/2014/main" id="{4C9B9BE0-0E5B-12F8-E1B3-F2802977D9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483322-29D5-AF88-1DFA-7EED9796F8A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838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AC0E-95B9-1253-2B49-F4FD2742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713FB-ECC5-A567-30BA-83C454235641}"/>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147B0-462F-341A-BC60-9234A00D8CB4}"/>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A40A1-B73E-D12F-8FED-B80DB3378A91}"/>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6" name="Footer Placeholder 5">
            <a:extLst>
              <a:ext uri="{FF2B5EF4-FFF2-40B4-BE49-F238E27FC236}">
                <a16:creationId xmlns:a16="http://schemas.microsoft.com/office/drawing/2014/main" id="{920BB64B-F387-FAB8-FF72-0DC1284927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09ADD8-1E8B-B13E-0743-899C0A5638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17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9C21-7E96-9F54-1281-2D10BD79D082}"/>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8AB01-A243-3196-725E-4CD0517BC34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F41208D7-B96A-2EE5-C92F-0863BDF3A60D}"/>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385E7-9DAC-0696-07C5-7A6168CD27F3}"/>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DBEBD30F-AC8C-BCDC-1843-5157B53A931E}"/>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BB459-4676-7A3E-D4F4-269D2326CC85}"/>
              </a:ext>
            </a:extLst>
          </p:cNvPr>
          <p:cNvSpPr>
            <a:spLocks noGrp="1"/>
          </p:cNvSpPr>
          <p:nvPr>
            <p:ph type="dt" sz="half" idx="10"/>
          </p:nvPr>
        </p:nvSpPr>
        <p:spPr/>
        <p:txBody>
          <a:bodyPr/>
          <a:lstStyle/>
          <a:p>
            <a:fld id="{1160EA64-D806-43AC-9DF2-F8C432F32B4C}" type="datetimeFigureOut">
              <a:rPr lang="en-US" smtClean="0"/>
              <a:pPr/>
              <a:t>11/7/23</a:t>
            </a:fld>
            <a:endParaRPr lang="en-US" dirty="0"/>
          </a:p>
        </p:txBody>
      </p:sp>
      <p:sp>
        <p:nvSpPr>
          <p:cNvPr id="8" name="Footer Placeholder 7">
            <a:extLst>
              <a:ext uri="{FF2B5EF4-FFF2-40B4-BE49-F238E27FC236}">
                <a16:creationId xmlns:a16="http://schemas.microsoft.com/office/drawing/2014/main" id="{7FB006C6-E53A-6E41-04FB-014C201A76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5A2D40-8D92-03BD-F5C7-9E19F2F3345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914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06E7-B584-CFE9-6EA0-CF3E53E48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4FCCD-6528-1BC4-B482-2F3414715780}"/>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4" name="Footer Placeholder 3">
            <a:extLst>
              <a:ext uri="{FF2B5EF4-FFF2-40B4-BE49-F238E27FC236}">
                <a16:creationId xmlns:a16="http://schemas.microsoft.com/office/drawing/2014/main" id="{77E00E90-51A3-023B-7488-7386091300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7892B1-7EF5-1596-0D62-6F457D93F0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065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04044-0218-96F9-87A7-32226D17A46C}"/>
              </a:ext>
            </a:extLst>
          </p:cNvPr>
          <p:cNvSpPr>
            <a:spLocks noGrp="1"/>
          </p:cNvSpPr>
          <p:nvPr>
            <p:ph type="dt" sz="half" idx="10"/>
          </p:nvPr>
        </p:nvSpPr>
        <p:spPr/>
        <p:txBody>
          <a:bodyPr/>
          <a:lstStyle/>
          <a:p>
            <a:fld id="{48A87A34-81AB-432B-8DAE-1953F412C126}" type="datetimeFigureOut">
              <a:rPr lang="en-US" smtClean="0"/>
              <a:t>11/7/23</a:t>
            </a:fld>
            <a:endParaRPr lang="en-US" dirty="0"/>
          </a:p>
        </p:txBody>
      </p:sp>
      <p:sp>
        <p:nvSpPr>
          <p:cNvPr id="3" name="Footer Placeholder 2">
            <a:extLst>
              <a:ext uri="{FF2B5EF4-FFF2-40B4-BE49-F238E27FC236}">
                <a16:creationId xmlns:a16="http://schemas.microsoft.com/office/drawing/2014/main" id="{7B65C095-02C3-B0C6-325E-D981AB477F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F65646-ACC4-F3AD-FA34-E4F704180E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58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79A3A-C180-0C40-30AA-1B9AA9B17A0D}"/>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304627-C2CA-478A-15EB-9C030F14D488}"/>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B46A9-6782-9193-32D7-2D3043D2DA32}"/>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CA5B209A-68A8-5841-9C57-25738CB475D9}" type="datetimeFigureOut">
              <a:rPr lang="en-US" smtClean="0"/>
              <a:t>11/7/23</a:t>
            </a:fld>
            <a:endParaRPr lang="en-US"/>
          </a:p>
        </p:txBody>
      </p:sp>
      <p:sp>
        <p:nvSpPr>
          <p:cNvPr id="5" name="Footer Placeholder 4">
            <a:extLst>
              <a:ext uri="{FF2B5EF4-FFF2-40B4-BE49-F238E27FC236}">
                <a16:creationId xmlns:a16="http://schemas.microsoft.com/office/drawing/2014/main" id="{F6B9958E-F709-AF9F-4EC5-2EDC665CAEA3}"/>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35F92A-A29E-56FD-D567-85E7536D820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24153A20-3C6C-8C49-AE4F-EF170EBED5C5}" type="slidenum">
              <a:rPr lang="en-US" smtClean="0"/>
              <a:t>‹#›</a:t>
            </a:fld>
            <a:endParaRPr lang="en-US"/>
          </a:p>
        </p:txBody>
      </p:sp>
      <p:graphicFrame>
        <p:nvGraphicFramePr>
          <p:cNvPr id="7" name="Table 6">
            <a:extLst>
              <a:ext uri="{FF2B5EF4-FFF2-40B4-BE49-F238E27FC236}">
                <a16:creationId xmlns:a16="http://schemas.microsoft.com/office/drawing/2014/main" id="{1631D3C6-AD8F-2BB6-D234-973E9784C6A7}"/>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47296BFD-9B96-B885-0A7B-12521F541F22}"/>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151522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4805139"/>
          </a:xfrm>
        </p:spPr>
        <p:txBody>
          <a:bodyPr/>
          <a:lstStyle/>
          <a:p>
            <a:pPr>
              <a:lnSpc>
                <a:spcPct val="150000"/>
              </a:lnSpc>
            </a:pPr>
            <a:r>
              <a:rPr lang="en-US" sz="3200" dirty="0"/>
              <a:t>The DSR Website project team aims to create a fully accessible site to be utilized by the Disabled Students at RPI club. Using our site, students will be able to see club information in one convenient location and will have access to additional resources regarding disability accommodations and accessibility on the RPI campus. </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21820"/>
            <a:ext cx="10048875" cy="807905"/>
          </a:xfrm>
        </p:spPr>
        <p:txBody>
          <a:bodyPr/>
          <a:lstStyle/>
          <a:p>
            <a:r>
              <a:rPr lang="en-US" sz="4500"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4184429"/>
            <a:ext cx="10050462" cy="810214"/>
          </a:xfrm>
        </p:spPr>
        <p:txBody>
          <a:bodyPr/>
          <a:lstStyle/>
          <a:p>
            <a:r>
              <a:rPr lang="en-US" sz="4500" dirty="0"/>
              <a:t>Objectives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9436407"/>
          </a:xfrm>
        </p:spPr>
        <p:txBody>
          <a:bodyPr/>
          <a:lstStyle/>
          <a:p>
            <a:r>
              <a:rPr lang="en-US" sz="3200" dirty="0"/>
              <a:t>Our website has six main pages:</a:t>
            </a:r>
          </a:p>
          <a:p>
            <a:pPr marL="457200" indent="-457200">
              <a:buFont typeface="Arial" panose="020B0604020202020204" pitchFamily="34" charset="0"/>
              <a:buChar char="•"/>
            </a:pPr>
            <a:r>
              <a:rPr lang="en-US" sz="3200" dirty="0"/>
              <a:t>The Homepage has general information about the DSR Club and offers their discord group for those interested in joining. </a:t>
            </a:r>
          </a:p>
          <a:p>
            <a:pPr marL="457200" indent="-457200">
              <a:buFont typeface="Arial" panose="020B0604020202020204" pitchFamily="34" charset="0"/>
              <a:buChar char="•"/>
            </a:pPr>
            <a:r>
              <a:rPr lang="en-US" sz="3200" dirty="0"/>
              <a:t>The RPI Disability Resources page has all the available accommodations at RPI and how to request them. </a:t>
            </a:r>
          </a:p>
          <a:p>
            <a:pPr marL="457200" indent="-457200">
              <a:buFont typeface="Arial" panose="020B0604020202020204" pitchFamily="34" charset="0"/>
              <a:buChar char="•"/>
            </a:pPr>
            <a:r>
              <a:rPr lang="en-US" sz="3200" dirty="0"/>
              <a:t>The Projects page shows some projects that the DSR club has done. </a:t>
            </a:r>
          </a:p>
          <a:p>
            <a:pPr marL="457200" indent="-457200">
              <a:buFont typeface="Arial" panose="020B0604020202020204" pitchFamily="34" charset="0"/>
              <a:buChar char="•"/>
            </a:pPr>
            <a:r>
              <a:rPr lang="en-US" sz="3200" dirty="0"/>
              <a:t>The Additional Resources page -&gt;</a:t>
            </a:r>
          </a:p>
          <a:p>
            <a:pPr marL="457200" indent="-457200">
              <a:buFont typeface="Arial" panose="020B0604020202020204" pitchFamily="34" charset="0"/>
              <a:buChar char="•"/>
            </a:pPr>
            <a:r>
              <a:rPr lang="en-US" sz="3200" dirty="0"/>
              <a:t>The Events Calendar page shows dates and times of club meetings</a:t>
            </a:r>
          </a:p>
          <a:p>
            <a:pPr marL="457200" indent="-457200">
              <a:buFont typeface="Arial" panose="020B0604020202020204" pitchFamily="34" charset="0"/>
              <a:buChar char="•"/>
            </a:pPr>
            <a:r>
              <a:rPr lang="en-US" sz="3200" dirty="0"/>
              <a:t>The Accessibility Options page will allow people to change various settings and configurations to enhance usability and accommodate different needs.</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520665"/>
            <a:ext cx="10048875" cy="810214"/>
          </a:xfrm>
        </p:spPr>
        <p:txBody>
          <a:bodyPr/>
          <a:lstStyle/>
          <a:p>
            <a:r>
              <a:rPr lang="en-US" sz="4500" dirty="0"/>
              <a:t>Website Overview</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2589148"/>
          </a:xfrm>
        </p:spPr>
        <p:txBody>
          <a:bodyPr/>
          <a:lstStyle/>
          <a:p>
            <a:pPr>
              <a:lnSpc>
                <a:spcPct val="150000"/>
              </a:lnSpc>
            </a:pPr>
            <a:r>
              <a:rPr lang="en-US" sz="3200" dirty="0"/>
              <a:t>We are designing our website to align with the Americans with Disabilities act (ADA) to ensure equal access and opportunities for all students.</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377404" y="5521820"/>
            <a:ext cx="10058400" cy="807905"/>
          </a:xfrm>
        </p:spPr>
        <p:txBody>
          <a:bodyPr/>
          <a:lstStyle/>
          <a:p>
            <a:r>
              <a:rPr lang="en-US" sz="4500" dirty="0"/>
              <a:t>Accessibility Standards Compliance</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21820"/>
            <a:ext cx="10047018" cy="807905"/>
          </a:xfrm>
        </p:spPr>
        <p:txBody>
          <a:bodyPr/>
          <a:lstStyle/>
          <a:p>
            <a:r>
              <a:rPr lang="en-US" sz="4500" dirty="0"/>
              <a:t>Future Developments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11583149"/>
          </a:xfrm>
        </p:spPr>
        <p:txBody>
          <a:bodyPr/>
          <a:lstStyle/>
          <a:p>
            <a:pPr>
              <a:lnSpc>
                <a:spcPct val="150000"/>
              </a:lnSpc>
            </a:pPr>
            <a:r>
              <a:rPr lang="en-US" sz="3200" dirty="0"/>
              <a:t>Our journey towards inclusivity never stops! We are dedicated to ongoing enhancements to make our website even more accessible and user-friendly. Here's a sneak peek into our future developments:</a:t>
            </a:r>
          </a:p>
          <a:p>
            <a:pPr marL="1828725" lvl="1" indent="-342900"/>
            <a:r>
              <a:rPr lang="en-US" sz="3200" i="0" dirty="0">
                <a:solidFill>
                  <a:schemeClr val="accent5">
                    <a:lumMod val="50000"/>
                  </a:schemeClr>
                </a:solidFill>
                <a:effectLst/>
                <a:latin typeface="Times New Roman" panose="02020603050405020304" pitchFamily="18" charset="0"/>
                <a:cs typeface="Times New Roman" panose="02020603050405020304" pitchFamily="18" charset="0"/>
              </a:rPr>
              <a:t>Mobile Integration</a:t>
            </a:r>
          </a:p>
          <a:p>
            <a:pPr marL="2400197" lvl="2" indent="-342900">
              <a:lnSpc>
                <a:spcPct val="150000"/>
              </a:lnSpc>
            </a:pPr>
            <a:r>
              <a:rPr lang="en-US" sz="3200" i="0" dirty="0">
                <a:solidFill>
                  <a:schemeClr val="accent5">
                    <a:lumMod val="50000"/>
                  </a:schemeClr>
                </a:solidFill>
                <a:effectLst/>
                <a:latin typeface="Times New Roman" panose="02020603050405020304" pitchFamily="18" charset="0"/>
                <a:cs typeface="Times New Roman" panose="02020603050405020304" pitchFamily="18" charset="0"/>
              </a:rPr>
              <a:t>We </a:t>
            </a:r>
            <a:r>
              <a:rPr lang="en-US" sz="3200" dirty="0">
                <a:solidFill>
                  <a:schemeClr val="accent5">
                    <a:lumMod val="50000"/>
                  </a:schemeClr>
                </a:solidFill>
                <a:latin typeface="Times New Roman" panose="02020603050405020304" pitchFamily="18" charset="0"/>
                <a:cs typeface="Times New Roman" panose="02020603050405020304" pitchFamily="18" charset="0"/>
              </a:rPr>
              <a:t>would like our website to be accessible on mobile devices for those on-the-go.</a:t>
            </a:r>
            <a:endParaRPr lang="en-US" sz="3200" i="0" dirty="0">
              <a:solidFill>
                <a:schemeClr val="accent5">
                  <a:lumMod val="50000"/>
                </a:schemeClr>
              </a:solidFill>
              <a:effectLst/>
              <a:latin typeface="Times New Roman" panose="02020603050405020304" pitchFamily="18" charset="0"/>
              <a:cs typeface="Times New Roman" panose="02020603050405020304" pitchFamily="18" charset="0"/>
            </a:endParaRP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Community Feedback Portal</a:t>
            </a:r>
          </a:p>
          <a:p>
            <a:pPr marL="2400197" lvl="2"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We would like to implement this in the future to help us to prioritize and implement improvements based on real user needs.</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Extended Collaboration with Disability Services</a:t>
            </a:r>
          </a:p>
          <a:p>
            <a:endParaRPr lang="en-US" dirty="0">
              <a:solidFill>
                <a:schemeClr val="accent5">
                  <a:lumMod val="50000"/>
                </a:schemeClr>
              </a:solidFill>
            </a:endParaRP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2908052" y="17880514"/>
            <a:ext cx="10047018" cy="807905"/>
          </a:xfrm>
        </p:spPr>
        <p:txBody>
          <a:bodyPr/>
          <a:lstStyle/>
          <a:p>
            <a:r>
              <a:rPr lang="en-US" sz="4500" dirty="0"/>
              <a:t>Conclusion</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2908052" y="18763068"/>
            <a:ext cx="10052050" cy="3327812"/>
          </a:xfrm>
        </p:spPr>
        <p:txBody>
          <a:bodyPr/>
          <a:lstStyle/>
          <a:p>
            <a:pPr>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We would like to express our sincere gratitude to each one of you for taking the time to delve into our RCOS project, we have worked very hard, and we are honored by your interest and support.</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5102267"/>
            <a:ext cx="10047018" cy="810214"/>
          </a:xfrm>
        </p:spPr>
        <p:txBody>
          <a:bodyPr/>
          <a:lstStyle/>
          <a:p>
            <a:r>
              <a:rPr lang="en-US" sz="4500" dirty="0"/>
              <a:t>Contact Information</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5966775"/>
            <a:ext cx="10052050" cy="1809704"/>
          </a:xfrm>
        </p:spPr>
        <p:txBody>
          <a:bodyPr/>
          <a:lstStyle/>
          <a:p>
            <a:r>
              <a:rPr lang="en-US" sz="3200" dirty="0"/>
              <a:t>Contact Us for Support or Feedback:</a:t>
            </a:r>
          </a:p>
          <a:p>
            <a:r>
              <a:rPr lang="en-US" sz="3200" dirty="0"/>
              <a:t>Email: </a:t>
            </a:r>
            <a:r>
              <a:rPr lang="en-US" sz="3200" dirty="0" err="1"/>
              <a:t>disabledstudentsofrpi@gmail.com</a:t>
            </a:r>
            <a:endParaRPr lang="en-US" sz="3200" dirty="0"/>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056813" cy="7713628"/>
          </a:xfrm>
        </p:spPr>
        <p:txBody>
          <a:bodyPr/>
          <a:lstStyle/>
          <a:p>
            <a:pPr>
              <a:lnSpc>
                <a:spcPct val="150000"/>
              </a:lnSpc>
            </a:pPr>
            <a:r>
              <a:rPr lang="en-US" sz="3200" dirty="0"/>
              <a:t>Over the course of the semester, we intend to:</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Create the base site</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Ensure that the website conforms with Accessibility Guidelines such as navigation, multimedia, forms, and other key elements.</a:t>
            </a:r>
          </a:p>
          <a:p>
            <a:pPr marL="1828725" lvl="1" indent="-342900">
              <a:lnSpc>
                <a:spcPct val="150000"/>
              </a:lnSpc>
            </a:pPr>
            <a:r>
              <a:rPr lang="en-US" sz="3200" dirty="0">
                <a:solidFill>
                  <a:schemeClr val="accent5">
                    <a:lumMod val="50000"/>
                  </a:schemeClr>
                </a:solidFill>
                <a:latin typeface="Times New Roman" panose="02020603050405020304" pitchFamily="18" charset="0"/>
                <a:cs typeface="Times New Roman" panose="02020603050405020304" pitchFamily="18" charset="0"/>
              </a:rPr>
              <a:t>Integrate more resources onto our website such as other RCOS projects or a map of the RPI campus with accessibility ratings for all buildings</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Empowering Inclusivity: An Accessible Website for All.</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Cal/Mary </a:t>
            </a:r>
            <a:r>
              <a:rPr lang="en-US" dirty="0" err="1"/>
              <a:t>Hiffa</a:t>
            </a:r>
            <a:r>
              <a:rPr lang="en-US" dirty="0"/>
              <a:t>,  </a:t>
            </a:r>
            <a:r>
              <a:rPr lang="en-US" dirty="0" err="1"/>
              <a:t>Arthik</a:t>
            </a:r>
            <a:r>
              <a:rPr lang="en-US" dirty="0"/>
              <a:t> </a:t>
            </a:r>
            <a:r>
              <a:rPr lang="en-US" dirty="0" err="1"/>
              <a:t>Dasari</a:t>
            </a:r>
            <a:r>
              <a:rPr lang="en-US" dirty="0"/>
              <a:t>, Hayden Diver</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lnSpcReduction="10000"/>
          </a:bodyPr>
          <a:lstStyle/>
          <a:p>
            <a:r>
              <a:rPr lang="en-US" dirty="0"/>
              <a:t>DSR Website</a:t>
            </a:r>
          </a:p>
        </p:txBody>
      </p:sp>
      <p:pic>
        <p:nvPicPr>
          <p:cNvPr id="3" name="Picture 2" descr="A screenshot of a website&#10;&#10;Description automatically generated">
            <a:extLst>
              <a:ext uri="{FF2B5EF4-FFF2-40B4-BE49-F238E27FC236}">
                <a16:creationId xmlns:a16="http://schemas.microsoft.com/office/drawing/2014/main" id="{CD06627E-3C9A-9538-4FB1-BD6D8AD01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28" y="16459200"/>
            <a:ext cx="10056813" cy="5459816"/>
          </a:xfrm>
          <a:prstGeom prst="rect">
            <a:avLst/>
          </a:prstGeom>
        </p:spPr>
      </p:pic>
      <p:sp>
        <p:nvSpPr>
          <p:cNvPr id="5" name="Text Placeholder 92">
            <a:extLst>
              <a:ext uri="{FF2B5EF4-FFF2-40B4-BE49-F238E27FC236}">
                <a16:creationId xmlns:a16="http://schemas.microsoft.com/office/drawing/2014/main" id="{A478D9C4-0C6C-B022-C468-77548272A409}"/>
              </a:ext>
            </a:extLst>
          </p:cNvPr>
          <p:cNvSpPr txBox="1">
            <a:spLocks/>
          </p:cNvSpPr>
          <p:nvPr/>
        </p:nvSpPr>
        <p:spPr>
          <a:xfrm>
            <a:off x="458087" y="25102267"/>
            <a:ext cx="10058400" cy="810214"/>
          </a:xfrm>
          <a:prstGeom prst="rect">
            <a:avLst/>
          </a:prstGeom>
          <a:noFill/>
        </p:spPr>
        <p:txBody>
          <a:bodyPr vert="horz" lIns="91436" tIns="91436" rIns="91436" bIns="91436" rtlCol="0" anchor="ctr" anchorCtr="0">
            <a:spAutoFit/>
          </a:bodyPr>
          <a:lstStyle>
            <a:lvl1pPr marL="0" indent="0" algn="ctr" defTabSz="3291840" rtl="0" eaLnBrk="1" latinLnBrk="0" hangingPunct="1">
              <a:lnSpc>
                <a:spcPct val="90000"/>
              </a:lnSpc>
              <a:spcBef>
                <a:spcPts val="36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4500" dirty="0"/>
              <a:t>Key features</a:t>
            </a:r>
          </a:p>
        </p:txBody>
      </p:sp>
      <p:sp>
        <p:nvSpPr>
          <p:cNvPr id="6" name="Text Placeholder 91">
            <a:extLst>
              <a:ext uri="{FF2B5EF4-FFF2-40B4-BE49-F238E27FC236}">
                <a16:creationId xmlns:a16="http://schemas.microsoft.com/office/drawing/2014/main" id="{170B329D-9404-C2E6-B53E-A928215E98E9}"/>
              </a:ext>
            </a:extLst>
          </p:cNvPr>
          <p:cNvSpPr txBox="1">
            <a:spLocks/>
          </p:cNvSpPr>
          <p:nvPr/>
        </p:nvSpPr>
        <p:spPr>
          <a:xfrm>
            <a:off x="477828" y="25966775"/>
            <a:ext cx="10048874" cy="4274994"/>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sz="3200" dirty="0"/>
              <a:t>Key features of our accessible website are:</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Alternative Text</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Resizable Text</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Variety of color choices for the site background</a:t>
            </a:r>
          </a:p>
          <a:p>
            <a:pPr marL="1828725" lvl="1" indent="-342900"/>
            <a:r>
              <a:rPr lang="en-US" sz="3200" dirty="0">
                <a:solidFill>
                  <a:schemeClr val="accent5">
                    <a:lumMod val="50000"/>
                  </a:schemeClr>
                </a:solidFill>
                <a:latin typeface="Times New Roman" panose="02020603050405020304" pitchFamily="18" charset="0"/>
                <a:cs typeface="Times New Roman" panose="02020603050405020304" pitchFamily="18" charset="0"/>
              </a:rPr>
              <a:t>Easy to use Navigation Bar and Large Buttons</a:t>
            </a:r>
          </a:p>
          <a:p>
            <a:pPr marL="1828725" lvl="1" indent="-342900"/>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9" name="Picture 8" descr="A close-up of a website&#10;&#10;Description automatically generated">
            <a:extLst>
              <a:ext uri="{FF2B5EF4-FFF2-40B4-BE49-F238E27FC236}">
                <a16:creationId xmlns:a16="http://schemas.microsoft.com/office/drawing/2014/main" id="{C938C907-49B4-DB2F-82AC-772D2235F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9192" y="16522452"/>
            <a:ext cx="9820560" cy="5346749"/>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33DAEB96-C0DD-51C2-C043-B2999E370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7080" y="24204666"/>
            <a:ext cx="9792672" cy="5539775"/>
          </a:xfrm>
          <a:prstGeom prst="rect">
            <a:avLst/>
          </a:prstGeom>
        </p:spPr>
      </p:pic>
      <p:pic>
        <p:nvPicPr>
          <p:cNvPr id="13" name="Picture 12" descr="A screenshot of a message&#10;&#10;Description automatically generated">
            <a:extLst>
              <a:ext uri="{FF2B5EF4-FFF2-40B4-BE49-F238E27FC236}">
                <a16:creationId xmlns:a16="http://schemas.microsoft.com/office/drawing/2014/main" id="{214B9473-DB16-652D-F1AA-E830F74679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4320" y="24204666"/>
            <a:ext cx="10280827" cy="5539775"/>
          </a:xfrm>
          <a:prstGeom prst="rect">
            <a:avLst/>
          </a:prstGeom>
        </p:spPr>
      </p:pic>
      <p:pic>
        <p:nvPicPr>
          <p:cNvPr id="15" name="Picture 14" descr="A close-up of a document&#10;&#10;Description automatically generated">
            <a:extLst>
              <a:ext uri="{FF2B5EF4-FFF2-40B4-BE49-F238E27FC236}">
                <a16:creationId xmlns:a16="http://schemas.microsoft.com/office/drawing/2014/main" id="{D7E8DC11-5A9F-CE56-C112-B513738A2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52709" y="9491038"/>
            <a:ext cx="9820560" cy="5503605"/>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5389</TotalTime>
  <Words>434</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Calibri Light</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Diver, Hayden</cp:lastModifiedBy>
  <cp:revision>88</cp:revision>
  <dcterms:created xsi:type="dcterms:W3CDTF">2012-02-03T19:11:35Z</dcterms:created>
  <dcterms:modified xsi:type="dcterms:W3CDTF">2023-11-11T01:38:42Z</dcterms:modified>
  <cp:category>Research poster templates</cp:category>
</cp:coreProperties>
</file>