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4" r:id="rId16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2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31660" y="845493"/>
            <a:ext cx="9840779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1029" y="845493"/>
            <a:ext cx="16402041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08806" y="2975154"/>
            <a:ext cx="9634219" cy="5499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park.apache.org/docs/latest/ml-features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46300" y="3508867"/>
            <a:ext cx="14999969" cy="2884170"/>
          </a:xfrm>
          <a:prstGeom prst="rect">
            <a:avLst/>
          </a:prstGeom>
        </p:spPr>
        <p:txBody>
          <a:bodyPr vert="horz" wrap="square" lIns="0" tIns="371475" rIns="0" bIns="0" rtlCol="0">
            <a:spAutoFit/>
          </a:bodyPr>
          <a:lstStyle/>
          <a:p>
            <a:pPr marL="5086350" marR="5080" indent="-5074285">
              <a:lnSpc>
                <a:spcPct val="77700"/>
              </a:lnSpc>
              <a:spcBef>
                <a:spcPts val="2925"/>
              </a:spcBef>
            </a:pPr>
            <a:r>
              <a:rPr sz="10550" spc="-150" dirty="0"/>
              <a:t>Распределенное</a:t>
            </a:r>
            <a:r>
              <a:rPr sz="10550" spc="-1000" dirty="0"/>
              <a:t> </a:t>
            </a:r>
            <a:r>
              <a:rPr sz="10550" spc="-100" dirty="0"/>
              <a:t>обучение </a:t>
            </a:r>
            <a:r>
              <a:rPr sz="10550" spc="-25" dirty="0"/>
              <a:t>моделей</a:t>
            </a:r>
            <a:endParaRPr sz="10550"/>
          </a:p>
        </p:txBody>
      </p:sp>
      <p:sp>
        <p:nvSpPr>
          <p:cNvPr id="4" name="object 4"/>
          <p:cNvSpPr txBox="1"/>
          <p:nvPr/>
        </p:nvSpPr>
        <p:spPr>
          <a:xfrm>
            <a:off x="8617546" y="6249646"/>
            <a:ext cx="2869565" cy="858568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755"/>
              </a:spcBef>
            </a:pPr>
            <a:r>
              <a:rPr sz="4950" spc="-365" dirty="0">
                <a:latin typeface="Arial Black"/>
                <a:cs typeface="Arial Black"/>
              </a:rPr>
              <a:t>Spark</a:t>
            </a:r>
            <a:r>
              <a:rPr sz="4950" spc="-650" dirty="0">
                <a:latin typeface="Arial Black"/>
                <a:cs typeface="Arial Black"/>
              </a:rPr>
              <a:t> </a:t>
            </a:r>
            <a:r>
              <a:rPr sz="4950" spc="-445" dirty="0">
                <a:latin typeface="Arial Black"/>
                <a:cs typeface="Arial Black"/>
              </a:rPr>
              <a:t>ML</a:t>
            </a:r>
            <a:endParaRPr sz="495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Процесс</a:t>
            </a:r>
            <a:r>
              <a:rPr spc="-690" dirty="0"/>
              <a:t> </a:t>
            </a:r>
            <a:r>
              <a:rPr spc="-55" dirty="0"/>
              <a:t>построения</a:t>
            </a:r>
            <a:r>
              <a:rPr spc="-685" dirty="0"/>
              <a:t> </a:t>
            </a:r>
            <a:r>
              <a:rPr dirty="0"/>
              <a:t>и</a:t>
            </a:r>
            <a:r>
              <a:rPr spc="-680" dirty="0"/>
              <a:t> </a:t>
            </a:r>
            <a:r>
              <a:rPr spc="-70" dirty="0"/>
              <a:t>применения</a:t>
            </a:r>
            <a:r>
              <a:rPr spc="-690" dirty="0"/>
              <a:t> </a:t>
            </a:r>
            <a:r>
              <a:rPr spc="-20" dirty="0"/>
              <a:t>модели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3565" y="2336697"/>
            <a:ext cx="1216660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007475" algn="l"/>
              </a:tabLst>
            </a:pPr>
            <a:r>
              <a:rPr sz="2450" b="1" dirty="0">
                <a:latin typeface="Times New Roman"/>
                <a:cs typeface="Times New Roman"/>
              </a:rPr>
              <a:t>Обучение</a:t>
            </a:r>
            <a:r>
              <a:rPr sz="2450" b="1" spc="-110" dirty="0">
                <a:latin typeface="Times New Roman"/>
                <a:cs typeface="Times New Roman"/>
              </a:rPr>
              <a:t> </a:t>
            </a:r>
            <a:r>
              <a:rPr sz="2450" b="1" spc="-10" dirty="0">
                <a:latin typeface="Times New Roman"/>
                <a:cs typeface="Times New Roman"/>
              </a:rPr>
              <a:t>модели</a:t>
            </a:r>
            <a:r>
              <a:rPr sz="2450" b="1" spc="-10" dirty="0">
                <a:latin typeface="Arial"/>
                <a:cs typeface="Arial"/>
              </a:rPr>
              <a:t>:</a:t>
            </a:r>
            <a:r>
              <a:rPr sz="2450" b="1" dirty="0">
                <a:latin typeface="Arial"/>
                <a:cs typeface="Arial"/>
              </a:rPr>
              <a:t>	</a:t>
            </a:r>
            <a:r>
              <a:rPr sz="2450" b="1" dirty="0">
                <a:latin typeface="Times New Roman"/>
                <a:cs typeface="Times New Roman"/>
              </a:rPr>
              <a:t>Тестирование</a:t>
            </a:r>
            <a:r>
              <a:rPr sz="2450" b="1" spc="-155" dirty="0">
                <a:latin typeface="Times New Roman"/>
                <a:cs typeface="Times New Roman"/>
              </a:rPr>
              <a:t> </a:t>
            </a:r>
            <a:r>
              <a:rPr sz="2450" b="1" spc="-10" dirty="0">
                <a:latin typeface="Times New Roman"/>
                <a:cs typeface="Times New Roman"/>
              </a:rPr>
              <a:t>модели</a:t>
            </a:r>
            <a:r>
              <a:rPr sz="2450" b="1" spc="-10" dirty="0">
                <a:latin typeface="Arial"/>
                <a:cs typeface="Arial"/>
              </a:rPr>
              <a:t>:</a:t>
            </a:r>
            <a:endParaRPr sz="24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3565" y="3017875"/>
            <a:ext cx="17780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150" dirty="0">
                <a:latin typeface="Times New Roman"/>
                <a:cs typeface="Times New Roman"/>
              </a:rPr>
              <a:t>1.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9352" y="2973635"/>
            <a:ext cx="7619365" cy="17189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50" b="1" spc="60" dirty="0">
                <a:latin typeface="Arial"/>
                <a:cs typeface="Arial"/>
              </a:rPr>
              <a:t>Load</a:t>
            </a:r>
            <a:r>
              <a:rPr sz="2050" b="1" spc="-70" dirty="0">
                <a:latin typeface="Arial"/>
                <a:cs typeface="Arial"/>
              </a:rPr>
              <a:t> </a:t>
            </a:r>
            <a:r>
              <a:rPr sz="2050" b="1" spc="75" dirty="0">
                <a:latin typeface="Arial"/>
                <a:cs typeface="Arial"/>
              </a:rPr>
              <a:t>Data</a:t>
            </a: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50" dirty="0">
                <a:latin typeface="Times New Roman"/>
                <a:cs typeface="Times New Roman"/>
              </a:rPr>
              <a:t>Загрузка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обучающего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набора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данных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в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формате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spc="114" dirty="0">
                <a:latin typeface="Times New Roman"/>
                <a:cs typeface="Times New Roman"/>
              </a:rPr>
              <a:t>Spark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DataFrame</a:t>
            </a:r>
            <a:r>
              <a:rPr sz="2050" spc="-10" dirty="0">
                <a:latin typeface="Times New Roman"/>
                <a:cs typeface="Times New Roman"/>
              </a:rPr>
              <a:t>.</a:t>
            </a:r>
            <a:endParaRPr sz="2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b="1" spc="60" dirty="0">
                <a:latin typeface="Arial"/>
                <a:cs typeface="Arial"/>
              </a:rPr>
              <a:t>Extract </a:t>
            </a:r>
            <a:r>
              <a:rPr sz="2050" b="1" dirty="0">
                <a:latin typeface="Arial"/>
                <a:cs typeface="Arial"/>
              </a:rPr>
              <a:t>Feature</a:t>
            </a:r>
            <a:r>
              <a:rPr sz="2050" b="1" spc="50" dirty="0">
                <a:latin typeface="Arial"/>
                <a:cs typeface="Arial"/>
              </a:rPr>
              <a:t> </a:t>
            </a:r>
            <a:r>
              <a:rPr sz="2050" i="1" spc="-10" dirty="0">
                <a:latin typeface="Trebuchet MS"/>
                <a:cs typeface="Trebuchet MS"/>
              </a:rPr>
              <a:t>(Transformer)</a:t>
            </a:r>
            <a:endParaRPr sz="20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50" dirty="0">
                <a:latin typeface="Times New Roman"/>
                <a:cs typeface="Times New Roman"/>
              </a:rPr>
              <a:t>Преобразование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исходных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данных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в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набор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признаков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spc="70" dirty="0">
                <a:latin typeface="Times New Roman"/>
                <a:cs typeface="Times New Roman"/>
              </a:rPr>
              <a:t>(features):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3565" y="3994411"/>
            <a:ext cx="21653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25" dirty="0">
                <a:latin typeface="Times New Roman"/>
                <a:cs typeface="Times New Roman"/>
              </a:rPr>
              <a:t>2.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09352" y="4970947"/>
            <a:ext cx="216535" cy="9556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25" dirty="0">
                <a:latin typeface="Times New Roman"/>
                <a:cs typeface="Times New Roman"/>
              </a:rPr>
              <a:t>1.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50" spc="-25" dirty="0">
                <a:latin typeface="Times New Roman"/>
                <a:cs typeface="Times New Roman"/>
              </a:rPr>
              <a:t>2.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5139" y="4970947"/>
            <a:ext cx="5795010" cy="9556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100" dirty="0">
                <a:latin typeface="Times New Roman"/>
                <a:cs typeface="Times New Roman"/>
              </a:rPr>
              <a:t>Tokenizer</a:t>
            </a:r>
            <a:r>
              <a:rPr sz="2050" spc="100" dirty="0">
                <a:latin typeface="Arial MT"/>
                <a:cs typeface="Arial MT"/>
              </a:rPr>
              <a:t>,</a:t>
            </a:r>
            <a:r>
              <a:rPr sz="2050" spc="10" dirty="0">
                <a:latin typeface="Arial MT"/>
                <a:cs typeface="Arial MT"/>
              </a:rPr>
              <a:t> </a:t>
            </a:r>
            <a:r>
              <a:rPr sz="2050" spc="85" dirty="0">
                <a:latin typeface="Times New Roman"/>
                <a:cs typeface="Times New Roman"/>
              </a:rPr>
              <a:t>VectorAssembler</a:t>
            </a:r>
            <a:r>
              <a:rPr sz="2050" spc="85" dirty="0">
                <a:latin typeface="Arial MT"/>
                <a:cs typeface="Arial MT"/>
              </a:rPr>
              <a:t>,</a:t>
            </a:r>
            <a:r>
              <a:rPr sz="2050" spc="20" dirty="0">
                <a:latin typeface="Arial MT"/>
                <a:cs typeface="Arial MT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StringIndexer</a:t>
            </a:r>
            <a:r>
              <a:rPr sz="2050" spc="8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Microsoft Sans Serif"/>
                <a:cs typeface="Microsoft Sans Serif"/>
              </a:rPr>
              <a:t>и</a:t>
            </a:r>
            <a:r>
              <a:rPr sz="2050" spc="50" dirty="0">
                <a:latin typeface="Microsoft Sans Serif"/>
                <a:cs typeface="Microsoft Sans Serif"/>
              </a:rPr>
              <a:t> </a:t>
            </a:r>
            <a:r>
              <a:rPr sz="2050" spc="-25" dirty="0">
                <a:latin typeface="Microsoft Sans Serif"/>
                <a:cs typeface="Microsoft Sans Serif"/>
              </a:rPr>
              <a:t>др</a:t>
            </a:r>
            <a:r>
              <a:rPr sz="2050" spc="-25" dirty="0">
                <a:latin typeface="Arial MT"/>
                <a:cs typeface="Arial MT"/>
              </a:rPr>
              <a:t>.</a:t>
            </a:r>
            <a:endParaRPr sz="20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50" dirty="0">
                <a:latin typeface="Times New Roman"/>
                <a:cs typeface="Times New Roman"/>
              </a:rPr>
              <a:t>Это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этап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Courier New"/>
                <a:cs typeface="Courier New"/>
              </a:rPr>
              <a:t>transform()</a:t>
            </a:r>
            <a:endParaRPr sz="20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13565" y="6204730"/>
            <a:ext cx="224790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25" dirty="0">
                <a:latin typeface="Times New Roman"/>
                <a:cs typeface="Times New Roman"/>
              </a:rPr>
              <a:t>3.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09352" y="6160491"/>
            <a:ext cx="3572510" cy="74231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50" b="1" spc="114" dirty="0">
                <a:latin typeface="Arial"/>
                <a:cs typeface="Arial"/>
              </a:rPr>
              <a:t>Train</a:t>
            </a:r>
            <a:r>
              <a:rPr sz="2050" b="1" spc="-75" dirty="0">
                <a:latin typeface="Arial"/>
                <a:cs typeface="Arial"/>
              </a:rPr>
              <a:t> </a:t>
            </a:r>
            <a:r>
              <a:rPr sz="2050" b="1" spc="75" dirty="0">
                <a:latin typeface="Arial"/>
                <a:cs typeface="Arial"/>
              </a:rPr>
              <a:t>Model</a:t>
            </a:r>
            <a:r>
              <a:rPr sz="2050" b="1" spc="-85" dirty="0">
                <a:latin typeface="Arial"/>
                <a:cs typeface="Arial"/>
              </a:rPr>
              <a:t> </a:t>
            </a:r>
            <a:r>
              <a:rPr sz="2050" i="1" spc="-10" dirty="0">
                <a:latin typeface="Trebuchet MS"/>
                <a:cs typeface="Trebuchet MS"/>
              </a:rPr>
              <a:t>(Estimator)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50" dirty="0">
                <a:latin typeface="Times New Roman"/>
                <a:cs typeface="Times New Roman"/>
              </a:rPr>
              <a:t>Обучение</a:t>
            </a:r>
            <a:r>
              <a:rPr sz="2050" spc="-7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модели</a:t>
            </a:r>
            <a:r>
              <a:rPr sz="2050" spc="-7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на</a:t>
            </a:r>
            <a:r>
              <a:rPr sz="2050" spc="-7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признаках: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9352" y="7181266"/>
            <a:ext cx="216535" cy="9493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-25" dirty="0">
                <a:latin typeface="Times New Roman"/>
                <a:cs typeface="Times New Roman"/>
              </a:rPr>
              <a:t>1.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2050" spc="-25" dirty="0">
                <a:latin typeface="Times New Roman"/>
                <a:cs typeface="Times New Roman"/>
              </a:rPr>
              <a:t>2.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5139" y="7181266"/>
            <a:ext cx="5480685" cy="13163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75" dirty="0">
                <a:latin typeface="Times New Roman"/>
                <a:cs typeface="Times New Roman"/>
              </a:rPr>
              <a:t>LogisticRegression().flt(data)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40"/>
              </a:spcBef>
            </a:pPr>
            <a:r>
              <a:rPr sz="2050" dirty="0">
                <a:latin typeface="Times New Roman"/>
                <a:cs typeface="Times New Roman"/>
              </a:rPr>
              <a:t>После</a:t>
            </a:r>
            <a:r>
              <a:rPr sz="2050" spc="-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этого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Courier New"/>
                <a:cs typeface="Courier New"/>
              </a:rPr>
              <a:t>Estimator</a:t>
            </a:r>
            <a:r>
              <a:rPr sz="2050" spc="-745" dirty="0">
                <a:latin typeface="Courier New"/>
                <a:cs typeface="Courier New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становится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Courier New"/>
                <a:cs typeface="Courier New"/>
              </a:rPr>
              <a:t>Model</a:t>
            </a:r>
            <a:r>
              <a:rPr sz="2050" dirty="0">
                <a:latin typeface="Times New Roman"/>
                <a:cs typeface="Times New Roman"/>
              </a:rPr>
              <a:t>,</a:t>
            </a:r>
            <a:r>
              <a:rPr sz="2050" spc="-25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т.е.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50" spc="-10" dirty="0">
                <a:latin typeface="Courier New"/>
                <a:cs typeface="Courier New"/>
              </a:rPr>
              <a:t>Transformer</a:t>
            </a:r>
            <a:r>
              <a:rPr sz="2050" spc="-10" dirty="0">
                <a:latin typeface="Times New Roman"/>
                <a:cs typeface="Times New Roman"/>
              </a:rPr>
              <a:t>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13565" y="8767469"/>
            <a:ext cx="239395" cy="3397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spc="45" dirty="0">
                <a:latin typeface="Times New Roman"/>
                <a:cs typeface="Times New Roman"/>
              </a:rPr>
              <a:t>4.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09352" y="8723229"/>
            <a:ext cx="6864350" cy="110934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2050" b="1" dirty="0">
                <a:latin typeface="Arial"/>
                <a:cs typeface="Arial"/>
              </a:rPr>
              <a:t>Evaluate</a:t>
            </a:r>
            <a:r>
              <a:rPr sz="2050" b="1" spc="30" dirty="0">
                <a:latin typeface="Arial"/>
                <a:cs typeface="Arial"/>
              </a:rPr>
              <a:t> </a:t>
            </a:r>
            <a:r>
              <a:rPr sz="2050" i="1" spc="-10" dirty="0">
                <a:latin typeface="Trebuchet MS"/>
                <a:cs typeface="Trebuchet MS"/>
              </a:rPr>
              <a:t>(Evaluator)</a:t>
            </a:r>
            <a:endParaRPr sz="20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050" dirty="0">
                <a:latin typeface="Times New Roman"/>
                <a:cs typeface="Times New Roman"/>
              </a:rPr>
              <a:t>Оценка</a:t>
            </a:r>
            <a:r>
              <a:rPr sz="2050" spc="-7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качества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модели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на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обучающей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выборке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по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метрикам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dirty="0">
                <a:latin typeface="Courier New"/>
                <a:cs typeface="Courier New"/>
              </a:rPr>
              <a:t>accuracy</a:t>
            </a:r>
            <a:r>
              <a:rPr sz="2050" dirty="0">
                <a:latin typeface="Times New Roman"/>
                <a:cs typeface="Times New Roman"/>
              </a:rPr>
              <a:t>,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Courier New"/>
                <a:cs typeface="Courier New"/>
              </a:rPr>
              <a:t>f1</a:t>
            </a:r>
            <a:r>
              <a:rPr sz="2050" dirty="0">
                <a:latin typeface="Times New Roman"/>
                <a:cs typeface="Times New Roman"/>
              </a:rPr>
              <a:t>,</a:t>
            </a:r>
            <a:r>
              <a:rPr sz="2050" spc="-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Courier New"/>
                <a:cs typeface="Courier New"/>
              </a:rPr>
              <a:t>rmse</a:t>
            </a:r>
            <a:r>
              <a:rPr sz="2050" dirty="0">
                <a:latin typeface="Times New Roman"/>
                <a:cs typeface="Times New Roman"/>
              </a:rPr>
              <a:t>,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и</a:t>
            </a:r>
            <a:r>
              <a:rPr sz="2050" spc="-1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т.д.)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808355" indent="-795655">
              <a:lnSpc>
                <a:spcPct val="100000"/>
              </a:lnSpc>
              <a:spcBef>
                <a:spcPts val="495"/>
              </a:spcBef>
              <a:buFont typeface="Times New Roman"/>
              <a:buAutoNum type="arabicPeriod"/>
              <a:tabLst>
                <a:tab pos="808355" algn="l"/>
              </a:tabLst>
            </a:pPr>
            <a:r>
              <a:rPr spc="70" dirty="0"/>
              <a:t>Load</a:t>
            </a:r>
            <a:r>
              <a:rPr spc="-75" dirty="0"/>
              <a:t> </a:t>
            </a:r>
            <a:r>
              <a:rPr spc="100" dirty="0"/>
              <a:t>Data</a:t>
            </a:r>
          </a:p>
          <a:p>
            <a:pPr marL="808355" marR="5080">
              <a:lnSpc>
                <a:spcPts val="3420"/>
              </a:lnSpc>
              <a:spcBef>
                <a:spcPts val="114"/>
              </a:spcBef>
            </a:pPr>
            <a:r>
              <a:rPr b="0" dirty="0">
                <a:latin typeface="Times New Roman"/>
                <a:cs typeface="Times New Roman"/>
              </a:rPr>
              <a:t>Загрузка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тестового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набора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данных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(который</a:t>
            </a:r>
            <a:r>
              <a:rPr b="0" spc="-6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не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использовался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Times New Roman"/>
                <a:cs typeface="Times New Roman"/>
              </a:rPr>
              <a:t>для </a:t>
            </a:r>
            <a:r>
              <a:rPr b="0" spc="-10" dirty="0">
                <a:latin typeface="Times New Roman"/>
                <a:cs typeface="Times New Roman"/>
              </a:rPr>
              <a:t>обучения).</a:t>
            </a:r>
          </a:p>
          <a:p>
            <a:pPr marL="808355" indent="-795655">
              <a:lnSpc>
                <a:spcPct val="100000"/>
              </a:lnSpc>
              <a:spcBef>
                <a:spcPts val="2270"/>
              </a:spcBef>
              <a:buFont typeface="Times New Roman"/>
              <a:buAutoNum type="arabicPeriod" startAt="2"/>
              <a:tabLst>
                <a:tab pos="808355" algn="l"/>
              </a:tabLst>
            </a:pPr>
            <a:r>
              <a:rPr spc="85" dirty="0"/>
              <a:t>Extract</a:t>
            </a:r>
            <a:r>
              <a:rPr spc="-80" dirty="0"/>
              <a:t> </a:t>
            </a:r>
            <a:r>
              <a:rPr spc="45" dirty="0"/>
              <a:t>Feature</a:t>
            </a:r>
            <a:r>
              <a:rPr spc="-80" dirty="0"/>
              <a:t> </a:t>
            </a:r>
            <a:r>
              <a:rPr b="0" i="1" spc="-10" dirty="0">
                <a:latin typeface="Trebuchet MS"/>
                <a:cs typeface="Trebuchet MS"/>
              </a:rPr>
              <a:t>(Transformer)</a:t>
            </a:r>
          </a:p>
          <a:p>
            <a:pPr marL="808355" marR="500380">
              <a:lnSpc>
                <a:spcPts val="3420"/>
              </a:lnSpc>
              <a:spcBef>
                <a:spcPts val="114"/>
              </a:spcBef>
            </a:pPr>
            <a:r>
              <a:rPr b="0" dirty="0">
                <a:latin typeface="Times New Roman"/>
                <a:cs typeface="Times New Roman"/>
              </a:rPr>
              <a:t>Применение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тех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же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преобразований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признаков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(важно:</a:t>
            </a:r>
            <a:r>
              <a:rPr b="0"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тот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же </a:t>
            </a:r>
            <a:r>
              <a:rPr spc="-10" dirty="0">
                <a:latin typeface="Times New Roman"/>
                <a:cs typeface="Times New Roman"/>
              </a:rPr>
              <a:t>пайплайн</a:t>
            </a:r>
            <a:r>
              <a:rPr b="0" spc="-10" dirty="0">
                <a:latin typeface="Times New Roman"/>
                <a:cs typeface="Times New Roman"/>
              </a:rPr>
              <a:t>).</a:t>
            </a:r>
          </a:p>
          <a:p>
            <a:pPr marL="808355" marR="1769110" indent="-796290">
              <a:lnSpc>
                <a:spcPct val="114999"/>
              </a:lnSpc>
              <a:spcBef>
                <a:spcPts val="1830"/>
              </a:spcBef>
              <a:buFont typeface="Times New Roman"/>
              <a:buAutoNum type="arabicPeriod" startAt="3"/>
              <a:tabLst>
                <a:tab pos="808355" algn="l"/>
              </a:tabLst>
            </a:pPr>
            <a:r>
              <a:rPr spc="60" dirty="0"/>
              <a:t>Predict</a:t>
            </a:r>
            <a:r>
              <a:rPr spc="-75" dirty="0"/>
              <a:t> </a:t>
            </a:r>
            <a:r>
              <a:rPr dirty="0"/>
              <a:t>Using</a:t>
            </a:r>
            <a:r>
              <a:rPr spc="-75" dirty="0"/>
              <a:t> </a:t>
            </a:r>
            <a:r>
              <a:rPr spc="95" dirty="0"/>
              <a:t>Model</a:t>
            </a:r>
            <a:r>
              <a:rPr spc="-85" dirty="0"/>
              <a:t> </a:t>
            </a:r>
            <a:r>
              <a:rPr b="0" i="1" spc="-10" dirty="0">
                <a:latin typeface="Trebuchet MS"/>
                <a:cs typeface="Trebuchet MS"/>
              </a:rPr>
              <a:t>(Transformer) </a:t>
            </a:r>
            <a:r>
              <a:rPr b="0" dirty="0">
                <a:latin typeface="Times New Roman"/>
                <a:cs typeface="Times New Roman"/>
              </a:rPr>
              <a:t>Использование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обученной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модели</a:t>
            </a:r>
            <a:r>
              <a:rPr b="0" spc="-10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для</a:t>
            </a:r>
            <a:r>
              <a:rPr b="0" spc="-9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предсказания: </a:t>
            </a:r>
            <a:r>
              <a:rPr b="0" spc="165" dirty="0">
                <a:latin typeface="Times New Roman"/>
                <a:cs typeface="Times New Roman"/>
              </a:rPr>
              <a:t>predictions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=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150" dirty="0">
                <a:latin typeface="Times New Roman"/>
                <a:cs typeface="Times New Roman"/>
              </a:rPr>
              <a:t>model.transform(testData)</a:t>
            </a:r>
          </a:p>
          <a:p>
            <a:pPr marL="808355" indent="-795655">
              <a:lnSpc>
                <a:spcPct val="100000"/>
              </a:lnSpc>
              <a:spcBef>
                <a:spcPts val="2380"/>
              </a:spcBef>
              <a:buFont typeface="Times New Roman"/>
              <a:buAutoNum type="arabicPeriod" startAt="3"/>
              <a:tabLst>
                <a:tab pos="808355" algn="l"/>
              </a:tabLst>
            </a:pPr>
            <a:r>
              <a:rPr dirty="0"/>
              <a:t>Evaluate</a:t>
            </a:r>
            <a:r>
              <a:rPr spc="135" dirty="0"/>
              <a:t> </a:t>
            </a:r>
            <a:r>
              <a:rPr b="0" spc="105" dirty="0">
                <a:latin typeface="Times New Roman"/>
                <a:cs typeface="Times New Roman"/>
              </a:rPr>
              <a:t>(Evaluator)</a:t>
            </a:r>
          </a:p>
          <a:p>
            <a:pPr marL="808355">
              <a:lnSpc>
                <a:spcPct val="100000"/>
              </a:lnSpc>
              <a:spcBef>
                <a:spcPts val="400"/>
              </a:spcBef>
            </a:pPr>
            <a:r>
              <a:rPr b="0" dirty="0">
                <a:latin typeface="Times New Roman"/>
                <a:cs typeface="Times New Roman"/>
              </a:rPr>
              <a:t>Оценка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качества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на</a:t>
            </a:r>
            <a:r>
              <a:rPr b="0" spc="-7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тестовой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выборке.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0886" y="929487"/>
            <a:ext cx="14867245" cy="96928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4590" y="420342"/>
            <a:ext cx="16566049" cy="100571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1339" y="737566"/>
            <a:ext cx="16519352" cy="75929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0542" y="999689"/>
            <a:ext cx="5937516" cy="66405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7313" y="4509110"/>
            <a:ext cx="84296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0" dirty="0"/>
              <a:t>Спасибо</a:t>
            </a:r>
            <a:r>
              <a:rPr spc="-700" dirty="0"/>
              <a:t> </a:t>
            </a:r>
            <a:r>
              <a:rPr spc="-35" dirty="0"/>
              <a:t>за</a:t>
            </a:r>
            <a:r>
              <a:rPr spc="-680" dirty="0"/>
              <a:t> </a:t>
            </a:r>
            <a:r>
              <a:rPr spc="-110" dirty="0"/>
              <a:t>внимание</a:t>
            </a:r>
            <a:r>
              <a:rPr b="0" spc="-110" dirty="0">
                <a:latin typeface="Arial Black"/>
                <a:cs typeface="Arial Black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80" dirty="0"/>
              <a:t>Что</a:t>
            </a:r>
            <a:r>
              <a:rPr spc="-685" dirty="0"/>
              <a:t> </a:t>
            </a:r>
            <a:r>
              <a:rPr spc="-85" dirty="0"/>
              <a:t>позволяет</a:t>
            </a:r>
            <a:r>
              <a:rPr spc="-695" dirty="0"/>
              <a:t> </a:t>
            </a:r>
            <a:r>
              <a:rPr b="0" spc="-740" dirty="0">
                <a:latin typeface="Arial Black"/>
                <a:cs typeface="Arial Black"/>
              </a:rPr>
              <a:t>Spark</a:t>
            </a:r>
            <a:r>
              <a:rPr b="0" spc="-1260" dirty="0">
                <a:latin typeface="Arial Black"/>
                <a:cs typeface="Arial Black"/>
              </a:rPr>
              <a:t> </a:t>
            </a:r>
            <a:r>
              <a:rPr b="0" spc="-715" dirty="0">
                <a:latin typeface="Arial Black"/>
                <a:cs typeface="Arial Black"/>
              </a:rPr>
              <a:t>ML?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4721" y="3835528"/>
            <a:ext cx="1091565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h</a:t>
            </a:r>
            <a:r>
              <a:rPr sz="3600" u="sng" spc="2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t</a:t>
            </a:r>
            <a:r>
              <a:rPr sz="3600" u="sng" spc="2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t</a:t>
            </a:r>
            <a:r>
              <a:rPr sz="360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p:</a:t>
            </a:r>
            <a:r>
              <a:rPr sz="3600" u="sng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/</a:t>
            </a:r>
            <a:r>
              <a:rPr sz="3600" u="sng" spc="-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/</a:t>
            </a:r>
            <a:r>
              <a:rPr sz="360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s</a:t>
            </a:r>
            <a:r>
              <a:rPr sz="3600" u="sng" spc="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p</a:t>
            </a:r>
            <a:r>
              <a:rPr sz="3600" u="sng" spc="1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a</a:t>
            </a:r>
            <a:r>
              <a:rPr sz="360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r</a:t>
            </a:r>
            <a:r>
              <a:rPr sz="3600" u="sng" spc="2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k</a:t>
            </a:r>
            <a:r>
              <a:rPr sz="360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.</a:t>
            </a:r>
            <a:r>
              <a:rPr sz="3600" u="sng" spc="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a</a:t>
            </a:r>
            <a:r>
              <a:rPr sz="3600" u="sng" spc="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p</a:t>
            </a:r>
            <a:r>
              <a:rPr sz="360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a</a:t>
            </a:r>
            <a:r>
              <a:rPr sz="3600" u="sng" spc="2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c</a:t>
            </a:r>
            <a:r>
              <a:rPr sz="360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he</a:t>
            </a:r>
            <a:r>
              <a:rPr sz="3600" u="sng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.</a:t>
            </a:r>
            <a:r>
              <a:rPr sz="360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o</a:t>
            </a:r>
            <a:r>
              <a:rPr sz="3600" u="sng" spc="1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r</a:t>
            </a:r>
            <a:r>
              <a:rPr sz="3600" u="sng" spc="4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g</a:t>
            </a:r>
            <a:r>
              <a:rPr sz="3600" u="sng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/</a:t>
            </a:r>
            <a:r>
              <a:rPr sz="3600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d</a:t>
            </a:r>
            <a:r>
              <a:rPr sz="360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o</a:t>
            </a:r>
            <a:r>
              <a:rPr sz="3600" u="sng" spc="2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c</a:t>
            </a:r>
            <a:r>
              <a:rPr sz="360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s/</a:t>
            </a:r>
            <a:r>
              <a:rPr sz="3600" u="sng" spc="2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l</a:t>
            </a:r>
            <a:r>
              <a:rPr sz="3600" u="sng" spc="1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a</a:t>
            </a:r>
            <a:r>
              <a:rPr sz="3600" u="sng" spc="20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t</a:t>
            </a:r>
            <a:r>
              <a:rPr sz="360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es</a:t>
            </a:r>
            <a:r>
              <a:rPr sz="3600" u="sng" spc="3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t</a:t>
            </a:r>
            <a:r>
              <a:rPr sz="3600" u="sng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/</a:t>
            </a:r>
            <a:r>
              <a:rPr sz="3600" u="sng" spc="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ml-</a:t>
            </a:r>
            <a:r>
              <a:rPr sz="3600" u="sng" spc="1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features.html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028950">
              <a:lnSpc>
                <a:spcPct val="100000"/>
              </a:lnSpc>
              <a:spcBef>
                <a:spcPts val="125"/>
              </a:spcBef>
            </a:pPr>
            <a:r>
              <a:rPr b="0" spc="-740" dirty="0">
                <a:latin typeface="Arial Black"/>
                <a:cs typeface="Arial Black"/>
              </a:rPr>
              <a:t>Spark</a:t>
            </a:r>
            <a:r>
              <a:rPr b="0" spc="-1285" dirty="0">
                <a:latin typeface="Arial Black"/>
                <a:cs typeface="Arial Black"/>
              </a:rPr>
              <a:t> </a:t>
            </a:r>
            <a:r>
              <a:rPr b="0" spc="-430" dirty="0">
                <a:latin typeface="Arial Black"/>
                <a:cs typeface="Arial Black"/>
              </a:rPr>
              <a:t>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340987"/>
            <a:ext cx="17722850" cy="1938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sz="3600" b="1" spc="80" dirty="0">
                <a:latin typeface="Arial"/>
                <a:cs typeface="Arial"/>
              </a:rPr>
              <a:t>Spark</a:t>
            </a:r>
            <a:r>
              <a:rPr sz="3600" b="1" spc="-175" dirty="0">
                <a:latin typeface="Arial"/>
                <a:cs typeface="Arial"/>
              </a:rPr>
              <a:t> </a:t>
            </a:r>
            <a:r>
              <a:rPr sz="3600" b="1" spc="310" dirty="0">
                <a:latin typeface="Arial"/>
                <a:cs typeface="Arial"/>
              </a:rPr>
              <a:t>ML</a:t>
            </a:r>
            <a:r>
              <a:rPr sz="3600" b="1" spc="-15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(</a:t>
            </a:r>
            <a:r>
              <a:rPr sz="3600" b="1" dirty="0">
                <a:latin typeface="Times New Roman"/>
                <a:cs typeface="Times New Roman"/>
              </a:rPr>
              <a:t>или</a:t>
            </a:r>
            <a:r>
              <a:rPr sz="3600" b="1" spc="-50" dirty="0">
                <a:latin typeface="Times New Roman"/>
                <a:cs typeface="Times New Roman"/>
              </a:rPr>
              <a:t> </a:t>
            </a:r>
            <a:r>
              <a:rPr sz="3600" b="1" spc="160" dirty="0">
                <a:latin typeface="Arial"/>
                <a:cs typeface="Arial"/>
              </a:rPr>
              <a:t>MLlib)</a:t>
            </a:r>
            <a:r>
              <a:rPr sz="3600" b="1" spc="-165" dirty="0">
                <a:latin typeface="Arial"/>
                <a:cs typeface="Arial"/>
              </a:rPr>
              <a:t> </a:t>
            </a:r>
            <a:r>
              <a:rPr sz="3600" spc="-540" dirty="0">
                <a:latin typeface="Times New Roman"/>
                <a:cs typeface="Times New Roman"/>
              </a:rPr>
              <a:t>—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это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библиотека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машинного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обучения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составе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210" dirty="0">
                <a:latin typeface="Times New Roman"/>
                <a:cs typeface="Times New Roman"/>
              </a:rPr>
              <a:t>Apache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175" dirty="0">
                <a:latin typeface="Times New Roman"/>
                <a:cs typeface="Times New Roman"/>
              </a:rPr>
              <a:t>Spark, </a:t>
            </a:r>
            <a:r>
              <a:rPr sz="3600" spc="-10" dirty="0">
                <a:latin typeface="Times New Roman"/>
                <a:cs typeface="Times New Roman"/>
              </a:rPr>
              <a:t>предназначенная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для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масштабируемой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обработки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построения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моделей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на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больших данных.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90700">
              <a:lnSpc>
                <a:spcPct val="100000"/>
              </a:lnSpc>
              <a:spcBef>
                <a:spcPts val="125"/>
              </a:spcBef>
            </a:pPr>
            <a:r>
              <a:rPr spc="-85" dirty="0"/>
              <a:t>Основные</a:t>
            </a:r>
            <a:r>
              <a:rPr spc="-680" dirty="0"/>
              <a:t> </a:t>
            </a:r>
            <a:r>
              <a:rPr spc="-80" dirty="0"/>
              <a:t>особенности</a:t>
            </a:r>
            <a:r>
              <a:rPr spc="-685" dirty="0"/>
              <a:t> </a:t>
            </a:r>
            <a:r>
              <a:rPr b="0" spc="-740" dirty="0">
                <a:latin typeface="Arial Black"/>
                <a:cs typeface="Arial Black"/>
              </a:rPr>
              <a:t>Spark</a:t>
            </a:r>
            <a:r>
              <a:rPr b="0" spc="-1265" dirty="0">
                <a:latin typeface="Arial Black"/>
                <a:cs typeface="Arial Black"/>
              </a:rPr>
              <a:t> </a:t>
            </a:r>
            <a:r>
              <a:rPr b="0" spc="-430" dirty="0">
                <a:latin typeface="Arial Black"/>
                <a:cs typeface="Arial Black"/>
              </a:rPr>
              <a:t>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412942"/>
            <a:ext cx="17653635" cy="6809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73100" indent="-660400">
              <a:lnSpc>
                <a:spcPct val="100000"/>
              </a:lnSpc>
              <a:spcBef>
                <a:spcPts val="110"/>
              </a:spcBef>
              <a:buFont typeface="Times New Roman"/>
              <a:buAutoNum type="arabicPeriod"/>
              <a:tabLst>
                <a:tab pos="673100" algn="l"/>
              </a:tabLst>
            </a:pPr>
            <a:r>
              <a:rPr sz="3000" b="1" dirty="0">
                <a:latin typeface="Times New Roman"/>
                <a:cs typeface="Times New Roman"/>
              </a:rPr>
              <a:t>Работает</a:t>
            </a:r>
            <a:r>
              <a:rPr sz="3000" b="1" spc="-13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на</a:t>
            </a:r>
            <a:r>
              <a:rPr sz="3000" b="1" spc="-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больших</a:t>
            </a:r>
            <a:r>
              <a:rPr sz="3000" b="1" spc="-8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данных</a:t>
            </a:r>
            <a:r>
              <a:rPr sz="3000" b="1" spc="-90" dirty="0">
                <a:latin typeface="Times New Roman"/>
                <a:cs typeface="Times New Roman"/>
              </a:rPr>
              <a:t> </a:t>
            </a:r>
            <a:r>
              <a:rPr sz="3000" spc="-480" dirty="0">
                <a:latin typeface="Times New Roman"/>
                <a:cs typeface="Times New Roman"/>
              </a:rPr>
              <a:t>—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может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обрабатывать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терабайты</a:t>
            </a:r>
            <a:r>
              <a:rPr sz="3000" spc="-9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данных</a:t>
            </a:r>
            <a:r>
              <a:rPr sz="3000" spc="-8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распределённо.</a:t>
            </a:r>
            <a:endParaRPr sz="3000">
              <a:latin typeface="Times New Roman"/>
              <a:cs typeface="Times New Roman"/>
            </a:endParaRPr>
          </a:p>
          <a:p>
            <a:pPr marL="673100" indent="-660400">
              <a:lnSpc>
                <a:spcPct val="100000"/>
              </a:lnSpc>
              <a:spcBef>
                <a:spcPts val="2225"/>
              </a:spcBef>
              <a:buFont typeface="Times New Roman"/>
              <a:buAutoNum type="arabicPeriod"/>
              <a:tabLst>
                <a:tab pos="673100" algn="l"/>
              </a:tabLst>
            </a:pPr>
            <a:r>
              <a:rPr sz="3000" b="1" dirty="0">
                <a:latin typeface="Arial"/>
                <a:cs typeface="Arial"/>
              </a:rPr>
              <a:t>Pipeline</a:t>
            </a:r>
            <a:r>
              <a:rPr sz="3000" b="1" spc="-114" dirty="0">
                <a:latin typeface="Arial"/>
                <a:cs typeface="Arial"/>
              </a:rPr>
              <a:t> </a:t>
            </a:r>
            <a:r>
              <a:rPr sz="3000" b="1" spc="80" dirty="0">
                <a:latin typeface="Arial"/>
                <a:cs typeface="Arial"/>
              </a:rPr>
              <a:t>API</a:t>
            </a:r>
            <a:r>
              <a:rPr sz="3000" b="1" spc="-114" dirty="0">
                <a:latin typeface="Arial"/>
                <a:cs typeface="Arial"/>
              </a:rPr>
              <a:t> </a:t>
            </a:r>
            <a:r>
              <a:rPr sz="3000" spc="-480" dirty="0">
                <a:latin typeface="Times New Roman"/>
                <a:cs typeface="Times New Roman"/>
              </a:rPr>
              <a:t>—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позволяет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строить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цепочки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обработки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данных</a:t>
            </a:r>
            <a:r>
              <a:rPr sz="3000" spc="-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и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моделей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(аналог</a:t>
            </a:r>
            <a:r>
              <a:rPr sz="3000" spc="-35" dirty="0">
                <a:latin typeface="Times New Roman"/>
                <a:cs typeface="Times New Roman"/>
              </a:rPr>
              <a:t> </a:t>
            </a:r>
            <a:r>
              <a:rPr sz="3000" spc="140" dirty="0">
                <a:latin typeface="Times New Roman"/>
                <a:cs typeface="Times New Roman"/>
              </a:rPr>
              <a:t>sklearn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spc="95" dirty="0">
                <a:latin typeface="Times New Roman"/>
                <a:cs typeface="Times New Roman"/>
              </a:rPr>
              <a:t>Pipelines).</a:t>
            </a:r>
            <a:endParaRPr sz="3000">
              <a:latin typeface="Times New Roman"/>
              <a:cs typeface="Times New Roman"/>
            </a:endParaRPr>
          </a:p>
          <a:p>
            <a:pPr marL="673100" indent="-660400">
              <a:lnSpc>
                <a:spcPct val="100000"/>
              </a:lnSpc>
              <a:spcBef>
                <a:spcPts val="2225"/>
              </a:spcBef>
              <a:buAutoNum type="arabicPeriod"/>
              <a:tabLst>
                <a:tab pos="673100" algn="l"/>
              </a:tabLst>
            </a:pPr>
            <a:r>
              <a:rPr sz="3000" spc="-10" dirty="0">
                <a:latin typeface="Times New Roman"/>
                <a:cs typeface="Times New Roman"/>
              </a:rPr>
              <a:t>Поддержка</a:t>
            </a:r>
            <a:r>
              <a:rPr sz="3000" spc="-114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популярных</a:t>
            </a:r>
            <a:r>
              <a:rPr sz="3000" spc="-11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алгоритмов:</a:t>
            </a:r>
            <a:endParaRPr sz="3000">
              <a:latin typeface="Times New Roman"/>
              <a:cs typeface="Times New Roman"/>
            </a:endParaRPr>
          </a:p>
          <a:p>
            <a:pPr marL="1468755" lvl="1" indent="-660400">
              <a:lnSpc>
                <a:spcPct val="100000"/>
              </a:lnSpc>
              <a:spcBef>
                <a:spcPts val="2225"/>
              </a:spcBef>
              <a:buAutoNum type="arabicPeriod"/>
              <a:tabLst>
                <a:tab pos="1468755" algn="l"/>
              </a:tabLst>
            </a:pPr>
            <a:r>
              <a:rPr sz="3000" spc="-10" dirty="0">
                <a:latin typeface="Times New Roman"/>
                <a:cs typeface="Times New Roman"/>
              </a:rPr>
              <a:t>Классификация: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135" dirty="0">
                <a:latin typeface="Times New Roman"/>
                <a:cs typeface="Times New Roman"/>
              </a:rPr>
              <a:t>Logistic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135" dirty="0">
                <a:latin typeface="Times New Roman"/>
                <a:cs typeface="Times New Roman"/>
              </a:rPr>
              <a:t>Regression,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150" dirty="0">
                <a:latin typeface="Times New Roman"/>
                <a:cs typeface="Times New Roman"/>
              </a:rPr>
              <a:t>Decision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165" dirty="0">
                <a:latin typeface="Times New Roman"/>
                <a:cs typeface="Times New Roman"/>
              </a:rPr>
              <a:t>Trees,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235" dirty="0">
                <a:latin typeface="Times New Roman"/>
                <a:cs typeface="Times New Roman"/>
              </a:rPr>
              <a:t>Random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155" dirty="0">
                <a:latin typeface="Times New Roman"/>
                <a:cs typeface="Times New Roman"/>
              </a:rPr>
              <a:t>Forest,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180" dirty="0">
                <a:latin typeface="Times New Roman"/>
                <a:cs typeface="Times New Roman"/>
              </a:rPr>
              <a:t>Gradient-</a:t>
            </a:r>
            <a:r>
              <a:rPr sz="3000" spc="240" dirty="0">
                <a:latin typeface="Times New Roman"/>
                <a:cs typeface="Times New Roman"/>
              </a:rPr>
              <a:t>Boosted</a:t>
            </a:r>
            <a:r>
              <a:rPr sz="3000" spc="-15" dirty="0">
                <a:latin typeface="Times New Roman"/>
                <a:cs typeface="Times New Roman"/>
              </a:rPr>
              <a:t> </a:t>
            </a:r>
            <a:r>
              <a:rPr sz="3000" spc="185" dirty="0">
                <a:latin typeface="Times New Roman"/>
                <a:cs typeface="Times New Roman"/>
              </a:rPr>
              <a:t>Trees</a:t>
            </a:r>
            <a:endParaRPr sz="3000">
              <a:latin typeface="Times New Roman"/>
              <a:cs typeface="Times New Roman"/>
            </a:endParaRPr>
          </a:p>
          <a:p>
            <a:pPr marL="1468755" lvl="1" indent="-660400">
              <a:lnSpc>
                <a:spcPct val="100000"/>
              </a:lnSpc>
              <a:spcBef>
                <a:spcPts val="1385"/>
              </a:spcBef>
              <a:buAutoNum type="arabicPeriod"/>
              <a:tabLst>
                <a:tab pos="1468755" algn="l"/>
              </a:tabLst>
            </a:pPr>
            <a:r>
              <a:rPr sz="3000" spc="-10" dirty="0">
                <a:latin typeface="Times New Roman"/>
                <a:cs typeface="Times New Roman"/>
              </a:rPr>
              <a:t>Регрессия</a:t>
            </a:r>
            <a:endParaRPr sz="3000">
              <a:latin typeface="Times New Roman"/>
              <a:cs typeface="Times New Roman"/>
            </a:endParaRPr>
          </a:p>
          <a:p>
            <a:pPr marL="1468755" lvl="1" indent="-660400">
              <a:lnSpc>
                <a:spcPct val="100000"/>
              </a:lnSpc>
              <a:spcBef>
                <a:spcPts val="2085"/>
              </a:spcBef>
              <a:buAutoNum type="arabicPeriod"/>
              <a:tabLst>
                <a:tab pos="1468755" algn="l"/>
              </a:tabLst>
            </a:pPr>
            <a:r>
              <a:rPr sz="3000" dirty="0">
                <a:latin typeface="Times New Roman"/>
                <a:cs typeface="Times New Roman"/>
              </a:rPr>
              <a:t>Кластеризация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135" dirty="0">
                <a:latin typeface="Times New Roman"/>
                <a:cs typeface="Times New Roman"/>
              </a:rPr>
              <a:t>(K-</a:t>
            </a:r>
            <a:r>
              <a:rPr sz="3000" spc="180" dirty="0">
                <a:latin typeface="Times New Roman"/>
                <a:cs typeface="Times New Roman"/>
              </a:rPr>
              <a:t>Means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и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др.)</a:t>
            </a:r>
            <a:endParaRPr sz="3000">
              <a:latin typeface="Times New Roman"/>
              <a:cs typeface="Times New Roman"/>
            </a:endParaRPr>
          </a:p>
          <a:p>
            <a:pPr marL="1468755" lvl="1" indent="-660400">
              <a:lnSpc>
                <a:spcPct val="100000"/>
              </a:lnSpc>
              <a:spcBef>
                <a:spcPts val="2220"/>
              </a:spcBef>
              <a:buAutoNum type="arabicPeriod"/>
              <a:tabLst>
                <a:tab pos="1468755" algn="l"/>
              </a:tabLst>
            </a:pPr>
            <a:r>
              <a:rPr sz="3000" dirty="0">
                <a:latin typeface="Times New Roman"/>
                <a:cs typeface="Times New Roman"/>
              </a:rPr>
              <a:t>Поиск</a:t>
            </a:r>
            <a:r>
              <a:rPr sz="3000" spc="-125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рекомендаций</a:t>
            </a:r>
            <a:r>
              <a:rPr sz="3000" spc="-12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(ALS)</a:t>
            </a:r>
            <a:endParaRPr sz="3000">
              <a:latin typeface="Times New Roman"/>
              <a:cs typeface="Times New Roman"/>
            </a:endParaRPr>
          </a:p>
          <a:p>
            <a:pPr marL="1468755" lvl="1" indent="-660400">
              <a:lnSpc>
                <a:spcPct val="100000"/>
              </a:lnSpc>
              <a:spcBef>
                <a:spcPts val="2225"/>
              </a:spcBef>
              <a:buAutoNum type="arabicPeriod"/>
              <a:tabLst>
                <a:tab pos="1468755" algn="l"/>
              </a:tabLst>
            </a:pPr>
            <a:r>
              <a:rPr sz="3000" dirty="0">
                <a:latin typeface="Times New Roman"/>
                <a:cs typeface="Times New Roman"/>
              </a:rPr>
              <a:t>Работа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с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текстами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100" dirty="0">
                <a:latin typeface="Times New Roman"/>
                <a:cs typeface="Times New Roman"/>
              </a:rPr>
              <a:t>(TF-</a:t>
            </a:r>
            <a:r>
              <a:rPr sz="3000" spc="-25" dirty="0">
                <a:latin typeface="Times New Roman"/>
                <a:cs typeface="Times New Roman"/>
              </a:rPr>
              <a:t>IDF,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80" dirty="0">
                <a:latin typeface="Times New Roman"/>
                <a:cs typeface="Times New Roman"/>
              </a:rPr>
              <a:t>Word2Vec,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spc="160" dirty="0">
                <a:latin typeface="Times New Roman"/>
                <a:cs typeface="Times New Roman"/>
              </a:rPr>
              <a:t>Tokenizer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и</a:t>
            </a:r>
            <a:r>
              <a:rPr sz="3000" spc="-65" dirty="0">
                <a:latin typeface="Times New Roman"/>
                <a:cs typeface="Times New Roman"/>
              </a:rPr>
              <a:t> </a:t>
            </a:r>
            <a:r>
              <a:rPr sz="3000" spc="-20" dirty="0">
                <a:latin typeface="Times New Roman"/>
                <a:cs typeface="Times New Roman"/>
              </a:rPr>
              <a:t>др.)</a:t>
            </a:r>
            <a:endParaRPr sz="3000">
              <a:latin typeface="Times New Roman"/>
              <a:cs typeface="Times New Roman"/>
            </a:endParaRPr>
          </a:p>
          <a:p>
            <a:pPr marL="673100" marR="285115" indent="-661035">
              <a:lnSpc>
                <a:spcPct val="116199"/>
              </a:lnSpc>
              <a:spcBef>
                <a:spcPts val="1645"/>
              </a:spcBef>
              <a:buFont typeface="Times New Roman"/>
              <a:buAutoNum type="arabicPeriod"/>
              <a:tabLst>
                <a:tab pos="673100" algn="l"/>
              </a:tabLst>
            </a:pPr>
            <a:r>
              <a:rPr sz="3000" b="1" spc="-10" dirty="0">
                <a:latin typeface="Times New Roman"/>
                <a:cs typeface="Times New Roman"/>
              </a:rPr>
              <a:t>Совместимость</a:t>
            </a:r>
            <a:r>
              <a:rPr sz="3000" b="1" spc="-65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с</a:t>
            </a:r>
            <a:r>
              <a:rPr sz="3000" b="1" spc="-65" dirty="0">
                <a:latin typeface="Times New Roman"/>
                <a:cs typeface="Times New Roman"/>
              </a:rPr>
              <a:t> </a:t>
            </a:r>
            <a:r>
              <a:rPr sz="3000" b="1" spc="100" dirty="0">
                <a:latin typeface="Arial"/>
                <a:cs typeface="Arial"/>
              </a:rPr>
              <a:t>DataFrame</a:t>
            </a:r>
            <a:r>
              <a:rPr sz="3000" b="1" spc="-150" dirty="0">
                <a:latin typeface="Arial"/>
                <a:cs typeface="Arial"/>
              </a:rPr>
              <a:t> </a:t>
            </a:r>
            <a:r>
              <a:rPr sz="3000" b="1" spc="65" dirty="0">
                <a:latin typeface="Arial"/>
                <a:cs typeface="Arial"/>
              </a:rPr>
              <a:t>API</a:t>
            </a:r>
            <a:r>
              <a:rPr sz="3000" spc="65" dirty="0">
                <a:latin typeface="Times New Roman"/>
                <a:cs typeface="Times New Roman"/>
              </a:rPr>
              <a:t>,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что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делает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его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удобным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для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предобработки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данных</a:t>
            </a:r>
            <a:r>
              <a:rPr sz="3000" spc="-7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в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стиле</a:t>
            </a:r>
            <a:r>
              <a:rPr sz="3000" spc="-75" dirty="0">
                <a:latin typeface="Times New Roman"/>
                <a:cs typeface="Times New Roman"/>
              </a:rPr>
              <a:t> </a:t>
            </a:r>
            <a:r>
              <a:rPr sz="3000" spc="170" dirty="0">
                <a:latin typeface="Times New Roman"/>
                <a:cs typeface="Times New Roman"/>
              </a:rPr>
              <a:t>SQL/ </a:t>
            </a:r>
            <a:r>
              <a:rPr sz="3000" spc="200" dirty="0">
                <a:latin typeface="Times New Roman"/>
                <a:cs typeface="Times New Roman"/>
              </a:rPr>
              <a:t>Pandas.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718685">
              <a:lnSpc>
                <a:spcPct val="100000"/>
              </a:lnSpc>
              <a:spcBef>
                <a:spcPts val="125"/>
              </a:spcBef>
            </a:pPr>
            <a:r>
              <a:rPr spc="-145" dirty="0"/>
              <a:t>Модули</a:t>
            </a:r>
            <a:r>
              <a:rPr spc="-685" dirty="0"/>
              <a:t> </a:t>
            </a:r>
            <a:r>
              <a:rPr b="0" spc="-740" dirty="0">
                <a:latin typeface="Arial Black"/>
                <a:cs typeface="Arial Black"/>
              </a:rPr>
              <a:t>Spark</a:t>
            </a:r>
            <a:r>
              <a:rPr b="0" spc="-1265" dirty="0">
                <a:latin typeface="Arial Black"/>
                <a:cs typeface="Arial Black"/>
              </a:rPr>
              <a:t> </a:t>
            </a:r>
            <a:r>
              <a:rPr b="0" spc="-430" dirty="0">
                <a:latin typeface="Arial Black"/>
                <a:cs typeface="Arial Black"/>
              </a:rPr>
              <a:t>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16508094" cy="146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spc="165" dirty="0">
                <a:latin typeface="Times New Roman"/>
                <a:cs typeface="Times New Roman"/>
              </a:rPr>
              <a:t>spark.mllib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160" dirty="0">
                <a:latin typeface="Times New Roman"/>
                <a:cs typeface="Times New Roman"/>
              </a:rPr>
              <a:t>–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Старая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API,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основанная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на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RDD.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Устаревает.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3600" spc="190" dirty="0">
                <a:latin typeface="Times New Roman"/>
                <a:cs typeface="Times New Roman"/>
              </a:rPr>
              <a:t>spark.ml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160" dirty="0">
                <a:latin typeface="Times New Roman"/>
                <a:cs typeface="Times New Roman"/>
              </a:rPr>
              <a:t>–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Новая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API,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основанная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на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225" dirty="0">
                <a:latin typeface="Times New Roman"/>
                <a:cs typeface="Times New Roman"/>
              </a:rPr>
              <a:t>DataFrame.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Рекомендуется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к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использованию.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3485" y="1370977"/>
            <a:ext cx="16272100" cy="97714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28387" y="214382"/>
            <a:ext cx="983678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dirty="0"/>
              <a:t>Процесс</a:t>
            </a:r>
            <a:r>
              <a:rPr sz="3450" spc="-185" dirty="0"/>
              <a:t> </a:t>
            </a:r>
            <a:r>
              <a:rPr sz="3450" dirty="0"/>
              <a:t>построения</a:t>
            </a:r>
            <a:r>
              <a:rPr sz="3450" spc="-180" dirty="0"/>
              <a:t> </a:t>
            </a:r>
            <a:r>
              <a:rPr sz="3450" spc="-10" dirty="0"/>
              <a:t>модели</a:t>
            </a:r>
            <a:r>
              <a:rPr sz="3450" spc="-180" dirty="0"/>
              <a:t> </a:t>
            </a:r>
            <a:r>
              <a:rPr sz="3450" spc="-35" dirty="0"/>
              <a:t>машинного</a:t>
            </a:r>
            <a:r>
              <a:rPr sz="3450" spc="-180" dirty="0"/>
              <a:t> </a:t>
            </a:r>
            <a:r>
              <a:rPr sz="3450" spc="-10" dirty="0"/>
              <a:t>обучения</a:t>
            </a:r>
            <a:endParaRPr sz="34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2024" y="1225285"/>
            <a:ext cx="15404332" cy="9862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0217" y="230789"/>
            <a:ext cx="1201356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dirty="0"/>
              <a:t>Конвейер</a:t>
            </a:r>
            <a:r>
              <a:rPr sz="3450" spc="-160" dirty="0"/>
              <a:t> </a:t>
            </a:r>
            <a:r>
              <a:rPr sz="3450" dirty="0"/>
              <a:t>(pipeline)</a:t>
            </a:r>
            <a:r>
              <a:rPr sz="3450" spc="-90" dirty="0"/>
              <a:t> </a:t>
            </a:r>
            <a:r>
              <a:rPr sz="3450" spc="-35" dirty="0"/>
              <a:t>машинного</a:t>
            </a:r>
            <a:r>
              <a:rPr sz="3450" spc="-90" dirty="0"/>
              <a:t> </a:t>
            </a:r>
            <a:r>
              <a:rPr sz="3450" dirty="0"/>
              <a:t>обучения</a:t>
            </a:r>
            <a:r>
              <a:rPr sz="3450" spc="-85" dirty="0"/>
              <a:t> </a:t>
            </a:r>
            <a:r>
              <a:rPr sz="3450" spc="-175" dirty="0"/>
              <a:t>в</a:t>
            </a:r>
            <a:r>
              <a:rPr sz="3450" spc="-190" dirty="0"/>
              <a:t> </a:t>
            </a:r>
            <a:r>
              <a:rPr sz="3450" dirty="0"/>
              <a:t>Apache</a:t>
            </a:r>
            <a:r>
              <a:rPr sz="3450" spc="-90" dirty="0"/>
              <a:t> </a:t>
            </a:r>
            <a:r>
              <a:rPr sz="3450" dirty="0"/>
              <a:t>Spark</a:t>
            </a:r>
            <a:r>
              <a:rPr sz="3450" spc="-90" dirty="0"/>
              <a:t> </a:t>
            </a:r>
            <a:r>
              <a:rPr sz="3450" spc="-25" dirty="0"/>
              <a:t>ML</a:t>
            </a:r>
            <a:endParaRPr sz="34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96164" y="587869"/>
            <a:ext cx="6711950" cy="1338187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b="0" spc="-580" dirty="0">
                <a:latin typeface="Arial Black"/>
                <a:cs typeface="Arial Black"/>
              </a:rPr>
              <a:t>Pipline</a:t>
            </a:r>
            <a:r>
              <a:rPr b="0" spc="-1270" dirty="0">
                <a:latin typeface="Arial Black"/>
                <a:cs typeface="Arial Black"/>
              </a:rPr>
              <a:t> </a:t>
            </a:r>
            <a:r>
              <a:rPr b="0" spc="-735" dirty="0">
                <a:latin typeface="Arial Black"/>
                <a:cs typeface="Arial Black"/>
              </a:rPr>
              <a:t>Spark</a:t>
            </a:r>
            <a:r>
              <a:rPr b="0" spc="-1270" dirty="0">
                <a:latin typeface="Arial Black"/>
                <a:cs typeface="Arial Black"/>
              </a:rPr>
              <a:t> </a:t>
            </a:r>
            <a:r>
              <a:rPr b="0" spc="-385" dirty="0">
                <a:latin typeface="Arial Black"/>
                <a:cs typeface="Arial Black"/>
              </a:rPr>
              <a:t>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1926055"/>
            <a:ext cx="13056262" cy="935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835" marR="7204709" indent="-318770">
              <a:lnSpc>
                <a:spcPct val="113700"/>
              </a:lnSpc>
              <a:spcBef>
                <a:spcPts val="100"/>
              </a:spcBef>
              <a:buAutoNum type="arabicPeriod"/>
              <a:tabLst>
                <a:tab pos="374650" algn="l"/>
              </a:tabLst>
            </a:pPr>
            <a:r>
              <a:rPr sz="2000" dirty="0">
                <a:latin typeface="Times New Roman"/>
                <a:cs typeface="Times New Roman"/>
              </a:rPr>
              <a:t>Raw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Data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(Сырые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данные) 	</a:t>
            </a:r>
            <a:r>
              <a:rPr sz="2000" dirty="0">
                <a:latin typeface="Times New Roman"/>
                <a:cs typeface="Times New Roman"/>
              </a:rPr>
              <a:t>Источники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данных:</a:t>
            </a:r>
            <a:endParaRPr sz="2000" dirty="0">
              <a:latin typeface="Times New Roman"/>
              <a:cs typeface="Times New Roman"/>
            </a:endParaRPr>
          </a:p>
          <a:p>
            <a:pPr marL="1126490" lvl="1" indent="-318135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1126490" algn="l"/>
              </a:tabLst>
            </a:pPr>
            <a:r>
              <a:rPr sz="2000" dirty="0">
                <a:latin typeface="Times New Roman"/>
                <a:cs typeface="Times New Roman"/>
              </a:rPr>
              <a:t>Базы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данных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(DB)</a:t>
            </a:r>
            <a:endParaRPr sz="2000" dirty="0">
              <a:latin typeface="Times New Roman"/>
              <a:cs typeface="Times New Roman"/>
            </a:endParaRPr>
          </a:p>
          <a:p>
            <a:pPr marL="1126490" lvl="1" indent="-31813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1126490" algn="l"/>
              </a:tabLst>
            </a:pPr>
            <a:r>
              <a:rPr sz="2000" spc="-20" dirty="0">
                <a:latin typeface="Times New Roman"/>
                <a:cs typeface="Times New Roman"/>
              </a:rPr>
              <a:t>CSV-</a:t>
            </a:r>
            <a:r>
              <a:rPr sz="2000" spc="-10" dirty="0">
                <a:latin typeface="Times New Roman"/>
                <a:cs typeface="Times New Roman"/>
              </a:rPr>
              <a:t>файлы</a:t>
            </a:r>
            <a:endParaRPr sz="2000" dirty="0">
              <a:latin typeface="Times New Roman"/>
              <a:cs typeface="Times New Roman"/>
            </a:endParaRPr>
          </a:p>
          <a:p>
            <a:pPr marL="1126490" lvl="1" indent="-31813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1126490" algn="l"/>
              </a:tabLst>
            </a:pPr>
            <a:r>
              <a:rPr sz="2000" spc="50" dirty="0">
                <a:latin typeface="Times New Roman"/>
                <a:cs typeface="Times New Roman"/>
              </a:rPr>
              <a:t>JSON-</a:t>
            </a:r>
            <a:r>
              <a:rPr sz="2000" spc="-10" dirty="0">
                <a:latin typeface="Times New Roman"/>
                <a:cs typeface="Times New Roman"/>
              </a:rPr>
              <a:t>файлы</a:t>
            </a:r>
            <a:endParaRPr sz="2000" dirty="0">
              <a:latin typeface="Times New Roman"/>
              <a:cs typeface="Times New Roman"/>
            </a:endParaRPr>
          </a:p>
          <a:p>
            <a:pPr marL="330835" marR="1721485" indent="-318770">
              <a:lnSpc>
                <a:spcPct val="113700"/>
              </a:lnSpc>
              <a:spcBef>
                <a:spcPts val="790"/>
              </a:spcBef>
              <a:buAutoNum type="arabicPeriod"/>
              <a:tabLst>
                <a:tab pos="374650" algn="l"/>
              </a:tabLst>
            </a:pPr>
            <a:r>
              <a:rPr sz="2000" spc="80" dirty="0">
                <a:latin typeface="Times New Roman"/>
                <a:cs typeface="Times New Roman"/>
              </a:rPr>
              <a:t>Preprocessing,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cleaning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&amp;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feature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engineering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(Предобработка,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очистка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создание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признаков) 	</a:t>
            </a:r>
            <a:r>
              <a:rPr sz="2000" dirty="0">
                <a:latin typeface="Times New Roman"/>
                <a:cs typeface="Times New Roman"/>
              </a:rPr>
              <a:t>На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этом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этапе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происходит:</a:t>
            </a:r>
            <a:endParaRPr sz="2000" dirty="0">
              <a:latin typeface="Times New Roman"/>
              <a:cs typeface="Times New Roman"/>
            </a:endParaRPr>
          </a:p>
          <a:p>
            <a:pPr marL="1126490" lvl="1" indent="-31813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1126490" algn="l"/>
              </a:tabLst>
            </a:pPr>
            <a:r>
              <a:rPr sz="2000" spc="-20" dirty="0">
                <a:latin typeface="Times New Roman"/>
                <a:cs typeface="Times New Roman"/>
              </a:rPr>
              <a:t>Удаление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пропусков</a:t>
            </a:r>
            <a:endParaRPr sz="2000" dirty="0">
              <a:latin typeface="Times New Roman"/>
              <a:cs typeface="Times New Roman"/>
            </a:endParaRPr>
          </a:p>
          <a:p>
            <a:pPr marL="1126490" lvl="1" indent="-31813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1126490" algn="l"/>
              </a:tabLst>
            </a:pPr>
            <a:r>
              <a:rPr sz="2000" dirty="0">
                <a:latin typeface="Times New Roman"/>
                <a:cs typeface="Times New Roman"/>
              </a:rPr>
              <a:t>Очистка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от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шумов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выбросов</a:t>
            </a:r>
            <a:endParaRPr sz="2000" dirty="0">
              <a:latin typeface="Times New Roman"/>
              <a:cs typeface="Times New Roman"/>
            </a:endParaRPr>
          </a:p>
          <a:p>
            <a:pPr marL="1126490" lvl="1" indent="-31813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1126490" algn="l"/>
              </a:tabLst>
            </a:pPr>
            <a:r>
              <a:rPr sz="2000" dirty="0">
                <a:latin typeface="Times New Roman"/>
                <a:cs typeface="Times New Roman"/>
              </a:rPr>
              <a:t>Преобразование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категориальных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признаков</a:t>
            </a:r>
            <a:endParaRPr sz="2000" dirty="0">
              <a:latin typeface="Times New Roman"/>
              <a:cs typeface="Times New Roman"/>
            </a:endParaRPr>
          </a:p>
          <a:p>
            <a:pPr marL="1126490" lvl="1" indent="-31813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1126490" algn="l"/>
              </a:tabLst>
            </a:pPr>
            <a:r>
              <a:rPr sz="2000" dirty="0">
                <a:latin typeface="Times New Roman"/>
                <a:cs typeface="Times New Roman"/>
              </a:rPr>
              <a:t>Масштабирование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числовых</a:t>
            </a:r>
            <a:endParaRPr sz="2000" dirty="0">
              <a:latin typeface="Times New Roman"/>
              <a:cs typeface="Times New Roman"/>
            </a:endParaRPr>
          </a:p>
          <a:p>
            <a:pPr marL="1126490" lvl="1" indent="-31813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1126490" algn="l"/>
              </a:tabLst>
            </a:pPr>
            <a:r>
              <a:rPr sz="2000" dirty="0">
                <a:latin typeface="Times New Roman"/>
                <a:cs typeface="Times New Roman"/>
              </a:rPr>
              <a:t>Создание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новых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признаков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(feature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engineering)</a:t>
            </a:r>
            <a:endParaRPr sz="2000" dirty="0">
              <a:latin typeface="Times New Roman"/>
              <a:cs typeface="Times New Roman"/>
            </a:endParaRPr>
          </a:p>
          <a:p>
            <a:pPr marL="330835" indent="-318135">
              <a:lnSpc>
                <a:spcPct val="100000"/>
              </a:lnSpc>
              <a:spcBef>
                <a:spcPts val="1030"/>
              </a:spcBef>
              <a:buFont typeface="Times New Roman"/>
              <a:buAutoNum type="arabicPeriod"/>
              <a:tabLst>
                <a:tab pos="330835" algn="l"/>
              </a:tabLst>
            </a:pPr>
            <a:r>
              <a:rPr sz="2000" b="1" dirty="0">
                <a:latin typeface="Arial"/>
                <a:cs typeface="Arial"/>
              </a:rPr>
              <a:t>Clean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b="1" spc="210" dirty="0">
                <a:latin typeface="Arial"/>
                <a:cs typeface="Arial"/>
              </a:rPr>
              <a:t>&amp;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Structured</a:t>
            </a:r>
            <a:r>
              <a:rPr sz="2000" b="1" spc="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dirty="0">
                <a:latin typeface="Times New Roman"/>
                <a:cs typeface="Times New Roman"/>
              </a:rPr>
              <a:t>Чистые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и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структурированные</a:t>
            </a:r>
            <a:r>
              <a:rPr sz="2000" b="1" spc="5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данные</a:t>
            </a:r>
            <a:r>
              <a:rPr sz="2000" b="1" spc="-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235"/>
              </a:spcBef>
            </a:pPr>
            <a:r>
              <a:rPr sz="2000" spc="-25" dirty="0">
                <a:latin typeface="Times New Roman"/>
                <a:cs typeface="Times New Roman"/>
              </a:rPr>
              <a:t>Результат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предобработки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40" dirty="0">
                <a:latin typeface="Times New Roman"/>
                <a:cs typeface="Times New Roman"/>
              </a:rPr>
              <a:t>—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аккуратный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DataFrame/таблица,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готовая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для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подачи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в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модели.</a:t>
            </a:r>
            <a:endParaRPr sz="2000" dirty="0">
              <a:latin typeface="Times New Roman"/>
              <a:cs typeface="Times New Roman"/>
            </a:endParaRPr>
          </a:p>
          <a:p>
            <a:pPr marL="330835" indent="-318135">
              <a:lnSpc>
                <a:spcPct val="100000"/>
              </a:lnSpc>
              <a:spcBef>
                <a:spcPts val="1030"/>
              </a:spcBef>
              <a:buFont typeface="Times New Roman"/>
              <a:buAutoNum type="arabicPeriod" startAt="4"/>
              <a:tabLst>
                <a:tab pos="330835" algn="l"/>
              </a:tabLst>
            </a:pPr>
            <a:r>
              <a:rPr sz="2000" b="1" dirty="0">
                <a:latin typeface="Arial"/>
                <a:cs typeface="Arial"/>
              </a:rPr>
              <a:t>Modeling</a:t>
            </a:r>
            <a:r>
              <a:rPr sz="2000" b="1" spc="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and/or</a:t>
            </a:r>
            <a:r>
              <a:rPr sz="2000" b="1" spc="1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analytical</a:t>
            </a:r>
            <a:r>
              <a:rPr sz="2000" b="1" spc="1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techniques</a:t>
            </a:r>
            <a:r>
              <a:rPr sz="2000" b="1" spc="11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(</a:t>
            </a:r>
            <a:r>
              <a:rPr sz="2000" b="1" spc="-10" dirty="0">
                <a:latin typeface="Times New Roman"/>
                <a:cs typeface="Times New Roman"/>
              </a:rPr>
              <a:t>Моделирование</a:t>
            </a:r>
            <a:r>
              <a:rPr sz="2000" b="1" spc="1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и</a:t>
            </a:r>
            <a:r>
              <a:rPr sz="2000" b="1" dirty="0">
                <a:latin typeface="Arial"/>
                <a:cs typeface="Arial"/>
              </a:rPr>
              <a:t>/</a:t>
            </a:r>
            <a:r>
              <a:rPr sz="2000" b="1" dirty="0">
                <a:latin typeface="Times New Roman"/>
                <a:cs typeface="Times New Roman"/>
              </a:rPr>
              <a:t>или</a:t>
            </a:r>
            <a:r>
              <a:rPr sz="2000" b="1" spc="1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аналитика</a:t>
            </a:r>
            <a:r>
              <a:rPr sz="2000" b="1" spc="-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374650">
              <a:lnSpc>
                <a:spcPct val="100000"/>
              </a:lnSpc>
              <a:spcBef>
                <a:spcPts val="240"/>
              </a:spcBef>
            </a:pPr>
            <a:r>
              <a:rPr sz="2000" spc="-10" dirty="0">
                <a:latin typeface="Times New Roman"/>
                <a:cs typeface="Times New Roman"/>
              </a:rPr>
              <a:t>Попробуем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разные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модели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(круг,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квадрат,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треугольник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40" dirty="0">
                <a:latin typeface="Times New Roman"/>
                <a:cs typeface="Times New Roman"/>
              </a:rPr>
              <a:t>—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как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абстрактные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обозначения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разных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алгоритмов,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например:</a:t>
            </a:r>
            <a:endParaRPr sz="2000" dirty="0">
              <a:latin typeface="Times New Roman"/>
              <a:cs typeface="Times New Roman"/>
            </a:endParaRPr>
          </a:p>
          <a:p>
            <a:pPr marL="1126490" lvl="1" indent="-318135">
              <a:lnSpc>
                <a:spcPct val="100000"/>
              </a:lnSpc>
              <a:spcBef>
                <a:spcPts val="1025"/>
              </a:spcBef>
              <a:buAutoNum type="arabicPeriod"/>
              <a:tabLst>
                <a:tab pos="1126490" algn="l"/>
              </a:tabLst>
            </a:pPr>
            <a:r>
              <a:rPr sz="2000" dirty="0">
                <a:latin typeface="Times New Roman"/>
                <a:cs typeface="Times New Roman"/>
              </a:rPr>
              <a:t>логистическая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регрессия</a:t>
            </a:r>
            <a:endParaRPr sz="2000" dirty="0">
              <a:latin typeface="Times New Roman"/>
              <a:cs typeface="Times New Roman"/>
            </a:endParaRPr>
          </a:p>
          <a:p>
            <a:pPr marL="1126490" lvl="1" indent="-31813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1126490" algn="l"/>
              </a:tabLst>
            </a:pPr>
            <a:r>
              <a:rPr sz="2000" dirty="0">
                <a:latin typeface="Times New Roman"/>
                <a:cs typeface="Times New Roman"/>
              </a:rPr>
              <a:t>дерево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решений</a:t>
            </a:r>
            <a:endParaRPr sz="2000" dirty="0">
              <a:latin typeface="Times New Roman"/>
              <a:cs typeface="Times New Roman"/>
            </a:endParaRPr>
          </a:p>
          <a:p>
            <a:pPr marL="1126490" lvl="1" indent="-31813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1126490" algn="l"/>
              </a:tabLst>
            </a:pPr>
            <a:r>
              <a:rPr sz="2000" dirty="0">
                <a:latin typeface="Times New Roman"/>
                <a:cs typeface="Times New Roman"/>
              </a:rPr>
              <a:t>случайный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лес</a:t>
            </a:r>
            <a:endParaRPr sz="2000" dirty="0">
              <a:latin typeface="Times New Roman"/>
              <a:cs typeface="Times New Roman"/>
            </a:endParaRPr>
          </a:p>
          <a:p>
            <a:pPr marL="1126490" lvl="1" indent="-318135">
              <a:lnSpc>
                <a:spcPct val="100000"/>
              </a:lnSpc>
              <a:spcBef>
                <a:spcPts val="1030"/>
              </a:spcBef>
              <a:buAutoNum type="arabicPeriod"/>
              <a:tabLst>
                <a:tab pos="1126490" algn="l"/>
              </a:tabLst>
            </a:pPr>
            <a:r>
              <a:rPr sz="2000" dirty="0">
                <a:latin typeface="Times New Roman"/>
                <a:cs typeface="Times New Roman"/>
              </a:rPr>
              <a:t>кластеризация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пр.)</a:t>
            </a:r>
            <a:endParaRPr sz="2000" dirty="0">
              <a:latin typeface="Times New Roman"/>
              <a:cs typeface="Times New Roman"/>
            </a:endParaRPr>
          </a:p>
          <a:p>
            <a:pPr marL="330835" lvl="1" indent="-318135">
              <a:lnSpc>
                <a:spcPct val="100000"/>
              </a:lnSpc>
              <a:spcBef>
                <a:spcPts val="1030"/>
              </a:spcBef>
              <a:buFont typeface="Times New Roman"/>
              <a:buAutoNum type="arabicPeriod"/>
              <a:tabLst>
                <a:tab pos="330835" algn="l"/>
              </a:tabLst>
            </a:pPr>
            <a:r>
              <a:rPr sz="2000" b="1" spc="55" dirty="0">
                <a:latin typeface="Arial"/>
                <a:cs typeface="Arial"/>
              </a:rPr>
              <a:t>Tuning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(</a:t>
            </a:r>
            <a:r>
              <a:rPr sz="2000" b="1" dirty="0">
                <a:latin typeface="Times New Roman"/>
                <a:cs typeface="Times New Roman"/>
              </a:rPr>
              <a:t>Настройка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гиперпараметров</a:t>
            </a:r>
            <a:r>
              <a:rPr sz="2000" b="1" spc="-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374650" marR="2742565">
              <a:lnSpc>
                <a:spcPct val="113700"/>
              </a:lnSpc>
            </a:pPr>
            <a:r>
              <a:rPr sz="2000" spc="-10" dirty="0">
                <a:latin typeface="Times New Roman"/>
                <a:cs typeface="Times New Roman"/>
              </a:rPr>
              <a:t>Автоматический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или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ручной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подбор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параметров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моделей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для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повышения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точности. </a:t>
            </a:r>
            <a:r>
              <a:rPr sz="2000" dirty="0">
                <a:latin typeface="Times New Roman"/>
                <a:cs typeface="Times New Roman"/>
              </a:rPr>
              <a:t>Примеры: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GridSearch,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RandomSearch,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Cross-</a:t>
            </a:r>
            <a:r>
              <a:rPr sz="2000" spc="55" dirty="0">
                <a:latin typeface="Times New Roman"/>
                <a:cs typeface="Times New Roman"/>
              </a:rPr>
              <a:t>validation.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6789" y="440364"/>
            <a:ext cx="13690525" cy="104278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516</Words>
  <Application>Microsoft Office PowerPoint</Application>
  <PresentationFormat>Произвольный</PresentationFormat>
  <Paragraphs>77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Arial MT</vt:lpstr>
      <vt:lpstr>Courier New</vt:lpstr>
      <vt:lpstr>Microsoft Sans Serif</vt:lpstr>
      <vt:lpstr>Times New Roman</vt:lpstr>
      <vt:lpstr>Trebuchet MS</vt:lpstr>
      <vt:lpstr>Office Theme</vt:lpstr>
      <vt:lpstr>Распределенное обучение моделей</vt:lpstr>
      <vt:lpstr>Что позволяет Spark ML?</vt:lpstr>
      <vt:lpstr>Spark ML</vt:lpstr>
      <vt:lpstr>Основные особенности Spark ML</vt:lpstr>
      <vt:lpstr>Модули Spark ML</vt:lpstr>
      <vt:lpstr>Процесс построения модели машинного обучения</vt:lpstr>
      <vt:lpstr>Конвейер (pipeline) машинного обучения в Apache Spark ML</vt:lpstr>
      <vt:lpstr>Pipline Spark ML</vt:lpstr>
      <vt:lpstr>Презентация PowerPoint</vt:lpstr>
      <vt:lpstr>Процесс построения и применения модели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Presentation6</dc:title>
  <cp:lastModifiedBy>Илья Толоконов</cp:lastModifiedBy>
  <cp:revision>1</cp:revision>
  <dcterms:created xsi:type="dcterms:W3CDTF">2025-11-01T12:30:11Z</dcterms:created>
  <dcterms:modified xsi:type="dcterms:W3CDTF">2025-11-01T12:35:54Z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2025-03-24T00:00:00Z</vt:filetime>
  </property>
  <property fmtid="{D5CDD505-2E9C-101B-9397-08002B2CF9AE}" pid="3" name="Creator">
    <vt:lpwstr>Keynote</vt:lpwstr>
  </property>
  <property fmtid="{D5CDD505-2E9C-101B-9397-08002B2CF9AE}" pid="4" name="LastSaved">
    <vt:filetime>2025-11-01T00:00:00Z</vt:filetime>
  </property>
  <property fmtid="{D5CDD505-2E9C-101B-9397-08002B2CF9AE}" pid="5" name="Producer">
    <vt:lpwstr>macOS Версия 15.3.2 (Выпуск 24D81) Quartz PDFContext</vt:lpwstr>
  </property>
</Properties>
</file>