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68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17199" y="464362"/>
            <a:ext cx="448275" cy="44827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298685" y="464362"/>
            <a:ext cx="0" cy="586740"/>
          </a:xfrm>
          <a:custGeom>
            <a:avLst/>
            <a:gdLst/>
            <a:ahLst/>
            <a:cxnLst/>
            <a:rect l="l" t="t" r="r" b="b"/>
            <a:pathLst>
              <a:path h="586740">
                <a:moveTo>
                  <a:pt x="0" y="0"/>
                </a:moveTo>
                <a:lnTo>
                  <a:pt x="0" y="586259"/>
                </a:lnTo>
              </a:path>
            </a:pathLst>
          </a:custGeom>
          <a:ln w="12700">
            <a:solidFill>
              <a:srgbClr val="102D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099416" y="464362"/>
            <a:ext cx="0" cy="586740"/>
          </a:xfrm>
          <a:custGeom>
            <a:avLst/>
            <a:gdLst/>
            <a:ahLst/>
            <a:cxnLst/>
            <a:rect l="l" t="t" r="r" b="b"/>
            <a:pathLst>
              <a:path h="586740">
                <a:moveTo>
                  <a:pt x="0" y="0"/>
                </a:moveTo>
                <a:lnTo>
                  <a:pt x="0" y="586259"/>
                </a:lnTo>
              </a:path>
            </a:pathLst>
          </a:custGeom>
          <a:ln w="12700">
            <a:solidFill>
              <a:srgbClr val="102D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277081" y="464362"/>
            <a:ext cx="0" cy="586740"/>
          </a:xfrm>
          <a:custGeom>
            <a:avLst/>
            <a:gdLst/>
            <a:ahLst/>
            <a:cxnLst/>
            <a:rect l="l" t="t" r="r" b="b"/>
            <a:pathLst>
              <a:path h="586740">
                <a:moveTo>
                  <a:pt x="0" y="0"/>
                </a:moveTo>
                <a:lnTo>
                  <a:pt x="0" y="586259"/>
                </a:lnTo>
              </a:path>
            </a:pathLst>
          </a:custGeom>
          <a:ln w="12700">
            <a:solidFill>
              <a:srgbClr val="102D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643868" y="464362"/>
            <a:ext cx="0" cy="586740"/>
          </a:xfrm>
          <a:custGeom>
            <a:avLst/>
            <a:gdLst/>
            <a:ahLst/>
            <a:cxnLst/>
            <a:rect l="l" t="t" r="r" b="b"/>
            <a:pathLst>
              <a:path h="586740">
                <a:moveTo>
                  <a:pt x="0" y="0"/>
                </a:moveTo>
                <a:lnTo>
                  <a:pt x="0" y="586259"/>
                </a:lnTo>
              </a:path>
            </a:pathLst>
          </a:custGeom>
          <a:ln w="12700">
            <a:solidFill>
              <a:srgbClr val="102D6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1097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3859" y="962172"/>
              <a:ext cx="886498" cy="8864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90212" y="985335"/>
              <a:ext cx="0" cy="840740"/>
            </a:xfrm>
            <a:custGeom>
              <a:avLst/>
              <a:gdLst/>
              <a:ahLst/>
              <a:cxnLst/>
              <a:rect l="l" t="t" r="r" b="b"/>
              <a:pathLst>
                <a:path h="840739">
                  <a:moveTo>
                    <a:pt x="0" y="0"/>
                  </a:moveTo>
                  <a:lnTo>
                    <a:pt x="0" y="840173"/>
                  </a:lnTo>
                </a:path>
              </a:pathLst>
            </a:custGeom>
            <a:ln w="12700">
              <a:solidFill>
                <a:srgbClr val="102D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42580" y="985335"/>
              <a:ext cx="0" cy="840740"/>
            </a:xfrm>
            <a:custGeom>
              <a:avLst/>
              <a:gdLst/>
              <a:ahLst/>
              <a:cxnLst/>
              <a:rect l="l" t="t" r="r" b="b"/>
              <a:pathLst>
                <a:path h="840739">
                  <a:moveTo>
                    <a:pt x="0" y="0"/>
                  </a:moveTo>
                  <a:lnTo>
                    <a:pt x="0" y="840173"/>
                  </a:lnTo>
                </a:path>
              </a:pathLst>
            </a:custGeom>
            <a:ln w="12700">
              <a:solidFill>
                <a:srgbClr val="102D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79047" y="985335"/>
              <a:ext cx="0" cy="840740"/>
            </a:xfrm>
            <a:custGeom>
              <a:avLst/>
              <a:gdLst/>
              <a:ahLst/>
              <a:cxnLst/>
              <a:rect l="l" t="t" r="r" b="b"/>
              <a:pathLst>
                <a:path h="840739">
                  <a:moveTo>
                    <a:pt x="0" y="0"/>
                  </a:moveTo>
                  <a:lnTo>
                    <a:pt x="0" y="840173"/>
                  </a:lnTo>
                </a:path>
              </a:pathLst>
            </a:custGeom>
            <a:ln w="12700">
              <a:solidFill>
                <a:srgbClr val="102D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5267" y="2380677"/>
            <a:ext cx="5803265" cy="1341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dirty="0">
                <a:solidFill>
                  <a:srgbClr val="0E2D69"/>
                </a:solidFill>
                <a:latin typeface="Microsoft Sans Serif"/>
                <a:cs typeface="Microsoft Sans Serif"/>
              </a:rPr>
              <a:t>Введение</a:t>
            </a:r>
            <a:r>
              <a:rPr sz="4300" spc="1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4300" dirty="0">
                <a:solidFill>
                  <a:srgbClr val="0E2D69"/>
                </a:solidFill>
                <a:latin typeface="Microsoft Sans Serif"/>
                <a:cs typeface="Microsoft Sans Serif"/>
              </a:rPr>
              <a:t>в</a:t>
            </a:r>
            <a:r>
              <a:rPr sz="4300" spc="17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4300" spc="-25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endParaRPr sz="43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4300" dirty="0">
                <a:solidFill>
                  <a:srgbClr val="0E2D69"/>
                </a:solidFill>
                <a:latin typeface="Microsoft Sans Serif"/>
                <a:cs typeface="Microsoft Sans Serif"/>
              </a:rPr>
              <a:t>Простые</a:t>
            </a:r>
            <a:r>
              <a:rPr sz="4300" spc="114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4300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r>
              <a:rPr sz="4300" spc="-5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43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запросы</a:t>
            </a:r>
            <a:endParaRPr sz="43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2247" y="1166509"/>
            <a:ext cx="30327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600" spc="9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600" spc="9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102D69"/>
                </a:solidFill>
                <a:latin typeface="Microsoft Sans Serif"/>
                <a:cs typeface="Microsoft Sans Serif"/>
              </a:rPr>
              <a:t>10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3690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Простые</a:t>
            </a:r>
            <a:r>
              <a:rPr sz="1000" spc="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 запросы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196" y="1428492"/>
            <a:ext cx="5045075" cy="1361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SELECT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1899"/>
              </a:lnSpc>
            </a:pP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Оператор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SELECT</a:t>
            </a:r>
            <a:r>
              <a:rPr sz="1800" spc="4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.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Отрабатывается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третьим.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Что</a:t>
            </a:r>
            <a:r>
              <a:rPr sz="1800" spc="4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можно</a:t>
            </a:r>
            <a:r>
              <a:rPr sz="1800" spc="4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использовать</a:t>
            </a:r>
            <a:r>
              <a:rPr sz="1800" spc="4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в</a:t>
            </a:r>
            <a:r>
              <a:rPr sz="1800" spc="4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SELECT?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196" y="2763182"/>
            <a:ext cx="10604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F2C6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0" dirty="0">
                <a:solidFill>
                  <a:srgbClr val="0F2C6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0" dirty="0">
                <a:solidFill>
                  <a:srgbClr val="0F2C6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0" dirty="0">
                <a:solidFill>
                  <a:srgbClr val="0F2C6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946" y="2769141"/>
            <a:ext cx="497268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*</a:t>
            </a:r>
            <a:r>
              <a:rPr sz="18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-</a:t>
            </a:r>
            <a:r>
              <a:rPr sz="1800" spc="6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вывести</a:t>
            </a:r>
            <a:r>
              <a:rPr sz="1800" spc="6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все</a:t>
            </a:r>
            <a:r>
              <a:rPr sz="18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колонки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ts val="2200"/>
              </a:lnSpc>
              <a:spcBef>
                <a:spcPts val="80"/>
              </a:spcBef>
            </a:pP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Column1,</a:t>
            </a:r>
            <a:r>
              <a:rPr sz="1800" spc="-1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column2, column3 </a:t>
            </a:r>
            <a:r>
              <a:rPr sz="1800" spc="470" dirty="0">
                <a:solidFill>
                  <a:srgbClr val="0F2C68"/>
                </a:solidFill>
                <a:latin typeface="Microsoft Sans Serif"/>
                <a:cs typeface="Microsoft Sans Serif"/>
              </a:rPr>
              <a:t>–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перечисление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(23+43)/23%2,</a:t>
            </a:r>
            <a:r>
              <a:rPr sz="1800" spc="5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‘a’,</a:t>
            </a:r>
            <a:r>
              <a:rPr sz="1800" spc="5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4</a:t>
            </a:r>
            <a:r>
              <a:rPr sz="1800" spc="5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470" dirty="0">
                <a:solidFill>
                  <a:srgbClr val="0F2C68"/>
                </a:solidFill>
                <a:latin typeface="Microsoft Sans Serif"/>
                <a:cs typeface="Microsoft Sans Serif"/>
              </a:rPr>
              <a:t>–</a:t>
            </a:r>
            <a:r>
              <a:rPr sz="1800" spc="5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выражения</a:t>
            </a:r>
            <a:r>
              <a:rPr sz="1800" spc="5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и</a:t>
            </a:r>
            <a:r>
              <a:rPr sz="1800" spc="5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константы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lower(column)</a:t>
            </a:r>
            <a:r>
              <a:rPr sz="1800" spc="-3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470" dirty="0">
                <a:solidFill>
                  <a:srgbClr val="0F2C68"/>
                </a:solidFill>
                <a:latin typeface="Microsoft Sans Serif"/>
                <a:cs typeface="Microsoft Sans Serif"/>
              </a:rPr>
              <a:t>–</a:t>
            </a:r>
            <a:r>
              <a:rPr sz="1800" spc="-3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функции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196" y="4008661"/>
            <a:ext cx="6742430" cy="175260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8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Пример: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57400"/>
              </a:lnSpc>
            </a:pP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SELECT</a:t>
            </a:r>
            <a:r>
              <a:rPr sz="1800" i="1" spc="-50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*,</a:t>
            </a:r>
            <a:r>
              <a:rPr sz="1800" i="1" spc="-2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column2,</a:t>
            </a:r>
            <a:r>
              <a:rPr sz="1800" i="1" spc="-20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coalesce(column3,</a:t>
            </a:r>
            <a:r>
              <a:rPr sz="1800" i="1" spc="-20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column4,</a:t>
            </a:r>
            <a:r>
              <a:rPr sz="1800" i="1" spc="-20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‘t’)</a:t>
            </a:r>
            <a:r>
              <a:rPr sz="1800" i="1" spc="-20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as</a:t>
            </a:r>
            <a:r>
              <a:rPr sz="1800" i="1" spc="-2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1A0D7"/>
                </a:solidFill>
                <a:latin typeface="Arial"/>
                <a:cs typeface="Arial"/>
              </a:rPr>
              <a:t>column10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FROM</a:t>
            </a:r>
            <a:r>
              <a:rPr sz="1800" i="1" spc="-5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1A0D7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WHERE</a:t>
            </a:r>
            <a:r>
              <a:rPr sz="1800" i="1" spc="-1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column</a:t>
            </a:r>
            <a:r>
              <a:rPr sz="1800" i="1" spc="-1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between</a:t>
            </a:r>
            <a:r>
              <a:rPr sz="1800" i="1" spc="-1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1</a:t>
            </a:r>
            <a:r>
              <a:rPr sz="1800" i="1" spc="-1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and</a:t>
            </a:r>
            <a:r>
              <a:rPr sz="1800" i="1" spc="-1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spc="-50" dirty="0">
                <a:solidFill>
                  <a:srgbClr val="11A0D7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7192" y="532212"/>
            <a:ext cx="5194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SELECT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276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solidFill>
                  <a:srgbClr val="102D69"/>
                </a:solidFill>
                <a:latin typeface="Microsoft Sans Serif"/>
                <a:cs typeface="Microsoft Sans Serif"/>
              </a:rPr>
              <a:t>11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3690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Простые</a:t>
            </a:r>
            <a:r>
              <a:rPr sz="1000" spc="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 запросы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196" y="1428492"/>
            <a:ext cx="10596880" cy="1361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ORDER</a:t>
            </a:r>
            <a:r>
              <a:rPr sz="2400" spc="-5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0F2C68"/>
                </a:solidFill>
                <a:latin typeface="Microsoft Sans Serif"/>
                <a:cs typeface="Microsoft Sans Serif"/>
              </a:rPr>
              <a:t>BY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1899"/>
              </a:lnSpc>
            </a:pP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Оператор</a:t>
            </a:r>
            <a:r>
              <a:rPr sz="1800" spc="9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ORDER</a:t>
            </a:r>
            <a:r>
              <a:rPr sz="1800" spc="9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BY</a:t>
            </a:r>
            <a:r>
              <a:rPr sz="18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позволяет</a:t>
            </a:r>
            <a:r>
              <a:rPr sz="1800" spc="9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отсортировать</a:t>
            </a:r>
            <a:r>
              <a:rPr sz="1800" spc="9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результат</a:t>
            </a:r>
            <a:r>
              <a:rPr sz="1800" spc="9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запроса.</a:t>
            </a:r>
            <a:r>
              <a:rPr sz="1800" spc="9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Отсортировать</a:t>
            </a:r>
            <a:r>
              <a:rPr sz="1800" spc="9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запрос</a:t>
            </a:r>
            <a:r>
              <a:rPr sz="1800" spc="9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можно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двумя</a:t>
            </a:r>
            <a:r>
              <a:rPr sz="1800" spc="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способами: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196" y="2763182"/>
            <a:ext cx="10604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0F2C6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-50" dirty="0">
                <a:solidFill>
                  <a:srgbClr val="0F2C68"/>
                </a:solidFill>
                <a:latin typeface="Arial MT"/>
                <a:cs typeface="Arial MT"/>
              </a:rPr>
              <a:t>•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8946" y="2769141"/>
            <a:ext cx="4960620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ASC</a:t>
            </a:r>
            <a:r>
              <a:rPr sz="1800" spc="1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470" dirty="0">
                <a:solidFill>
                  <a:srgbClr val="0F2C68"/>
                </a:solidFill>
                <a:latin typeface="Microsoft Sans Serif"/>
                <a:cs typeface="Microsoft Sans Serif"/>
              </a:rPr>
              <a:t>–</a:t>
            </a:r>
            <a:r>
              <a:rPr sz="1800" spc="1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ascending</a:t>
            </a:r>
            <a:r>
              <a:rPr sz="1800" spc="1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470" dirty="0">
                <a:solidFill>
                  <a:srgbClr val="0F2C68"/>
                </a:solidFill>
                <a:latin typeface="Microsoft Sans Serif"/>
                <a:cs typeface="Microsoft Sans Serif"/>
              </a:rPr>
              <a:t>–</a:t>
            </a:r>
            <a:r>
              <a:rPr sz="1800" spc="1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от</a:t>
            </a:r>
            <a:r>
              <a:rPr sz="1800" spc="1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меньшего</a:t>
            </a:r>
            <a:r>
              <a:rPr sz="1800" spc="1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к</a:t>
            </a:r>
            <a:r>
              <a:rPr sz="1800" spc="1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большему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DESC</a:t>
            </a:r>
            <a:r>
              <a:rPr sz="1800" spc="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470" dirty="0">
                <a:solidFill>
                  <a:srgbClr val="0F2C68"/>
                </a:solidFill>
                <a:latin typeface="Microsoft Sans Serif"/>
                <a:cs typeface="Microsoft Sans Serif"/>
              </a:rPr>
              <a:t>–</a:t>
            </a:r>
            <a:r>
              <a:rPr sz="1800" spc="1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descending</a:t>
            </a:r>
            <a:r>
              <a:rPr sz="1800" spc="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-</a:t>
            </a:r>
            <a:r>
              <a:rPr sz="1800" spc="1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от</a:t>
            </a:r>
            <a:r>
              <a:rPr sz="1800" spc="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большего</a:t>
            </a:r>
            <a:r>
              <a:rPr sz="1800" spc="1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к</a:t>
            </a:r>
            <a:r>
              <a:rPr sz="1800" spc="1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меньшему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196" y="3327941"/>
            <a:ext cx="674243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Отрабатывается</a:t>
            </a:r>
            <a:r>
              <a:rPr sz="1800" spc="22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последним.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Пример: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57400"/>
              </a:lnSpc>
            </a:pP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SELECT</a:t>
            </a:r>
            <a:r>
              <a:rPr sz="1800" i="1" spc="-50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*,</a:t>
            </a:r>
            <a:r>
              <a:rPr sz="1800" i="1" spc="-2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column2,</a:t>
            </a:r>
            <a:r>
              <a:rPr sz="1800" i="1" spc="-20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coalesce(column3,</a:t>
            </a:r>
            <a:r>
              <a:rPr sz="1800" i="1" spc="-20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column4,</a:t>
            </a:r>
            <a:r>
              <a:rPr sz="1800" i="1" spc="-20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‘t’)</a:t>
            </a:r>
            <a:r>
              <a:rPr sz="1800" i="1" spc="-20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as</a:t>
            </a:r>
            <a:r>
              <a:rPr sz="1800" i="1" spc="-2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1A0D7"/>
                </a:solidFill>
                <a:latin typeface="Arial"/>
                <a:cs typeface="Arial"/>
              </a:rPr>
              <a:t>column10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FROM</a:t>
            </a:r>
            <a:r>
              <a:rPr sz="1800" i="1" spc="-5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1A0D7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12700" marR="3316604">
              <a:lnSpc>
                <a:spcPct val="157400"/>
              </a:lnSpc>
            </a:pP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WHERE</a:t>
            </a:r>
            <a:r>
              <a:rPr sz="1800" i="1" spc="-1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column</a:t>
            </a:r>
            <a:r>
              <a:rPr sz="1800" i="1" spc="-1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between</a:t>
            </a:r>
            <a:r>
              <a:rPr sz="1800" i="1" spc="-1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1</a:t>
            </a:r>
            <a:r>
              <a:rPr sz="1800" i="1" spc="-1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and</a:t>
            </a:r>
            <a:r>
              <a:rPr sz="1800" i="1" spc="-1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spc="-50" dirty="0">
                <a:solidFill>
                  <a:srgbClr val="11A0D7"/>
                </a:solidFill>
                <a:latin typeface="Arial"/>
                <a:cs typeface="Arial"/>
              </a:rPr>
              <a:t>5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ORDER</a:t>
            </a:r>
            <a:r>
              <a:rPr sz="1800" i="1" spc="-30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BY</a:t>
            </a:r>
            <a:r>
              <a:rPr sz="1800" i="1" spc="-50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column2</a:t>
            </a:r>
            <a:r>
              <a:rPr sz="1800" i="1" spc="-1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spc="-20" dirty="0">
                <a:solidFill>
                  <a:srgbClr val="11A0D7"/>
                </a:solidFill>
                <a:latin typeface="Arial"/>
                <a:cs typeface="Arial"/>
              </a:rPr>
              <a:t>DESC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47192" y="532212"/>
            <a:ext cx="6889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ORDER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0E2D69"/>
                </a:solidFill>
                <a:latin typeface="Microsoft Sans Serif"/>
                <a:cs typeface="Microsoft Sans Serif"/>
              </a:rPr>
              <a:t>BY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102D69"/>
                </a:solidFill>
                <a:latin typeface="Microsoft Sans Serif"/>
                <a:cs typeface="Microsoft Sans Serif"/>
              </a:rPr>
              <a:t>12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3690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Простые</a:t>
            </a:r>
            <a:r>
              <a:rPr sz="1000" spc="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 запросы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196" y="1428492"/>
            <a:ext cx="10264775" cy="326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Полезные</a:t>
            </a:r>
            <a:r>
              <a:rPr sz="2400" spc="-6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материалы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54965" algn="l"/>
              </a:tabLst>
            </a:pP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CTE</a:t>
            </a:r>
            <a:r>
              <a:rPr sz="1800" spc="19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-</a:t>
            </a:r>
            <a:r>
              <a:rPr sz="1800" spc="19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https://postgrespro.ru/docs/postgrespro/9.5/queries-</a:t>
            </a:r>
            <a:r>
              <a:rPr sz="18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with</a:t>
            </a:r>
            <a:endParaRPr sz="18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1899"/>
              </a:lnSpc>
              <a:spcBef>
                <a:spcPts val="795"/>
              </a:spcBef>
              <a:buAutoNum type="arabicParenR"/>
              <a:tabLst>
                <a:tab pos="355600" algn="l"/>
              </a:tabLst>
            </a:pP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Подзапросы</a:t>
            </a:r>
            <a:r>
              <a:rPr sz="1800" spc="13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-</a:t>
            </a:r>
            <a:r>
              <a:rPr sz="1800" spc="13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https://learn.microsoft.com/ru-ru/sql/relational-databases/performance/subqueries? view=sql-server-</a:t>
            </a:r>
            <a:r>
              <a:rPr sz="18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ver16</a:t>
            </a:r>
            <a:endParaRPr sz="18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AutoNum type="arabicParenR"/>
              <a:tabLst>
                <a:tab pos="354965" algn="l"/>
              </a:tabLst>
            </a:pP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UNION /</a:t>
            </a:r>
            <a:r>
              <a:rPr sz="1800" spc="1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UNION</a:t>
            </a:r>
            <a:r>
              <a:rPr sz="1800" spc="-9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ALL</a:t>
            </a:r>
            <a:r>
              <a:rPr sz="1800" spc="-5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-</a:t>
            </a:r>
            <a:r>
              <a:rPr sz="1800" spc="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https://metanit.com/sql/postgresql/6.5.php</a:t>
            </a:r>
            <a:endParaRPr sz="18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AutoNum type="arabicParenR"/>
              <a:tabLst>
                <a:tab pos="354965" algn="l"/>
              </a:tabLst>
            </a:pP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LIKE</a:t>
            </a:r>
            <a:r>
              <a:rPr sz="18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/</a:t>
            </a:r>
            <a:r>
              <a:rPr sz="1800" spc="9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NOT</a:t>
            </a:r>
            <a:r>
              <a:rPr sz="1800" spc="5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LIKE</a:t>
            </a:r>
            <a:r>
              <a:rPr sz="1800" spc="9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-</a:t>
            </a:r>
            <a:r>
              <a:rPr sz="1800" spc="9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https://postgrespro.ru/docs/postgresql/9.6/functions-matching–</a:t>
            </a:r>
            <a:endParaRPr sz="18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AutoNum type="arabicParenR"/>
              <a:tabLst>
                <a:tab pos="354965" algn="l"/>
              </a:tabLst>
            </a:pP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Функции</a:t>
            </a:r>
            <a:r>
              <a:rPr sz="1800" spc="14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даты</a:t>
            </a:r>
            <a:r>
              <a:rPr sz="1800" spc="14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и</a:t>
            </a:r>
            <a:r>
              <a:rPr sz="1800" spc="15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времени</a:t>
            </a:r>
            <a:r>
              <a:rPr sz="1800" spc="14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470" dirty="0">
                <a:solidFill>
                  <a:srgbClr val="0F2C68"/>
                </a:solidFill>
                <a:latin typeface="Microsoft Sans Serif"/>
                <a:cs typeface="Microsoft Sans Serif"/>
              </a:rPr>
              <a:t>–</a:t>
            </a:r>
            <a:r>
              <a:rPr sz="1800" spc="15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https://postgrespro.ru/docs/postgrespro/10/functions-datetime</a:t>
            </a:r>
            <a:endParaRPr sz="18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AutoNum type="arabicParenR"/>
              <a:tabLst>
                <a:tab pos="354965" algn="l"/>
              </a:tabLst>
            </a:pP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Строковые</a:t>
            </a:r>
            <a:r>
              <a:rPr sz="1800" spc="25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функции</a:t>
            </a:r>
            <a:r>
              <a:rPr sz="1800" spc="25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-</a:t>
            </a:r>
            <a:r>
              <a:rPr sz="1800" spc="25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https://postgrespro.ru/docs/postgrespro/9.5/functions-string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192" y="532212"/>
            <a:ext cx="13328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Полезные</a:t>
            </a:r>
            <a:r>
              <a:rPr sz="1000" spc="1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материалы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3859" y="962172"/>
              <a:ext cx="886498" cy="8864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90212" y="985335"/>
              <a:ext cx="0" cy="840740"/>
            </a:xfrm>
            <a:custGeom>
              <a:avLst/>
              <a:gdLst/>
              <a:ahLst/>
              <a:cxnLst/>
              <a:rect l="l" t="t" r="r" b="b"/>
              <a:pathLst>
                <a:path h="840739">
                  <a:moveTo>
                    <a:pt x="0" y="0"/>
                  </a:moveTo>
                  <a:lnTo>
                    <a:pt x="0" y="840173"/>
                  </a:lnTo>
                </a:path>
              </a:pathLst>
            </a:custGeom>
            <a:ln w="12700">
              <a:solidFill>
                <a:srgbClr val="102D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642580" y="985335"/>
              <a:ext cx="0" cy="840740"/>
            </a:xfrm>
            <a:custGeom>
              <a:avLst/>
              <a:gdLst/>
              <a:ahLst/>
              <a:cxnLst/>
              <a:rect l="l" t="t" r="r" b="b"/>
              <a:pathLst>
                <a:path h="840739">
                  <a:moveTo>
                    <a:pt x="0" y="0"/>
                  </a:moveTo>
                  <a:lnTo>
                    <a:pt x="0" y="840173"/>
                  </a:lnTo>
                </a:path>
              </a:pathLst>
            </a:custGeom>
            <a:ln w="12700">
              <a:solidFill>
                <a:srgbClr val="102D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79047" y="985335"/>
              <a:ext cx="0" cy="840740"/>
            </a:xfrm>
            <a:custGeom>
              <a:avLst/>
              <a:gdLst/>
              <a:ahLst/>
              <a:cxnLst/>
              <a:rect l="l" t="t" r="r" b="b"/>
              <a:pathLst>
                <a:path h="840739">
                  <a:moveTo>
                    <a:pt x="0" y="0"/>
                  </a:moveTo>
                  <a:lnTo>
                    <a:pt x="0" y="840173"/>
                  </a:lnTo>
                </a:path>
              </a:pathLst>
            </a:custGeom>
            <a:ln w="12700">
              <a:solidFill>
                <a:srgbClr val="102D6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5267" y="2380677"/>
            <a:ext cx="5996305" cy="13362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endParaRPr lang="en-US" sz="4300" dirty="0">
              <a:solidFill>
                <a:srgbClr val="0E2D69"/>
              </a:solidFill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4300" dirty="0" err="1">
                <a:solidFill>
                  <a:srgbClr val="0E2D69"/>
                </a:solidFill>
                <a:latin typeface="Microsoft Sans Serif"/>
                <a:cs typeface="Microsoft Sans Serif"/>
              </a:rPr>
              <a:t>Сложные</a:t>
            </a:r>
            <a:r>
              <a:rPr sz="4300" spc="19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4300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r>
              <a:rPr sz="4300" spc="1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43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запросы</a:t>
            </a:r>
            <a:endParaRPr sz="4300" dirty="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62247" y="1166509"/>
            <a:ext cx="30327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600" spc="9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600" spc="9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102D69"/>
                </a:solidFill>
                <a:latin typeface="Microsoft Sans Serif"/>
                <a:cs typeface="Microsoft Sans Serif"/>
              </a:rPr>
              <a:t>2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4141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Сложные</a:t>
            </a:r>
            <a:r>
              <a:rPr sz="1000" spc="5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r>
              <a:rPr sz="1000" spc="1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запросы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196" y="1428492"/>
            <a:ext cx="8129270" cy="392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Состав</a:t>
            </a:r>
            <a:r>
              <a:rPr sz="2400" spc="13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сложного</a:t>
            </a:r>
            <a:r>
              <a:rPr sz="2400" spc="13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запроса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 marR="328295">
              <a:lnSpc>
                <a:spcPct val="142400"/>
              </a:lnSpc>
            </a:pP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SELECT</a:t>
            </a:r>
            <a:r>
              <a:rPr sz="2400" spc="-2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630" dirty="0">
                <a:solidFill>
                  <a:srgbClr val="0E2D69"/>
                </a:solidFill>
                <a:latin typeface="Microsoft Sans Serif"/>
                <a:cs typeface="Microsoft Sans Serif"/>
              </a:rPr>
              <a:t>–</a:t>
            </a:r>
            <a:r>
              <a:rPr sz="2400" spc="2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оператор</a:t>
            </a:r>
            <a:r>
              <a:rPr sz="2400" spc="2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вывода</a:t>
            </a:r>
            <a:r>
              <a:rPr sz="2400" spc="2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(обязательный</a:t>
            </a:r>
            <a:r>
              <a:rPr sz="2400" spc="2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оператор)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FROM</a:t>
            </a:r>
            <a:r>
              <a:rPr sz="2400" spc="-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630" dirty="0">
                <a:solidFill>
                  <a:srgbClr val="0E2D69"/>
                </a:solidFill>
                <a:latin typeface="Microsoft Sans Serif"/>
                <a:cs typeface="Microsoft Sans Serif"/>
              </a:rPr>
              <a:t>–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 оператор выбора </a:t>
            </a:r>
            <a:r>
              <a:rPr sz="24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таблиц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WHERE </a:t>
            </a:r>
            <a:r>
              <a:rPr sz="2400" spc="630" dirty="0">
                <a:solidFill>
                  <a:srgbClr val="0E2D69"/>
                </a:solidFill>
                <a:latin typeface="Microsoft Sans Serif"/>
                <a:cs typeface="Microsoft Sans Serif"/>
              </a:rPr>
              <a:t>–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 оператор </a:t>
            </a:r>
            <a:r>
              <a:rPr sz="24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фильтрации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GROUP</a:t>
            </a:r>
            <a:r>
              <a:rPr sz="2400" spc="-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BY</a:t>
            </a:r>
            <a:r>
              <a:rPr sz="2400" spc="-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630" dirty="0">
                <a:solidFill>
                  <a:srgbClr val="0E2D69"/>
                </a:solidFill>
                <a:latin typeface="Microsoft Sans Serif"/>
                <a:cs typeface="Microsoft Sans Serif"/>
              </a:rPr>
              <a:t>–</a:t>
            </a:r>
            <a:r>
              <a:rPr sz="2400" spc="1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оператор</a:t>
            </a:r>
            <a:r>
              <a:rPr sz="2400" spc="1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группировки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HAVING</a:t>
            </a:r>
            <a:r>
              <a:rPr sz="2400" spc="2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630" dirty="0">
                <a:solidFill>
                  <a:srgbClr val="0E2D69"/>
                </a:solidFill>
                <a:latin typeface="Microsoft Sans Serif"/>
                <a:cs typeface="Microsoft Sans Serif"/>
              </a:rPr>
              <a:t>–</a:t>
            </a:r>
            <a:r>
              <a:rPr sz="2400" spc="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оператор</a:t>
            </a:r>
            <a:r>
              <a:rPr sz="2400" spc="2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фильтрации</a:t>
            </a:r>
            <a:r>
              <a:rPr sz="2400" spc="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по</a:t>
            </a:r>
            <a:r>
              <a:rPr sz="2400" spc="2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значению</a:t>
            </a:r>
            <a:r>
              <a:rPr sz="2400" spc="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агрегатов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ORDER BY</a:t>
            </a:r>
            <a:r>
              <a:rPr sz="2400" spc="-3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630" dirty="0">
                <a:solidFill>
                  <a:srgbClr val="0E2D69"/>
                </a:solidFill>
                <a:latin typeface="Microsoft Sans Serif"/>
                <a:cs typeface="Microsoft Sans Serif"/>
              </a:rPr>
              <a:t>–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 оператор </a:t>
            </a:r>
            <a:r>
              <a:rPr sz="24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сортировки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192" y="532212"/>
            <a:ext cx="15748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Состав</a:t>
            </a:r>
            <a:r>
              <a:rPr sz="1000" spc="7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сложного</a:t>
            </a:r>
            <a:r>
              <a:rPr sz="1000" spc="7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запроса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102D69"/>
                </a:solidFill>
                <a:latin typeface="Microsoft Sans Serif"/>
                <a:cs typeface="Microsoft Sans Serif"/>
              </a:rPr>
              <a:t>3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4141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Сложные</a:t>
            </a:r>
            <a:r>
              <a:rPr sz="1000" spc="5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r>
              <a:rPr sz="1000" spc="1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запросы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196" y="1428492"/>
            <a:ext cx="8586470" cy="392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Порядок</a:t>
            </a:r>
            <a:r>
              <a:rPr sz="2400" spc="15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сложного</a:t>
            </a:r>
            <a:r>
              <a:rPr sz="2400" spc="1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запроса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(5)</a:t>
            </a:r>
            <a:r>
              <a:rPr sz="2400" spc="1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SELECT</a:t>
            </a:r>
            <a:r>
              <a:rPr sz="2400" spc="-2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630" dirty="0">
                <a:solidFill>
                  <a:srgbClr val="0E2D69"/>
                </a:solidFill>
                <a:latin typeface="Microsoft Sans Serif"/>
                <a:cs typeface="Microsoft Sans Serif"/>
              </a:rPr>
              <a:t>–</a:t>
            </a:r>
            <a:r>
              <a:rPr sz="2400" spc="1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оператор</a:t>
            </a:r>
            <a:r>
              <a:rPr sz="2400" spc="1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вывода</a:t>
            </a:r>
            <a:r>
              <a:rPr sz="2400" spc="1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(обязательный</a:t>
            </a:r>
            <a:r>
              <a:rPr sz="2400" spc="1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оператор)</a:t>
            </a:r>
            <a:endParaRPr sz="2400">
              <a:latin typeface="Microsoft Sans Serif"/>
              <a:cs typeface="Microsoft Sans Serif"/>
            </a:endParaRPr>
          </a:p>
          <a:p>
            <a:pPr marL="468630" indent="-455930">
              <a:lnSpc>
                <a:spcPct val="100000"/>
              </a:lnSpc>
              <a:spcBef>
                <a:spcPts val="1220"/>
              </a:spcBef>
              <a:buAutoNum type="arabicParenBoth"/>
              <a:tabLst>
                <a:tab pos="468630" algn="l"/>
              </a:tabLst>
            </a:pP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FROM</a:t>
            </a:r>
            <a:r>
              <a:rPr sz="2400" spc="-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630" dirty="0">
                <a:solidFill>
                  <a:srgbClr val="0E2D69"/>
                </a:solidFill>
                <a:latin typeface="Microsoft Sans Serif"/>
                <a:cs typeface="Microsoft Sans Serif"/>
              </a:rPr>
              <a:t>–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 оператор выбора </a:t>
            </a:r>
            <a:r>
              <a:rPr sz="24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таблиц</a:t>
            </a:r>
            <a:endParaRPr sz="2400">
              <a:latin typeface="Microsoft Sans Serif"/>
              <a:cs typeface="Microsoft Sans Serif"/>
            </a:endParaRPr>
          </a:p>
          <a:p>
            <a:pPr marL="468630" indent="-455930">
              <a:lnSpc>
                <a:spcPct val="100000"/>
              </a:lnSpc>
              <a:spcBef>
                <a:spcPts val="1220"/>
              </a:spcBef>
              <a:buAutoNum type="arabicParenBoth"/>
              <a:tabLst>
                <a:tab pos="468630" algn="l"/>
              </a:tabLst>
            </a:pP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WHERE </a:t>
            </a:r>
            <a:r>
              <a:rPr sz="2400" spc="630" dirty="0">
                <a:solidFill>
                  <a:srgbClr val="0E2D69"/>
                </a:solidFill>
                <a:latin typeface="Microsoft Sans Serif"/>
                <a:cs typeface="Microsoft Sans Serif"/>
              </a:rPr>
              <a:t>–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 оператор </a:t>
            </a:r>
            <a:r>
              <a:rPr sz="24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фильтрации</a:t>
            </a:r>
            <a:endParaRPr sz="2400">
              <a:latin typeface="Microsoft Sans Serif"/>
              <a:cs typeface="Microsoft Sans Serif"/>
            </a:endParaRPr>
          </a:p>
          <a:p>
            <a:pPr marL="468630" indent="-455930">
              <a:lnSpc>
                <a:spcPct val="100000"/>
              </a:lnSpc>
              <a:spcBef>
                <a:spcPts val="1220"/>
              </a:spcBef>
              <a:buAutoNum type="arabicParenBoth"/>
              <a:tabLst>
                <a:tab pos="468630" algn="l"/>
              </a:tabLst>
            </a:pP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GROUP</a:t>
            </a:r>
            <a:r>
              <a:rPr sz="2400" spc="-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BY</a:t>
            </a:r>
            <a:r>
              <a:rPr sz="2400" spc="-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630" dirty="0">
                <a:solidFill>
                  <a:srgbClr val="0E2D69"/>
                </a:solidFill>
                <a:latin typeface="Microsoft Sans Serif"/>
                <a:cs typeface="Microsoft Sans Serif"/>
              </a:rPr>
              <a:t>–</a:t>
            </a:r>
            <a:r>
              <a:rPr sz="2400" spc="1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оператор</a:t>
            </a:r>
            <a:r>
              <a:rPr sz="2400" spc="1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группировки</a:t>
            </a:r>
            <a:endParaRPr sz="2400">
              <a:latin typeface="Microsoft Sans Serif"/>
              <a:cs typeface="Microsoft Sans Serif"/>
            </a:endParaRPr>
          </a:p>
          <a:p>
            <a:pPr marL="468630" indent="-455930">
              <a:lnSpc>
                <a:spcPct val="100000"/>
              </a:lnSpc>
              <a:spcBef>
                <a:spcPts val="1220"/>
              </a:spcBef>
              <a:buAutoNum type="arabicParenBoth"/>
              <a:tabLst>
                <a:tab pos="468630" algn="l"/>
              </a:tabLst>
            </a:pPr>
            <a:r>
              <a:rPr sz="24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HAVING</a:t>
            </a:r>
            <a:r>
              <a:rPr sz="2400" spc="2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630" dirty="0">
                <a:solidFill>
                  <a:srgbClr val="0E2D69"/>
                </a:solidFill>
                <a:latin typeface="Microsoft Sans Serif"/>
                <a:cs typeface="Microsoft Sans Serif"/>
              </a:rPr>
              <a:t>–</a:t>
            </a:r>
            <a:r>
              <a:rPr sz="2400" spc="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оператор</a:t>
            </a:r>
            <a:r>
              <a:rPr sz="2400" spc="2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фильтрации</a:t>
            </a:r>
            <a:r>
              <a:rPr sz="2400" spc="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по</a:t>
            </a:r>
            <a:r>
              <a:rPr sz="2400" spc="2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значению</a:t>
            </a:r>
            <a:r>
              <a:rPr sz="2400" spc="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агрегатов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(6)</a:t>
            </a:r>
            <a:r>
              <a:rPr sz="2400" spc="-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ORDER BY</a:t>
            </a:r>
            <a:r>
              <a:rPr sz="2400" spc="-3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630" dirty="0">
                <a:solidFill>
                  <a:srgbClr val="0E2D69"/>
                </a:solidFill>
                <a:latin typeface="Microsoft Sans Serif"/>
                <a:cs typeface="Microsoft Sans Serif"/>
              </a:rPr>
              <a:t>–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 оператор </a:t>
            </a:r>
            <a:r>
              <a:rPr sz="24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сортировки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192" y="532212"/>
            <a:ext cx="16668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Порядок</a:t>
            </a:r>
            <a:r>
              <a:rPr sz="1000" spc="9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сложного</a:t>
            </a:r>
            <a:r>
              <a:rPr sz="1000" spc="9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запроса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102D69"/>
                </a:solidFill>
                <a:latin typeface="Microsoft Sans Serif"/>
                <a:cs typeface="Microsoft Sans Serif"/>
              </a:rPr>
              <a:t>4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4141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Сложные</a:t>
            </a:r>
            <a:r>
              <a:rPr sz="1000" spc="5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r>
              <a:rPr sz="1000" spc="1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запросы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196" y="1428492"/>
            <a:ext cx="10861040" cy="207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Функции</a:t>
            </a:r>
            <a:r>
              <a:rPr sz="24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агрегации</a:t>
            </a:r>
            <a:r>
              <a:rPr sz="2400" spc="8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0F2C68"/>
                </a:solidFill>
                <a:latin typeface="Microsoft Sans Serif"/>
                <a:cs typeface="Microsoft Sans Serif"/>
              </a:rPr>
              <a:t>и</a:t>
            </a:r>
            <a:r>
              <a:rPr sz="2400" spc="8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GROUP</a:t>
            </a:r>
            <a:r>
              <a:rPr sz="2400" spc="4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0F2C68"/>
                </a:solidFill>
                <a:latin typeface="Microsoft Sans Serif"/>
                <a:cs typeface="Microsoft Sans Serif"/>
              </a:rPr>
              <a:t>BY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73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1899"/>
              </a:lnSpc>
            </a:pP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Агрегатная</a:t>
            </a:r>
            <a:r>
              <a:rPr sz="18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функция</a:t>
            </a:r>
            <a:r>
              <a:rPr sz="18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выполняет</a:t>
            </a:r>
            <a:r>
              <a:rPr sz="18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вычисление</a:t>
            </a:r>
            <a:r>
              <a:rPr sz="18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над</a:t>
            </a:r>
            <a:r>
              <a:rPr sz="18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набором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значений</a:t>
            </a:r>
            <a:r>
              <a:rPr sz="18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и</a:t>
            </a:r>
            <a:r>
              <a:rPr sz="18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возвращает</a:t>
            </a:r>
            <a:r>
              <a:rPr sz="18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одно</a:t>
            </a:r>
            <a:r>
              <a:rPr sz="18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значение.</a:t>
            </a:r>
            <a:r>
              <a:rPr sz="18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0F2C68"/>
                </a:solidFill>
                <a:latin typeface="Microsoft Sans Serif"/>
                <a:cs typeface="Microsoft Sans Serif"/>
              </a:rPr>
              <a:t>В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табличной</a:t>
            </a:r>
            <a:r>
              <a:rPr sz="18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модели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данных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это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значит,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что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функция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берет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ноль,</a:t>
            </a:r>
            <a:r>
              <a:rPr sz="18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одну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или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несколько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строк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0F2C68"/>
                </a:solidFill>
                <a:latin typeface="Microsoft Sans Serif"/>
                <a:cs typeface="Microsoft Sans Serif"/>
              </a:rPr>
              <a:t>и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возвращает</a:t>
            </a:r>
            <a:r>
              <a:rPr sz="18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единственное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значение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для</a:t>
            </a:r>
            <a:r>
              <a:rPr sz="18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определенного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набора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разрезов</a:t>
            </a:r>
            <a:r>
              <a:rPr sz="18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470" dirty="0">
                <a:solidFill>
                  <a:srgbClr val="0F2C68"/>
                </a:solidFill>
                <a:latin typeface="Microsoft Sans Serif"/>
                <a:cs typeface="Microsoft Sans Serif"/>
              </a:rPr>
              <a:t>–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группировок,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которые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задаются</a:t>
            </a:r>
            <a:r>
              <a:rPr sz="18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в</a:t>
            </a:r>
            <a:r>
              <a:rPr sz="18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GROUP</a:t>
            </a:r>
            <a:r>
              <a:rPr sz="1800" spc="4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0F2C68"/>
                </a:solidFill>
                <a:latin typeface="Microsoft Sans Serif"/>
                <a:cs typeface="Microsoft Sans Serif"/>
              </a:rPr>
              <a:t>BY.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192" y="532212"/>
            <a:ext cx="201231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Функции</a:t>
            </a:r>
            <a:r>
              <a:rPr sz="1000" spc="4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агрегации</a:t>
            </a:r>
            <a:r>
              <a:rPr sz="1000" spc="4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и</a:t>
            </a:r>
            <a:r>
              <a:rPr sz="1000" spc="4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GROUP</a:t>
            </a:r>
            <a:r>
              <a:rPr sz="1000" spc="2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0E2D69"/>
                </a:solidFill>
                <a:latin typeface="Microsoft Sans Serif"/>
                <a:cs typeface="Microsoft Sans Serif"/>
              </a:rPr>
              <a:t>BY</a:t>
            </a:r>
            <a:endParaRPr sz="1000">
              <a:latin typeface="Microsoft Sans Serif"/>
              <a:cs typeface="Microsoft Sans Serif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5650" y="3562350"/>
          <a:ext cx="8128000" cy="267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Функция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Физический</a:t>
                      </a:r>
                      <a:r>
                        <a:rPr sz="1800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смысл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SUM()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Возвращает</a:t>
                      </a:r>
                      <a:r>
                        <a:rPr sz="1400" spc="-6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сумму</a:t>
                      </a:r>
                      <a:r>
                        <a:rPr sz="1400" spc="-55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значений</a:t>
                      </a:r>
                      <a:r>
                        <a:rPr sz="1400" spc="-55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внутри</a:t>
                      </a:r>
                      <a:r>
                        <a:rPr sz="1400" spc="-6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группировки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COUNT()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 marR="893444">
                        <a:lnSpc>
                          <a:spcPct val="10710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Возвращает</a:t>
                      </a:r>
                      <a:r>
                        <a:rPr sz="14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количество</a:t>
                      </a:r>
                      <a:r>
                        <a:rPr sz="1400" spc="-45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значений</a:t>
                      </a:r>
                      <a:r>
                        <a:rPr sz="1400" spc="-45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внутри группировки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MIN()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 marR="688340">
                        <a:lnSpc>
                          <a:spcPct val="10710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Возвращает</a:t>
                      </a:r>
                      <a:r>
                        <a:rPr sz="1400" spc="-4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минимальное</a:t>
                      </a:r>
                      <a:r>
                        <a:rPr sz="1400" spc="-35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значение</a:t>
                      </a:r>
                      <a:r>
                        <a:rPr sz="1400" spc="-35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внутри группировки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97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MAX()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 marR="631190">
                        <a:lnSpc>
                          <a:spcPct val="10710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Возвращает</a:t>
                      </a:r>
                      <a:r>
                        <a:rPr sz="1400" spc="-4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максимальной</a:t>
                      </a:r>
                      <a:r>
                        <a:rPr sz="1400" spc="-4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значение</a:t>
                      </a:r>
                      <a:r>
                        <a:rPr sz="1400" spc="-4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внутри группировки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AVG()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Возвращает</a:t>
                      </a:r>
                      <a:r>
                        <a:rPr sz="1400" spc="-6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средние</a:t>
                      </a:r>
                      <a:r>
                        <a:rPr sz="1400" spc="-6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значение</a:t>
                      </a:r>
                      <a:r>
                        <a:rPr sz="1400" spc="-6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внутри</a:t>
                      </a:r>
                      <a:r>
                        <a:rPr sz="1400" spc="-6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группировки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102D69"/>
                </a:solidFill>
                <a:latin typeface="Microsoft Sans Serif"/>
                <a:cs typeface="Microsoft Sans Serif"/>
              </a:rPr>
              <a:t>5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4141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Сложные</a:t>
            </a:r>
            <a:r>
              <a:rPr sz="1000" spc="5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r>
              <a:rPr sz="1000" spc="1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запросы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196" y="1428492"/>
            <a:ext cx="4793615" cy="17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Функции</a:t>
            </a:r>
            <a:r>
              <a:rPr sz="24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агрегации</a:t>
            </a:r>
            <a:r>
              <a:rPr sz="2400" spc="8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0F2C68"/>
                </a:solidFill>
                <a:latin typeface="Microsoft Sans Serif"/>
                <a:cs typeface="Microsoft Sans Serif"/>
              </a:rPr>
              <a:t>и</a:t>
            </a:r>
            <a:r>
              <a:rPr sz="2400" spc="8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GROUP</a:t>
            </a:r>
            <a:r>
              <a:rPr sz="2400" spc="4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0F2C68"/>
                </a:solidFill>
                <a:latin typeface="Microsoft Sans Serif"/>
                <a:cs typeface="Microsoft Sans Serif"/>
              </a:rPr>
              <a:t>BY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 marR="697230">
              <a:lnSpc>
                <a:spcPct val="150000"/>
              </a:lnSpc>
            </a:pP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SELECT</a:t>
            </a:r>
            <a:r>
              <a:rPr sz="2000" i="1" spc="-1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department,</a:t>
            </a:r>
            <a:r>
              <a:rPr sz="2000" i="1" spc="-9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B0F0"/>
                </a:solidFill>
                <a:latin typeface="Arial"/>
                <a:cs typeface="Arial"/>
              </a:rPr>
              <a:t>gender,</a:t>
            </a:r>
            <a:r>
              <a:rPr sz="2000" i="1" spc="-8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B0F0"/>
                </a:solidFill>
                <a:latin typeface="Arial"/>
                <a:cs typeface="Arial"/>
              </a:rPr>
              <a:t>salary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FROM</a:t>
            </a:r>
            <a:r>
              <a:rPr sz="2000" i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B0F0"/>
                </a:solidFill>
                <a:latin typeface="Arial"/>
                <a:cs typeface="Arial"/>
              </a:rPr>
              <a:t>employees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192" y="532212"/>
            <a:ext cx="201231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Функции</a:t>
            </a:r>
            <a:r>
              <a:rPr sz="1000" spc="4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агрегации</a:t>
            </a:r>
            <a:r>
              <a:rPr sz="1000" spc="4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и</a:t>
            </a:r>
            <a:r>
              <a:rPr sz="1000" spc="4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GROUP</a:t>
            </a:r>
            <a:r>
              <a:rPr sz="1000" spc="2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0E2D69"/>
                </a:solidFill>
                <a:latin typeface="Microsoft Sans Serif"/>
                <a:cs typeface="Microsoft Sans Serif"/>
              </a:rPr>
              <a:t>BY</a:t>
            </a:r>
            <a:endParaRPr sz="1000">
              <a:latin typeface="Microsoft Sans Serif"/>
              <a:cs typeface="Microsoft Sans Serif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5650" y="3790950"/>
          <a:ext cx="8128634" cy="2581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department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gender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Департамент</a:t>
                      </a:r>
                      <a:r>
                        <a:rPr sz="18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аналитики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ж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Департамент</a:t>
                      </a:r>
                      <a:r>
                        <a:rPr sz="18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аналитики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м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Департамент</a:t>
                      </a:r>
                      <a:r>
                        <a:rPr sz="18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операций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м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Департамент</a:t>
                      </a:r>
                      <a:r>
                        <a:rPr sz="18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операций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м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Департамент</a:t>
                      </a:r>
                      <a:r>
                        <a:rPr sz="18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операций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м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1500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Департамент</a:t>
                      </a:r>
                      <a:r>
                        <a:rPr sz="18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операций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ж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102D69"/>
                </a:solidFill>
                <a:latin typeface="Microsoft Sans Serif"/>
                <a:cs typeface="Microsoft Sans Serif"/>
              </a:rPr>
              <a:t>6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4141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Сложные</a:t>
            </a:r>
            <a:r>
              <a:rPr sz="1000" spc="5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r>
              <a:rPr sz="1000" spc="1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запросы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196" y="1428492"/>
            <a:ext cx="10650220" cy="2138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Функции</a:t>
            </a:r>
            <a:r>
              <a:rPr sz="24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агрегации</a:t>
            </a:r>
            <a:r>
              <a:rPr sz="2400" spc="8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0F2C68"/>
                </a:solidFill>
                <a:latin typeface="Microsoft Sans Serif"/>
                <a:cs typeface="Microsoft Sans Serif"/>
              </a:rPr>
              <a:t>и</a:t>
            </a:r>
            <a:r>
              <a:rPr sz="2400" spc="8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GROUP</a:t>
            </a:r>
            <a:r>
              <a:rPr sz="2400" spc="4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0F2C68"/>
                </a:solidFill>
                <a:latin typeface="Microsoft Sans Serif"/>
                <a:cs typeface="Microsoft Sans Serif"/>
              </a:rPr>
              <a:t>BY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53500"/>
              </a:lnSpc>
            </a:pPr>
            <a:r>
              <a:rPr sz="1900" i="1" dirty="0">
                <a:solidFill>
                  <a:srgbClr val="00B0F0"/>
                </a:solidFill>
                <a:latin typeface="Arial"/>
                <a:cs typeface="Arial"/>
              </a:rPr>
              <a:t>SELECT</a:t>
            </a:r>
            <a:r>
              <a:rPr sz="1900" i="1" spc="-13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900" i="1" dirty="0">
                <a:solidFill>
                  <a:srgbClr val="00B0F0"/>
                </a:solidFill>
                <a:latin typeface="Arial"/>
                <a:cs typeface="Arial"/>
              </a:rPr>
              <a:t>department,</a:t>
            </a:r>
            <a:r>
              <a:rPr sz="1900" i="1" spc="-6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900" i="1" spc="-25" dirty="0">
                <a:solidFill>
                  <a:srgbClr val="00B0F0"/>
                </a:solidFill>
                <a:latin typeface="Arial"/>
                <a:cs typeface="Arial"/>
              </a:rPr>
              <a:t>gender,</a:t>
            </a:r>
            <a:r>
              <a:rPr sz="1900" i="1" spc="-10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900" i="1" spc="-10" dirty="0">
                <a:solidFill>
                  <a:srgbClr val="00B0F0"/>
                </a:solidFill>
                <a:latin typeface="Arial"/>
                <a:cs typeface="Arial"/>
              </a:rPr>
              <a:t>AVG(salary),</a:t>
            </a:r>
            <a:r>
              <a:rPr sz="1900" i="1" spc="-6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900" i="1" dirty="0">
                <a:solidFill>
                  <a:srgbClr val="00B0F0"/>
                </a:solidFill>
                <a:latin typeface="Arial"/>
                <a:cs typeface="Arial"/>
              </a:rPr>
              <a:t>MIN(salary),</a:t>
            </a:r>
            <a:r>
              <a:rPr sz="1900" i="1" spc="-5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900" i="1" spc="-10" dirty="0">
                <a:solidFill>
                  <a:srgbClr val="00B0F0"/>
                </a:solidFill>
                <a:latin typeface="Arial"/>
                <a:cs typeface="Arial"/>
              </a:rPr>
              <a:t>MAX(salary),</a:t>
            </a:r>
            <a:r>
              <a:rPr sz="1900" i="1" spc="-6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900" i="1" spc="-10" dirty="0">
                <a:solidFill>
                  <a:srgbClr val="00B0F0"/>
                </a:solidFill>
                <a:latin typeface="Arial"/>
                <a:cs typeface="Arial"/>
              </a:rPr>
              <a:t>COUNT(salary),</a:t>
            </a:r>
            <a:r>
              <a:rPr sz="1900" i="1" spc="-6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900" i="1" spc="-10" dirty="0">
                <a:solidFill>
                  <a:srgbClr val="00B0F0"/>
                </a:solidFill>
                <a:latin typeface="Arial"/>
                <a:cs typeface="Arial"/>
              </a:rPr>
              <a:t>SUM(salary) </a:t>
            </a:r>
            <a:r>
              <a:rPr sz="1900" i="1" dirty="0">
                <a:solidFill>
                  <a:srgbClr val="00B0F0"/>
                </a:solidFill>
                <a:latin typeface="Arial"/>
                <a:cs typeface="Arial"/>
              </a:rPr>
              <a:t>FROM</a:t>
            </a:r>
            <a:r>
              <a:rPr sz="1900" i="1" spc="-6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900" i="1" spc="-10" dirty="0">
                <a:solidFill>
                  <a:srgbClr val="00B0F0"/>
                </a:solidFill>
                <a:latin typeface="Arial"/>
                <a:cs typeface="Arial"/>
              </a:rPr>
              <a:t>employees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1900" i="1" dirty="0">
                <a:solidFill>
                  <a:srgbClr val="00B0F0"/>
                </a:solidFill>
                <a:latin typeface="Arial"/>
                <a:cs typeface="Arial"/>
              </a:rPr>
              <a:t>GROUP</a:t>
            </a:r>
            <a:r>
              <a:rPr sz="1900" i="1" spc="-8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900" i="1" dirty="0">
                <a:solidFill>
                  <a:srgbClr val="00B0F0"/>
                </a:solidFill>
                <a:latin typeface="Arial"/>
                <a:cs typeface="Arial"/>
              </a:rPr>
              <a:t>BY</a:t>
            </a:r>
            <a:r>
              <a:rPr sz="1900" i="1" spc="-8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900" i="1" dirty="0">
                <a:solidFill>
                  <a:srgbClr val="00B0F0"/>
                </a:solidFill>
                <a:latin typeface="Arial"/>
                <a:cs typeface="Arial"/>
              </a:rPr>
              <a:t>department,</a:t>
            </a:r>
            <a:r>
              <a:rPr sz="1900" i="1" spc="-5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900" i="1" spc="-10" dirty="0">
                <a:solidFill>
                  <a:srgbClr val="00B0F0"/>
                </a:solidFill>
                <a:latin typeface="Arial"/>
                <a:cs typeface="Arial"/>
              </a:rPr>
              <a:t>gender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192" y="532212"/>
            <a:ext cx="201231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Функции</a:t>
            </a:r>
            <a:r>
              <a:rPr sz="1000" spc="4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агрегации</a:t>
            </a:r>
            <a:r>
              <a:rPr sz="1000" spc="4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и</a:t>
            </a:r>
            <a:r>
              <a:rPr sz="1000" spc="4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GROUP</a:t>
            </a:r>
            <a:r>
              <a:rPr sz="1000" spc="2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0E2D69"/>
                </a:solidFill>
                <a:latin typeface="Microsoft Sans Serif"/>
                <a:cs typeface="Microsoft Sans Serif"/>
              </a:rPr>
              <a:t>BY</a:t>
            </a:r>
            <a:endParaRPr sz="1000">
              <a:latin typeface="Microsoft Sans Serif"/>
              <a:cs typeface="Microsoft Sans Serif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57350" y="3714750"/>
          <a:ext cx="8900158" cy="2921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2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1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12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712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712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department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gender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51435" marR="598170">
                        <a:lnSpc>
                          <a:spcPct val="106500"/>
                        </a:lnSpc>
                        <a:spcBef>
                          <a:spcPts val="20"/>
                        </a:spcBef>
                      </a:pP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Департамент аналитики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ж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51435" marR="598170">
                        <a:lnSpc>
                          <a:spcPts val="2300"/>
                        </a:lnSpc>
                        <a:spcBef>
                          <a:spcPts val="20"/>
                        </a:spcBef>
                      </a:pP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Департамент аналитики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м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51435" marR="598170">
                        <a:lnSpc>
                          <a:spcPts val="2300"/>
                        </a:lnSpc>
                        <a:spcBef>
                          <a:spcPts val="20"/>
                        </a:spcBef>
                      </a:pPr>
                      <a:r>
                        <a:rPr sz="1800" u="heavy" spc="-1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Департамент</a:t>
                      </a: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heavy" spc="-1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операций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5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м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2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1500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2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2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5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2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4500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51435" marR="598170">
                        <a:lnSpc>
                          <a:spcPts val="2300"/>
                        </a:lnSpc>
                        <a:spcBef>
                          <a:spcPts val="20"/>
                        </a:spcBef>
                      </a:pP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Департамент операций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ж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102D69"/>
                </a:solidFill>
                <a:latin typeface="Microsoft Sans Serif"/>
                <a:cs typeface="Microsoft Sans Serif"/>
              </a:rPr>
              <a:t>7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4141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Сложные</a:t>
            </a:r>
            <a:r>
              <a:rPr sz="1000" spc="5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r>
              <a:rPr sz="1000" spc="1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запросы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196" y="1428492"/>
            <a:ext cx="4793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Функции</a:t>
            </a:r>
            <a:r>
              <a:rPr sz="24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агрегации</a:t>
            </a:r>
            <a:r>
              <a:rPr sz="2400" spc="8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spc="50" dirty="0">
                <a:solidFill>
                  <a:srgbClr val="0F2C68"/>
                </a:solidFill>
                <a:latin typeface="Microsoft Sans Serif"/>
                <a:cs typeface="Microsoft Sans Serif"/>
              </a:rPr>
              <a:t>и</a:t>
            </a:r>
            <a:r>
              <a:rPr sz="2400" spc="8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GROUP</a:t>
            </a:r>
            <a:r>
              <a:rPr sz="2400" spc="4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spc="-25" dirty="0">
                <a:solidFill>
                  <a:srgbClr val="0F2C68"/>
                </a:solidFill>
                <a:latin typeface="Microsoft Sans Serif"/>
                <a:cs typeface="Microsoft Sans Serif"/>
              </a:rPr>
              <a:t>BY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196" y="2352300"/>
            <a:ext cx="10014585" cy="80772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1700"/>
              </a:lnSpc>
              <a:spcBef>
                <a:spcPts val="215"/>
              </a:spcBef>
            </a:pPr>
            <a:r>
              <a:rPr sz="1450" dirty="0">
                <a:solidFill>
                  <a:srgbClr val="0F2C68"/>
                </a:solidFill>
                <a:latin typeface="Microsoft Sans Serif"/>
                <a:cs typeface="Microsoft Sans Serif"/>
              </a:rPr>
              <a:t>Важное</a:t>
            </a:r>
            <a:r>
              <a:rPr sz="1450" spc="13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450" dirty="0">
                <a:solidFill>
                  <a:srgbClr val="0F2C68"/>
                </a:solidFill>
                <a:latin typeface="Microsoft Sans Serif"/>
                <a:cs typeface="Microsoft Sans Serif"/>
              </a:rPr>
              <a:t>правило:</a:t>
            </a:r>
            <a:r>
              <a:rPr sz="1450" spc="13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450" dirty="0">
                <a:solidFill>
                  <a:srgbClr val="0F2C68"/>
                </a:solidFill>
                <a:latin typeface="Microsoft Sans Serif"/>
                <a:cs typeface="Microsoft Sans Serif"/>
              </a:rPr>
              <a:t>все,</a:t>
            </a:r>
            <a:r>
              <a:rPr sz="1450" spc="13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450" dirty="0">
                <a:solidFill>
                  <a:srgbClr val="0F2C68"/>
                </a:solidFill>
                <a:latin typeface="Microsoft Sans Serif"/>
                <a:cs typeface="Microsoft Sans Serif"/>
              </a:rPr>
              <a:t>что</a:t>
            </a:r>
            <a:r>
              <a:rPr sz="1450" spc="13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450" dirty="0">
                <a:solidFill>
                  <a:srgbClr val="0F2C68"/>
                </a:solidFill>
                <a:latin typeface="Microsoft Sans Serif"/>
                <a:cs typeface="Microsoft Sans Serif"/>
              </a:rPr>
              <a:t>перечислено</a:t>
            </a:r>
            <a:r>
              <a:rPr sz="1450" spc="13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450" dirty="0">
                <a:solidFill>
                  <a:srgbClr val="0F2C68"/>
                </a:solidFill>
                <a:latin typeface="Microsoft Sans Serif"/>
                <a:cs typeface="Microsoft Sans Serif"/>
              </a:rPr>
              <a:t>в</a:t>
            </a:r>
            <a:r>
              <a:rPr sz="1450" spc="13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450" dirty="0">
                <a:solidFill>
                  <a:srgbClr val="0F2C68"/>
                </a:solidFill>
                <a:latin typeface="Microsoft Sans Serif"/>
                <a:cs typeface="Microsoft Sans Serif"/>
              </a:rPr>
              <a:t>SELECT</a:t>
            </a:r>
            <a:r>
              <a:rPr sz="1450" spc="120" dirty="0">
                <a:solidFill>
                  <a:srgbClr val="0F2C68"/>
                </a:solidFill>
                <a:latin typeface="Microsoft Sans Serif"/>
                <a:cs typeface="Microsoft Sans Serif"/>
              </a:rPr>
              <a:t>  </a:t>
            </a:r>
            <a:r>
              <a:rPr sz="1450" dirty="0">
                <a:solidFill>
                  <a:srgbClr val="0F2C68"/>
                </a:solidFill>
                <a:latin typeface="Microsoft Sans Serif"/>
                <a:cs typeface="Microsoft Sans Serif"/>
              </a:rPr>
              <a:t>и</a:t>
            </a:r>
            <a:r>
              <a:rPr sz="1450" spc="13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450" dirty="0">
                <a:solidFill>
                  <a:srgbClr val="0F2C68"/>
                </a:solidFill>
                <a:latin typeface="Microsoft Sans Serif"/>
                <a:cs typeface="Microsoft Sans Serif"/>
              </a:rPr>
              <a:t>не</a:t>
            </a:r>
            <a:r>
              <a:rPr sz="1450" spc="13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450" dirty="0">
                <a:solidFill>
                  <a:srgbClr val="0F2C68"/>
                </a:solidFill>
                <a:latin typeface="Microsoft Sans Serif"/>
                <a:cs typeface="Microsoft Sans Serif"/>
              </a:rPr>
              <a:t>является</a:t>
            </a:r>
            <a:r>
              <a:rPr sz="1450" spc="13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450" dirty="0">
                <a:solidFill>
                  <a:srgbClr val="0F2C68"/>
                </a:solidFill>
                <a:latin typeface="Microsoft Sans Serif"/>
                <a:cs typeface="Microsoft Sans Serif"/>
              </a:rPr>
              <a:t>выражением</a:t>
            </a:r>
            <a:r>
              <a:rPr sz="1450" spc="13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450" dirty="0">
                <a:solidFill>
                  <a:srgbClr val="0F2C68"/>
                </a:solidFill>
                <a:latin typeface="Microsoft Sans Serif"/>
                <a:cs typeface="Microsoft Sans Serif"/>
              </a:rPr>
              <a:t>функции</a:t>
            </a:r>
            <a:r>
              <a:rPr sz="1450" spc="13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450" dirty="0">
                <a:solidFill>
                  <a:srgbClr val="0F2C68"/>
                </a:solidFill>
                <a:latin typeface="Microsoft Sans Serif"/>
                <a:cs typeface="Microsoft Sans Serif"/>
              </a:rPr>
              <a:t>агрегации,</a:t>
            </a:r>
            <a:r>
              <a:rPr sz="1450" spc="13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450" dirty="0">
                <a:solidFill>
                  <a:srgbClr val="0F2C68"/>
                </a:solidFill>
                <a:latin typeface="Microsoft Sans Serif"/>
                <a:cs typeface="Microsoft Sans Serif"/>
              </a:rPr>
              <a:t>должно</a:t>
            </a:r>
            <a:r>
              <a:rPr sz="1450" spc="13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45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быть </a:t>
            </a:r>
            <a:r>
              <a:rPr sz="1450" dirty="0">
                <a:solidFill>
                  <a:srgbClr val="0F2C68"/>
                </a:solidFill>
                <a:latin typeface="Microsoft Sans Serif"/>
                <a:cs typeface="Microsoft Sans Serif"/>
              </a:rPr>
              <a:t>перечислено</a:t>
            </a:r>
            <a:r>
              <a:rPr sz="1450" spc="10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450" dirty="0">
                <a:solidFill>
                  <a:srgbClr val="0F2C68"/>
                </a:solidFill>
                <a:latin typeface="Microsoft Sans Serif"/>
                <a:cs typeface="Microsoft Sans Serif"/>
              </a:rPr>
              <a:t>в</a:t>
            </a:r>
            <a:r>
              <a:rPr sz="1450" spc="10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450" dirty="0">
                <a:solidFill>
                  <a:srgbClr val="0F2C68"/>
                </a:solidFill>
                <a:latin typeface="Microsoft Sans Serif"/>
                <a:cs typeface="Microsoft Sans Serif"/>
              </a:rPr>
              <a:t>GROUP</a:t>
            </a:r>
            <a:r>
              <a:rPr sz="145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450" spc="-25" dirty="0">
                <a:solidFill>
                  <a:srgbClr val="0F2C68"/>
                </a:solidFill>
                <a:latin typeface="Microsoft Sans Serif"/>
                <a:cs typeface="Microsoft Sans Serif"/>
              </a:rPr>
              <a:t>BY.</a:t>
            </a:r>
            <a:endParaRPr sz="14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145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Пример: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47192" y="532212"/>
            <a:ext cx="201231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Функции</a:t>
            </a:r>
            <a:r>
              <a:rPr sz="1000" spc="4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агрегации</a:t>
            </a:r>
            <a:r>
              <a:rPr sz="1000" spc="4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и</a:t>
            </a:r>
            <a:r>
              <a:rPr sz="1000" spc="4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GROUP</a:t>
            </a:r>
            <a:r>
              <a:rPr sz="1000" spc="2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0E2D69"/>
                </a:solidFill>
                <a:latin typeface="Microsoft Sans Serif"/>
                <a:cs typeface="Microsoft Sans Serif"/>
              </a:rPr>
              <a:t>BY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3197" y="3770591"/>
            <a:ext cx="951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E61F3D"/>
                </a:solidFill>
                <a:latin typeface="Microsoft Sans Serif"/>
                <a:cs typeface="Microsoft Sans Serif"/>
              </a:rPr>
              <a:t>Неверно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3197" y="4202391"/>
            <a:ext cx="442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SELECT</a:t>
            </a:r>
            <a:r>
              <a:rPr sz="1800" i="1" spc="-5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column1,</a:t>
            </a:r>
            <a:r>
              <a:rPr sz="1800" i="1" spc="-2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column2,</a:t>
            </a:r>
            <a:r>
              <a:rPr sz="1800" i="1" spc="-114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1A0D7"/>
                </a:solidFill>
                <a:latin typeface="Arial"/>
                <a:cs typeface="Arial"/>
              </a:rPr>
              <a:t>AVG(column3)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3197" y="4634191"/>
            <a:ext cx="1257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FROM</a:t>
            </a:r>
            <a:r>
              <a:rPr sz="1800" i="1" spc="-5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1A0D7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3197" y="5065991"/>
            <a:ext cx="21520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GROUP</a:t>
            </a:r>
            <a:r>
              <a:rPr sz="1800" i="1" spc="-5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BY</a:t>
            </a:r>
            <a:r>
              <a:rPr sz="1800" i="1" spc="-5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1A0D7"/>
                </a:solidFill>
                <a:latin typeface="Arial"/>
                <a:cs typeface="Arial"/>
              </a:rPr>
              <a:t>column3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83300" y="3767427"/>
            <a:ext cx="686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B050"/>
                </a:solidFill>
                <a:latin typeface="Microsoft Sans Serif"/>
                <a:cs typeface="Microsoft Sans Serif"/>
              </a:rPr>
              <a:t>Верно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3300" y="4199227"/>
            <a:ext cx="4425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SELECT</a:t>
            </a:r>
            <a:r>
              <a:rPr sz="1800" i="1" spc="-5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column1,</a:t>
            </a:r>
            <a:r>
              <a:rPr sz="1800" i="1" spc="-2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column2,</a:t>
            </a:r>
            <a:r>
              <a:rPr sz="1800" i="1" spc="-114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1A0D7"/>
                </a:solidFill>
                <a:latin typeface="Arial"/>
                <a:cs typeface="Arial"/>
              </a:rPr>
              <a:t>AVG(column3)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83300" y="4631027"/>
            <a:ext cx="1257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FROM</a:t>
            </a:r>
            <a:r>
              <a:rPr sz="1800" i="1" spc="-5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1A0D7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83300" y="5062827"/>
            <a:ext cx="31432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GROUP</a:t>
            </a:r>
            <a:r>
              <a:rPr sz="1800" i="1" spc="-5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BY</a:t>
            </a:r>
            <a:r>
              <a:rPr sz="1800" i="1" spc="-50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column1,</a:t>
            </a:r>
            <a:r>
              <a:rPr sz="1800" i="1" spc="-20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1A0D7"/>
                </a:solidFill>
                <a:latin typeface="Arial"/>
                <a:cs typeface="Arial"/>
              </a:rPr>
              <a:t>column2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102D69"/>
                </a:solidFill>
                <a:latin typeface="Microsoft Sans Serif"/>
                <a:cs typeface="Microsoft Sans Serif"/>
              </a:rPr>
              <a:t>2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3741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Простые</a:t>
            </a:r>
            <a:r>
              <a:rPr sz="1000" spc="2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запросы</a:t>
            </a:r>
            <a:r>
              <a:rPr sz="1000" spc="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7192" y="532212"/>
            <a:ext cx="8191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Типы</a:t>
            </a:r>
            <a:r>
              <a:rPr sz="1000" spc="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данных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086" y="1418060"/>
            <a:ext cx="10517505" cy="3429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19"/>
              </a:spcBef>
            </a:pP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Тип</a:t>
            </a:r>
            <a:r>
              <a:rPr sz="1050" spc="13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данных</a:t>
            </a:r>
            <a:r>
              <a:rPr sz="1050" spc="14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spc="465" dirty="0">
                <a:solidFill>
                  <a:srgbClr val="0E2D69"/>
                </a:solidFill>
                <a:latin typeface="Microsoft Sans Serif"/>
                <a:cs typeface="Microsoft Sans Serif"/>
              </a:rPr>
              <a:t>—</a:t>
            </a:r>
            <a:r>
              <a:rPr sz="1050" spc="13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атрибут,</a:t>
            </a:r>
            <a:r>
              <a:rPr sz="1050" spc="14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определяющий,</a:t>
            </a:r>
            <a:r>
              <a:rPr sz="1050" spc="13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какого</a:t>
            </a:r>
            <a:r>
              <a:rPr sz="1050" spc="14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рода</a:t>
            </a:r>
            <a:r>
              <a:rPr sz="1050" spc="13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данные</a:t>
            </a:r>
            <a:r>
              <a:rPr sz="1050" spc="14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могут</a:t>
            </a:r>
            <a:r>
              <a:rPr sz="1050" spc="13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храниться</a:t>
            </a:r>
            <a:r>
              <a:rPr sz="1050" spc="14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в</a:t>
            </a:r>
            <a:r>
              <a:rPr sz="1050" spc="13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объекте:</a:t>
            </a:r>
            <a:r>
              <a:rPr sz="1050" spc="14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целые</a:t>
            </a:r>
            <a:r>
              <a:rPr sz="1050" spc="13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числа,</a:t>
            </a:r>
            <a:r>
              <a:rPr sz="1050" spc="14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символы,</a:t>
            </a:r>
            <a:r>
              <a:rPr sz="1050" spc="13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данные</a:t>
            </a:r>
            <a:r>
              <a:rPr sz="1050" spc="14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денежного</a:t>
            </a:r>
            <a:r>
              <a:rPr sz="1050" spc="13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типа,</a:t>
            </a:r>
            <a:r>
              <a:rPr sz="1050" spc="14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метки</a:t>
            </a:r>
            <a:r>
              <a:rPr sz="1050" spc="13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времени</a:t>
            </a:r>
            <a:r>
              <a:rPr sz="1050" spc="14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и</a:t>
            </a:r>
            <a:r>
              <a:rPr sz="1050" spc="13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даты,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двоичные</a:t>
            </a:r>
            <a:r>
              <a:rPr sz="1050" spc="15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строки</a:t>
            </a:r>
            <a:r>
              <a:rPr sz="1050" spc="15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и</a:t>
            </a:r>
            <a:r>
              <a:rPr sz="1050" spc="15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dirty="0">
                <a:solidFill>
                  <a:srgbClr val="0E2D69"/>
                </a:solidFill>
                <a:latin typeface="Microsoft Sans Serif"/>
                <a:cs typeface="Microsoft Sans Serif"/>
              </a:rPr>
              <a:t>так</a:t>
            </a:r>
            <a:r>
              <a:rPr sz="1050" spc="16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5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далее.</a:t>
            </a:r>
            <a:endParaRPr sz="1050">
              <a:latin typeface="Microsoft Sans Serif"/>
              <a:cs typeface="Microsoft Sans Serif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82612" y="2268537"/>
          <a:ext cx="11057888" cy="3639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06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6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Тип</a:t>
                      </a:r>
                      <a:r>
                        <a:rPr sz="1400" spc="3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данных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Псевдоним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Описание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34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bigint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2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int8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Целое</a:t>
                      </a:r>
                      <a:r>
                        <a:rPr sz="1400" spc="-3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число</a:t>
                      </a:r>
                      <a:r>
                        <a:rPr sz="1400" spc="-25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из</a:t>
                      </a:r>
                      <a:r>
                        <a:rPr sz="1400" spc="-25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1400" spc="-25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байт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integer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Int,</a:t>
                      </a:r>
                      <a:r>
                        <a:rPr sz="1400" spc="1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2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int4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Целое</a:t>
                      </a:r>
                      <a:r>
                        <a:rPr sz="1400" spc="-3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число</a:t>
                      </a:r>
                      <a:r>
                        <a:rPr sz="1400" spc="-25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из</a:t>
                      </a:r>
                      <a:r>
                        <a:rPr sz="1400" spc="-25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1400" spc="-25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байт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numeric(p,s)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decimal(p,s)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1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Вещественное</a:t>
                      </a:r>
                      <a:r>
                        <a:rPr sz="1400" spc="-2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число</a:t>
                      </a:r>
                      <a:r>
                        <a:rPr sz="1400" spc="-15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заданной</a:t>
                      </a:r>
                      <a:r>
                        <a:rPr sz="1400" spc="-15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точности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21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2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real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float4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Число</a:t>
                      </a:r>
                      <a:r>
                        <a:rPr sz="1400" spc="-3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с</a:t>
                      </a:r>
                      <a:r>
                        <a:rPr sz="1400" spc="-25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плавающей</a:t>
                      </a:r>
                      <a:r>
                        <a:rPr sz="1400" spc="-25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точкой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boolean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2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bool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Логическое</a:t>
                      </a:r>
                      <a:r>
                        <a:rPr sz="1400" spc="-2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значение</a:t>
                      </a:r>
                      <a:r>
                        <a:rPr sz="1400" spc="-2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true/false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character(n)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char(n)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1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Символьная</a:t>
                      </a:r>
                      <a:r>
                        <a:rPr sz="1400" spc="-15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строка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фиксированной </a:t>
                      </a:r>
                      <a:r>
                        <a:rPr sz="1400" spc="-2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длины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character</a:t>
                      </a:r>
                      <a:r>
                        <a:rPr sz="1400" spc="-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varying</a:t>
                      </a:r>
                      <a:r>
                        <a:rPr sz="1400" spc="-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n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varchar(n)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1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Символьная</a:t>
                      </a:r>
                      <a:r>
                        <a:rPr sz="1400" spc="-45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строка</a:t>
                      </a:r>
                      <a:r>
                        <a:rPr sz="1400" spc="-45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переменной</a:t>
                      </a:r>
                      <a:r>
                        <a:rPr sz="1400" spc="-45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длины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623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2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date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2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date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spc="-1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Календарная</a:t>
                      </a:r>
                      <a:r>
                        <a:rPr sz="1400" spc="5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дата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timestamp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timestamp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Дата</a:t>
                      </a:r>
                      <a:r>
                        <a:rPr sz="1400" spc="-2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и</a:t>
                      </a:r>
                      <a:r>
                        <a:rPr sz="1400" spc="-2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время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686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timestamp</a:t>
                      </a:r>
                      <a:r>
                        <a:rPr sz="1400" spc="-1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with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timezone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timestamptz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Дата</a:t>
                      </a:r>
                      <a:r>
                        <a:rPr sz="1400" spc="-3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и</a:t>
                      </a:r>
                      <a:r>
                        <a:rPr sz="1400" spc="-25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время</a:t>
                      </a:r>
                      <a:r>
                        <a:rPr sz="1400" spc="-25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с</a:t>
                      </a:r>
                      <a:r>
                        <a:rPr sz="1400" spc="-3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часовым</a:t>
                      </a:r>
                      <a:r>
                        <a:rPr sz="1400" spc="-25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поясом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102D69"/>
                </a:solidFill>
                <a:latin typeface="Microsoft Sans Serif"/>
                <a:cs typeface="Microsoft Sans Serif"/>
              </a:rPr>
              <a:t>8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4141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Сложные</a:t>
            </a:r>
            <a:r>
              <a:rPr sz="1000" spc="5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r>
              <a:rPr sz="1000" spc="1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запросы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196" y="1428492"/>
            <a:ext cx="9130665" cy="3395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HAVING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3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57400"/>
              </a:lnSpc>
              <a:spcBef>
                <a:spcPts val="5"/>
              </a:spcBef>
            </a:pP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Этот</a:t>
            </a:r>
            <a:r>
              <a:rPr sz="1800" spc="10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оператор</a:t>
            </a:r>
            <a:r>
              <a:rPr sz="1800" spc="10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совершает</a:t>
            </a:r>
            <a:r>
              <a:rPr sz="1800" spc="10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фильтрацию</a:t>
            </a:r>
            <a:r>
              <a:rPr sz="1800" spc="10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по</a:t>
            </a:r>
            <a:r>
              <a:rPr sz="1800" spc="10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результату</a:t>
            </a:r>
            <a:r>
              <a:rPr sz="1800" spc="10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расчета</a:t>
            </a:r>
            <a:r>
              <a:rPr sz="1800" spc="10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агрегатной</a:t>
            </a:r>
            <a:r>
              <a:rPr sz="1800" spc="10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функции. Например</a:t>
            </a:r>
            <a:endParaRPr sz="1800">
              <a:latin typeface="Microsoft Sans Serif"/>
              <a:cs typeface="Microsoft Sans Serif"/>
            </a:endParaRPr>
          </a:p>
          <a:p>
            <a:pPr marL="12700" marR="4709160">
              <a:lnSpc>
                <a:spcPct val="157400"/>
              </a:lnSpc>
            </a:pP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SELECT</a:t>
            </a:r>
            <a:r>
              <a:rPr sz="1800" i="1" spc="-5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column1,</a:t>
            </a:r>
            <a:r>
              <a:rPr sz="1800" i="1" spc="-2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column2,</a:t>
            </a:r>
            <a:r>
              <a:rPr sz="1800" i="1" spc="-114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1A0D7"/>
                </a:solidFill>
                <a:latin typeface="Arial"/>
                <a:cs typeface="Arial"/>
              </a:rPr>
              <a:t>AVG(column3)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FROM</a:t>
            </a:r>
            <a:r>
              <a:rPr sz="1800" i="1" spc="-5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1A0D7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12700" marR="5991860">
              <a:lnSpc>
                <a:spcPct val="157400"/>
              </a:lnSpc>
            </a:pP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GROUP</a:t>
            </a:r>
            <a:r>
              <a:rPr sz="1800" i="1" spc="-5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BY</a:t>
            </a:r>
            <a:r>
              <a:rPr sz="1800" i="1" spc="-50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column1,</a:t>
            </a:r>
            <a:r>
              <a:rPr sz="1800" i="1" spc="-20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1A0D7"/>
                </a:solidFill>
                <a:latin typeface="Arial"/>
                <a:cs typeface="Arial"/>
              </a:rPr>
              <a:t>column2 </a:t>
            </a:r>
            <a:r>
              <a:rPr sz="1800" i="1" spc="-30" dirty="0">
                <a:solidFill>
                  <a:srgbClr val="11A0D7"/>
                </a:solidFill>
                <a:latin typeface="Arial"/>
                <a:cs typeface="Arial"/>
              </a:rPr>
              <a:t>HAVING</a:t>
            </a:r>
            <a:r>
              <a:rPr sz="1800" i="1" spc="-100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1A0D7"/>
                </a:solidFill>
                <a:latin typeface="Arial"/>
                <a:cs typeface="Arial"/>
              </a:rPr>
              <a:t>AVG(column3)</a:t>
            </a:r>
            <a:r>
              <a:rPr sz="1800" i="1" spc="-2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&gt;</a:t>
            </a:r>
            <a:r>
              <a:rPr sz="1800" i="1" spc="-1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spc="-50" dirty="0">
                <a:solidFill>
                  <a:srgbClr val="11A0D7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192" y="532212"/>
            <a:ext cx="5035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HAVING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102D69"/>
                </a:solidFill>
                <a:latin typeface="Microsoft Sans Serif"/>
                <a:cs typeface="Microsoft Sans Serif"/>
              </a:rPr>
              <a:t>9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4141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Сложные</a:t>
            </a:r>
            <a:r>
              <a:rPr sz="1000" spc="5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r>
              <a:rPr sz="1000" spc="1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запросы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196" y="1428492"/>
            <a:ext cx="10591800" cy="4512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Оконные</a:t>
            </a:r>
            <a:r>
              <a:rPr sz="24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функции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730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</a:pP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Оконная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функция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-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функция,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которая</a:t>
            </a:r>
            <a:r>
              <a:rPr sz="2000" spc="6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работает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с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выделенным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набором</a:t>
            </a:r>
            <a:r>
              <a:rPr sz="2000" spc="6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строк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(окном)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0F2C68"/>
                </a:solidFill>
                <a:latin typeface="Microsoft Sans Serif"/>
                <a:cs typeface="Microsoft Sans Serif"/>
              </a:rPr>
              <a:t>и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выполняет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вычисление</a:t>
            </a:r>
            <a:r>
              <a:rPr sz="2000" spc="6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для</a:t>
            </a:r>
            <a:r>
              <a:rPr sz="2000" spc="6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этого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набора</a:t>
            </a:r>
            <a:r>
              <a:rPr sz="2000" spc="6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строк</a:t>
            </a:r>
            <a:r>
              <a:rPr sz="2000" spc="6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в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отдельном</a:t>
            </a:r>
            <a:r>
              <a:rPr sz="2000" spc="6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столбце.</a:t>
            </a:r>
            <a:endParaRPr sz="2000">
              <a:latin typeface="Microsoft Sans Serif"/>
              <a:cs typeface="Microsoft Sans Serif"/>
            </a:endParaRPr>
          </a:p>
          <a:p>
            <a:pPr marL="12700" marR="332105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Окно</a:t>
            </a:r>
            <a:r>
              <a:rPr sz="2000" spc="5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-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это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набор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строк,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указанный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для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оконной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функции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по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одному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из</a:t>
            </a:r>
            <a:r>
              <a:rPr sz="2000" spc="5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столбцов</a:t>
            </a:r>
            <a:r>
              <a:rPr sz="20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0F2C68"/>
                </a:solidFill>
                <a:latin typeface="Microsoft Sans Serif"/>
                <a:cs typeface="Microsoft Sans Serif"/>
              </a:rPr>
              <a:t>или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группе</a:t>
            </a:r>
            <a:r>
              <a:rPr sz="2000" spc="1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столбцов</a:t>
            </a:r>
            <a:r>
              <a:rPr sz="2000" spc="1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таблицы.</a:t>
            </a:r>
            <a:endParaRPr sz="2000">
              <a:latin typeface="Microsoft Sans Serif"/>
              <a:cs typeface="Microsoft Sans Serif"/>
            </a:endParaRPr>
          </a:p>
          <a:p>
            <a:pPr marL="12700" marR="48260">
              <a:lnSpc>
                <a:spcPct val="100000"/>
              </a:lnSpc>
              <a:spcBef>
                <a:spcPts val="800"/>
              </a:spcBef>
            </a:pP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Оконные</a:t>
            </a:r>
            <a:r>
              <a:rPr sz="2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функции</a:t>
            </a:r>
            <a:r>
              <a:rPr sz="2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схожи</a:t>
            </a:r>
            <a:r>
              <a:rPr sz="2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с</a:t>
            </a:r>
            <a:r>
              <a:rPr sz="2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агрегатными</a:t>
            </a:r>
            <a:r>
              <a:rPr sz="2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функциями,</a:t>
            </a:r>
            <a:r>
              <a:rPr sz="2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но</a:t>
            </a:r>
            <a:r>
              <a:rPr sz="2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</a:t>
            </a:r>
            <a:r>
              <a:rPr sz="2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выходе</a:t>
            </a:r>
            <a:r>
              <a:rPr sz="2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они</a:t>
            </a:r>
            <a:r>
              <a:rPr sz="2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выдают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изначальное</a:t>
            </a:r>
            <a:r>
              <a:rPr sz="2000" spc="10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количество</a:t>
            </a:r>
            <a:r>
              <a:rPr sz="2000" spc="10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строк,</a:t>
            </a:r>
            <a:r>
              <a:rPr sz="2000" spc="10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а</a:t>
            </a:r>
            <a:r>
              <a:rPr sz="2000" spc="10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spc="55" dirty="0">
                <a:solidFill>
                  <a:srgbClr val="0F2C68"/>
                </a:solidFill>
                <a:latin typeface="Microsoft Sans Serif"/>
                <a:cs typeface="Microsoft Sans Serif"/>
              </a:rPr>
              <a:t>также</a:t>
            </a:r>
            <a:r>
              <a:rPr sz="2000" spc="10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они</a:t>
            </a:r>
            <a:r>
              <a:rPr sz="2000" spc="10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нуждаются</a:t>
            </a:r>
            <a:r>
              <a:rPr sz="2000" spc="10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в</a:t>
            </a:r>
            <a:r>
              <a:rPr sz="2000" spc="10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уточнении</a:t>
            </a:r>
            <a:r>
              <a:rPr sz="2000" spc="10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окна</a:t>
            </a:r>
            <a:r>
              <a:rPr sz="2000" spc="10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вычисления,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которое</a:t>
            </a:r>
            <a:r>
              <a:rPr sz="2000" spc="13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выглядит</a:t>
            </a:r>
            <a:r>
              <a:rPr sz="2000" spc="13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следующим</a:t>
            </a:r>
            <a:r>
              <a:rPr sz="2000" spc="13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образом:</a:t>
            </a:r>
            <a:endParaRPr sz="2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FUNCTION(column)</a:t>
            </a:r>
            <a:r>
              <a:rPr sz="2000" i="1" spc="-5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u="sng" dirty="0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latin typeface="Arial"/>
                <a:cs typeface="Arial"/>
              </a:rPr>
              <a:t>OVER</a:t>
            </a:r>
            <a:r>
              <a:rPr sz="2000" i="1" u="sng" spc="-50" dirty="0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latin typeface="Arial"/>
                <a:cs typeface="Arial"/>
              </a:rPr>
              <a:t> </a:t>
            </a:r>
            <a:r>
              <a:rPr sz="2000" i="1" u="sng" spc="-25" dirty="0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latin typeface="Arial"/>
                <a:cs typeface="Arial"/>
              </a:rPr>
              <a:t>(PARTITION</a:t>
            </a:r>
            <a:r>
              <a:rPr sz="2000" i="1" u="sng" spc="-50" dirty="0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latin typeface="Arial"/>
                <a:cs typeface="Arial"/>
              </a:rPr>
              <a:t> </a:t>
            </a:r>
            <a:r>
              <a:rPr sz="2000" i="1" u="sng" dirty="0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latin typeface="Arial"/>
                <a:cs typeface="Arial"/>
              </a:rPr>
              <a:t>BY</a:t>
            </a:r>
            <a:r>
              <a:rPr sz="2000" i="1" u="sng" spc="-85" dirty="0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latin typeface="Arial"/>
                <a:cs typeface="Arial"/>
              </a:rPr>
              <a:t> </a:t>
            </a:r>
            <a:r>
              <a:rPr sz="2000" i="1" u="sng" dirty="0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latin typeface="Arial"/>
                <a:cs typeface="Arial"/>
              </a:rPr>
              <a:t>…</a:t>
            </a:r>
            <a:r>
              <a:rPr sz="2000" i="1" u="sng" spc="-55" dirty="0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latin typeface="Arial"/>
                <a:cs typeface="Arial"/>
              </a:rPr>
              <a:t> </a:t>
            </a:r>
            <a:r>
              <a:rPr sz="2000" i="1" u="sng" dirty="0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latin typeface="Arial"/>
                <a:cs typeface="Arial"/>
              </a:rPr>
              <a:t>ORDER</a:t>
            </a:r>
            <a:r>
              <a:rPr sz="2000" i="1" u="sng" spc="-55" dirty="0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latin typeface="Arial"/>
                <a:cs typeface="Arial"/>
              </a:rPr>
              <a:t> </a:t>
            </a:r>
            <a:r>
              <a:rPr sz="2000" i="1" u="sng" dirty="0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latin typeface="Arial"/>
                <a:cs typeface="Arial"/>
              </a:rPr>
              <a:t>BY</a:t>
            </a:r>
            <a:r>
              <a:rPr sz="2000" i="1" u="sng" spc="-85" dirty="0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latin typeface="Arial"/>
                <a:cs typeface="Arial"/>
              </a:rPr>
              <a:t> </a:t>
            </a:r>
            <a:r>
              <a:rPr sz="2000" i="1" u="sng" spc="-20" dirty="0">
                <a:solidFill>
                  <a:srgbClr val="00B0F0"/>
                </a:solidFill>
                <a:uFill>
                  <a:solidFill>
                    <a:srgbClr val="00B0F0"/>
                  </a:solidFill>
                </a:uFill>
                <a:latin typeface="Arial"/>
                <a:cs typeface="Arial"/>
              </a:rPr>
              <a:t>...)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0"/>
              </a:spcBef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Оконные</a:t>
            </a:r>
            <a:r>
              <a:rPr sz="2000" spc="2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функции</a:t>
            </a:r>
            <a:r>
              <a:rPr sz="2000" spc="3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могут</a:t>
            </a:r>
            <a:r>
              <a:rPr sz="2000" spc="2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быть</a:t>
            </a:r>
            <a:r>
              <a:rPr sz="2000" spc="3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использованы</a:t>
            </a:r>
            <a:r>
              <a:rPr sz="2000" spc="3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в</a:t>
            </a:r>
            <a:r>
              <a:rPr sz="2000" spc="2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SELECT</a:t>
            </a:r>
            <a:r>
              <a:rPr sz="2000" spc="-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или</a:t>
            </a:r>
            <a:r>
              <a:rPr sz="2000" spc="3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0F2C68"/>
                </a:solidFill>
                <a:latin typeface="Microsoft Sans Serif"/>
                <a:cs typeface="Microsoft Sans Serif"/>
              </a:rPr>
              <a:t>ORDER</a:t>
            </a:r>
            <a:r>
              <a:rPr sz="2000" spc="2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0F2C68"/>
                </a:solidFill>
                <a:latin typeface="Microsoft Sans Serif"/>
                <a:cs typeface="Microsoft Sans Serif"/>
              </a:rPr>
              <a:t>BY.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192" y="532212"/>
            <a:ext cx="11334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Оконные</a:t>
            </a:r>
            <a:r>
              <a:rPr sz="1000" spc="8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функции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102D69"/>
                </a:solidFill>
                <a:latin typeface="Microsoft Sans Serif"/>
                <a:cs typeface="Microsoft Sans Serif"/>
              </a:rPr>
              <a:t>10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4141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Сложные</a:t>
            </a:r>
            <a:r>
              <a:rPr sz="1000" spc="5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r>
              <a:rPr sz="1000" spc="1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запросы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196" y="1428492"/>
            <a:ext cx="4101465" cy="1718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Оконные</a:t>
            </a:r>
            <a:r>
              <a:rPr sz="24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функции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50000"/>
              </a:lnSpc>
            </a:pP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SELECT</a:t>
            </a:r>
            <a:r>
              <a:rPr sz="2000" i="1" spc="-1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department,</a:t>
            </a:r>
            <a:r>
              <a:rPr sz="2000" i="1" spc="-9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B0F0"/>
                </a:solidFill>
                <a:latin typeface="Arial"/>
                <a:cs typeface="Arial"/>
              </a:rPr>
              <a:t>gender,</a:t>
            </a:r>
            <a:r>
              <a:rPr sz="2000" i="1" spc="-8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B0F0"/>
                </a:solidFill>
                <a:latin typeface="Arial"/>
                <a:cs typeface="Arial"/>
              </a:rPr>
              <a:t>salary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FROM</a:t>
            </a:r>
            <a:r>
              <a:rPr sz="2000" i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B0F0"/>
                </a:solidFill>
                <a:latin typeface="Arial"/>
                <a:cs typeface="Arial"/>
              </a:rPr>
              <a:t>employees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192" y="532212"/>
            <a:ext cx="11334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Оконные</a:t>
            </a:r>
            <a:r>
              <a:rPr sz="1000" spc="8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функции</a:t>
            </a:r>
            <a:endParaRPr sz="1000">
              <a:latin typeface="Microsoft Sans Serif"/>
              <a:cs typeface="Microsoft Sans Serif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25650" y="3790950"/>
          <a:ext cx="8128634" cy="2581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department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gender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Департамент</a:t>
                      </a:r>
                      <a:r>
                        <a:rPr sz="18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аналитики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ж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Департамент</a:t>
                      </a:r>
                      <a:r>
                        <a:rPr sz="18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аналитики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м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Департамент</a:t>
                      </a:r>
                      <a:r>
                        <a:rPr sz="18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операций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м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Департамент</a:t>
                      </a:r>
                      <a:r>
                        <a:rPr sz="18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операций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м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Департамент</a:t>
                      </a:r>
                      <a:r>
                        <a:rPr sz="18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операций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м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1500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Департамент</a:t>
                      </a:r>
                      <a:r>
                        <a:rPr sz="18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операций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ж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2768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solidFill>
                  <a:srgbClr val="102D69"/>
                </a:solidFill>
                <a:latin typeface="Microsoft Sans Serif"/>
                <a:cs typeface="Microsoft Sans Serif"/>
              </a:rPr>
              <a:t>11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4141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Сложные</a:t>
            </a:r>
            <a:r>
              <a:rPr sz="1000" spc="5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r>
              <a:rPr sz="1000" spc="1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запросы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196" y="1428492"/>
            <a:ext cx="7952105" cy="4160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Оконные</a:t>
            </a:r>
            <a:r>
              <a:rPr sz="24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функции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2400">
              <a:latin typeface="Microsoft Sans Serif"/>
              <a:cs typeface="Microsoft Sans Serif"/>
            </a:endParaRPr>
          </a:p>
          <a:p>
            <a:pPr marL="23495">
              <a:lnSpc>
                <a:spcPct val="100000"/>
              </a:lnSpc>
            </a:pPr>
            <a:r>
              <a:rPr sz="2000" i="1" spc="-10" dirty="0">
                <a:solidFill>
                  <a:srgbClr val="00B0F0"/>
                </a:solidFill>
                <a:latin typeface="Arial"/>
                <a:cs typeface="Arial"/>
              </a:rPr>
              <a:t>SELECT</a:t>
            </a:r>
            <a:endParaRPr sz="2000">
              <a:latin typeface="Arial"/>
              <a:cs typeface="Arial"/>
            </a:endParaRPr>
          </a:p>
          <a:p>
            <a:pPr marL="937894">
              <a:lnSpc>
                <a:spcPct val="100000"/>
              </a:lnSpc>
              <a:spcBef>
                <a:spcPts val="1110"/>
              </a:spcBef>
            </a:pP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department,</a:t>
            </a:r>
            <a:r>
              <a:rPr sz="2000" i="1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gender,</a:t>
            </a:r>
            <a:r>
              <a:rPr sz="2000" i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B0F0"/>
                </a:solidFill>
                <a:latin typeface="Arial"/>
                <a:cs typeface="Arial"/>
              </a:rPr>
              <a:t>salary,</a:t>
            </a:r>
            <a:endParaRPr sz="2000">
              <a:latin typeface="Arial"/>
              <a:cs typeface="Arial"/>
            </a:endParaRPr>
          </a:p>
          <a:p>
            <a:pPr marL="937894" marR="5080">
              <a:lnSpc>
                <a:spcPct val="146200"/>
              </a:lnSpc>
            </a:pP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AVG(salary)</a:t>
            </a:r>
            <a:r>
              <a:rPr sz="2000" i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OVER</a:t>
            </a:r>
            <a:r>
              <a:rPr sz="2000" i="1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B0F0"/>
                </a:solidFill>
                <a:latin typeface="Arial"/>
                <a:cs typeface="Arial"/>
              </a:rPr>
              <a:t>(PARTITION</a:t>
            </a:r>
            <a:r>
              <a:rPr sz="2000" i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BY</a:t>
            </a:r>
            <a:r>
              <a:rPr sz="2000" i="1" spc="-7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department,</a:t>
            </a:r>
            <a:r>
              <a:rPr sz="2000" i="1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B0F0"/>
                </a:solidFill>
                <a:latin typeface="Arial"/>
                <a:cs typeface="Arial"/>
              </a:rPr>
              <a:t>gender),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MIN(salary)</a:t>
            </a:r>
            <a:r>
              <a:rPr sz="2000" i="1" spc="-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OVER</a:t>
            </a:r>
            <a:r>
              <a:rPr sz="2000" i="1" spc="-10" dirty="0">
                <a:solidFill>
                  <a:srgbClr val="00B0F0"/>
                </a:solidFill>
                <a:latin typeface="Arial"/>
                <a:cs typeface="Arial"/>
              </a:rPr>
              <a:t> (PARTITION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BY</a:t>
            </a:r>
            <a:r>
              <a:rPr sz="2000" i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department,</a:t>
            </a:r>
            <a:r>
              <a:rPr sz="2000" i="1" spc="-10" dirty="0">
                <a:solidFill>
                  <a:srgbClr val="00B0F0"/>
                </a:solidFill>
                <a:latin typeface="Arial"/>
                <a:cs typeface="Arial"/>
              </a:rPr>
              <a:t> gender),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MAX(salary</a:t>
            </a:r>
            <a:r>
              <a:rPr sz="2000" i="1" spc="-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)</a:t>
            </a:r>
            <a:r>
              <a:rPr sz="2000" i="1" spc="-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OVER</a:t>
            </a:r>
            <a:r>
              <a:rPr sz="2000" i="1" spc="-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B0F0"/>
                </a:solidFill>
                <a:latin typeface="Arial"/>
                <a:cs typeface="Arial"/>
              </a:rPr>
              <a:t>(PARTITION</a:t>
            </a:r>
            <a:r>
              <a:rPr sz="2000" i="1" spc="-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BY</a:t>
            </a:r>
            <a:r>
              <a:rPr sz="2000" i="1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department,</a:t>
            </a:r>
            <a:r>
              <a:rPr sz="2000" i="1" spc="-10" dirty="0">
                <a:solidFill>
                  <a:srgbClr val="00B0F0"/>
                </a:solidFill>
                <a:latin typeface="Arial"/>
                <a:cs typeface="Arial"/>
              </a:rPr>
              <a:t> gender),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COUNT(salary</a:t>
            </a:r>
            <a:r>
              <a:rPr sz="2000" i="1" spc="-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)</a:t>
            </a:r>
            <a:r>
              <a:rPr sz="2000" i="1" spc="-1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OVER</a:t>
            </a:r>
            <a:r>
              <a:rPr sz="2000" i="1" spc="-10" dirty="0">
                <a:solidFill>
                  <a:srgbClr val="00B0F0"/>
                </a:solidFill>
                <a:latin typeface="Arial"/>
                <a:cs typeface="Arial"/>
              </a:rPr>
              <a:t> (PARTITION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BY</a:t>
            </a:r>
            <a:r>
              <a:rPr sz="2000" i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department,</a:t>
            </a:r>
            <a:r>
              <a:rPr sz="2000" i="1" spc="-10" dirty="0">
                <a:solidFill>
                  <a:srgbClr val="00B0F0"/>
                </a:solidFill>
                <a:latin typeface="Arial"/>
                <a:cs typeface="Arial"/>
              </a:rPr>
              <a:t> gender),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SUM(salary</a:t>
            </a:r>
            <a:r>
              <a:rPr sz="2000" i="1" spc="-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)</a:t>
            </a:r>
            <a:r>
              <a:rPr sz="2000" i="1" spc="-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OVER</a:t>
            </a:r>
            <a:r>
              <a:rPr sz="2000" i="1" spc="-1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B0F0"/>
                </a:solidFill>
                <a:latin typeface="Arial"/>
                <a:cs typeface="Arial"/>
              </a:rPr>
              <a:t>(PARTITION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BY</a:t>
            </a:r>
            <a:r>
              <a:rPr sz="2000" i="1" spc="-5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department,</a:t>
            </a:r>
            <a:r>
              <a:rPr sz="2000" i="1" spc="-10" dirty="0">
                <a:solidFill>
                  <a:srgbClr val="00B0F0"/>
                </a:solidFill>
                <a:latin typeface="Arial"/>
                <a:cs typeface="Arial"/>
              </a:rPr>
              <a:t> gender)</a:t>
            </a:r>
            <a:endParaRPr sz="2000">
              <a:latin typeface="Arial"/>
              <a:cs typeface="Arial"/>
            </a:endParaRPr>
          </a:p>
          <a:p>
            <a:pPr marL="23495">
              <a:lnSpc>
                <a:spcPct val="100000"/>
              </a:lnSpc>
              <a:spcBef>
                <a:spcPts val="1105"/>
              </a:spcBef>
            </a:pPr>
            <a:r>
              <a:rPr sz="2000" i="1" dirty="0">
                <a:solidFill>
                  <a:srgbClr val="00B0F0"/>
                </a:solidFill>
                <a:latin typeface="Arial"/>
                <a:cs typeface="Arial"/>
              </a:rPr>
              <a:t>FROM</a:t>
            </a:r>
            <a:r>
              <a:rPr sz="2000" i="1" spc="2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00B0F0"/>
                </a:solidFill>
                <a:latin typeface="Arial"/>
                <a:cs typeface="Arial"/>
              </a:rPr>
              <a:t>employees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192" y="532212"/>
            <a:ext cx="11334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Оконные</a:t>
            </a:r>
            <a:r>
              <a:rPr sz="1000" spc="8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функции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102D69"/>
                </a:solidFill>
                <a:latin typeface="Microsoft Sans Serif"/>
                <a:cs typeface="Microsoft Sans Serif"/>
              </a:rPr>
              <a:t>12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4141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Сложные</a:t>
            </a:r>
            <a:r>
              <a:rPr sz="1000" spc="5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r>
              <a:rPr sz="1000" spc="1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запросы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196" y="1428492"/>
            <a:ext cx="26847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Оконные</a:t>
            </a:r>
            <a:r>
              <a:rPr sz="24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функции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192" y="532212"/>
            <a:ext cx="11334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Оконные</a:t>
            </a:r>
            <a:r>
              <a:rPr sz="1000" spc="8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функции</a:t>
            </a:r>
            <a:endParaRPr sz="1000">
              <a:latin typeface="Microsoft Sans Serif"/>
              <a:cs typeface="Microsoft Sans Serif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90550" y="2597150"/>
          <a:ext cx="9818365" cy="2581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7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8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44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44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60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department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gender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COUNT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Департамент</a:t>
                      </a:r>
                      <a:r>
                        <a:rPr sz="18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аналитики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ж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Департамент</a:t>
                      </a:r>
                      <a:r>
                        <a:rPr sz="18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аналитики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м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1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Департамент</a:t>
                      </a:r>
                      <a:r>
                        <a:rPr sz="1800" u="heavy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heavy" spc="-1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операций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5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м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2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2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1500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2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2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5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2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4500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1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Департамент</a:t>
                      </a:r>
                      <a:r>
                        <a:rPr sz="1800" u="heavy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heavy" spc="-1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операций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5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м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2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2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1500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2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2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5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2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4500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1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Департамент</a:t>
                      </a:r>
                      <a:r>
                        <a:rPr sz="1800" u="heavy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u="heavy" spc="-1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операций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5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м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2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1500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2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1500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2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1000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2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2000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5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u="heavy" spc="-20" dirty="0">
                          <a:solidFill>
                            <a:srgbClr val="0F2C68"/>
                          </a:solidFill>
                          <a:uFill>
                            <a:solidFill>
                              <a:srgbClr val="0F2C68"/>
                            </a:solidFill>
                          </a:uFill>
                          <a:latin typeface="Calibri"/>
                          <a:cs typeface="Calibri"/>
                        </a:rPr>
                        <a:t>4500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Департамент</a:t>
                      </a:r>
                      <a:r>
                        <a:rPr sz="180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операций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ж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5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800" spc="-20" dirty="0">
                          <a:solidFill>
                            <a:srgbClr val="0F2C68"/>
                          </a:solidFill>
                          <a:latin typeface="Calibri"/>
                          <a:cs typeface="Calibri"/>
                        </a:rPr>
                        <a:t>5000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7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3079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102D69"/>
                </a:solidFill>
                <a:latin typeface="Microsoft Sans Serif"/>
                <a:cs typeface="Microsoft Sans Serif"/>
              </a:rPr>
              <a:t>13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3690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Простые</a:t>
            </a:r>
            <a:r>
              <a:rPr sz="1000" spc="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 запросы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196" y="1428492"/>
            <a:ext cx="10419715" cy="184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Полезные</a:t>
            </a:r>
            <a:r>
              <a:rPr sz="2400" spc="-6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материалы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5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354965" algn="l"/>
              </a:tabLst>
            </a:pP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Другие</a:t>
            </a:r>
            <a:r>
              <a:rPr sz="1800" spc="14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оконные</a:t>
            </a:r>
            <a:r>
              <a:rPr sz="1800" spc="14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функции</a:t>
            </a:r>
            <a:r>
              <a:rPr sz="1800" spc="14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-</a:t>
            </a:r>
            <a:r>
              <a:rPr sz="1800" spc="14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https://postgrespro.ru/docs/postgrespro/10/functions-window</a:t>
            </a:r>
            <a:endParaRPr sz="18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AutoNum type="arabicParenR"/>
              <a:tabLst>
                <a:tab pos="354965" algn="l"/>
              </a:tabLst>
            </a:pP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Статья</a:t>
            </a:r>
            <a:r>
              <a:rPr sz="1800" spc="5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</a:t>
            </a:r>
            <a:r>
              <a:rPr sz="1800" spc="5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habr</a:t>
            </a:r>
            <a:r>
              <a:rPr sz="1800" spc="5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по</a:t>
            </a:r>
            <a:r>
              <a:rPr sz="1800" spc="5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оконкам</a:t>
            </a:r>
            <a:r>
              <a:rPr sz="1800" spc="5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-</a:t>
            </a:r>
            <a:r>
              <a:rPr sz="1800" spc="5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https://habr.com/ru/articles/664000/</a:t>
            </a:r>
            <a:endParaRPr sz="18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spcBef>
                <a:spcPts val="840"/>
              </a:spcBef>
              <a:buAutoNum type="arabicParenR"/>
              <a:tabLst>
                <a:tab pos="354965" algn="l"/>
              </a:tabLst>
            </a:pP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Статья</a:t>
            </a:r>
            <a:r>
              <a:rPr sz="1800" spc="15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по</a:t>
            </a:r>
            <a:r>
              <a:rPr sz="1800" spc="15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parquet</a:t>
            </a:r>
            <a:r>
              <a:rPr sz="1800" spc="15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F2C68"/>
                </a:solidFill>
                <a:latin typeface="Microsoft Sans Serif"/>
                <a:cs typeface="Microsoft Sans Serif"/>
              </a:rPr>
              <a:t>-</a:t>
            </a:r>
            <a:r>
              <a:rPr sz="1800" spc="15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800" u="sng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Microsoft Sans Serif"/>
                <a:cs typeface="Microsoft Sans Serif"/>
              </a:rPr>
              <a:t>https://vc.ru/newtechaudit/531223-chto-takoe-parquet-i-zachem-on-prigoditsya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192" y="532212"/>
            <a:ext cx="13328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Полезные</a:t>
            </a:r>
            <a:r>
              <a:rPr sz="1000" spc="1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материалы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F2C6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6350" y="-6350"/>
            <a:ext cx="12204700" cy="6870700"/>
            <a:chOff x="-6350" y="-6350"/>
            <a:chExt cx="12204700" cy="68707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B204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10809" y="2643808"/>
              <a:ext cx="1570382" cy="157038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102D69"/>
                </a:solidFill>
                <a:latin typeface="Microsoft Sans Serif"/>
                <a:cs typeface="Microsoft Sans Serif"/>
              </a:rPr>
              <a:t>3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3741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Простые</a:t>
            </a:r>
            <a:r>
              <a:rPr sz="1000" spc="2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запросы</a:t>
            </a:r>
            <a:r>
              <a:rPr sz="1000" spc="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7192" y="532212"/>
            <a:ext cx="17926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Первичные</a:t>
            </a:r>
            <a:r>
              <a:rPr sz="1000" spc="4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и</a:t>
            </a:r>
            <a:r>
              <a:rPr sz="1000" spc="4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внешние</a:t>
            </a:r>
            <a:r>
              <a:rPr sz="1000" spc="5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ключи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086" y="1423779"/>
            <a:ext cx="1106233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0E2D69"/>
                </a:solidFill>
                <a:latin typeface="Microsoft Sans Serif"/>
                <a:cs typeface="Microsoft Sans Serif"/>
              </a:rPr>
              <a:t>Первичные</a:t>
            </a:r>
            <a:r>
              <a:rPr sz="12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0E2D69"/>
                </a:solidFill>
                <a:latin typeface="Microsoft Sans Serif"/>
                <a:cs typeface="Microsoft Sans Serif"/>
              </a:rPr>
              <a:t>и</a:t>
            </a:r>
            <a:r>
              <a:rPr sz="12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0E2D69"/>
                </a:solidFill>
                <a:latin typeface="Microsoft Sans Serif"/>
                <a:cs typeface="Microsoft Sans Serif"/>
              </a:rPr>
              <a:t>внешние</a:t>
            </a:r>
            <a:r>
              <a:rPr sz="12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0E2D69"/>
                </a:solidFill>
                <a:latin typeface="Microsoft Sans Serif"/>
                <a:cs typeface="Microsoft Sans Serif"/>
              </a:rPr>
              <a:t>ключи</a:t>
            </a:r>
            <a:r>
              <a:rPr sz="12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служат</a:t>
            </a:r>
            <a:r>
              <a:rPr sz="12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0E2D69"/>
                </a:solidFill>
                <a:latin typeface="Microsoft Sans Serif"/>
                <a:cs typeface="Microsoft Sans Serif"/>
              </a:rPr>
              <a:t>для</a:t>
            </a:r>
            <a:r>
              <a:rPr sz="12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0E2D69"/>
                </a:solidFill>
                <a:latin typeface="Microsoft Sans Serif"/>
                <a:cs typeface="Microsoft Sans Serif"/>
              </a:rPr>
              <a:t>идентификации</a:t>
            </a:r>
            <a:r>
              <a:rPr sz="12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0E2D69"/>
                </a:solidFill>
                <a:latin typeface="Microsoft Sans Serif"/>
                <a:cs typeface="Microsoft Sans Serif"/>
              </a:rPr>
              <a:t>строк</a:t>
            </a:r>
            <a:r>
              <a:rPr sz="12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0E2D69"/>
                </a:solidFill>
                <a:latin typeface="Microsoft Sans Serif"/>
                <a:cs typeface="Microsoft Sans Serif"/>
              </a:rPr>
              <a:t>и</a:t>
            </a:r>
            <a:r>
              <a:rPr sz="12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связи</a:t>
            </a:r>
            <a:r>
              <a:rPr sz="12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0E2D69"/>
                </a:solidFill>
                <a:latin typeface="Microsoft Sans Serif"/>
                <a:cs typeface="Microsoft Sans Serif"/>
              </a:rPr>
              <a:t>между</a:t>
            </a:r>
            <a:r>
              <a:rPr sz="12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собой</a:t>
            </a:r>
            <a:r>
              <a:rPr sz="12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0E2D69"/>
                </a:solidFill>
                <a:latin typeface="Microsoft Sans Serif"/>
                <a:cs typeface="Microsoft Sans Serif"/>
              </a:rPr>
              <a:t>записей</a:t>
            </a:r>
            <a:r>
              <a:rPr sz="12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0E2D69"/>
                </a:solidFill>
                <a:latin typeface="Microsoft Sans Serif"/>
                <a:cs typeface="Microsoft Sans Serif"/>
              </a:rPr>
              <a:t>разных</a:t>
            </a:r>
            <a:r>
              <a:rPr sz="1200" spc="9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0E2D69"/>
                </a:solidFill>
                <a:latin typeface="Microsoft Sans Serif"/>
                <a:cs typeface="Microsoft Sans Serif"/>
              </a:rPr>
              <a:t>таблиц.</a:t>
            </a:r>
            <a:r>
              <a:rPr sz="12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0E2D69"/>
                </a:solidFill>
                <a:latin typeface="Microsoft Sans Serif"/>
                <a:cs typeface="Microsoft Sans Serif"/>
              </a:rPr>
              <a:t>Внешний</a:t>
            </a:r>
            <a:r>
              <a:rPr sz="12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0E2D69"/>
                </a:solidFill>
                <a:latin typeface="Microsoft Sans Serif"/>
                <a:cs typeface="Microsoft Sans Serif"/>
              </a:rPr>
              <a:t>ключ</a:t>
            </a:r>
            <a:r>
              <a:rPr sz="12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0E2D69"/>
                </a:solidFill>
                <a:latin typeface="Microsoft Sans Serif"/>
                <a:cs typeface="Microsoft Sans Serif"/>
              </a:rPr>
              <a:t>ссылается</a:t>
            </a:r>
            <a:r>
              <a:rPr sz="12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200" dirty="0">
                <a:solidFill>
                  <a:srgbClr val="0E2D69"/>
                </a:solidFill>
                <a:latin typeface="Microsoft Sans Serif"/>
                <a:cs typeface="Microsoft Sans Serif"/>
              </a:rPr>
              <a:t>на</a:t>
            </a:r>
            <a:r>
              <a:rPr sz="12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2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первичный.</a:t>
            </a:r>
            <a:endParaRPr sz="1200">
              <a:latin typeface="Microsoft Sans Serif"/>
              <a:cs typeface="Microsoft Sans Serif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82612" y="2243137"/>
          <a:ext cx="11057890" cy="4029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9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247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Первичный</a:t>
                      </a:r>
                      <a:r>
                        <a:rPr sz="2000" spc="8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2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ключ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Внешний </a:t>
                      </a:r>
                      <a:r>
                        <a:rPr sz="2000" spc="-2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ключ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52069">
                        <a:lnSpc>
                          <a:spcPts val="2255"/>
                        </a:lnSpc>
                      </a:pPr>
                      <a:r>
                        <a:rPr sz="2000" spc="-1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Уникален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Может</a:t>
                      </a:r>
                      <a:r>
                        <a:rPr sz="2000" spc="2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содержать</a:t>
                      </a:r>
                      <a:r>
                        <a:rPr sz="2000" spc="2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2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дубли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1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Не</a:t>
                      </a:r>
                      <a:r>
                        <a:rPr sz="2000" spc="-35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содержит</a:t>
                      </a:r>
                      <a:r>
                        <a:rPr sz="2000" spc="-4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NULL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Может</a:t>
                      </a:r>
                      <a:r>
                        <a:rPr sz="2000" spc="2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содержать</a:t>
                      </a:r>
                      <a:r>
                        <a:rPr sz="2000" spc="2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2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NULL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85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Может</a:t>
                      </a:r>
                      <a:r>
                        <a:rPr sz="2000" spc="8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являться</a:t>
                      </a:r>
                      <a:r>
                        <a:rPr sz="2000" spc="9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внешним</a:t>
                      </a:r>
                      <a:r>
                        <a:rPr sz="2000" spc="9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ключом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Может</a:t>
                      </a:r>
                      <a:r>
                        <a:rPr sz="2000" spc="10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являться</a:t>
                      </a:r>
                      <a:r>
                        <a:rPr sz="2000" spc="10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первичным</a:t>
                      </a:r>
                      <a:r>
                        <a:rPr sz="2000" spc="1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ключом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85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Может</a:t>
                      </a:r>
                      <a:r>
                        <a:rPr sz="2000" spc="13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состоять</a:t>
                      </a:r>
                      <a:r>
                        <a:rPr sz="2000" spc="13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из</a:t>
                      </a:r>
                      <a:r>
                        <a:rPr sz="2000" spc="14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нескольких</a:t>
                      </a:r>
                      <a:r>
                        <a:rPr sz="2000" spc="13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колонок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Состоит</a:t>
                      </a:r>
                      <a:r>
                        <a:rPr sz="2000" spc="10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из</a:t>
                      </a:r>
                      <a:r>
                        <a:rPr sz="2000" spc="10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одной</a:t>
                      </a:r>
                      <a:r>
                        <a:rPr sz="2000" spc="10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колонки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056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Строго</a:t>
                      </a:r>
                      <a:r>
                        <a:rPr sz="2000" spc="8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один</a:t>
                      </a:r>
                      <a:r>
                        <a:rPr sz="2000" spc="8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ключ</a:t>
                      </a:r>
                      <a:r>
                        <a:rPr sz="2000" spc="9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на</a:t>
                      </a:r>
                      <a:r>
                        <a:rPr sz="2000" spc="8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таблицу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 marR="80708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Возможно</a:t>
                      </a:r>
                      <a:r>
                        <a:rPr sz="2000" spc="7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наличие</a:t>
                      </a:r>
                      <a:r>
                        <a:rPr sz="2000" spc="7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нескольких</a:t>
                      </a:r>
                      <a:r>
                        <a:rPr sz="2000" spc="7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20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внешних ключей</a:t>
                      </a:r>
                      <a:endParaRPr sz="2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254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102D69"/>
                </a:solidFill>
                <a:latin typeface="Microsoft Sans Serif"/>
                <a:cs typeface="Microsoft Sans Serif"/>
              </a:rPr>
              <a:t>4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3690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Простые</a:t>
            </a:r>
            <a:r>
              <a:rPr sz="1000" spc="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 запросы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196" y="1428492"/>
            <a:ext cx="7805420" cy="444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Состав</a:t>
            </a:r>
            <a:r>
              <a:rPr sz="24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простого</a:t>
            </a:r>
            <a:r>
              <a:rPr sz="24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запроса</a:t>
            </a: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ts val="8200"/>
              </a:lnSpc>
              <a:spcBef>
                <a:spcPts val="295"/>
              </a:spcBef>
            </a:pP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SELECT</a:t>
            </a:r>
            <a:r>
              <a:rPr sz="2400" spc="-2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630" dirty="0">
                <a:solidFill>
                  <a:srgbClr val="0E2D69"/>
                </a:solidFill>
                <a:latin typeface="Microsoft Sans Serif"/>
                <a:cs typeface="Microsoft Sans Serif"/>
              </a:rPr>
              <a:t>–</a:t>
            </a:r>
            <a:r>
              <a:rPr sz="2400" spc="2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оператор</a:t>
            </a:r>
            <a:r>
              <a:rPr sz="2400" spc="2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вывода</a:t>
            </a:r>
            <a:r>
              <a:rPr sz="2400" spc="2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(обязательный</a:t>
            </a:r>
            <a:r>
              <a:rPr sz="2400" spc="2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оператор)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FROM</a:t>
            </a:r>
            <a:r>
              <a:rPr sz="2400" spc="-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630" dirty="0">
                <a:solidFill>
                  <a:srgbClr val="0E2D69"/>
                </a:solidFill>
                <a:latin typeface="Microsoft Sans Serif"/>
                <a:cs typeface="Microsoft Sans Serif"/>
              </a:rPr>
              <a:t>–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 оператор выбора </a:t>
            </a:r>
            <a:r>
              <a:rPr sz="24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таблиц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4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WHERE </a:t>
            </a:r>
            <a:r>
              <a:rPr sz="2400" spc="630" dirty="0">
                <a:solidFill>
                  <a:srgbClr val="0E2D69"/>
                </a:solidFill>
                <a:latin typeface="Microsoft Sans Serif"/>
                <a:cs typeface="Microsoft Sans Serif"/>
              </a:rPr>
              <a:t>–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 оператор </a:t>
            </a:r>
            <a:r>
              <a:rPr sz="24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фильтрации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600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ORDER BY</a:t>
            </a:r>
            <a:r>
              <a:rPr sz="2400" spc="-3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630" dirty="0">
                <a:solidFill>
                  <a:srgbClr val="0E2D69"/>
                </a:solidFill>
                <a:latin typeface="Microsoft Sans Serif"/>
                <a:cs typeface="Microsoft Sans Serif"/>
              </a:rPr>
              <a:t>–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 оператор </a:t>
            </a:r>
            <a:r>
              <a:rPr sz="24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сортировки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192" y="532212"/>
            <a:ext cx="153733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Состав</a:t>
            </a:r>
            <a:r>
              <a:rPr sz="1000" spc="5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простого</a:t>
            </a:r>
            <a:r>
              <a:rPr sz="1000" spc="5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запроса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102D69"/>
                </a:solidFill>
                <a:latin typeface="Microsoft Sans Serif"/>
                <a:cs typeface="Microsoft Sans Serif"/>
              </a:rPr>
              <a:t>5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3690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Простые</a:t>
            </a:r>
            <a:r>
              <a:rPr sz="1000" spc="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 запросы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196" y="1428492"/>
            <a:ext cx="8262620" cy="4447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Порядок</a:t>
            </a:r>
            <a:r>
              <a:rPr sz="2400" spc="10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выполнения</a:t>
            </a:r>
            <a:r>
              <a:rPr sz="2400" spc="10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F2C68"/>
                </a:solidFill>
                <a:latin typeface="Microsoft Sans Serif"/>
                <a:cs typeface="Microsoft Sans Serif"/>
              </a:rPr>
              <a:t>простого</a:t>
            </a:r>
            <a:r>
              <a:rPr sz="2400" spc="10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запроса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739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(3)</a:t>
            </a:r>
            <a:r>
              <a:rPr sz="2400" spc="1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SELECT</a:t>
            </a:r>
            <a:r>
              <a:rPr sz="2400" spc="-2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630" dirty="0">
                <a:solidFill>
                  <a:srgbClr val="0E2D69"/>
                </a:solidFill>
                <a:latin typeface="Microsoft Sans Serif"/>
                <a:cs typeface="Microsoft Sans Serif"/>
              </a:rPr>
              <a:t>–</a:t>
            </a:r>
            <a:r>
              <a:rPr sz="2400" spc="1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оператор</a:t>
            </a:r>
            <a:r>
              <a:rPr sz="2400" spc="1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вывода</a:t>
            </a:r>
            <a:r>
              <a:rPr sz="2400" spc="1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(обязательный</a:t>
            </a:r>
            <a:r>
              <a:rPr sz="2400" spc="1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оператор)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600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(1)</a:t>
            </a:r>
            <a:r>
              <a:rPr sz="2400" spc="-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FROM </a:t>
            </a:r>
            <a:r>
              <a:rPr sz="2400" spc="630" dirty="0">
                <a:solidFill>
                  <a:srgbClr val="0E2D69"/>
                </a:solidFill>
                <a:latin typeface="Microsoft Sans Serif"/>
                <a:cs typeface="Microsoft Sans Serif"/>
              </a:rPr>
              <a:t>–</a:t>
            </a:r>
            <a:r>
              <a:rPr sz="2400" spc="-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оператор выбора</a:t>
            </a:r>
            <a:r>
              <a:rPr sz="2400" spc="-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таблиц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600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(2)</a:t>
            </a:r>
            <a:r>
              <a:rPr sz="2400" spc="-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WHERE </a:t>
            </a:r>
            <a:r>
              <a:rPr sz="2400" spc="630" dirty="0">
                <a:solidFill>
                  <a:srgbClr val="0E2D69"/>
                </a:solidFill>
                <a:latin typeface="Microsoft Sans Serif"/>
                <a:cs typeface="Microsoft Sans Serif"/>
              </a:rPr>
              <a:t>–</a:t>
            </a:r>
            <a:r>
              <a:rPr sz="2400" spc="-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оператор </a:t>
            </a:r>
            <a:r>
              <a:rPr sz="24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фильтрации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60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(4)</a:t>
            </a:r>
            <a:r>
              <a:rPr sz="2400" spc="-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ORDER BY</a:t>
            </a:r>
            <a:r>
              <a:rPr sz="2400" spc="-3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2400" spc="630" dirty="0">
                <a:solidFill>
                  <a:srgbClr val="0E2D69"/>
                </a:solidFill>
                <a:latin typeface="Microsoft Sans Serif"/>
                <a:cs typeface="Microsoft Sans Serif"/>
              </a:rPr>
              <a:t>–</a:t>
            </a:r>
            <a:r>
              <a:rPr sz="2400" dirty="0">
                <a:solidFill>
                  <a:srgbClr val="0E2D69"/>
                </a:solidFill>
                <a:latin typeface="Microsoft Sans Serif"/>
                <a:cs typeface="Microsoft Sans Serif"/>
              </a:rPr>
              <a:t> оператор </a:t>
            </a:r>
            <a:r>
              <a:rPr sz="24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сортировки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192" y="532212"/>
            <a:ext cx="17589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Порядок</a:t>
            </a:r>
            <a:r>
              <a:rPr sz="1000" spc="9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выполнения</a:t>
            </a:r>
            <a:r>
              <a:rPr sz="1000" spc="9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просто запроса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102D69"/>
                </a:solidFill>
                <a:latin typeface="Microsoft Sans Serif"/>
                <a:cs typeface="Microsoft Sans Serif"/>
              </a:rPr>
              <a:t>6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3690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Простые</a:t>
            </a:r>
            <a:r>
              <a:rPr sz="1000" spc="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 запросы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196" y="1428492"/>
            <a:ext cx="11083925" cy="423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FROM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73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 marR="944880">
              <a:lnSpc>
                <a:spcPct val="101899"/>
              </a:lnSpc>
            </a:pP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Выбирать</a:t>
            </a:r>
            <a:r>
              <a:rPr sz="1800" spc="6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данные</a:t>
            </a:r>
            <a:r>
              <a:rPr sz="1800" spc="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для</a:t>
            </a:r>
            <a:r>
              <a:rPr sz="1800" spc="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запроса</a:t>
            </a:r>
            <a:r>
              <a:rPr sz="1800" spc="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можно</a:t>
            </a:r>
            <a:r>
              <a:rPr sz="1800" spc="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0E2D69"/>
                </a:solidFill>
                <a:latin typeface="Microsoft Sans Serif"/>
                <a:cs typeface="Microsoft Sans Serif"/>
              </a:rPr>
              <a:t>как</a:t>
            </a:r>
            <a:r>
              <a:rPr sz="1800" spc="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из</a:t>
            </a:r>
            <a:r>
              <a:rPr sz="1800" spc="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1,</a:t>
            </a:r>
            <a:r>
              <a:rPr sz="1800" spc="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так</a:t>
            </a:r>
            <a:r>
              <a:rPr sz="1800" spc="6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и</a:t>
            </a:r>
            <a:r>
              <a:rPr sz="1800" spc="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из</a:t>
            </a:r>
            <a:r>
              <a:rPr sz="1800" spc="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нескольких</a:t>
            </a:r>
            <a:r>
              <a:rPr sz="1800" spc="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таблиц.</a:t>
            </a:r>
            <a:r>
              <a:rPr sz="1800" spc="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Отрабатывается первым.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Пример</a:t>
            </a:r>
            <a:r>
              <a:rPr sz="1800" spc="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забора</a:t>
            </a:r>
            <a:r>
              <a:rPr sz="1800" spc="1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данных</a:t>
            </a:r>
            <a:r>
              <a:rPr sz="1800" spc="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из</a:t>
            </a:r>
            <a:r>
              <a:rPr sz="1800" spc="1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1</a:t>
            </a:r>
            <a:r>
              <a:rPr sz="1800" spc="1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таблицы: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SELECT</a:t>
            </a:r>
            <a:r>
              <a:rPr sz="1800" i="1" spc="-6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spc="-50" dirty="0">
                <a:solidFill>
                  <a:srgbClr val="11A0D7"/>
                </a:solidFill>
                <a:latin typeface="Arial"/>
                <a:cs typeface="Arial"/>
              </a:rPr>
              <a:t>*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i="1" dirty="0">
                <a:solidFill>
                  <a:srgbClr val="11A0D7"/>
                </a:solidFill>
                <a:latin typeface="Arial"/>
                <a:cs typeface="Arial"/>
              </a:rPr>
              <a:t>FROM</a:t>
            </a:r>
            <a:r>
              <a:rPr sz="1800" i="1" spc="-5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11A0D7"/>
                </a:solidFill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Однако</a:t>
            </a:r>
            <a:r>
              <a:rPr sz="18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выбор</a:t>
            </a:r>
            <a:r>
              <a:rPr sz="18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данных</a:t>
            </a:r>
            <a:r>
              <a:rPr sz="18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из</a:t>
            </a:r>
            <a:r>
              <a:rPr sz="18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нескольких</a:t>
            </a:r>
            <a:r>
              <a:rPr sz="18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таблиц</a:t>
            </a:r>
            <a:r>
              <a:rPr sz="18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уже</a:t>
            </a:r>
            <a:r>
              <a:rPr sz="18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не</a:t>
            </a:r>
            <a:r>
              <a:rPr sz="18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будет</a:t>
            </a:r>
            <a:r>
              <a:rPr sz="1800" spc="9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таким</a:t>
            </a:r>
            <a:r>
              <a:rPr sz="1800" spc="8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простым,</a:t>
            </a:r>
            <a:r>
              <a:rPr sz="1800" spc="8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так</a:t>
            </a:r>
            <a:r>
              <a:rPr sz="18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spc="50" dirty="0">
                <a:solidFill>
                  <a:srgbClr val="0E2D69"/>
                </a:solidFill>
                <a:latin typeface="Microsoft Sans Serif"/>
                <a:cs typeface="Microsoft Sans Serif"/>
              </a:rPr>
              <a:t>как</a:t>
            </a:r>
            <a:r>
              <a:rPr sz="18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появится</a:t>
            </a:r>
            <a:r>
              <a:rPr sz="18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вопрос</a:t>
            </a:r>
            <a:r>
              <a:rPr sz="18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spc="420" dirty="0">
                <a:solidFill>
                  <a:srgbClr val="0E2D69"/>
                </a:solidFill>
                <a:latin typeface="Microsoft Sans Serif"/>
                <a:cs typeface="Microsoft Sans Serif"/>
              </a:rPr>
              <a:t>–</a:t>
            </a: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spc="50" dirty="0">
                <a:solidFill>
                  <a:srgbClr val="0E2D69"/>
                </a:solidFill>
                <a:latin typeface="Microsoft Sans Serif"/>
                <a:cs typeface="Microsoft Sans Serif"/>
              </a:rPr>
              <a:t>как</a:t>
            </a:r>
            <a:r>
              <a:rPr sz="1800" spc="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совместить</a:t>
            </a:r>
            <a:r>
              <a:rPr sz="1800" spc="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между</a:t>
            </a:r>
            <a:r>
              <a:rPr sz="1800" spc="7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собой</a:t>
            </a:r>
            <a:r>
              <a:rPr sz="1800" spc="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данные</a:t>
            </a:r>
            <a:r>
              <a:rPr sz="1800" spc="7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из</a:t>
            </a:r>
            <a:r>
              <a:rPr sz="1800" spc="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нескольких</a:t>
            </a:r>
            <a:r>
              <a:rPr sz="1800" spc="7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таблиц.</a:t>
            </a:r>
            <a:endParaRPr sz="1800">
              <a:latin typeface="Microsoft Sans Serif"/>
              <a:cs typeface="Microsoft Sans Serif"/>
            </a:endParaRPr>
          </a:p>
          <a:p>
            <a:pPr marL="12700" marR="5080">
              <a:lnSpc>
                <a:spcPct val="101899"/>
              </a:lnSpc>
              <a:spcBef>
                <a:spcPts val="1200"/>
              </a:spcBef>
            </a:pP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Для</a:t>
            </a:r>
            <a:r>
              <a:rPr sz="1800" spc="16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этого</a:t>
            </a:r>
            <a:r>
              <a:rPr sz="1800" spc="1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и</a:t>
            </a:r>
            <a:r>
              <a:rPr sz="1800" spc="1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существуют</a:t>
            </a:r>
            <a:r>
              <a:rPr sz="1800" spc="1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внешние</a:t>
            </a:r>
            <a:r>
              <a:rPr sz="1800" spc="1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ключи</a:t>
            </a:r>
            <a:r>
              <a:rPr sz="1800" spc="16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spc="470" dirty="0">
                <a:solidFill>
                  <a:srgbClr val="0E2D69"/>
                </a:solidFill>
                <a:latin typeface="Microsoft Sans Serif"/>
                <a:cs typeface="Microsoft Sans Serif"/>
              </a:rPr>
              <a:t>–</a:t>
            </a:r>
            <a:r>
              <a:rPr sz="1800" spc="1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они</a:t>
            </a:r>
            <a:r>
              <a:rPr sz="1800" spc="1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указывают</a:t>
            </a:r>
            <a:r>
              <a:rPr sz="1800" spc="1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на</a:t>
            </a:r>
            <a:r>
              <a:rPr sz="1800" spc="1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колонки,</a:t>
            </a:r>
            <a:r>
              <a:rPr sz="1800" spc="16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по</a:t>
            </a:r>
            <a:r>
              <a:rPr sz="1800" spc="1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содержанию</a:t>
            </a:r>
            <a:r>
              <a:rPr sz="1800" spc="16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совпадающие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с</a:t>
            </a:r>
            <a:r>
              <a:rPr sz="1800" spc="5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первичными</a:t>
            </a:r>
            <a:r>
              <a:rPr sz="1800" spc="5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ключами</a:t>
            </a:r>
            <a:r>
              <a:rPr sz="1800" spc="5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других</a:t>
            </a:r>
            <a:r>
              <a:rPr sz="1800" spc="5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таблиц.</a:t>
            </a:r>
            <a:r>
              <a:rPr sz="1800" spc="5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С</a:t>
            </a:r>
            <a:r>
              <a:rPr sz="1800" spc="5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их</a:t>
            </a:r>
            <a:r>
              <a:rPr sz="1800" spc="6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участием</a:t>
            </a:r>
            <a:r>
              <a:rPr sz="1800" spc="5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0E2D69"/>
                </a:solidFill>
                <a:latin typeface="Microsoft Sans Serif"/>
                <a:cs typeface="Microsoft Sans Serif"/>
              </a:rPr>
              <a:t>делается</a:t>
            </a:r>
            <a:r>
              <a:rPr sz="1800" spc="5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JOIN.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192" y="532212"/>
            <a:ext cx="3994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0E2D69"/>
                </a:solidFill>
                <a:latin typeface="Microsoft Sans Serif"/>
                <a:cs typeface="Microsoft Sans Serif"/>
              </a:rPr>
              <a:t>FROM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102D69"/>
                </a:solidFill>
                <a:latin typeface="Microsoft Sans Serif"/>
                <a:cs typeface="Microsoft Sans Serif"/>
              </a:rPr>
              <a:t>7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3741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Простые</a:t>
            </a:r>
            <a:r>
              <a:rPr sz="1000" spc="2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запросы</a:t>
            </a:r>
            <a:r>
              <a:rPr sz="1000" spc="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7192" y="532212"/>
            <a:ext cx="3149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0E2D69"/>
                </a:solidFill>
                <a:latin typeface="Microsoft Sans Serif"/>
                <a:cs typeface="Microsoft Sans Serif"/>
              </a:rPr>
              <a:t>JOIN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3086" y="1425420"/>
            <a:ext cx="1100582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E2D69"/>
                </a:solidFill>
                <a:latin typeface="Microsoft Sans Serif"/>
                <a:cs typeface="Microsoft Sans Serif"/>
              </a:rPr>
              <a:t>JOIN</a:t>
            </a:r>
            <a:r>
              <a:rPr sz="1600" spc="80" dirty="0">
                <a:solidFill>
                  <a:srgbClr val="0E2D69"/>
                </a:solidFill>
                <a:latin typeface="Microsoft Sans Serif"/>
                <a:cs typeface="Microsoft Sans Serif"/>
              </a:rPr>
              <a:t>  </a:t>
            </a:r>
            <a:r>
              <a:rPr sz="16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служит</a:t>
            </a:r>
            <a:r>
              <a:rPr sz="16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E2D69"/>
                </a:solidFill>
                <a:latin typeface="Microsoft Sans Serif"/>
                <a:cs typeface="Microsoft Sans Serif"/>
              </a:rPr>
              <a:t>для</a:t>
            </a:r>
            <a:r>
              <a:rPr sz="1600" spc="8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E2D69"/>
                </a:solidFill>
                <a:latin typeface="Microsoft Sans Serif"/>
                <a:cs typeface="Microsoft Sans Serif"/>
              </a:rPr>
              <a:t>соединения</a:t>
            </a:r>
            <a:r>
              <a:rPr sz="16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E2D69"/>
                </a:solidFill>
                <a:latin typeface="Microsoft Sans Serif"/>
                <a:cs typeface="Microsoft Sans Serif"/>
              </a:rPr>
              <a:t>данных</a:t>
            </a:r>
            <a:r>
              <a:rPr sz="1600" spc="8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E2D69"/>
                </a:solidFill>
                <a:latin typeface="Microsoft Sans Serif"/>
                <a:cs typeface="Microsoft Sans Serif"/>
              </a:rPr>
              <a:t>из</a:t>
            </a:r>
            <a:r>
              <a:rPr sz="16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E2D69"/>
                </a:solidFill>
                <a:latin typeface="Microsoft Sans Serif"/>
                <a:cs typeface="Microsoft Sans Serif"/>
              </a:rPr>
              <a:t>нескольких</a:t>
            </a:r>
            <a:r>
              <a:rPr sz="1600" spc="8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E2D69"/>
                </a:solidFill>
                <a:latin typeface="Microsoft Sans Serif"/>
                <a:cs typeface="Microsoft Sans Serif"/>
              </a:rPr>
              <a:t>таблиц.</a:t>
            </a:r>
            <a:r>
              <a:rPr sz="16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E2D69"/>
                </a:solidFill>
                <a:latin typeface="Microsoft Sans Serif"/>
                <a:cs typeface="Microsoft Sans Serif"/>
              </a:rPr>
              <a:t>Отрабатывается</a:t>
            </a:r>
            <a:r>
              <a:rPr sz="1600" spc="8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E2D69"/>
                </a:solidFill>
                <a:latin typeface="Microsoft Sans Serif"/>
                <a:cs typeface="Microsoft Sans Serif"/>
              </a:rPr>
              <a:t>во</a:t>
            </a:r>
            <a:r>
              <a:rPr sz="1600" spc="8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E2D69"/>
                </a:solidFill>
                <a:latin typeface="Microsoft Sans Serif"/>
                <a:cs typeface="Microsoft Sans Serif"/>
              </a:rPr>
              <a:t>время</a:t>
            </a:r>
            <a:r>
              <a:rPr sz="16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E2D69"/>
                </a:solidFill>
                <a:latin typeface="Microsoft Sans Serif"/>
                <a:cs typeface="Microsoft Sans Serif"/>
              </a:rPr>
              <a:t>чтения</a:t>
            </a:r>
            <a:r>
              <a:rPr sz="1600" spc="8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E2D69"/>
                </a:solidFill>
                <a:latin typeface="Microsoft Sans Serif"/>
                <a:cs typeface="Microsoft Sans Serif"/>
              </a:rPr>
              <a:t>оператора</a:t>
            </a:r>
            <a:r>
              <a:rPr sz="1600" spc="85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FROM.</a:t>
            </a:r>
            <a:endParaRPr sz="1600">
              <a:latin typeface="Microsoft Sans Serif"/>
              <a:cs typeface="Microsoft Sans Serif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69912" y="2103437"/>
          <a:ext cx="11059160" cy="4274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6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5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195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2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JOIN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Пример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Результат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421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CROSS</a:t>
                      </a:r>
                      <a:r>
                        <a:rPr sz="1400" spc="-2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2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JOIN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FROM</a:t>
                      </a:r>
                      <a:r>
                        <a:rPr sz="1400" spc="-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table1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2940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CROSS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JOIN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table2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Декартово</a:t>
                      </a:r>
                      <a:r>
                        <a:rPr sz="1400" spc="4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произведение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03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INNER</a:t>
                      </a:r>
                      <a:r>
                        <a:rPr sz="1400" spc="-15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solidFill>
                            <a:srgbClr val="102D69"/>
                          </a:solidFill>
                          <a:latin typeface="Calibri"/>
                          <a:cs typeface="Calibri"/>
                        </a:rPr>
                        <a:t>JOIN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FROM</a:t>
                      </a:r>
                      <a:r>
                        <a:rPr sz="1400" spc="-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table1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2940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INNER</a:t>
                      </a:r>
                      <a:r>
                        <a:rPr sz="1400" spc="-1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JOIN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table2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4914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1400" spc="-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table1.column</a:t>
                      </a:r>
                      <a:r>
                        <a:rPr sz="1400" spc="-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=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table2.column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Вывод</a:t>
                      </a:r>
                      <a:r>
                        <a:rPr sz="1400" spc="6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только</a:t>
                      </a:r>
                      <a:r>
                        <a:rPr sz="1400" spc="6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совпавших</a:t>
                      </a:r>
                      <a:r>
                        <a:rPr sz="1400" spc="6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по</a:t>
                      </a:r>
                      <a:r>
                        <a:rPr sz="1400" spc="6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ключу</a:t>
                      </a:r>
                      <a:r>
                        <a:rPr sz="1400" spc="6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строк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393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LEFT</a:t>
                      </a:r>
                      <a:r>
                        <a:rPr sz="1400" spc="-1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2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JOIN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FROM</a:t>
                      </a:r>
                      <a:r>
                        <a:rPr sz="1400" spc="-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table1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2940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LEFT</a:t>
                      </a:r>
                      <a:r>
                        <a:rPr sz="1400" spc="-2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JOIN</a:t>
                      </a:r>
                      <a:r>
                        <a:rPr sz="1400" spc="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table2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4914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1400" spc="-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table1.column</a:t>
                      </a:r>
                      <a:r>
                        <a:rPr sz="1400" spc="-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=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table2.column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 marR="434975">
                        <a:lnSpc>
                          <a:spcPct val="1012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Полный</a:t>
                      </a:r>
                      <a:r>
                        <a:rPr sz="1400" spc="6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вывод</a:t>
                      </a:r>
                      <a:r>
                        <a:rPr sz="1400" spc="6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записей</a:t>
                      </a:r>
                      <a:r>
                        <a:rPr sz="1400" spc="6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левой</a:t>
                      </a:r>
                      <a:r>
                        <a:rPr sz="1400" spc="6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таблицы</a:t>
                      </a:r>
                      <a:r>
                        <a:rPr sz="1400" spc="6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и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совпавших</a:t>
                      </a:r>
                      <a:r>
                        <a:rPr sz="1400" spc="5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по</a:t>
                      </a:r>
                      <a:r>
                        <a:rPr sz="1400" spc="5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ключу</a:t>
                      </a:r>
                      <a:r>
                        <a:rPr sz="1400" spc="5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записей</a:t>
                      </a:r>
                      <a:r>
                        <a:rPr sz="1400" spc="5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правой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таблицы.</a:t>
                      </a:r>
                      <a:r>
                        <a:rPr sz="1400" spc="4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В</a:t>
                      </a:r>
                      <a:r>
                        <a:rPr sz="1400" spc="5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строках</a:t>
                      </a:r>
                      <a:r>
                        <a:rPr sz="1400" spc="5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без</a:t>
                      </a:r>
                      <a:r>
                        <a:rPr sz="1400" spc="5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совпадений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выводится</a:t>
                      </a:r>
                      <a:r>
                        <a:rPr sz="1400" spc="18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NULL.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508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030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RIGHT</a:t>
                      </a:r>
                      <a:r>
                        <a:rPr sz="1400" spc="-3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2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JOIN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FROM</a:t>
                      </a:r>
                      <a:r>
                        <a:rPr sz="1400" spc="-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table1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2940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RIGHT</a:t>
                      </a:r>
                      <a:r>
                        <a:rPr sz="1400" spc="-2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JOIN</a:t>
                      </a:r>
                      <a:r>
                        <a:rPr sz="1400" spc="-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table2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4914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1400" spc="-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table1.column</a:t>
                      </a:r>
                      <a:r>
                        <a:rPr sz="1400" spc="-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=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table2.column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 marR="48260">
                        <a:lnSpc>
                          <a:spcPct val="1012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Полный</a:t>
                      </a:r>
                      <a:r>
                        <a:rPr sz="1400" spc="6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вывод</a:t>
                      </a:r>
                      <a:r>
                        <a:rPr sz="1400" spc="6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записей</a:t>
                      </a:r>
                      <a:r>
                        <a:rPr sz="1400" spc="6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правой</a:t>
                      </a:r>
                      <a:r>
                        <a:rPr sz="1400" spc="6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таблицы</a:t>
                      </a:r>
                      <a:r>
                        <a:rPr sz="1400" spc="6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5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и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совпавших</a:t>
                      </a:r>
                      <a:r>
                        <a:rPr sz="1400" spc="5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по</a:t>
                      </a:r>
                      <a:r>
                        <a:rPr sz="1400" spc="5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ключу</a:t>
                      </a:r>
                      <a:r>
                        <a:rPr sz="1400" spc="5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записей</a:t>
                      </a:r>
                      <a:r>
                        <a:rPr sz="1400" spc="5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левой</a:t>
                      </a:r>
                      <a:r>
                        <a:rPr sz="1400" spc="6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таблицы.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В</a:t>
                      </a:r>
                      <a:r>
                        <a:rPr sz="1400" spc="8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строках</a:t>
                      </a:r>
                      <a:r>
                        <a:rPr sz="1400" spc="8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без</a:t>
                      </a:r>
                      <a:r>
                        <a:rPr sz="1400" spc="8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совпадений</a:t>
                      </a:r>
                      <a:r>
                        <a:rPr sz="1400" spc="8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выводится</a:t>
                      </a:r>
                      <a:r>
                        <a:rPr sz="1400" spc="8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NULL.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508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665">
                <a:tc>
                  <a:txBody>
                    <a:bodyPr/>
                    <a:lstStyle/>
                    <a:p>
                      <a:pPr marL="52069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FULL</a:t>
                      </a:r>
                      <a:r>
                        <a:rPr sz="1400" spc="-6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OUTER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2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JOIN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FROM</a:t>
                      </a:r>
                      <a:r>
                        <a:rPr sz="1400" spc="-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table1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24447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FULL</a:t>
                      </a:r>
                      <a:r>
                        <a:rPr sz="1400" spc="-5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OUTER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JOIN</a:t>
                      </a:r>
                      <a:r>
                        <a:rPr sz="1400" spc="-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table2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  <a:p>
                      <a:pPr marL="49149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ON</a:t>
                      </a:r>
                      <a:r>
                        <a:rPr sz="1400" spc="-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table1.column</a:t>
                      </a:r>
                      <a:r>
                        <a:rPr sz="1400" spc="-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=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table2.column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762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" marR="825500" algn="just">
                        <a:lnSpc>
                          <a:spcPct val="101200"/>
                        </a:lnSpc>
                        <a:spcBef>
                          <a:spcPts val="355"/>
                        </a:spcBef>
                      </a:pP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Вывод</a:t>
                      </a:r>
                      <a:r>
                        <a:rPr sz="1400" spc="4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всех</a:t>
                      </a:r>
                      <a:r>
                        <a:rPr sz="1400" spc="5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записей</a:t>
                      </a:r>
                      <a:r>
                        <a:rPr sz="1400" spc="5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правой</a:t>
                      </a:r>
                      <a:r>
                        <a:rPr sz="1400" spc="5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и</a:t>
                      </a:r>
                      <a:r>
                        <a:rPr sz="1400" spc="5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2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левой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таблицы.</a:t>
                      </a:r>
                      <a:r>
                        <a:rPr sz="1400" spc="45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В</a:t>
                      </a:r>
                      <a:r>
                        <a:rPr sz="1400" spc="5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строках</a:t>
                      </a:r>
                      <a:r>
                        <a:rPr sz="1400" spc="5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без</a:t>
                      </a:r>
                      <a:r>
                        <a:rPr sz="1400" spc="5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совпадений </a:t>
                      </a:r>
                      <a:r>
                        <a:rPr sz="140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выводится</a:t>
                      </a:r>
                      <a:r>
                        <a:rPr sz="1400" spc="18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400" spc="-10" dirty="0">
                          <a:solidFill>
                            <a:srgbClr val="102D69"/>
                          </a:solidFill>
                          <a:latin typeface="Microsoft Sans Serif"/>
                          <a:cs typeface="Microsoft Sans Serif"/>
                        </a:rPr>
                        <a:t>NULL.</a:t>
                      </a:r>
                      <a:endParaRPr sz="14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508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CFCFCF"/>
                      </a:solidFill>
                      <a:prstDash val="solid"/>
                    </a:lnT>
                    <a:lnB w="9525">
                      <a:solidFill>
                        <a:srgbClr val="CFCFC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102D69"/>
                </a:solidFill>
                <a:latin typeface="Microsoft Sans Serif"/>
                <a:cs typeface="Microsoft Sans Serif"/>
              </a:rPr>
              <a:t>8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3690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Простые</a:t>
            </a:r>
            <a:r>
              <a:rPr sz="1000" spc="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 запросы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47192" y="532212"/>
            <a:ext cx="3149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0E2D69"/>
                </a:solidFill>
                <a:latin typeface="Microsoft Sans Serif"/>
                <a:cs typeface="Microsoft Sans Serif"/>
              </a:rPr>
              <a:t>JOIN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7803DF5-C218-E6A1-629D-B45304408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94" y="1143000"/>
            <a:ext cx="7071396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97501" y="511962"/>
            <a:ext cx="1670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102D69"/>
                </a:solidFill>
                <a:latin typeface="Microsoft Sans Serif"/>
                <a:cs typeface="Microsoft Sans Serif"/>
              </a:rPr>
              <a:t>9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989" y="524397"/>
            <a:ext cx="1905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Факультет</a:t>
            </a:r>
            <a:r>
              <a:rPr sz="1000" spc="7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F2C68"/>
                </a:solidFill>
                <a:latin typeface="Microsoft Sans Serif"/>
                <a:cs typeface="Microsoft Sans Serif"/>
              </a:rPr>
              <a:t>компьютерных</a:t>
            </a:r>
            <a:r>
              <a:rPr sz="1000" spc="7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наук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46462" y="532212"/>
            <a:ext cx="136906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Простые</a:t>
            </a:r>
            <a:r>
              <a:rPr sz="1000" spc="30" dirty="0">
                <a:solidFill>
                  <a:srgbClr val="0E2D6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0E2D69"/>
                </a:solidFill>
                <a:latin typeface="Microsoft Sans Serif"/>
                <a:cs typeface="Microsoft Sans Serif"/>
              </a:rPr>
              <a:t>SQL</a:t>
            </a: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 запросы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196" y="1428492"/>
            <a:ext cx="10396220" cy="4544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WHERE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 marR="5080">
              <a:lnSpc>
                <a:spcPct val="104200"/>
              </a:lnSpc>
            </a:pP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Оператор</a:t>
            </a:r>
            <a:r>
              <a:rPr sz="1600" spc="25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WHERE</a:t>
            </a:r>
            <a:r>
              <a:rPr sz="1600" spc="254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позволяет</a:t>
            </a:r>
            <a:r>
              <a:rPr sz="1600" spc="254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задавать</a:t>
            </a:r>
            <a:r>
              <a:rPr sz="1600" spc="254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условия</a:t>
            </a:r>
            <a:r>
              <a:rPr sz="1600" spc="254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фильтрации</a:t>
            </a:r>
            <a:r>
              <a:rPr sz="1600" spc="254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строк</a:t>
            </a:r>
            <a:r>
              <a:rPr sz="1600" spc="254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из</a:t>
            </a:r>
            <a:r>
              <a:rPr sz="1600" spc="254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таблицы.</a:t>
            </a:r>
            <a:r>
              <a:rPr sz="1600" spc="254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Отрабатывается</a:t>
            </a:r>
            <a:r>
              <a:rPr sz="1600" spc="25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вторым.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Что</a:t>
            </a:r>
            <a:r>
              <a:rPr sz="1600" spc="14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можно</a:t>
            </a:r>
            <a:r>
              <a:rPr sz="1600" spc="14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использовать</a:t>
            </a:r>
            <a:r>
              <a:rPr sz="1600" spc="14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в</a:t>
            </a:r>
            <a:r>
              <a:rPr sz="1600" spc="14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WHERE?</a:t>
            </a:r>
            <a:endParaRPr sz="1600">
              <a:latin typeface="Microsoft Sans Serif"/>
              <a:cs typeface="Microsoft Sans Serif"/>
            </a:endParaRPr>
          </a:p>
          <a:p>
            <a:pPr marL="272415" indent="-25971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272415" algn="l"/>
              </a:tabLst>
            </a:pP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&lt;&gt;</a:t>
            </a:r>
            <a:r>
              <a:rPr sz="1600" spc="4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,</a:t>
            </a:r>
            <a:r>
              <a:rPr sz="1600" spc="4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&lt;</a:t>
            </a:r>
            <a:r>
              <a:rPr sz="1600" spc="5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,</a:t>
            </a:r>
            <a:r>
              <a:rPr sz="1600" spc="4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&gt;</a:t>
            </a:r>
            <a:r>
              <a:rPr sz="1600" spc="5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,</a:t>
            </a:r>
            <a:r>
              <a:rPr sz="1600" spc="4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&lt;=</a:t>
            </a:r>
            <a:r>
              <a:rPr sz="1600" spc="5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,</a:t>
            </a:r>
            <a:r>
              <a:rPr sz="1600" spc="4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&gt;=</a:t>
            </a:r>
            <a:r>
              <a:rPr sz="1600" spc="5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,</a:t>
            </a:r>
            <a:r>
              <a:rPr sz="1600" spc="4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spc="-50" dirty="0">
                <a:solidFill>
                  <a:srgbClr val="0F2C68"/>
                </a:solidFill>
                <a:latin typeface="Microsoft Sans Serif"/>
                <a:cs typeface="Microsoft Sans Serif"/>
              </a:rPr>
              <a:t>=</a:t>
            </a:r>
            <a:endParaRPr sz="1600">
              <a:latin typeface="Microsoft Sans Serif"/>
              <a:cs typeface="Microsoft Sans Serif"/>
            </a:endParaRPr>
          </a:p>
          <a:p>
            <a:pPr marL="324485" indent="-31178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324485" algn="l"/>
              </a:tabLst>
            </a:pP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X</a:t>
            </a:r>
            <a:r>
              <a:rPr sz="16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between</a:t>
            </a:r>
            <a:r>
              <a:rPr sz="1600" spc="8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v1</a:t>
            </a:r>
            <a:r>
              <a:rPr sz="1600" spc="8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and</a:t>
            </a:r>
            <a:r>
              <a:rPr sz="16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spc="-25" dirty="0">
                <a:solidFill>
                  <a:srgbClr val="0F2C68"/>
                </a:solidFill>
                <a:latin typeface="Microsoft Sans Serif"/>
                <a:cs typeface="Microsoft Sans Serif"/>
              </a:rPr>
              <a:t>v2</a:t>
            </a:r>
            <a:endParaRPr sz="1600">
              <a:latin typeface="Microsoft Sans Serif"/>
              <a:cs typeface="Microsoft Sans Serif"/>
            </a:endParaRPr>
          </a:p>
          <a:p>
            <a:pPr marL="324485" indent="-31178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324485" algn="l"/>
              </a:tabLst>
            </a:pP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X</a:t>
            </a:r>
            <a:r>
              <a:rPr sz="1600" spc="5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in</a:t>
            </a:r>
            <a:r>
              <a:rPr sz="1600" spc="5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(1,</a:t>
            </a:r>
            <a:r>
              <a:rPr sz="1600" spc="5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2,</a:t>
            </a:r>
            <a:r>
              <a:rPr sz="1600" spc="5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3,</a:t>
            </a:r>
            <a:r>
              <a:rPr sz="1600" spc="5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spc="220" dirty="0">
                <a:solidFill>
                  <a:srgbClr val="0F2C68"/>
                </a:solidFill>
                <a:latin typeface="Microsoft Sans Serif"/>
                <a:cs typeface="Microsoft Sans Serif"/>
              </a:rPr>
              <a:t>….)</a:t>
            </a:r>
            <a:endParaRPr sz="1600">
              <a:latin typeface="Microsoft Sans Serif"/>
              <a:cs typeface="Microsoft Sans Serif"/>
            </a:endParaRPr>
          </a:p>
          <a:p>
            <a:pPr marL="324485" indent="-311785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324485" algn="l"/>
              </a:tabLst>
            </a:pP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X</a:t>
            </a:r>
            <a:r>
              <a:rPr sz="1600" spc="8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in</a:t>
            </a:r>
            <a:r>
              <a:rPr sz="1600" spc="8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(table</a:t>
            </a:r>
            <a:r>
              <a:rPr sz="1600" spc="8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expression</a:t>
            </a:r>
            <a:r>
              <a:rPr sz="1600" spc="8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with</a:t>
            </a:r>
            <a:r>
              <a:rPr sz="1600" spc="8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one</a:t>
            </a:r>
            <a:r>
              <a:rPr sz="1600" spc="8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attribute)</a:t>
            </a:r>
            <a:endParaRPr sz="1600">
              <a:latin typeface="Microsoft Sans Serif"/>
              <a:cs typeface="Microsoft Sans Serif"/>
            </a:endParaRPr>
          </a:p>
          <a:p>
            <a:pPr marL="324485" indent="-311785">
              <a:lnSpc>
                <a:spcPct val="100000"/>
              </a:lnSpc>
              <a:spcBef>
                <a:spcPts val="810"/>
              </a:spcBef>
              <a:buFont typeface="Arial MT"/>
              <a:buChar char="•"/>
              <a:tabLst>
                <a:tab pos="324485" algn="l"/>
              </a:tabLst>
            </a:pP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Is</a:t>
            </a:r>
            <a:r>
              <a:rPr sz="1600" spc="4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NULL</a:t>
            </a:r>
            <a:endParaRPr sz="1600">
              <a:latin typeface="Microsoft Sans Serif"/>
              <a:cs typeface="Microsoft Sans Serif"/>
            </a:endParaRPr>
          </a:p>
          <a:p>
            <a:pPr marL="324485" indent="-31178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324485" algn="l"/>
              </a:tabLst>
            </a:pP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Is</a:t>
            </a:r>
            <a:r>
              <a:rPr sz="1600" spc="60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0F2C68"/>
                </a:solidFill>
                <a:latin typeface="Microsoft Sans Serif"/>
                <a:cs typeface="Microsoft Sans Serif"/>
              </a:rPr>
              <a:t>NOT</a:t>
            </a:r>
            <a:r>
              <a:rPr sz="1600" spc="35" dirty="0">
                <a:solidFill>
                  <a:srgbClr val="0F2C68"/>
                </a:solidFill>
                <a:latin typeface="Microsoft Sans Serif"/>
                <a:cs typeface="Microsoft Sans Serif"/>
              </a:rPr>
              <a:t> </a:t>
            </a:r>
            <a:r>
              <a:rPr sz="1600" spc="-20" dirty="0">
                <a:solidFill>
                  <a:srgbClr val="0F2C68"/>
                </a:solidFill>
                <a:latin typeface="Microsoft Sans Serif"/>
                <a:cs typeface="Microsoft Sans Serif"/>
              </a:rPr>
              <a:t>NULL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1600" spc="-10" dirty="0">
                <a:solidFill>
                  <a:srgbClr val="0F2C68"/>
                </a:solidFill>
                <a:latin typeface="Microsoft Sans Serif"/>
                <a:cs typeface="Microsoft Sans Serif"/>
              </a:rPr>
              <a:t>Пример:</a:t>
            </a:r>
            <a:endParaRPr sz="16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600" i="1" dirty="0">
                <a:solidFill>
                  <a:srgbClr val="11A0D7"/>
                </a:solidFill>
                <a:latin typeface="Arial"/>
                <a:cs typeface="Arial"/>
              </a:rPr>
              <a:t>SELECT</a:t>
            </a:r>
            <a:r>
              <a:rPr sz="1600" i="1" spc="8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600" i="1" spc="-50" dirty="0">
                <a:solidFill>
                  <a:srgbClr val="11A0D7"/>
                </a:solidFill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1600" i="1" dirty="0">
                <a:solidFill>
                  <a:srgbClr val="11A0D7"/>
                </a:solidFill>
                <a:latin typeface="Arial"/>
                <a:cs typeface="Arial"/>
              </a:rPr>
              <a:t>FROM</a:t>
            </a:r>
            <a:r>
              <a:rPr sz="1600" i="1" spc="80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600" i="1" spc="-20" dirty="0">
                <a:solidFill>
                  <a:srgbClr val="11A0D7"/>
                </a:solidFill>
                <a:latin typeface="Arial"/>
                <a:cs typeface="Arial"/>
              </a:rPr>
              <a:t>table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600" i="1" dirty="0">
                <a:solidFill>
                  <a:srgbClr val="11A0D7"/>
                </a:solidFill>
                <a:latin typeface="Arial"/>
                <a:cs typeface="Arial"/>
              </a:rPr>
              <a:t>WHERE</a:t>
            </a:r>
            <a:r>
              <a:rPr sz="1600" i="1" spc="8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11A0D7"/>
                </a:solidFill>
                <a:latin typeface="Arial"/>
                <a:cs typeface="Arial"/>
              </a:rPr>
              <a:t>column</a:t>
            </a:r>
            <a:r>
              <a:rPr sz="1600" i="1" spc="90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11A0D7"/>
                </a:solidFill>
                <a:latin typeface="Arial"/>
                <a:cs typeface="Arial"/>
              </a:rPr>
              <a:t>between</a:t>
            </a:r>
            <a:r>
              <a:rPr sz="1600" i="1" spc="8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11A0D7"/>
                </a:solidFill>
                <a:latin typeface="Arial"/>
                <a:cs typeface="Arial"/>
              </a:rPr>
              <a:t>1</a:t>
            </a:r>
            <a:r>
              <a:rPr sz="1600" i="1" spc="90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600" i="1" dirty="0">
                <a:solidFill>
                  <a:srgbClr val="11A0D7"/>
                </a:solidFill>
                <a:latin typeface="Arial"/>
                <a:cs typeface="Arial"/>
              </a:rPr>
              <a:t>and</a:t>
            </a:r>
            <a:r>
              <a:rPr sz="1600" i="1" spc="85" dirty="0">
                <a:solidFill>
                  <a:srgbClr val="11A0D7"/>
                </a:solidFill>
                <a:latin typeface="Arial"/>
                <a:cs typeface="Arial"/>
              </a:rPr>
              <a:t> </a:t>
            </a:r>
            <a:r>
              <a:rPr sz="1600" i="1" spc="-50" dirty="0">
                <a:solidFill>
                  <a:srgbClr val="11A0D7"/>
                </a:solidFill>
                <a:latin typeface="Arial"/>
                <a:cs typeface="Arial"/>
              </a:rPr>
              <a:t>5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47192" y="532212"/>
            <a:ext cx="4984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0E2D69"/>
                </a:solidFill>
                <a:latin typeface="Microsoft Sans Serif"/>
                <a:cs typeface="Microsoft Sans Serif"/>
              </a:rPr>
              <a:t>WHERE</a:t>
            </a:r>
            <a:endParaRPr sz="1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1745</Words>
  <Application>Microsoft Office PowerPoint</Application>
  <PresentationFormat>Широкоэкранный</PresentationFormat>
  <Paragraphs>451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Arial</vt:lpstr>
      <vt:lpstr>Arial MT</vt:lpstr>
      <vt:lpstr>Calibri</vt:lpstr>
      <vt:lpstr>Microsoft Sans Serif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sql_1</dc:title>
  <cp:lastModifiedBy>Илья Толоконов</cp:lastModifiedBy>
  <cp:revision>3</cp:revision>
  <dcterms:created xsi:type="dcterms:W3CDTF">2025-10-18T06:19:38Z</dcterms:created>
  <dcterms:modified xsi:type="dcterms:W3CDTF">2025-10-18T06:25:46Z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Keynote</vt:lpwstr>
  </property>
  <property fmtid="{D5CDD505-2E9C-101B-9397-08002B2CF9AE}" pid="4" name="LastSaved">
    <vt:filetime>2025-10-18T00:00:00Z</vt:filetime>
  </property>
  <property fmtid="{D5CDD505-2E9C-101B-9397-08002B2CF9AE}" pid="5" name="Producer">
    <vt:lpwstr>macOS Версия 15.3.2 (Выпуск 24D81) Quartz PDFContext</vt:lpwstr>
  </property>
</Properties>
</file>