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86" r:id="rId6"/>
    <p:sldId id="262" r:id="rId7"/>
    <p:sldId id="263" r:id="rId8"/>
    <p:sldId id="287" r:id="rId9"/>
    <p:sldId id="288" r:id="rId10"/>
    <p:sldId id="289" r:id="rId11"/>
    <p:sldId id="290" r:id="rId12"/>
    <p:sldId id="291" r:id="rId13"/>
    <p:sldId id="271" r:id="rId14"/>
    <p:sldId id="293" r:id="rId15"/>
    <p:sldId id="272" r:id="rId16"/>
    <p:sldId id="273" r:id="rId17"/>
    <p:sldId id="276" r:id="rId18"/>
    <p:sldId id="275" r:id="rId19"/>
    <p:sldId id="294" r:id="rId20"/>
    <p:sldId id="292" r:id="rId21"/>
    <p:sldId id="278" r:id="rId22"/>
    <p:sldId id="279" r:id="rId23"/>
    <p:sldId id="280" r:id="rId24"/>
    <p:sldId id="282" r:id="rId25"/>
    <p:sldId id="285" r:id="rId2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61725" y="845493"/>
            <a:ext cx="198064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17561" y="845493"/>
            <a:ext cx="15268976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161" y="2256702"/>
            <a:ext cx="18351457" cy="78052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47249" y="9921875"/>
            <a:ext cx="360369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450" b="1" spc="75" dirty="0">
                <a:latin typeface="Arial"/>
                <a:cs typeface="Arial"/>
              </a:rPr>
              <a:t>Толоконов Илья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2711" y="3344744"/>
            <a:ext cx="734631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50" spc="-130" dirty="0"/>
              <a:t>Среда</a:t>
            </a:r>
            <a:r>
              <a:rPr sz="10550" spc="-1060" dirty="0"/>
              <a:t> </a:t>
            </a:r>
            <a:r>
              <a:rPr sz="10550" b="0" spc="-1180" dirty="0">
                <a:latin typeface="Arial Black"/>
                <a:cs typeface="Arial Black"/>
              </a:rPr>
              <a:t>Spark</a:t>
            </a:r>
            <a:endParaRPr sz="1055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5753" y="5121275"/>
            <a:ext cx="6920230" cy="17011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4950" spc="-365" dirty="0">
                <a:latin typeface="Arial Black"/>
                <a:cs typeface="Arial Black"/>
              </a:rPr>
              <a:t>Spark</a:t>
            </a:r>
            <a:r>
              <a:rPr sz="4950" spc="-655" dirty="0">
                <a:latin typeface="Arial Black"/>
                <a:cs typeface="Arial Black"/>
              </a:rPr>
              <a:t> </a:t>
            </a:r>
            <a:r>
              <a:rPr sz="4950" spc="-420" dirty="0">
                <a:latin typeface="Arial Black"/>
                <a:cs typeface="Arial Black"/>
              </a:rPr>
              <a:t>RDD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715" dirty="0">
                <a:latin typeface="Arial Black"/>
                <a:cs typeface="Arial Black"/>
              </a:rPr>
              <a:t>/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-365" dirty="0">
                <a:latin typeface="Arial Black"/>
                <a:cs typeface="Arial Black"/>
              </a:rPr>
              <a:t>Spark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-450" dirty="0">
                <a:latin typeface="Arial Black"/>
                <a:cs typeface="Arial Black"/>
              </a:rPr>
              <a:t>SQL</a:t>
            </a:r>
            <a:endParaRPr sz="4950" dirty="0">
              <a:latin typeface="Arial Black"/>
              <a:cs typeface="Arial Black"/>
            </a:endParaRPr>
          </a:p>
          <a:p>
            <a:pPr marL="5715" algn="ctr">
              <a:lnSpc>
                <a:spcPct val="100000"/>
              </a:lnSpc>
              <a:spcBef>
                <a:spcPts val="655"/>
              </a:spcBef>
            </a:pPr>
            <a:r>
              <a:rPr sz="4950" b="1" spc="60" dirty="0">
                <a:latin typeface="Arial"/>
                <a:cs typeface="Arial"/>
              </a:rPr>
              <a:t>Лекция</a:t>
            </a:r>
            <a:r>
              <a:rPr sz="4950" b="1" spc="-375" dirty="0">
                <a:latin typeface="Arial"/>
                <a:cs typeface="Arial"/>
              </a:rPr>
              <a:t> </a:t>
            </a:r>
            <a:r>
              <a:rPr sz="4950" spc="-450" dirty="0">
                <a:latin typeface="Arial Black"/>
                <a:cs typeface="Arial Black"/>
              </a:rPr>
              <a:t>2</a:t>
            </a:r>
            <a:endParaRPr sz="49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BF7A41-2C4E-596F-16C6-6ED55C516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131C49-5244-F446-FA51-3140D5602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7" y="23896"/>
            <a:ext cx="10099823" cy="1128545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8F7DF184-B088-1F8D-0F3A-D010523A1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44550" y="396875"/>
            <a:ext cx="11452225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n-US" spc="-110" dirty="0"/>
              <a:t>MapReduce vs Spark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3BFA022A-D136-B4B8-57C6-F07E2E83B793}"/>
              </a:ext>
            </a:extLst>
          </p:cNvPr>
          <p:cNvSpPr txBox="1"/>
          <p:nvPr/>
        </p:nvSpPr>
        <p:spPr>
          <a:xfrm>
            <a:off x="1034389" y="2987675"/>
            <a:ext cx="8331862" cy="513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Georgia"/>
                <a:cs typeface="Georgia"/>
              </a:rPr>
              <a:t>3. Удобство разработки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endParaRPr lang="ru-RU" sz="3600" b="1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Spark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предлагает абстракцию </a:t>
            </a:r>
            <a:r>
              <a:rPr lang="en-US" sz="3600" spc="-40" dirty="0">
                <a:latin typeface="Times New Roman"/>
                <a:cs typeface="Times New Roman"/>
              </a:rPr>
              <a:t>RDD</a:t>
            </a:r>
            <a:r>
              <a:rPr lang="ru-RU" sz="3600" spc="-40" dirty="0">
                <a:latin typeface="Times New Roman"/>
                <a:cs typeface="Times New Roman"/>
              </a:rPr>
              <a:t> и </a:t>
            </a:r>
            <a:r>
              <a:rPr lang="en-US" sz="3600" spc="-40" dirty="0" err="1">
                <a:latin typeface="Times New Roman"/>
                <a:cs typeface="Times New Roman"/>
              </a:rPr>
              <a:t>DataFrame</a:t>
            </a:r>
            <a:r>
              <a:rPr lang="ru-RU" sz="3600" spc="-40" dirty="0">
                <a:latin typeface="Times New Roman"/>
                <a:cs typeface="Times New Roman"/>
              </a:rPr>
              <a:t> для более высокоуровневой трансформации данных 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Times New Roman"/>
                <a:cs typeface="Times New Roman"/>
              </a:rPr>
              <a:t>В </a:t>
            </a:r>
            <a:r>
              <a:rPr lang="en-US" sz="3600" b="1" spc="-40" dirty="0">
                <a:latin typeface="Times New Roman"/>
                <a:cs typeface="Times New Roman"/>
              </a:rPr>
              <a:t>Spark</a:t>
            </a:r>
            <a:r>
              <a:rPr lang="ru-RU" sz="3600" b="1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можно запускать задачи через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интерфейсы</a:t>
            </a:r>
            <a:r>
              <a:rPr lang="en-US" sz="3600" spc="-40" dirty="0">
                <a:latin typeface="Times New Roman"/>
                <a:cs typeface="Times New Roman"/>
              </a:rPr>
              <a:t>: Spark Shell </a:t>
            </a:r>
            <a:r>
              <a:rPr lang="ru-RU" sz="3600" spc="-40" dirty="0">
                <a:latin typeface="Times New Roman"/>
                <a:cs typeface="Times New Roman"/>
              </a:rPr>
              <a:t>или </a:t>
            </a:r>
            <a:r>
              <a:rPr lang="en-US" sz="3600" spc="-40" dirty="0" err="1">
                <a:latin typeface="Times New Roman"/>
                <a:cs typeface="Times New Roman"/>
              </a:rPr>
              <a:t>Jupyter</a:t>
            </a:r>
            <a:r>
              <a:rPr lang="en-US" sz="3600" spc="-40" dirty="0">
                <a:latin typeface="Times New Roman"/>
                <a:cs typeface="Times New Roman"/>
              </a:rPr>
              <a:t> Notebooks</a:t>
            </a:r>
            <a:endParaRPr lang="ru-RU" sz="3600" spc="-4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8798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69DF90-81F4-8294-D1B9-3D543F55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3B4E2A-E144-2F06-D87C-CDC65109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7" y="23896"/>
            <a:ext cx="10099823" cy="1128545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AAD65749-A5B4-E058-5E28-60D62F4EB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44550" y="396875"/>
            <a:ext cx="11452225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n-US" spc="-110" dirty="0"/>
              <a:t>MapReduce vs Spark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A772669-3B36-3F8E-DAF6-F3AE76108391}"/>
              </a:ext>
            </a:extLst>
          </p:cNvPr>
          <p:cNvSpPr txBox="1"/>
          <p:nvPr/>
        </p:nvSpPr>
        <p:spPr>
          <a:xfrm>
            <a:off x="1034389" y="2987675"/>
            <a:ext cx="8331862" cy="77471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Georgia"/>
                <a:cs typeface="Georgia"/>
              </a:rPr>
              <a:t>4. Экосистема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endParaRPr lang="ru-RU" sz="3600" b="1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Spark</a:t>
            </a:r>
            <a:r>
              <a:rPr lang="ru-RU" sz="3600" b="1" spc="-40" dirty="0">
                <a:latin typeface="Times New Roman"/>
                <a:cs typeface="Times New Roman"/>
              </a:rPr>
              <a:t> </a:t>
            </a:r>
            <a:r>
              <a:rPr lang="en-US" sz="3600" b="1" spc="-40" dirty="0">
                <a:latin typeface="Times New Roman"/>
                <a:cs typeface="Times New Roman"/>
              </a:rPr>
              <a:t>SQL: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для работы с данными в стиле реляционных БД.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 err="1">
                <a:latin typeface="Times New Roman"/>
                <a:cs typeface="Times New Roman"/>
              </a:rPr>
              <a:t>MLlib</a:t>
            </a:r>
            <a:r>
              <a:rPr lang="en-US" sz="3600" b="1" spc="-40" dirty="0">
                <a:latin typeface="Times New Roman"/>
                <a:cs typeface="Times New Roman"/>
              </a:rPr>
              <a:t>:</a:t>
            </a:r>
            <a:r>
              <a:rPr lang="ru-RU" sz="3600" spc="-40" dirty="0">
                <a:latin typeface="Times New Roman"/>
                <a:cs typeface="Times New Roman"/>
              </a:rPr>
              <a:t> для машинного обучения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 err="1">
                <a:latin typeface="Times New Roman"/>
                <a:cs typeface="Times New Roman"/>
              </a:rPr>
              <a:t>GraphX</a:t>
            </a:r>
            <a:r>
              <a:rPr lang="en-US" sz="3600" b="1" spc="-40" dirty="0">
                <a:latin typeface="Times New Roman"/>
                <a:cs typeface="Times New Roman"/>
              </a:rPr>
              <a:t>: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для работы с графами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Spark Structured Streaming: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для более продвинутой потоковой обработки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Web UI:</a:t>
            </a:r>
            <a:r>
              <a:rPr lang="ru-RU" sz="3600" b="1" spc="-40" dirty="0">
                <a:latin typeface="Times New Roman"/>
                <a:cs typeface="Times New Roman"/>
              </a:rPr>
              <a:t> </a:t>
            </a:r>
            <a:r>
              <a:rPr lang="en-US" sz="3600" spc="-40" dirty="0">
                <a:latin typeface="Times New Roman"/>
                <a:cs typeface="Times New Roman"/>
              </a:rPr>
              <a:t>Spark </a:t>
            </a:r>
            <a:r>
              <a:rPr lang="ru-RU" sz="3600" spc="-40" dirty="0">
                <a:latin typeface="Times New Roman"/>
                <a:cs typeface="Times New Roman"/>
              </a:rPr>
              <a:t>имеет встроенный веб-интерфейс, предоставляющий инфо о текущих и завершенных заданиях, стадиях выполнения, использовании ресурсов.</a:t>
            </a:r>
            <a:endParaRPr lang="ru-RU" sz="3600" b="1" spc="-4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74727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83C4B8-E65A-805C-E4A7-A34DC3EAE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F1F2A7-6641-B200-4A94-2CED3D186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7" y="23896"/>
            <a:ext cx="10099823" cy="1128545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A4C57FA-07ED-D9FE-9028-7DBB81390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44550" y="396875"/>
            <a:ext cx="11452225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n-US" spc="-110" dirty="0"/>
              <a:t>MapReduce vs Spark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060202B-1110-4D44-DD6E-B14BB712C2FD}"/>
              </a:ext>
            </a:extLst>
          </p:cNvPr>
          <p:cNvSpPr txBox="1"/>
          <p:nvPr/>
        </p:nvSpPr>
        <p:spPr>
          <a:xfrm>
            <a:off x="1034389" y="2987675"/>
            <a:ext cx="8331862" cy="31977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Georgia"/>
                <a:cs typeface="Georgia"/>
              </a:rPr>
              <a:t>5. </a:t>
            </a:r>
            <a:r>
              <a:rPr lang="en-US" sz="3600" spc="-40" dirty="0">
                <a:latin typeface="Georgia"/>
                <a:cs typeface="Georgia"/>
              </a:rPr>
              <a:t>Spark </a:t>
            </a:r>
            <a:r>
              <a:rPr lang="ru-RU" sz="3600" spc="-40" dirty="0">
                <a:latin typeface="Georgia"/>
                <a:cs typeface="Georgia"/>
              </a:rPr>
              <a:t>является </a:t>
            </a:r>
            <a:r>
              <a:rPr lang="en-US" sz="3600" spc="-40" dirty="0">
                <a:latin typeface="Georgia"/>
                <a:cs typeface="Georgia"/>
              </a:rPr>
              <a:t>open-source </a:t>
            </a:r>
            <a:r>
              <a:rPr lang="ru-RU" sz="3600" spc="-40" dirty="0">
                <a:latin typeface="Georgia"/>
                <a:cs typeface="Georgia"/>
              </a:rPr>
              <a:t>проектом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endParaRPr lang="ru-RU" sz="3600" b="1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Times New Roman"/>
                <a:cs typeface="Times New Roman"/>
              </a:rPr>
              <a:t>Благодаря этому была достигнута совместимость как с любыми файловыми системами, так и разными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287885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6479" y="587869"/>
            <a:ext cx="543115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b="0" spc="-890" dirty="0">
                <a:latin typeface="Arial Black"/>
                <a:cs typeface="Arial Black"/>
              </a:rPr>
              <a:t>Apache</a:t>
            </a:r>
            <a:r>
              <a:rPr b="0" spc="-1265" dirty="0">
                <a:latin typeface="Arial Black"/>
                <a:cs typeface="Arial Black"/>
              </a:rPr>
              <a:t> </a:t>
            </a:r>
            <a:r>
              <a:rPr b="0" spc="-755" dirty="0">
                <a:latin typeface="Arial Black"/>
                <a:cs typeface="Arial Black"/>
              </a:rPr>
              <a:t>Spark</a:t>
            </a:r>
          </a:p>
          <a:p>
            <a:pPr algn="ctr">
              <a:lnSpc>
                <a:spcPct val="100000"/>
              </a:lnSpc>
              <a:spcBef>
                <a:spcPts val="1095"/>
              </a:spcBef>
            </a:pPr>
            <a:r>
              <a:rPr sz="3600" b="0" spc="-225" dirty="0">
                <a:latin typeface="Arial Black"/>
                <a:cs typeface="Arial Black"/>
              </a:rPr>
              <a:t>Driver</a:t>
            </a:r>
            <a:r>
              <a:rPr sz="3600" b="0" spc="-450" dirty="0">
                <a:latin typeface="Arial Black"/>
                <a:cs typeface="Arial Black"/>
              </a:rPr>
              <a:t> </a:t>
            </a:r>
            <a:r>
              <a:rPr sz="3600" b="0" spc="-545" dirty="0">
                <a:latin typeface="Arial Black"/>
                <a:cs typeface="Arial Black"/>
              </a:rPr>
              <a:t>&amp;</a:t>
            </a:r>
            <a:r>
              <a:rPr sz="3600" b="0" spc="-445" dirty="0">
                <a:latin typeface="Arial Black"/>
                <a:cs typeface="Arial Black"/>
              </a:rPr>
              <a:t> </a:t>
            </a:r>
            <a:r>
              <a:rPr sz="3600" b="0" spc="-330" dirty="0">
                <a:latin typeface="Arial Black"/>
                <a:cs typeface="Arial Black"/>
              </a:rPr>
              <a:t>Executor</a:t>
            </a:r>
            <a:endParaRPr sz="36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8979" y="3103746"/>
            <a:ext cx="14059654" cy="74305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960393-3EB8-F71B-69AE-B2E642EBA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6F0C24-3ED9-1AA0-29D7-AFC23D756F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3750" y="767720"/>
            <a:ext cx="10896600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b="0" spc="-890" dirty="0">
                <a:latin typeface="Arial Black"/>
                <a:cs typeface="Arial Black"/>
              </a:rPr>
              <a:t>Apache</a:t>
            </a:r>
            <a:r>
              <a:rPr lang="en-US" b="0" spc="-1265" dirty="0">
                <a:latin typeface="Arial Black"/>
                <a:cs typeface="Arial Black"/>
              </a:rPr>
              <a:t> </a:t>
            </a:r>
            <a:r>
              <a:rPr lang="en-US" b="0" spc="-755" dirty="0">
                <a:latin typeface="Arial Black"/>
                <a:cs typeface="Arial Black"/>
              </a:rPr>
              <a:t>Spark</a:t>
            </a:r>
            <a:endParaRPr b="0" spc="-45" dirty="0">
              <a:latin typeface="Arial Black"/>
              <a:cs typeface="Arial Black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E90364F-23BA-91F1-C555-7DF355F3D8CC}"/>
              </a:ext>
            </a:extLst>
          </p:cNvPr>
          <p:cNvSpPr txBox="1">
            <a:spLocks/>
          </p:cNvSpPr>
          <p:nvPr/>
        </p:nvSpPr>
        <p:spPr>
          <a:xfrm>
            <a:off x="1051244" y="2127540"/>
            <a:ext cx="18001611" cy="7566561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ru-RU" sz="3200" b="1" spc="260" dirty="0">
                <a:latin typeface="Arial"/>
                <a:cs typeface="Arial"/>
              </a:rPr>
              <a:t>Основные определения</a:t>
            </a:r>
            <a:r>
              <a:rPr lang="en-US" sz="3200" b="1" spc="260" dirty="0">
                <a:latin typeface="Arial"/>
                <a:cs typeface="Arial"/>
              </a:rPr>
              <a:t>:</a:t>
            </a:r>
            <a:r>
              <a:rPr lang="ru-RU" sz="3200" b="1" spc="260" dirty="0">
                <a:latin typeface="Arial"/>
                <a:cs typeface="Arial"/>
              </a:rPr>
              <a:t> 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z="3200" b="1" spc="2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z="3200" b="1" spc="26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en-US" sz="3200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spc="260" dirty="0">
                <a:latin typeface="Arial" panose="020B0604020202020204" pitchFamily="34" charset="0"/>
                <a:cs typeface="Arial" panose="020B0604020202020204" pitchFamily="34" charset="0"/>
              </a:rPr>
              <a:t>– приложение, поверх </a:t>
            </a:r>
            <a:r>
              <a:rPr lang="en-US" sz="3200" spc="260" dirty="0">
                <a:latin typeface="Arial" panose="020B0604020202020204" pitchFamily="34" charset="0"/>
                <a:cs typeface="Arial" panose="020B0604020202020204" pitchFamily="34" charset="0"/>
              </a:rPr>
              <a:t>Spark API</a:t>
            </a:r>
            <a:r>
              <a:rPr lang="ru-RU" sz="3200" spc="260" dirty="0">
                <a:latin typeface="Arial" panose="020B0604020202020204" pitchFamily="34" charset="0"/>
                <a:cs typeface="Arial" panose="020B0604020202020204" pitchFamily="34" charset="0"/>
              </a:rPr>
              <a:t>, которое состоит из </a:t>
            </a:r>
            <a:r>
              <a:rPr lang="en-US" sz="3200" b="1" spc="260" dirty="0">
                <a:latin typeface="Arial" panose="020B0604020202020204" pitchFamily="34" charset="0"/>
                <a:cs typeface="Arial" panose="020B0604020202020204" pitchFamily="34" charset="0"/>
              </a:rPr>
              <a:t>Driver </a:t>
            </a:r>
            <a:r>
              <a:rPr lang="ru-RU" sz="3200" spc="26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3200" b="1" spc="260" dirty="0">
                <a:latin typeface="Arial" panose="020B0604020202020204" pitchFamily="34" charset="0"/>
                <a:cs typeface="Arial" panose="020B0604020202020204" pitchFamily="34" charset="0"/>
              </a:rPr>
              <a:t>Executors</a:t>
            </a:r>
            <a:r>
              <a:rPr lang="ru-RU" sz="3200" spc="260" dirty="0">
                <a:latin typeface="Arial" panose="020B0604020202020204" pitchFamily="34" charset="0"/>
                <a:cs typeface="Arial" panose="020B0604020202020204" pitchFamily="34" charset="0"/>
              </a:rPr>
              <a:t> на кластере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z="32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z="32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SparkSession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– точка входа, позволяющая взаимодействовать со 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с помощью 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3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z="3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– параллельное вычисление, состоящее из нескольких задач, порождаемых в ответ на действие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z="3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– каждая 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 делится на более мелкие наборы задач, которые зависят друг от друга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z="32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spc="-10" dirty="0">
                <a:latin typeface="Arial" panose="020B0604020202020204" pitchFamily="34" charset="0"/>
                <a:cs typeface="Arial" panose="020B0604020202020204" pitchFamily="34" charset="0"/>
              </a:rPr>
              <a:t>unit of work</a:t>
            </a:r>
            <a:r>
              <a:rPr lang="ru-RU" sz="3200" spc="-10" dirty="0">
                <a:latin typeface="Arial" panose="020B0604020202020204" pitchFamily="34" charset="0"/>
                <a:cs typeface="Arial" panose="020B0604020202020204" pitchFamily="34" charset="0"/>
              </a:rPr>
              <a:t>, которая будет отправлена на </a:t>
            </a:r>
            <a:r>
              <a:rPr lang="en-US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executor</a:t>
            </a:r>
            <a:endParaRPr lang="ru-RU" sz="3200" b="1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62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3904" y="845493"/>
            <a:ext cx="204787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45" dirty="0">
                <a:latin typeface="Arial Black"/>
                <a:cs typeface="Arial Black"/>
              </a:rPr>
              <a:t>RDD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5149" y="5132344"/>
            <a:ext cx="11240264" cy="57387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/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b="1" spc="260" dirty="0">
                <a:latin typeface="Arial"/>
                <a:cs typeface="Arial"/>
              </a:rPr>
              <a:t>RDD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(Resilient</a:t>
            </a:r>
            <a:r>
              <a:rPr b="1" spc="-110" dirty="0">
                <a:latin typeface="Arial"/>
                <a:cs typeface="Arial"/>
              </a:rPr>
              <a:t> </a:t>
            </a:r>
            <a:r>
              <a:rPr b="1" spc="125" dirty="0">
                <a:latin typeface="Arial"/>
                <a:cs typeface="Arial"/>
              </a:rPr>
              <a:t>Distributed</a:t>
            </a:r>
            <a:r>
              <a:rPr b="1" spc="-105" dirty="0">
                <a:latin typeface="Arial"/>
                <a:cs typeface="Arial"/>
              </a:rPr>
              <a:t> </a:t>
            </a:r>
            <a:r>
              <a:rPr b="1" spc="85" dirty="0">
                <a:latin typeface="Arial"/>
                <a:cs typeface="Arial"/>
              </a:rPr>
              <a:t>Dataset)</a:t>
            </a:r>
            <a:r>
              <a:rPr b="1" spc="-125" dirty="0">
                <a:latin typeface="Arial"/>
                <a:cs typeface="Arial"/>
              </a:rPr>
              <a:t> </a:t>
            </a:r>
            <a:r>
              <a:rPr dirty="0">
                <a:latin typeface="Georgia"/>
                <a:cs typeface="Georgia"/>
              </a:rPr>
              <a:t>—</a:t>
            </a:r>
            <a:r>
              <a:rPr spc="10" dirty="0">
                <a:latin typeface="Georgia"/>
                <a:cs typeface="Georgia"/>
              </a:rPr>
              <a:t> </a:t>
            </a:r>
            <a:r>
              <a:rPr dirty="0"/>
              <a:t>это</a:t>
            </a:r>
            <a:r>
              <a:rPr spc="-25" dirty="0"/>
              <a:t> </a:t>
            </a:r>
            <a:r>
              <a:rPr dirty="0"/>
              <a:t>фундаментальная</a:t>
            </a:r>
            <a:r>
              <a:rPr spc="-15" dirty="0"/>
              <a:t> </a:t>
            </a:r>
            <a:r>
              <a:rPr dirty="0"/>
              <a:t>структура</a:t>
            </a:r>
            <a:r>
              <a:rPr spc="-25" dirty="0"/>
              <a:t> </a:t>
            </a:r>
            <a:r>
              <a:rPr dirty="0"/>
              <a:t>данных</a:t>
            </a:r>
            <a:r>
              <a:rPr spc="-20" dirty="0"/>
              <a:t> </a:t>
            </a:r>
            <a:r>
              <a:rPr spc="-10" dirty="0">
                <a:latin typeface="Georgia"/>
                <a:cs typeface="Georgia"/>
              </a:rPr>
              <a:t>Spark, </a:t>
            </a:r>
            <a:r>
              <a:rPr spc="-20" dirty="0"/>
              <a:t>которая</a:t>
            </a:r>
            <a:r>
              <a:rPr spc="-110" dirty="0"/>
              <a:t> </a:t>
            </a:r>
            <a:r>
              <a:rPr dirty="0"/>
              <a:t>представляет</a:t>
            </a:r>
            <a:r>
              <a:rPr spc="-105" dirty="0"/>
              <a:t> </a:t>
            </a:r>
            <a:r>
              <a:rPr dirty="0"/>
              <a:t>собой</a:t>
            </a:r>
            <a:r>
              <a:rPr spc="-110" dirty="0"/>
              <a:t> </a:t>
            </a:r>
            <a:r>
              <a:rPr dirty="0"/>
              <a:t>неизменяемый</a:t>
            </a:r>
            <a:r>
              <a:rPr spc="-105" dirty="0"/>
              <a:t> </a:t>
            </a:r>
            <a:r>
              <a:rPr dirty="0"/>
              <a:t>набор</a:t>
            </a:r>
            <a:r>
              <a:rPr spc="-105" dirty="0"/>
              <a:t> </a:t>
            </a:r>
            <a:r>
              <a:rPr dirty="0"/>
              <a:t>данных</a:t>
            </a:r>
            <a:r>
              <a:rPr dirty="0">
                <a:latin typeface="Georgia"/>
                <a:cs typeface="Georgia"/>
              </a:rPr>
              <a:t>,</a:t>
            </a:r>
            <a:r>
              <a:rPr spc="-75" dirty="0">
                <a:latin typeface="Georgia"/>
                <a:cs typeface="Georgia"/>
              </a:rPr>
              <a:t> </a:t>
            </a:r>
            <a:r>
              <a:rPr spc="-25" dirty="0"/>
              <a:t>который</a:t>
            </a:r>
            <a:r>
              <a:rPr spc="-105" dirty="0"/>
              <a:t> </a:t>
            </a:r>
            <a:r>
              <a:rPr dirty="0"/>
              <a:t>вычисляются</a:t>
            </a:r>
            <a:r>
              <a:rPr spc="-105" dirty="0"/>
              <a:t> </a:t>
            </a:r>
            <a:r>
              <a:rPr spc="-50" dirty="0"/>
              <a:t>и </a:t>
            </a:r>
            <a:r>
              <a:rPr dirty="0"/>
              <a:t>располагается</a:t>
            </a:r>
            <a:r>
              <a:rPr spc="-50" dirty="0"/>
              <a:t> </a:t>
            </a:r>
            <a:r>
              <a:rPr dirty="0"/>
              <a:t>на</a:t>
            </a:r>
            <a:r>
              <a:rPr spc="-50" dirty="0"/>
              <a:t> </a:t>
            </a:r>
            <a:r>
              <a:rPr dirty="0"/>
              <a:t>разных</a:t>
            </a:r>
            <a:r>
              <a:rPr spc="-50" dirty="0"/>
              <a:t> </a:t>
            </a:r>
            <a:r>
              <a:rPr dirty="0"/>
              <a:t>узлах</a:t>
            </a:r>
            <a:r>
              <a:rPr spc="-45" dirty="0"/>
              <a:t> </a:t>
            </a:r>
            <a:r>
              <a:rPr dirty="0"/>
              <a:t>кластера</a:t>
            </a:r>
            <a:r>
              <a:rPr dirty="0">
                <a:latin typeface="Georgia"/>
                <a:cs typeface="Georgia"/>
              </a:rPr>
              <a:t>.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/>
              <a:t>Каждый</a:t>
            </a:r>
            <a:r>
              <a:rPr spc="-45" dirty="0"/>
              <a:t> </a:t>
            </a:r>
            <a:r>
              <a:rPr dirty="0"/>
              <a:t>набор</a:t>
            </a:r>
            <a:r>
              <a:rPr spc="-50" dirty="0"/>
              <a:t> </a:t>
            </a:r>
            <a:r>
              <a:rPr dirty="0"/>
              <a:t>данных</a:t>
            </a:r>
            <a:r>
              <a:rPr spc="-40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dirty="0">
                <a:latin typeface="Georgia"/>
                <a:cs typeface="Georgia"/>
              </a:rPr>
              <a:t>Spark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RDD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spc="-10" dirty="0"/>
              <a:t>логически </a:t>
            </a:r>
            <a:r>
              <a:rPr dirty="0"/>
              <a:t>разделен</a:t>
            </a:r>
            <a:r>
              <a:rPr spc="-85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dirty="0"/>
              <a:t>множество</a:t>
            </a:r>
            <a:r>
              <a:rPr spc="-75" dirty="0"/>
              <a:t> </a:t>
            </a:r>
            <a:r>
              <a:rPr dirty="0"/>
              <a:t>серверов</a:t>
            </a:r>
            <a:r>
              <a:rPr dirty="0">
                <a:latin typeface="Georgia"/>
                <a:cs typeface="Georgia"/>
              </a:rPr>
              <a:t>,</a:t>
            </a:r>
            <a:r>
              <a:rPr spc="-45" dirty="0">
                <a:latin typeface="Georgia"/>
                <a:cs typeface="Georgia"/>
              </a:rPr>
              <a:t> </a:t>
            </a:r>
            <a:r>
              <a:rPr dirty="0"/>
              <a:t>чтобы</a:t>
            </a:r>
            <a:r>
              <a:rPr spc="-85" dirty="0"/>
              <a:t> </a:t>
            </a:r>
            <a:r>
              <a:rPr dirty="0"/>
              <a:t>их</a:t>
            </a:r>
            <a:r>
              <a:rPr spc="-80" dirty="0"/>
              <a:t> </a:t>
            </a:r>
            <a:r>
              <a:rPr dirty="0"/>
              <a:t>можно</a:t>
            </a:r>
            <a:r>
              <a:rPr spc="-75" dirty="0"/>
              <a:t> </a:t>
            </a:r>
            <a:r>
              <a:rPr dirty="0"/>
              <a:t>было</a:t>
            </a:r>
            <a:r>
              <a:rPr spc="-80" dirty="0"/>
              <a:t> </a:t>
            </a:r>
            <a:r>
              <a:rPr dirty="0"/>
              <a:t>вычислить</a:t>
            </a:r>
            <a:r>
              <a:rPr spc="-80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dirty="0"/>
              <a:t>разных</a:t>
            </a:r>
            <a:r>
              <a:rPr spc="-80" dirty="0"/>
              <a:t> </a:t>
            </a:r>
            <a:r>
              <a:rPr dirty="0"/>
              <a:t>узлах</a:t>
            </a:r>
            <a:r>
              <a:rPr spc="-80" dirty="0"/>
              <a:t> </a:t>
            </a:r>
            <a:r>
              <a:rPr spc="-10" dirty="0"/>
              <a:t>кластера</a:t>
            </a:r>
            <a:r>
              <a:rPr spc="-10" dirty="0">
                <a:latin typeface="Georgia"/>
                <a:cs typeface="Georgia"/>
              </a:rPr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447" y="5785987"/>
            <a:ext cx="3821873" cy="15915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2288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Основные</a:t>
            </a:r>
            <a:r>
              <a:rPr spc="-700" dirty="0"/>
              <a:t> </a:t>
            </a:r>
            <a:r>
              <a:rPr spc="-100" dirty="0"/>
              <a:t>команды</a:t>
            </a:r>
            <a:r>
              <a:rPr spc="-710" dirty="0"/>
              <a:t> </a:t>
            </a:r>
            <a:r>
              <a:rPr b="0" spc="-25" dirty="0">
                <a:latin typeface="Arial Black"/>
                <a:cs typeface="Arial Black"/>
              </a:rPr>
              <a:t>RDD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54DA456-A036-273A-BDAA-E822BB94A45B}"/>
              </a:ext>
            </a:extLst>
          </p:cNvPr>
          <p:cNvSpPr txBox="1">
            <a:spLocks/>
          </p:cNvSpPr>
          <p:nvPr/>
        </p:nvSpPr>
        <p:spPr>
          <a:xfrm>
            <a:off x="3803650" y="2380925"/>
            <a:ext cx="13511487" cy="6547499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 err="1">
                <a:latin typeface="Arial" panose="020B0604020202020204" pitchFamily="34" charset="0"/>
                <a:cs typeface="Arial" panose="020B0604020202020204" pitchFamily="34" charset="0"/>
              </a:rPr>
              <a:t>sc.textFile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сформировать 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RDD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 из текстового файла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take(5) –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посмотреть первые 5 элементов результата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collect –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результат вычислений в память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pc="2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count() –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 подсчет числа строк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map –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построчная обработка (</a:t>
            </a:r>
            <a:r>
              <a:rPr lang="ru-RU" spc="260" dirty="0" err="1">
                <a:latin typeface="Arial" panose="020B0604020202020204" pitchFamily="34" charset="0"/>
                <a:cs typeface="Arial" panose="020B0604020202020204" pitchFamily="34" charset="0"/>
              </a:rPr>
              <a:t>маппер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 err="1">
                <a:latin typeface="Arial" panose="020B0604020202020204" pitchFamily="34" charset="0"/>
                <a:cs typeface="Arial" panose="020B0604020202020204" pitchFamily="34" charset="0"/>
              </a:rPr>
              <a:t>flatMap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разворачивание списка в столбец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endParaRPr lang="ru-RU" spc="2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– фильтрация строк </a:t>
            </a:r>
          </a:p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reduce 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– попарные действия с элементами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92904">
              <a:lnSpc>
                <a:spcPct val="100000"/>
              </a:lnSpc>
              <a:spcBef>
                <a:spcPts val="125"/>
              </a:spcBef>
            </a:pPr>
            <a:r>
              <a:rPr b="0" spc="-740" dirty="0">
                <a:latin typeface="Arial Black"/>
                <a:cs typeface="Arial Black"/>
              </a:rPr>
              <a:t>Spark</a:t>
            </a:r>
            <a:r>
              <a:rPr b="0" spc="-1285" dirty="0">
                <a:latin typeface="Arial Black"/>
                <a:cs typeface="Arial Black"/>
              </a:rPr>
              <a:t> </a:t>
            </a:r>
            <a:r>
              <a:rPr b="0" spc="-765" dirty="0">
                <a:latin typeface="Arial Black"/>
                <a:cs typeface="Arial Black"/>
              </a:rPr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2309820"/>
            <a:ext cx="17852390" cy="25283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165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DataFrame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dirty="0">
                <a:latin typeface="Georgia"/>
                <a:cs typeface="Georgia"/>
              </a:rPr>
              <a:t>—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набор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организованный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виде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таблицы</a:t>
            </a:r>
            <a:r>
              <a:rPr sz="3600" dirty="0">
                <a:latin typeface="Georgia"/>
                <a:cs typeface="Georgia"/>
              </a:rPr>
              <a:t>.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Spark</a:t>
            </a:r>
            <a:r>
              <a:rPr sz="3600" spc="3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DataFrames</a:t>
            </a:r>
            <a:r>
              <a:rPr sz="3600" spc="3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могут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быть созданы из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различных </a:t>
            </a:r>
            <a:r>
              <a:rPr sz="3600" spc="-25" dirty="0">
                <a:latin typeface="Times New Roman"/>
                <a:cs typeface="Times New Roman"/>
              </a:rPr>
              <a:t>источников</a:t>
            </a:r>
            <a:r>
              <a:rPr sz="3600" spc="-25" dirty="0">
                <a:latin typeface="Georgia"/>
                <a:cs typeface="Georgia"/>
              </a:rPr>
              <a:t>,</a:t>
            </a:r>
            <a:r>
              <a:rPr sz="3600" spc="-6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таких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как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файлы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структурированных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6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таблицы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Georgia"/>
                <a:cs typeface="Georgia"/>
              </a:rPr>
              <a:t>Hive,</a:t>
            </a:r>
            <a:r>
              <a:rPr sz="3600" spc="-6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внешние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базы </a:t>
            </a:r>
            <a:r>
              <a:rPr sz="3600" dirty="0">
                <a:latin typeface="Times New Roman"/>
                <a:cs typeface="Times New Roman"/>
              </a:rPr>
              <a:t>данных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или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существующие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Georgia"/>
                <a:cs typeface="Georgia"/>
              </a:rPr>
              <a:t>RDD.</a:t>
            </a:r>
            <a:endParaRPr sz="36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388" y="5312718"/>
            <a:ext cx="11171307" cy="518046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D0C317F8-4085-5D40-D9C6-B4BBEE79D3D2}"/>
              </a:ext>
            </a:extLst>
          </p:cNvPr>
          <p:cNvSpPr txBox="1"/>
          <p:nvPr/>
        </p:nvSpPr>
        <p:spPr>
          <a:xfrm>
            <a:off x="12756403" y="4371278"/>
            <a:ext cx="7010400" cy="256679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spark.read.table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spark.read.parquet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>
                <a:latin typeface="Times New Roman"/>
                <a:cs typeface="Times New Roman"/>
              </a:rPr>
              <a:t>spark.read.csv()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spark.sql</a:t>
            </a:r>
            <a:r>
              <a:rPr lang="en-US" sz="3600" dirty="0">
                <a:latin typeface="Times New Roman"/>
                <a:cs typeface="Times New Roman"/>
              </a:rPr>
              <a:t>() &gt;&gt; </a:t>
            </a:r>
            <a:r>
              <a:rPr lang="en-US" sz="3600" dirty="0" err="1">
                <a:latin typeface="Times New Roman"/>
                <a:cs typeface="Times New Roman"/>
              </a:rPr>
              <a:t>DataFrame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4242222-2E7F-1EA2-1CFC-3A1BAA937BB4}"/>
              </a:ext>
            </a:extLst>
          </p:cNvPr>
          <p:cNvSpPr txBox="1"/>
          <p:nvPr/>
        </p:nvSpPr>
        <p:spPr>
          <a:xfrm>
            <a:off x="12745571" y="7116535"/>
            <a:ext cx="7010400" cy="1912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df.show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df.describe</a:t>
            </a:r>
            <a:r>
              <a:rPr lang="en-US" sz="3600" dirty="0">
                <a:latin typeface="Times New Roman"/>
                <a:cs typeface="Times New Roman"/>
              </a:rPr>
              <a:t>().show()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df.printShema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  <a:endParaRPr sz="3600" dirty="0">
              <a:latin typeface="Georgia"/>
              <a:cs typeface="Georgi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5090645-FCDD-3EF3-8004-3B9BEF24057C}"/>
              </a:ext>
            </a:extLst>
          </p:cNvPr>
          <p:cNvSpPr txBox="1"/>
          <p:nvPr/>
        </p:nvSpPr>
        <p:spPr>
          <a:xfrm>
            <a:off x="12745571" y="9254378"/>
            <a:ext cx="7010400" cy="1912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df.select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df.filter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</a:p>
          <a:p>
            <a:pPr marL="755650" marR="5080" indent="-742950">
              <a:lnSpc>
                <a:spcPct val="116199"/>
              </a:lnSpc>
              <a:spcBef>
                <a:spcPts val="90"/>
              </a:spcBef>
              <a:buAutoNum type="arabicParenR"/>
            </a:pPr>
            <a:r>
              <a:rPr lang="en-US" sz="3600" dirty="0" err="1">
                <a:latin typeface="Times New Roman"/>
                <a:cs typeface="Times New Roman"/>
              </a:rPr>
              <a:t>df.groupby</a:t>
            </a:r>
            <a:r>
              <a:rPr lang="en-US" sz="3600" dirty="0">
                <a:latin typeface="Times New Roman"/>
                <a:cs typeface="Times New Roman"/>
              </a:rPr>
              <a:t>().</a:t>
            </a:r>
            <a:r>
              <a:rPr lang="en-US" sz="3600" dirty="0" err="1">
                <a:latin typeface="Times New Roman"/>
                <a:cs typeface="Times New Roman"/>
              </a:rPr>
              <a:t>agg</a:t>
            </a:r>
            <a:r>
              <a:rPr lang="en-US" sz="3600" dirty="0">
                <a:latin typeface="Times New Roman"/>
                <a:cs typeface="Times New Roman"/>
              </a:rPr>
              <a:t>()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505" dirty="0">
                <a:latin typeface="Arial Black"/>
                <a:cs typeface="Arial Black"/>
              </a:rPr>
              <a:t>DAG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7384" y="2125364"/>
            <a:ext cx="18832195" cy="193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b="1" spc="90" dirty="0">
                <a:latin typeface="Arial"/>
                <a:cs typeface="Arial"/>
              </a:rPr>
              <a:t>DAG</a:t>
            </a:r>
            <a:r>
              <a:rPr sz="3600" b="1" spc="-16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</a:t>
            </a:r>
            <a:r>
              <a:rPr sz="3600" b="1" dirty="0">
                <a:latin typeface="Times New Roman"/>
                <a:cs typeface="Times New Roman"/>
              </a:rPr>
              <a:t>Направленный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ациклический</a:t>
            </a:r>
            <a:r>
              <a:rPr sz="3600" b="1" spc="-6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граф</a:t>
            </a:r>
            <a:r>
              <a:rPr sz="3600" b="1" dirty="0">
                <a:latin typeface="Arial"/>
                <a:cs typeface="Arial"/>
              </a:rPr>
              <a:t>)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dirty="0">
                <a:latin typeface="Georgia"/>
                <a:cs typeface="Georgia"/>
              </a:rPr>
              <a:t>—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набор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вершин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ребер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45" dirty="0">
                <a:latin typeface="Georgia"/>
                <a:cs typeface="Georgia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где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вершины </a:t>
            </a:r>
            <a:r>
              <a:rPr sz="3600" dirty="0">
                <a:latin typeface="Times New Roman"/>
                <a:cs typeface="Times New Roman"/>
              </a:rPr>
              <a:t>представляют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Georgia"/>
                <a:cs typeface="Georgia"/>
              </a:rPr>
              <a:t>RDD,</a:t>
            </a:r>
            <a:r>
              <a:rPr sz="3600" spc="-9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а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ребра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представляют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операцию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которая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55" dirty="0">
                <a:latin typeface="Times New Roman"/>
                <a:cs typeface="Times New Roman"/>
              </a:rPr>
              <a:t>будет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применяться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Georgia"/>
                <a:cs typeface="Georgia"/>
              </a:rPr>
              <a:t>RDD.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В </a:t>
            </a:r>
            <a:r>
              <a:rPr sz="3600" dirty="0">
                <a:latin typeface="Georgia"/>
                <a:cs typeface="Georgia"/>
              </a:rPr>
              <a:t>Spark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DAG</a:t>
            </a:r>
            <a:r>
              <a:rPr sz="3600" spc="-2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каждое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ребро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направляет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от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более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раннего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более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позднему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последовательности</a:t>
            </a:r>
            <a:r>
              <a:rPr sz="3600" spc="-10" dirty="0">
                <a:latin typeface="Georgia"/>
                <a:cs typeface="Georgia"/>
              </a:rPr>
              <a:t>.</a:t>
            </a:r>
            <a:endParaRPr sz="3600">
              <a:latin typeface="Georgia"/>
              <a:cs typeface="Georgi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632081-9598-5E3C-28A2-5ABE074C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4435475"/>
            <a:ext cx="16585340" cy="63254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AE790A-5FBF-D01F-0EA2-28FB078A5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E937A8-4347-AFAE-BD2F-A3434F208D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46420" y="617332"/>
            <a:ext cx="15621000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u-RU" b="0" spc="-505" dirty="0">
                <a:latin typeface="Arial Black"/>
                <a:cs typeface="Arial Black"/>
              </a:rPr>
              <a:t>Как </a:t>
            </a:r>
            <a:r>
              <a:rPr lang="en-US" b="0" spc="-505" dirty="0">
                <a:latin typeface="Arial Black"/>
                <a:cs typeface="Arial Black"/>
              </a:rPr>
              <a:t>spark </a:t>
            </a:r>
            <a:r>
              <a:rPr lang="ru-RU" b="0" spc="-505" dirty="0">
                <a:latin typeface="Arial Black"/>
                <a:cs typeface="Arial Black"/>
              </a:rPr>
              <a:t>работает с запросами</a:t>
            </a:r>
            <a:endParaRPr b="0" spc="-505" dirty="0">
              <a:latin typeface="Arial Black"/>
              <a:cs typeface="Arial Black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F9AFCD-1122-F33D-DC61-3417D9DF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072" y="3502025"/>
            <a:ext cx="15889956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7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66540">
              <a:lnSpc>
                <a:spcPct val="100000"/>
              </a:lnSpc>
              <a:spcBef>
                <a:spcPts val="125"/>
              </a:spcBef>
            </a:pPr>
            <a:r>
              <a:rPr spc="-90" dirty="0"/>
              <a:t>Содержание</a:t>
            </a:r>
            <a:r>
              <a:rPr spc="-670" dirty="0"/>
              <a:t> </a:t>
            </a:r>
            <a:r>
              <a:rPr spc="-10" dirty="0"/>
              <a:t>курса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27686"/>
            <a:ext cx="14220825" cy="7032625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800100" indent="-787400">
              <a:lnSpc>
                <a:spcPct val="100000"/>
              </a:lnSpc>
              <a:spcBef>
                <a:spcPts val="2530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Введение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eorgia"/>
                <a:cs typeface="Georgia"/>
              </a:rPr>
              <a:t>Big</a:t>
            </a:r>
            <a:r>
              <a:rPr sz="3600" spc="-8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Data:</a:t>
            </a:r>
            <a:r>
              <a:rPr sz="3600" spc="-8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как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работают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где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находятся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большие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данные</a:t>
            </a:r>
            <a:r>
              <a:rPr sz="3600" spc="-10" dirty="0">
                <a:latin typeface="Georgia"/>
                <a:cs typeface="Georgia"/>
              </a:rPr>
              <a:t>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675"/>
              </a:spcBef>
              <a:buFont typeface="Arial"/>
              <a:buAutoNum type="arabicPeriod"/>
              <a:tabLst>
                <a:tab pos="800100" algn="l"/>
              </a:tabLst>
            </a:pPr>
            <a:r>
              <a:rPr sz="3900" b="1" dirty="0">
                <a:latin typeface="Times New Roman"/>
                <a:cs typeface="Times New Roman"/>
              </a:rPr>
              <a:t>Среда</a:t>
            </a:r>
            <a:r>
              <a:rPr sz="3900" b="1" spc="-45" dirty="0">
                <a:latin typeface="Times New Roman"/>
                <a:cs typeface="Times New Roman"/>
              </a:rPr>
              <a:t> </a:t>
            </a:r>
            <a:r>
              <a:rPr sz="3900" b="1" spc="75" dirty="0">
                <a:latin typeface="Arial"/>
                <a:cs typeface="Arial"/>
              </a:rPr>
              <a:t>Spark.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80" dirty="0">
                <a:latin typeface="Arial"/>
                <a:cs typeface="Arial"/>
              </a:rPr>
              <a:t>Spark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250" dirty="0">
                <a:latin typeface="Arial"/>
                <a:cs typeface="Arial"/>
              </a:rPr>
              <a:t>RDD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434" dirty="0">
                <a:latin typeface="Arial"/>
                <a:cs typeface="Arial"/>
              </a:rPr>
              <a:t>/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80" dirty="0">
                <a:latin typeface="Arial"/>
                <a:cs typeface="Arial"/>
              </a:rPr>
              <a:t>Spark</a:t>
            </a:r>
            <a:r>
              <a:rPr sz="3900" b="1" spc="-145" dirty="0">
                <a:latin typeface="Arial"/>
                <a:cs typeface="Arial"/>
              </a:rPr>
              <a:t> </a:t>
            </a:r>
            <a:r>
              <a:rPr sz="3900" b="1" spc="-20" dirty="0">
                <a:latin typeface="Arial"/>
                <a:cs typeface="Arial"/>
              </a:rPr>
              <a:t>SQL;</a:t>
            </a:r>
            <a:endParaRPr sz="3900" dirty="0">
              <a:latin typeface="Arial"/>
              <a:cs typeface="Arial"/>
            </a:endParaRPr>
          </a:p>
          <a:p>
            <a:pPr marL="800100" indent="-787400">
              <a:lnSpc>
                <a:spcPct val="100000"/>
              </a:lnSpc>
              <a:spcBef>
                <a:spcPts val="2585"/>
              </a:spcBef>
              <a:buAutoNum type="arabicPeriod"/>
              <a:tabLst>
                <a:tab pos="800100" algn="l"/>
              </a:tabLst>
            </a:pPr>
            <a:r>
              <a:rPr sz="3600" spc="80" dirty="0">
                <a:latin typeface="Georgia"/>
                <a:cs typeface="Georgia"/>
              </a:rPr>
              <a:t>Advanced</a:t>
            </a:r>
            <a:r>
              <a:rPr sz="3600" spc="-20" dirty="0">
                <a:latin typeface="Georgia"/>
                <a:cs typeface="Georgia"/>
              </a:rPr>
              <a:t> SQL;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AutoNum type="arabicPeriod"/>
              <a:tabLst>
                <a:tab pos="800100" algn="l"/>
              </a:tabLst>
            </a:pPr>
            <a:r>
              <a:rPr sz="3600" dirty="0">
                <a:latin typeface="Georgia"/>
                <a:cs typeface="Georgia"/>
              </a:rPr>
              <a:t>Spark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ML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340" dirty="0">
                <a:latin typeface="Georgia"/>
                <a:cs typeface="Georgia"/>
              </a:rPr>
              <a:t>/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Spark</a:t>
            </a:r>
            <a:r>
              <a:rPr sz="3600" spc="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TimeSeries;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AutoNum type="arabicPeriod"/>
              <a:tabLst>
                <a:tab pos="800100" algn="l"/>
              </a:tabLst>
            </a:pPr>
            <a:r>
              <a:rPr sz="3600" spc="80" dirty="0">
                <a:latin typeface="Georgia"/>
                <a:cs typeface="Georgia"/>
              </a:rPr>
              <a:t>Advanced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ML</a:t>
            </a:r>
            <a:r>
              <a:rPr sz="3600" spc="-9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проверка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результатов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качества</a:t>
            </a:r>
            <a:r>
              <a:rPr sz="3600" spc="-114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моделей</a:t>
            </a:r>
            <a:r>
              <a:rPr sz="3600" spc="-10" dirty="0">
                <a:latin typeface="Georgia"/>
                <a:cs typeface="Georgia"/>
              </a:rPr>
              <a:t>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585"/>
              </a:spcBef>
              <a:buAutoNum type="arabicPeriod"/>
              <a:tabLst>
                <a:tab pos="800100" algn="l"/>
              </a:tabLst>
            </a:pPr>
            <a:r>
              <a:rPr sz="3600" dirty="0">
                <a:latin typeface="Georgia"/>
                <a:cs typeface="Georgia"/>
              </a:rPr>
              <a:t>Spark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spc="60" dirty="0">
                <a:latin typeface="Georgia"/>
                <a:cs typeface="Georgia"/>
              </a:rPr>
              <a:t>GraphX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/Spark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Streaming;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20" dirty="0">
                <a:latin typeface="Times New Roman"/>
                <a:cs typeface="Times New Roman"/>
              </a:rPr>
              <a:t>Экосистема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eorgia"/>
                <a:cs typeface="Georgia"/>
              </a:rPr>
              <a:t>Spark</a:t>
            </a:r>
            <a:r>
              <a:rPr sz="3600" spc="-100" dirty="0">
                <a:latin typeface="Georgia"/>
                <a:cs typeface="Georgia"/>
              </a:rPr>
              <a:t> </a:t>
            </a:r>
            <a:r>
              <a:rPr sz="3600" spc="-20" dirty="0">
                <a:latin typeface="Georgia"/>
                <a:cs typeface="Georgia"/>
              </a:rPr>
              <a:t>(MLFlow,</a:t>
            </a:r>
            <a:r>
              <a:rPr sz="3600" spc="-100" dirty="0">
                <a:latin typeface="Georgia"/>
                <a:cs typeface="Georgia"/>
              </a:rPr>
              <a:t> </a:t>
            </a:r>
            <a:r>
              <a:rPr sz="3600" spc="-35" dirty="0">
                <a:latin typeface="Georgia"/>
                <a:cs typeface="Georgia"/>
              </a:rPr>
              <a:t>AirFlow,H2O</a:t>
            </a:r>
            <a:r>
              <a:rPr sz="3600" spc="-105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AutoML);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580"/>
              </a:spcBef>
              <a:buAutoNum type="arabicPeriod"/>
              <a:tabLst>
                <a:tab pos="800100" algn="l"/>
              </a:tabLst>
            </a:pPr>
            <a:r>
              <a:rPr sz="3600" dirty="0">
                <a:latin typeface="Georgia"/>
                <a:cs typeface="Georgia"/>
              </a:rPr>
              <a:t>Spark</a:t>
            </a:r>
            <a:r>
              <a:rPr sz="3600" spc="-3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архитектуре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проекта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340" dirty="0">
                <a:latin typeface="Georgia"/>
                <a:cs typeface="Georgia"/>
              </a:rPr>
              <a:t>/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Spark</a:t>
            </a:r>
            <a:r>
              <a:rPr sz="3600" spc="-30" dirty="0">
                <a:latin typeface="Georgia"/>
                <a:cs typeface="Georgia"/>
              </a:rPr>
              <a:t> </a:t>
            </a:r>
            <a:r>
              <a:rPr sz="3600" spc="-10" dirty="0">
                <a:latin typeface="Georgia"/>
                <a:cs typeface="Georgia"/>
              </a:rPr>
              <a:t>CI/CD.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DBED16-BE6C-E554-4D65-9878C903F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F9DA74-CF4D-AFEF-11D1-1CC3EEB08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3750" y="767720"/>
            <a:ext cx="10896600" cy="10778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ru-RU" b="0" spc="-45" dirty="0">
                <a:latin typeface="Arial Black"/>
                <a:cs typeface="Arial Black"/>
              </a:rPr>
              <a:t>Ленивые вычисления</a:t>
            </a:r>
            <a:endParaRPr b="0" spc="-45" dirty="0">
              <a:latin typeface="Arial Black"/>
              <a:cs typeface="Arial Black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1AD330E-4F4C-B3A2-A0C5-031C8AABDBE1}"/>
              </a:ext>
            </a:extLst>
          </p:cNvPr>
          <p:cNvSpPr txBox="1">
            <a:spLocks/>
          </p:cNvSpPr>
          <p:nvPr/>
        </p:nvSpPr>
        <p:spPr>
          <a:xfrm>
            <a:off x="1346839" y="2225675"/>
            <a:ext cx="9018890" cy="3244672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ru-RU" b="1" spc="260" dirty="0">
                <a:latin typeface="Arial"/>
                <a:cs typeface="Arial"/>
              </a:rPr>
              <a:t>Трансформации</a:t>
            </a:r>
            <a:r>
              <a:rPr lang="en-US" b="1" spc="260" dirty="0">
                <a:latin typeface="Arial"/>
                <a:cs typeface="Arial"/>
              </a:rPr>
              <a:t>:</a:t>
            </a:r>
            <a:r>
              <a:rPr lang="ru-RU" b="1" spc="260" dirty="0">
                <a:latin typeface="Arial"/>
                <a:cs typeface="Arial"/>
              </a:rPr>
              <a:t> 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Lazy evaluation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 – выполняется отложено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Immutable </a:t>
            </a:r>
            <a:r>
              <a:rPr lang="ru-RU" spc="-10" dirty="0">
                <a:latin typeface="Arial" panose="020B0604020202020204" pitchFamily="34" charset="0"/>
                <a:cs typeface="Arial" panose="020B0604020202020204" pitchFamily="34" charset="0"/>
              </a:rPr>
              <a:t>– создает новый </a:t>
            </a:r>
            <a:r>
              <a:rPr lang="en-US" spc="-1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pc="-10" dirty="0">
                <a:latin typeface="Arial" panose="020B0604020202020204" pitchFamily="34" charset="0"/>
                <a:cs typeface="Arial" panose="020B0604020202020204" pitchFamily="34" charset="0"/>
              </a:rPr>
              <a:t>/RDD </a:t>
            </a:r>
            <a:r>
              <a:rPr lang="ru-RU" spc="-10" dirty="0">
                <a:latin typeface="Arial" panose="020B0604020202020204" pitchFamily="34" charset="0"/>
                <a:cs typeface="Arial" panose="020B0604020202020204" pitchFamily="34" charset="0"/>
              </a:rPr>
              <a:t>из существующего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D971DE37-F8D6-B1DE-5DC2-EA2FC7608CF0}"/>
              </a:ext>
            </a:extLst>
          </p:cNvPr>
          <p:cNvSpPr txBox="1">
            <a:spLocks/>
          </p:cNvSpPr>
          <p:nvPr/>
        </p:nvSpPr>
        <p:spPr>
          <a:xfrm>
            <a:off x="11127728" y="2225675"/>
            <a:ext cx="8449322" cy="3244672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ru-RU" b="1" spc="260" dirty="0">
                <a:latin typeface="Arial" panose="020B0604020202020204" pitchFamily="34" charset="0"/>
                <a:cs typeface="Arial" panose="020B0604020202020204" pitchFamily="34" charset="0"/>
              </a:rPr>
              <a:t>Действия</a:t>
            </a:r>
            <a:r>
              <a:rPr lang="en-US" b="1" spc="2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b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FontTx/>
              <a:buAutoNum type="arabicPeriod"/>
            </a:pPr>
            <a:r>
              <a:rPr lang="ru-RU" spc="-10" dirty="0" err="1">
                <a:latin typeface="Arial" panose="020B0604020202020204" pitchFamily="34" charset="0"/>
                <a:cs typeface="Arial" panose="020B0604020202020204" pitchFamily="34" charset="0"/>
              </a:rPr>
              <a:t>Триггерит</a:t>
            </a:r>
            <a:r>
              <a:rPr lang="ru-RU" spc="-10" dirty="0">
                <a:latin typeface="Arial" panose="020B0604020202020204" pitchFamily="34" charset="0"/>
                <a:cs typeface="Arial" panose="020B0604020202020204" pitchFamily="34" charset="0"/>
              </a:rPr>
              <a:t> выполнение трансформаций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FontTx/>
              <a:buAutoNum type="arabicPeriod"/>
            </a:pP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Возвращает результат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записывает на диск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066B56F-0B80-9DD0-90CB-9344C4AFDEB9}"/>
              </a:ext>
            </a:extLst>
          </p:cNvPr>
          <p:cNvSpPr txBox="1">
            <a:spLocks/>
          </p:cNvSpPr>
          <p:nvPr/>
        </p:nvSpPr>
        <p:spPr>
          <a:xfrm>
            <a:off x="1346838" y="6340475"/>
            <a:ext cx="9018890" cy="3925756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ru-RU" b="1" spc="260" dirty="0">
                <a:latin typeface="Arial"/>
                <a:cs typeface="Arial"/>
              </a:rPr>
              <a:t>Примеры</a:t>
            </a:r>
            <a:r>
              <a:rPr lang="en-US" b="1" spc="260" dirty="0">
                <a:latin typeface="Arial"/>
                <a:cs typeface="Arial"/>
              </a:rPr>
              <a:t>:</a:t>
            </a:r>
            <a:r>
              <a:rPr lang="ru-RU" b="1" spc="260" dirty="0">
                <a:latin typeface="Arial"/>
                <a:cs typeface="Arial"/>
              </a:rPr>
              <a:t> 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 err="1">
                <a:latin typeface="Arial" panose="020B0604020202020204" pitchFamily="34" charset="0"/>
                <a:cs typeface="Arial" panose="020B0604020202020204" pitchFamily="34" charset="0"/>
              </a:rPr>
              <a:t>orderBy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 err="1">
                <a:latin typeface="Arial" panose="020B0604020202020204" pitchFamily="34" charset="0"/>
                <a:cs typeface="Arial" panose="020B0604020202020204" pitchFamily="34" charset="0"/>
              </a:rPr>
              <a:t>groupBy</a:t>
            </a: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filter()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select()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join()</a:t>
            </a:r>
            <a:r>
              <a:rPr lang="ru-RU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7CDD7AB-9C6A-B0F4-E6A5-5DD40B1CA99E}"/>
              </a:ext>
            </a:extLst>
          </p:cNvPr>
          <p:cNvSpPr txBox="1">
            <a:spLocks/>
          </p:cNvSpPr>
          <p:nvPr/>
        </p:nvSpPr>
        <p:spPr>
          <a:xfrm>
            <a:off x="11127728" y="6340475"/>
            <a:ext cx="8449322" cy="3925756"/>
          </a:xfrm>
          <a:prstGeom prst="rect">
            <a:avLst/>
          </a:prstGeom>
        </p:spPr>
        <p:txBody>
          <a:bodyPr vert="horz" wrap="square" lIns="0" tIns="60898" rIns="0" bIns="0" rtlCol="0">
            <a:spAutoFit/>
          </a:bodyPr>
          <a:lstStyle>
            <a:lvl1pPr marL="0">
              <a:defRPr sz="3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3335" marR="5080">
              <a:lnSpc>
                <a:spcPct val="116199"/>
              </a:lnSpc>
              <a:spcBef>
                <a:spcPts val="90"/>
              </a:spcBef>
            </a:pPr>
            <a:r>
              <a:rPr lang="ru-RU" b="1" spc="260" dirty="0">
                <a:latin typeface="Arial" panose="020B0604020202020204" pitchFamily="34" charset="0"/>
                <a:cs typeface="Arial" panose="020B0604020202020204" pitchFamily="34" charset="0"/>
              </a:rPr>
              <a:t>Примеры</a:t>
            </a:r>
            <a:r>
              <a:rPr lang="en-US" b="1" spc="26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b="1" spc="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show()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take()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collect()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count()</a:t>
            </a:r>
          </a:p>
          <a:p>
            <a:pPr marL="756285" marR="5080" indent="-742950">
              <a:lnSpc>
                <a:spcPct val="116199"/>
              </a:lnSpc>
              <a:spcBef>
                <a:spcPts val="90"/>
              </a:spcBef>
              <a:buAutoNum type="arabicPeriod"/>
            </a:pPr>
            <a:r>
              <a:rPr lang="en-US" spc="260" dirty="0">
                <a:latin typeface="Arial" panose="020B0604020202020204" pitchFamily="34" charset="0"/>
                <a:cs typeface="Arial" panose="020B0604020202020204" pitchFamily="34" charset="0"/>
              </a:rPr>
              <a:t>save()</a:t>
            </a:r>
            <a:endParaRPr lang="ru-RU" spc="26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76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20540">
              <a:lnSpc>
                <a:spcPct val="100000"/>
              </a:lnSpc>
              <a:spcBef>
                <a:spcPts val="125"/>
              </a:spcBef>
            </a:pPr>
            <a:r>
              <a:rPr b="0" spc="-695" dirty="0">
                <a:latin typeface="Arial Black"/>
                <a:cs typeface="Arial Black"/>
              </a:rPr>
              <a:t>Transformations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7609" y="2109702"/>
            <a:ext cx="15606464" cy="88213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144895">
              <a:lnSpc>
                <a:spcPct val="100000"/>
              </a:lnSpc>
              <a:spcBef>
                <a:spcPts val="125"/>
              </a:spcBef>
            </a:pPr>
            <a:r>
              <a:rPr b="0" spc="-790" dirty="0">
                <a:latin typeface="Arial Black"/>
                <a:cs typeface="Arial Black"/>
              </a:rPr>
              <a:t>Actions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680" y="2158826"/>
            <a:ext cx="17775683" cy="8757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14040">
              <a:lnSpc>
                <a:spcPct val="100000"/>
              </a:lnSpc>
              <a:spcBef>
                <a:spcPts val="125"/>
              </a:spcBef>
            </a:pPr>
            <a:r>
              <a:rPr spc="-75" dirty="0"/>
              <a:t>Жизненный</a:t>
            </a:r>
            <a:r>
              <a:rPr spc="-640" dirty="0"/>
              <a:t> </a:t>
            </a:r>
            <a:r>
              <a:rPr spc="-60" dirty="0"/>
              <a:t>цикл</a:t>
            </a:r>
            <a:r>
              <a:rPr spc="-660" dirty="0"/>
              <a:t> </a:t>
            </a:r>
            <a:r>
              <a:rPr b="0" spc="-25" dirty="0">
                <a:latin typeface="Arial Black"/>
                <a:cs typeface="Arial Black"/>
              </a:rPr>
              <a:t>RDD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0877" y="2079282"/>
            <a:ext cx="13635946" cy="88046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89145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Практика</a:t>
            </a:r>
            <a:r>
              <a:rPr spc="-640" dirty="0"/>
              <a:t> </a:t>
            </a:r>
            <a:r>
              <a:rPr b="0" spc="-25" dirty="0">
                <a:latin typeface="Arial Black"/>
                <a:cs typeface="Arial Black"/>
              </a:rPr>
              <a:t>RDD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162982"/>
            <a:ext cx="13328015" cy="50250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45110" algn="just">
              <a:lnSpc>
                <a:spcPct val="116199"/>
              </a:lnSpc>
              <a:spcBef>
                <a:spcPts val="90"/>
              </a:spcBef>
            </a:pPr>
            <a:r>
              <a:rPr sz="3600" dirty="0">
                <a:latin typeface="Times New Roman"/>
                <a:cs typeface="Times New Roman"/>
              </a:rPr>
              <a:t>Репозиторий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eorgia"/>
                <a:cs typeface="Georgia"/>
              </a:rPr>
              <a:t>GitHub</a:t>
            </a:r>
            <a:r>
              <a:rPr sz="3600" spc="-2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65" dirty="0">
                <a:latin typeface="Georgia"/>
                <a:cs typeface="Georgia"/>
              </a:rPr>
              <a:t>python-</a:t>
            </a:r>
            <a:r>
              <a:rPr sz="3600" spc="-45" dirty="0">
                <a:latin typeface="Times New Roman"/>
                <a:cs typeface="Times New Roman"/>
              </a:rPr>
              <a:t>ноутбуком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файлом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данными </a:t>
            </a:r>
            <a:r>
              <a:rPr sz="3600" spc="-20" dirty="0">
                <a:latin typeface="Times New Roman"/>
                <a:cs typeface="Times New Roman"/>
              </a:rPr>
              <a:t>Рекомендуется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его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загрузить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Georgia"/>
                <a:cs typeface="Georgia"/>
              </a:rPr>
              <a:t>Google</a:t>
            </a:r>
            <a:r>
              <a:rPr sz="3600" spc="-50" dirty="0">
                <a:latin typeface="Georgia"/>
                <a:cs typeface="Georgia"/>
              </a:rPr>
              <a:t> </a:t>
            </a:r>
            <a:r>
              <a:rPr sz="3600" spc="150" dirty="0">
                <a:latin typeface="Georgia"/>
                <a:cs typeface="Georgia"/>
              </a:rPr>
              <a:t>Collab</a:t>
            </a:r>
            <a:r>
              <a:rPr sz="3600" spc="-5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(</a:t>
            </a:r>
            <a:r>
              <a:rPr sz="3600" dirty="0">
                <a:latin typeface="Times New Roman"/>
                <a:cs typeface="Times New Roman"/>
              </a:rPr>
              <a:t>вместе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данными</a:t>
            </a:r>
            <a:r>
              <a:rPr sz="3600" spc="-10" dirty="0">
                <a:latin typeface="Georgia"/>
                <a:cs typeface="Georgia"/>
              </a:rPr>
              <a:t>)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запускать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от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туда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spc="-10" dirty="0">
                <a:latin typeface="Times New Roman"/>
                <a:cs typeface="Times New Roman"/>
              </a:rPr>
              <a:t>Дано</a:t>
            </a:r>
            <a:r>
              <a:rPr sz="3600" spc="-10" dirty="0">
                <a:latin typeface="Georgia"/>
                <a:cs typeface="Georgia"/>
              </a:rPr>
              <a:t>:</a:t>
            </a:r>
            <a:r>
              <a:rPr sz="3600" spc="7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файл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Georgia"/>
                <a:cs typeface="Georgia"/>
              </a:rPr>
              <a:t>google_queries.csv</a:t>
            </a:r>
            <a:r>
              <a:rPr sz="3600" spc="7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запросами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40" dirty="0">
                <a:latin typeface="Times New Roman"/>
                <a:cs typeface="Times New Roman"/>
              </a:rPr>
              <a:t> </a:t>
            </a:r>
            <a:r>
              <a:rPr sz="3600" spc="135" dirty="0">
                <a:latin typeface="Georgia"/>
                <a:cs typeface="Georgia"/>
              </a:rPr>
              <a:t>google</a:t>
            </a:r>
            <a:endParaRPr sz="3600" dirty="0">
              <a:latin typeface="Georgia"/>
              <a:cs typeface="Georgia"/>
            </a:endParaRPr>
          </a:p>
          <a:p>
            <a:pPr marL="12700" marR="5080">
              <a:lnSpc>
                <a:spcPct val="116199"/>
              </a:lnSpc>
            </a:pP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каждой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строке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указано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запрос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количество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день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день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запроса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в </a:t>
            </a:r>
            <a:r>
              <a:rPr sz="3600" dirty="0">
                <a:latin typeface="Times New Roman"/>
                <a:cs typeface="Times New Roman"/>
              </a:rPr>
              <a:t>виде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140" dirty="0">
                <a:latin typeface="Georgia"/>
                <a:cs typeface="Georgia"/>
              </a:rPr>
              <a:t>«</a:t>
            </a:r>
            <a:r>
              <a:rPr sz="3600" spc="-140" dirty="0">
                <a:latin typeface="Times New Roman"/>
                <a:cs typeface="Times New Roman"/>
              </a:rPr>
              <a:t>карты</a:t>
            </a:r>
            <a:r>
              <a:rPr sz="3600" spc="-140" dirty="0">
                <a:latin typeface="Georgia"/>
                <a:cs typeface="Georgia"/>
              </a:rPr>
              <a:t>,4,2025-</a:t>
            </a:r>
            <a:r>
              <a:rPr sz="3600" spc="-260" dirty="0">
                <a:latin typeface="Georgia"/>
                <a:cs typeface="Georgia"/>
              </a:rPr>
              <a:t>01-</a:t>
            </a:r>
            <a:r>
              <a:rPr sz="3600" spc="-245" dirty="0">
                <a:latin typeface="Georgia"/>
                <a:cs typeface="Georgia"/>
              </a:rPr>
              <a:t>19»</a:t>
            </a:r>
            <a:r>
              <a:rPr sz="3600" spc="35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тд</a:t>
            </a:r>
            <a:endParaRPr sz="3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75"/>
              </a:spcBef>
            </a:pPr>
            <a:r>
              <a:rPr lang="en-US" sz="3600" u="sng" spc="6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https://github.com/tolokonov/hse_pyspark</a:t>
            </a:r>
            <a:endParaRPr sz="3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7313" y="4509110"/>
            <a:ext cx="84296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Спасибо</a:t>
            </a:r>
            <a:r>
              <a:rPr spc="-700" dirty="0"/>
              <a:t> </a:t>
            </a:r>
            <a:r>
              <a:rPr spc="-35" dirty="0"/>
              <a:t>за</a:t>
            </a:r>
            <a:r>
              <a:rPr spc="-680" dirty="0"/>
              <a:t> </a:t>
            </a:r>
            <a:r>
              <a:rPr spc="-110" dirty="0"/>
              <a:t>внимание</a:t>
            </a:r>
            <a:r>
              <a:rPr b="0" spc="-110" dirty="0">
                <a:latin typeface="Arial Black"/>
                <a:cs typeface="Arial Black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110" dirty="0"/>
              <a:t>Кратко</a:t>
            </a:r>
            <a:r>
              <a:rPr spc="-690" dirty="0"/>
              <a:t> </a:t>
            </a:r>
            <a:r>
              <a:rPr spc="-55" dirty="0"/>
              <a:t>про</a:t>
            </a:r>
            <a:r>
              <a:rPr spc="-690" dirty="0"/>
              <a:t> </a:t>
            </a:r>
            <a:r>
              <a:rPr spc="-60" dirty="0"/>
              <a:t>прошлую</a:t>
            </a:r>
            <a:r>
              <a:rPr spc="-685" dirty="0"/>
              <a:t> </a:t>
            </a:r>
            <a:r>
              <a:rPr spc="-10" dirty="0"/>
              <a:t>лекцию</a:t>
            </a:r>
          </a:p>
          <a:p>
            <a:pPr marL="9525" algn="ctr">
              <a:lnSpc>
                <a:spcPct val="100000"/>
              </a:lnSpc>
              <a:spcBef>
                <a:spcPts val="1095"/>
              </a:spcBef>
            </a:pPr>
            <a:r>
              <a:rPr sz="3600" b="0" spc="-120" dirty="0">
                <a:latin typeface="Arial Black"/>
                <a:cs typeface="Arial Black"/>
              </a:rPr>
              <a:t>3</a:t>
            </a:r>
            <a:r>
              <a:rPr sz="3600" b="0" spc="-450" dirty="0">
                <a:latin typeface="Arial Black"/>
                <a:cs typeface="Arial Black"/>
              </a:rPr>
              <a:t> </a:t>
            </a:r>
            <a:r>
              <a:rPr sz="3600" spc="-65" dirty="0">
                <a:latin typeface="Arial"/>
                <a:cs typeface="Arial"/>
              </a:rPr>
              <a:t>основных</a:t>
            </a:r>
            <a:r>
              <a:rPr sz="3600" spc="-235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вопроса</a:t>
            </a:r>
            <a:r>
              <a:rPr sz="3600" spc="-245" dirty="0">
                <a:latin typeface="Arial"/>
                <a:cs typeface="Arial"/>
              </a:rPr>
              <a:t> </a:t>
            </a:r>
            <a:r>
              <a:rPr sz="3600" spc="-75" dirty="0">
                <a:latin typeface="Arial"/>
                <a:cs typeface="Arial"/>
              </a:rPr>
              <a:t>в</a:t>
            </a:r>
            <a:r>
              <a:rPr sz="3600" spc="-245" dirty="0">
                <a:latin typeface="Arial"/>
                <a:cs typeface="Arial"/>
              </a:rPr>
              <a:t> </a:t>
            </a:r>
            <a:r>
              <a:rPr sz="3600" b="0" spc="-265" dirty="0">
                <a:latin typeface="Arial Black"/>
                <a:cs typeface="Arial Black"/>
              </a:rPr>
              <a:t>Big</a:t>
            </a:r>
            <a:r>
              <a:rPr sz="3600" b="0" spc="-450" dirty="0">
                <a:latin typeface="Arial Black"/>
                <a:cs typeface="Arial Black"/>
              </a:rPr>
              <a:t> </a:t>
            </a:r>
            <a:r>
              <a:rPr sz="3600" b="0" spc="-20" dirty="0">
                <a:latin typeface="Arial Black"/>
                <a:cs typeface="Arial Black"/>
              </a:rPr>
              <a:t>Data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5207615" cy="2355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8355" indent="-795655">
              <a:lnSpc>
                <a:spcPct val="100000"/>
              </a:lnSpc>
              <a:spcBef>
                <a:spcPts val="125"/>
              </a:spcBef>
              <a:buFont typeface="Arial"/>
              <a:buAutoNum type="arabicPeriod"/>
              <a:tabLst>
                <a:tab pos="808355" algn="l"/>
              </a:tabLst>
            </a:pPr>
            <a:r>
              <a:rPr sz="3600" b="1" dirty="0">
                <a:latin typeface="Times New Roman"/>
                <a:cs typeface="Times New Roman"/>
              </a:rPr>
              <a:t>Как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хранить</a:t>
            </a:r>
            <a:r>
              <a:rPr sz="3600" b="1" spc="-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большие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80" dirty="0">
                <a:latin typeface="Times New Roman"/>
                <a:cs typeface="Times New Roman"/>
              </a:rPr>
              <a:t>данные</a:t>
            </a:r>
            <a:r>
              <a:rPr sz="3600" b="1" spc="-80" dirty="0">
                <a:latin typeface="Arial"/>
                <a:cs typeface="Arial"/>
              </a:rPr>
              <a:t>?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(Storage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Layer)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Font typeface="Arial"/>
              <a:buAutoNum type="arabicPeriod"/>
              <a:tabLst>
                <a:tab pos="808355" algn="l"/>
              </a:tabLst>
            </a:pPr>
            <a:r>
              <a:rPr sz="3600" b="1" dirty="0">
                <a:latin typeface="Times New Roman"/>
                <a:cs typeface="Times New Roman"/>
              </a:rPr>
              <a:t>Как</a:t>
            </a:r>
            <a:r>
              <a:rPr sz="3600" b="1" spc="-16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обрабатывать</a:t>
            </a:r>
            <a:r>
              <a:rPr sz="3600" b="1" spc="-1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большие</a:t>
            </a:r>
            <a:r>
              <a:rPr sz="3600" b="1" spc="-114" dirty="0">
                <a:latin typeface="Times New Roman"/>
                <a:cs typeface="Times New Roman"/>
              </a:rPr>
              <a:t> </a:t>
            </a:r>
            <a:r>
              <a:rPr sz="3600" b="1" spc="-80" dirty="0">
                <a:latin typeface="Times New Roman"/>
                <a:cs typeface="Times New Roman"/>
              </a:rPr>
              <a:t>данные</a:t>
            </a:r>
            <a:r>
              <a:rPr sz="3600" b="1" spc="-80" dirty="0">
                <a:latin typeface="Arial"/>
                <a:cs typeface="Arial"/>
              </a:rPr>
              <a:t>?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(Processing</a:t>
            </a:r>
            <a:r>
              <a:rPr sz="3600" b="1" spc="-21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layer)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675"/>
              </a:spcBef>
              <a:buFont typeface="Arial"/>
              <a:buAutoNum type="arabicPeriod"/>
              <a:tabLst>
                <a:tab pos="808355" algn="l"/>
              </a:tabLst>
            </a:pPr>
            <a:r>
              <a:rPr sz="3600" b="1" dirty="0">
                <a:latin typeface="Times New Roman"/>
                <a:cs typeface="Times New Roman"/>
              </a:rPr>
              <a:t>Как</a:t>
            </a:r>
            <a:r>
              <a:rPr sz="3600" b="1" spc="-7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управлять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ресурсами</a:t>
            </a:r>
            <a:r>
              <a:rPr sz="3600" b="1" spc="-70" dirty="0">
                <a:latin typeface="Times New Roman"/>
                <a:cs typeface="Times New Roman"/>
              </a:rPr>
              <a:t> </a:t>
            </a:r>
            <a:r>
              <a:rPr sz="3600" b="1" spc="-55" dirty="0">
                <a:latin typeface="Times New Roman"/>
                <a:cs typeface="Times New Roman"/>
              </a:rPr>
              <a:t>кластера</a:t>
            </a:r>
            <a:r>
              <a:rPr sz="3600" b="1" spc="-55" dirty="0">
                <a:latin typeface="Arial"/>
                <a:cs typeface="Arial"/>
              </a:rPr>
              <a:t>?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(Resource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management</a:t>
            </a:r>
            <a:r>
              <a:rPr sz="3600" b="1" spc="-17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layer)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5937" y="723278"/>
            <a:ext cx="114522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10" dirty="0"/>
              <a:t>Кратко</a:t>
            </a:r>
            <a:r>
              <a:rPr spc="-690" dirty="0"/>
              <a:t> </a:t>
            </a:r>
            <a:r>
              <a:rPr spc="-55" dirty="0"/>
              <a:t>про</a:t>
            </a:r>
            <a:r>
              <a:rPr spc="-690" dirty="0"/>
              <a:t> </a:t>
            </a:r>
            <a:r>
              <a:rPr spc="-60" dirty="0"/>
              <a:t>прошлую</a:t>
            </a:r>
            <a:r>
              <a:rPr spc="-685" dirty="0"/>
              <a:t> </a:t>
            </a:r>
            <a:r>
              <a:rPr spc="-10" dirty="0"/>
              <a:t>лекцию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3440" y="4899883"/>
            <a:ext cx="10776980" cy="567399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9450" y="3292475"/>
            <a:ext cx="12764135" cy="68953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259205">
              <a:lnSpc>
                <a:spcPct val="116199"/>
              </a:lnSpc>
              <a:spcBef>
                <a:spcPts val="3570"/>
              </a:spcBef>
            </a:pPr>
            <a:r>
              <a:rPr sz="3600" dirty="0">
                <a:latin typeface="Georgia"/>
                <a:cs typeface="Georgia"/>
              </a:rPr>
              <a:t>HDFS</a:t>
            </a:r>
            <a:r>
              <a:rPr sz="3600" spc="-110" dirty="0">
                <a:latin typeface="Georgia"/>
                <a:cs typeface="Georgia"/>
              </a:rPr>
              <a:t> </a:t>
            </a:r>
            <a:r>
              <a:rPr sz="3600" spc="-350" dirty="0">
                <a:latin typeface="Georgia"/>
                <a:cs typeface="Georgia"/>
              </a:rPr>
              <a:t>–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распределенная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файловая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система</a:t>
            </a:r>
            <a:r>
              <a:rPr sz="3600" dirty="0">
                <a:latin typeface="Georgia"/>
                <a:cs typeface="Georgia"/>
              </a:rPr>
              <a:t>,</a:t>
            </a:r>
            <a:r>
              <a:rPr sz="3600" spc="-55" dirty="0">
                <a:latin typeface="Georgia"/>
                <a:cs typeface="Georgia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разработанная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работы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большими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объемами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кластерах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75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Распределенное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хранение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163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spc="-10" dirty="0">
                <a:latin typeface="Times New Roman"/>
                <a:cs typeface="Times New Roman"/>
              </a:rPr>
              <a:t>Отказоустойчивость</a:t>
            </a:r>
            <a:endParaRPr sz="3600" dirty="0">
              <a:latin typeface="Times New Roman"/>
              <a:cs typeface="Times New Roman"/>
            </a:endParaRPr>
          </a:p>
          <a:p>
            <a:pPr marL="808355" marR="4717415" indent="-796290">
              <a:lnSpc>
                <a:spcPct val="116199"/>
              </a:lnSpc>
              <a:spcBef>
                <a:spcPts val="181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Ограниченная</a:t>
            </a:r>
            <a:r>
              <a:rPr sz="3600" spc="-1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поддержка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изменений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файлах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dirty="0" err="1">
                <a:latin typeface="Times New Roman"/>
                <a:cs typeface="Times New Roman"/>
              </a:rPr>
              <a:t>Высокая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масштабируемость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1625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spc="-10" dirty="0" err="1">
                <a:latin typeface="Times New Roman"/>
                <a:cs typeface="Times New Roman"/>
              </a:rPr>
              <a:t>Экономичность</a:t>
            </a:r>
            <a:endParaRPr lang="en-US" sz="3600" spc="-10" dirty="0">
              <a:latin typeface="Times New Roman"/>
              <a:cs typeface="Times New Roman"/>
            </a:endParaRPr>
          </a:p>
          <a:p>
            <a:pPr marL="808355" indent="-795655">
              <a:spcBef>
                <a:spcPts val="1625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lang="ru-RU" sz="3600" dirty="0">
                <a:latin typeface="Times New Roman"/>
                <a:cs typeface="Times New Roman"/>
              </a:rPr>
              <a:t>Совместимость с </a:t>
            </a:r>
            <a:r>
              <a:rPr lang="en-US" sz="3600" spc="130" dirty="0">
                <a:latin typeface="Georgia"/>
                <a:cs typeface="Georgia"/>
              </a:rPr>
              <a:t>Hadoop</a:t>
            </a:r>
            <a:endParaRPr lang="en-US" sz="3600" dirty="0">
              <a:latin typeface="Georgia"/>
              <a:cs typeface="Georgia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41E47E4-7B10-B689-1C6F-26952B8CD11E}"/>
              </a:ext>
            </a:extLst>
          </p:cNvPr>
          <p:cNvSpPr txBox="1"/>
          <p:nvPr/>
        </p:nvSpPr>
        <p:spPr>
          <a:xfrm>
            <a:off x="3126965" y="2101043"/>
            <a:ext cx="13850167" cy="5700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3600" b="1" spc="254" dirty="0">
                <a:latin typeface="Arial"/>
                <a:cs typeface="Arial"/>
              </a:rPr>
              <a:t>Как</a:t>
            </a:r>
            <a:r>
              <a:rPr sz="3600" b="1" spc="-240" dirty="0">
                <a:latin typeface="Arial"/>
                <a:cs typeface="Arial"/>
              </a:rPr>
              <a:t> </a:t>
            </a:r>
            <a:r>
              <a:rPr sz="3600" b="1" spc="-40" dirty="0">
                <a:latin typeface="Arial"/>
                <a:cs typeface="Arial"/>
              </a:rPr>
              <a:t>хранить</a:t>
            </a:r>
            <a:r>
              <a:rPr sz="3600" b="1" spc="-23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большие</a:t>
            </a:r>
            <a:r>
              <a:rPr sz="3600" b="1" spc="-235" dirty="0">
                <a:latin typeface="Arial"/>
                <a:cs typeface="Arial"/>
              </a:rPr>
              <a:t> </a:t>
            </a:r>
            <a:r>
              <a:rPr sz="3600" b="1" spc="-50" dirty="0" err="1">
                <a:latin typeface="Arial"/>
                <a:cs typeface="Arial"/>
              </a:rPr>
              <a:t>данные</a:t>
            </a:r>
            <a:r>
              <a:rPr sz="3600" spc="-50" dirty="0">
                <a:latin typeface="Arial Black"/>
                <a:cs typeface="Arial Black"/>
              </a:rPr>
              <a:t>?</a:t>
            </a:r>
            <a:endParaRPr sz="36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600277-C68C-D641-3FEA-7206135BD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5D5FA9-473E-B55B-A3CE-1527C78C9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55" y="0"/>
            <a:ext cx="14202790" cy="113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0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110" dirty="0"/>
              <a:t>Кратко</a:t>
            </a:r>
            <a:r>
              <a:rPr spc="-690" dirty="0"/>
              <a:t> </a:t>
            </a:r>
            <a:r>
              <a:rPr spc="-55" dirty="0"/>
              <a:t>про</a:t>
            </a:r>
            <a:r>
              <a:rPr spc="-690" dirty="0"/>
              <a:t> </a:t>
            </a:r>
            <a:r>
              <a:rPr spc="-60" dirty="0"/>
              <a:t>прошлую</a:t>
            </a:r>
            <a:r>
              <a:rPr spc="-685" dirty="0"/>
              <a:t> </a:t>
            </a:r>
            <a:r>
              <a:rPr spc="-10" dirty="0"/>
              <a:t>лекцию</a:t>
            </a:r>
          </a:p>
          <a:p>
            <a:pPr marL="9525" algn="ctr">
              <a:lnSpc>
                <a:spcPct val="100000"/>
              </a:lnSpc>
              <a:spcBef>
                <a:spcPts val="1095"/>
              </a:spcBef>
            </a:pPr>
            <a:r>
              <a:rPr sz="3600" spc="254" dirty="0">
                <a:latin typeface="Arial"/>
                <a:cs typeface="Arial"/>
              </a:rPr>
              <a:t>Как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spc="-65" dirty="0">
                <a:latin typeface="Arial"/>
                <a:cs typeface="Arial"/>
              </a:rPr>
              <a:t>обрабатывать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большие</a:t>
            </a:r>
            <a:r>
              <a:rPr sz="3600" spc="-22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данные</a:t>
            </a:r>
            <a:r>
              <a:rPr sz="3600" b="0" spc="-10" dirty="0">
                <a:latin typeface="Arial Black"/>
                <a:cs typeface="Arial Black"/>
              </a:rPr>
              <a:t>?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4317" y="4045485"/>
            <a:ext cx="10383635" cy="688898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4388" y="3340600"/>
            <a:ext cx="12367895" cy="623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00"/>
              </a:spcBef>
            </a:pPr>
            <a:r>
              <a:rPr sz="3600" dirty="0">
                <a:latin typeface="Georgia"/>
                <a:cs typeface="Georgia"/>
              </a:rPr>
              <a:t>MapReduce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dirty="0">
                <a:latin typeface="Georgia"/>
                <a:cs typeface="Georgia"/>
              </a:rPr>
              <a:t>—</a:t>
            </a:r>
            <a:r>
              <a:rPr sz="3600" spc="-4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модель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распределенной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обработки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больших данных</a:t>
            </a:r>
            <a:r>
              <a:rPr sz="3600" spc="-10" dirty="0">
                <a:latin typeface="Georgia"/>
                <a:cs typeface="Georgia"/>
              </a:rPr>
              <a:t>,</a:t>
            </a:r>
            <a:r>
              <a:rPr sz="3600" spc="-80" dirty="0">
                <a:latin typeface="Georgia"/>
                <a:cs typeface="Georgia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разработанная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155" dirty="0">
                <a:latin typeface="Georgia"/>
                <a:cs typeface="Georgia"/>
              </a:rPr>
              <a:t>Google</a:t>
            </a:r>
            <a:r>
              <a:rPr sz="3600" spc="-8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реализованная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75" dirty="0">
                <a:latin typeface="Georgia"/>
                <a:cs typeface="Georgia"/>
              </a:rPr>
              <a:t>Hadoop.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585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Распределенная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обработка</a:t>
            </a:r>
            <a:r>
              <a:rPr sz="3600" spc="-18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</a:t>
            </a:r>
            <a:endParaRPr sz="3600" dirty="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580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20" dirty="0">
                <a:latin typeface="Times New Roman"/>
                <a:cs typeface="Times New Roman"/>
              </a:rPr>
              <a:t>Двухэтажная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модель</a:t>
            </a:r>
            <a:r>
              <a:rPr sz="3600" spc="-50" dirty="0">
                <a:latin typeface="Georgia"/>
                <a:cs typeface="Georgia"/>
              </a:rPr>
              <a:t>:</a:t>
            </a:r>
            <a:r>
              <a:rPr sz="3600" spc="-65" dirty="0">
                <a:latin typeface="Georgia"/>
                <a:cs typeface="Georgia"/>
              </a:rPr>
              <a:t> </a:t>
            </a:r>
            <a:r>
              <a:rPr sz="3600" spc="65" dirty="0">
                <a:latin typeface="Georgia"/>
                <a:cs typeface="Georgia"/>
              </a:rPr>
              <a:t>Map</a:t>
            </a:r>
            <a:r>
              <a:rPr sz="3600" spc="-7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Georgia"/>
                <a:cs typeface="Georgia"/>
              </a:rPr>
              <a:t>Reduce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1530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Масштабируемость</a:t>
            </a:r>
            <a:endParaRPr sz="3600" dirty="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1365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Отказоустойчивость</a:t>
            </a:r>
            <a:endParaRPr sz="3600" dirty="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420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Интеграция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110" dirty="0">
                <a:latin typeface="Georgia"/>
                <a:cs typeface="Georgia"/>
              </a:rPr>
              <a:t>Hadoop</a:t>
            </a:r>
            <a:endParaRPr sz="3600" dirty="0">
              <a:latin typeface="Georgia"/>
              <a:cs typeface="Georgia"/>
            </a:endParaRPr>
          </a:p>
          <a:p>
            <a:pPr marL="800100" indent="-787400">
              <a:lnSpc>
                <a:spcPct val="100000"/>
              </a:lnSpc>
              <a:spcBef>
                <a:spcPts val="2580"/>
              </a:spcBef>
              <a:buFont typeface="Georgia"/>
              <a:buAutoNum type="arabicPeriod"/>
              <a:tabLst>
                <a:tab pos="800100" algn="l"/>
              </a:tabLst>
            </a:pPr>
            <a:r>
              <a:rPr sz="3600" spc="-25" dirty="0">
                <a:latin typeface="Times New Roman"/>
                <a:cs typeface="Times New Roman"/>
              </a:rPr>
              <a:t>Поддержка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только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дисковой</a:t>
            </a:r>
            <a:r>
              <a:rPr sz="3600" spc="-1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обработки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spc="-110" dirty="0"/>
              <a:t>Кратко</a:t>
            </a:r>
            <a:r>
              <a:rPr spc="-690" dirty="0"/>
              <a:t> </a:t>
            </a:r>
            <a:r>
              <a:rPr spc="-55" dirty="0"/>
              <a:t>про</a:t>
            </a:r>
            <a:r>
              <a:rPr spc="-690" dirty="0"/>
              <a:t> </a:t>
            </a:r>
            <a:r>
              <a:rPr spc="-60" dirty="0"/>
              <a:t>прошлую</a:t>
            </a:r>
            <a:r>
              <a:rPr spc="-685" dirty="0"/>
              <a:t> </a:t>
            </a:r>
            <a:r>
              <a:rPr spc="-10" dirty="0"/>
              <a:t>лекцию</a:t>
            </a:r>
          </a:p>
          <a:p>
            <a:pPr marL="9525" algn="ctr">
              <a:lnSpc>
                <a:spcPct val="100000"/>
              </a:lnSpc>
              <a:spcBef>
                <a:spcPts val="1095"/>
              </a:spcBef>
            </a:pPr>
            <a:r>
              <a:rPr sz="3600" spc="254" dirty="0">
                <a:latin typeface="Arial"/>
                <a:cs typeface="Arial"/>
              </a:rPr>
              <a:t>Как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управлять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ресурсами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кластера</a:t>
            </a:r>
            <a:r>
              <a:rPr sz="3600" b="0" spc="-10" dirty="0">
                <a:latin typeface="Arial Black"/>
                <a:cs typeface="Arial Black"/>
              </a:rPr>
              <a:t>?</a:t>
            </a:r>
            <a:endParaRPr sz="3600" dirty="0">
              <a:latin typeface="Arial Black"/>
              <a:cs typeface="Arial Blac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3434" y="4770730"/>
            <a:ext cx="8214932" cy="6144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34388" y="3340987"/>
            <a:ext cx="15164435" cy="6226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spc="-40" dirty="0">
                <a:latin typeface="Georgia"/>
                <a:cs typeface="Georgia"/>
              </a:rPr>
              <a:t>YARN</a:t>
            </a:r>
            <a:r>
              <a:rPr sz="3600" spc="-135" dirty="0">
                <a:latin typeface="Georgia"/>
                <a:cs typeface="Georgia"/>
              </a:rPr>
              <a:t> </a:t>
            </a:r>
            <a:r>
              <a:rPr sz="3600" spc="-350" dirty="0">
                <a:latin typeface="Georgia"/>
                <a:cs typeface="Georgia"/>
              </a:rPr>
              <a:t>–</a:t>
            </a:r>
            <a:r>
              <a:rPr sz="3600" spc="-10" dirty="0">
                <a:latin typeface="Georgia"/>
                <a:cs typeface="Georgia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ресурсный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менеджер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экосистеме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100" dirty="0">
                <a:latin typeface="Georgia"/>
                <a:cs typeface="Georgia"/>
              </a:rPr>
              <a:t>Hadoop,</a:t>
            </a:r>
            <a:r>
              <a:rPr sz="3600" spc="-70" dirty="0">
                <a:latin typeface="Georgia"/>
                <a:cs typeface="Georgia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который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отвечает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за </a:t>
            </a:r>
            <a:r>
              <a:rPr sz="3600" dirty="0">
                <a:latin typeface="Times New Roman"/>
                <a:cs typeface="Times New Roman"/>
              </a:rPr>
              <a:t>распределение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вычислительных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ресурсов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между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различными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приложениями</a:t>
            </a:r>
            <a:endParaRPr sz="3600" dirty="0">
              <a:latin typeface="Times New Roman"/>
              <a:cs typeface="Times New Roman"/>
            </a:endParaRPr>
          </a:p>
          <a:p>
            <a:pPr marL="808355" marR="6104255" indent="-796290">
              <a:lnSpc>
                <a:spcPct val="116199"/>
              </a:lnSpc>
              <a:spcBef>
                <a:spcPts val="198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spc="-10" dirty="0">
                <a:latin typeface="Times New Roman"/>
                <a:cs typeface="Times New Roman"/>
              </a:rPr>
              <a:t>Универсальная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платформа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запуска </a:t>
            </a:r>
            <a:r>
              <a:rPr sz="3600" dirty="0">
                <a:latin typeface="Times New Roman"/>
                <a:cs typeface="Times New Roman"/>
              </a:rPr>
              <a:t>различных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вычислительных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фреймворков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75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spc="-25" dirty="0">
                <a:latin typeface="Times New Roman"/>
                <a:cs typeface="Times New Roman"/>
              </a:rPr>
              <a:t>Гибкое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управление</a:t>
            </a:r>
            <a:r>
              <a:rPr sz="3600" spc="-1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ресурсами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Высокая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масштабируемость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1625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spc="-10" dirty="0">
                <a:latin typeface="Times New Roman"/>
                <a:cs typeface="Times New Roman"/>
              </a:rPr>
              <a:t>Отказоустойчивость</a:t>
            </a:r>
            <a:endParaRPr sz="3600" dirty="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510"/>
              </a:spcBef>
              <a:buFont typeface="Georgia"/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Поддержка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многопользовательского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режима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47FAB8-BBF0-C5CD-8C4B-2CA5AE6C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C15A04-3DAA-6531-D9AF-310046D9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7" y="23896"/>
            <a:ext cx="10099823" cy="1128545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C33576B7-9F8A-511E-92D0-D28760759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44550" y="396875"/>
            <a:ext cx="11452225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n-US" spc="-110" dirty="0"/>
              <a:t>MapReduce vs Spark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06585AF-4DB0-D4D6-320D-6A597F8621F2}"/>
              </a:ext>
            </a:extLst>
          </p:cNvPr>
          <p:cNvSpPr txBox="1"/>
          <p:nvPr/>
        </p:nvSpPr>
        <p:spPr>
          <a:xfrm>
            <a:off x="1034389" y="2987675"/>
            <a:ext cx="8331862" cy="44955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Georgia"/>
                <a:cs typeface="Georgia"/>
              </a:rPr>
              <a:t>1. Производительность в</a:t>
            </a:r>
            <a:r>
              <a:rPr lang="en-US" sz="3600" spc="-40" dirty="0">
                <a:latin typeface="Georgia"/>
                <a:cs typeface="Georgia"/>
              </a:rPr>
              <a:t> 100</a:t>
            </a:r>
            <a:r>
              <a:rPr lang="ru-RU" sz="3600" spc="-40" dirty="0">
                <a:latin typeface="Georgia"/>
                <a:cs typeface="Georgia"/>
              </a:rPr>
              <a:t> раз выше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endParaRPr lang="ru-RU" sz="3600" b="1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MapReduce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записывает данные на диске между шагами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Spark</a:t>
            </a:r>
            <a:r>
              <a:rPr lang="ru-RU" sz="3600" spc="-40" dirty="0">
                <a:latin typeface="Times New Roman"/>
                <a:cs typeface="Times New Roman"/>
              </a:rPr>
              <a:t> хранит промежуточные вычисления в оперативной памяти </a:t>
            </a:r>
            <a:r>
              <a:rPr lang="en-US" sz="3600" spc="-40" dirty="0">
                <a:latin typeface="Times New Roman"/>
                <a:cs typeface="Times New Roman"/>
              </a:rPr>
              <a:t>(in-memory)</a:t>
            </a:r>
            <a:r>
              <a:rPr lang="ru-RU" sz="3600" spc="-40" dirty="0">
                <a:latin typeface="Times New Roman"/>
                <a:cs typeface="Times New Roman"/>
              </a:rPr>
              <a:t> + встроенная оптимизация</a:t>
            </a:r>
            <a:endParaRPr lang="ru-RU" sz="3600" spc="-4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16041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8008DC-FD7E-356F-0F76-3D60B5542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01ECC7-18DC-7734-47D7-4DE72A253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7927" y="23896"/>
            <a:ext cx="10099823" cy="11285454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5CB75736-F628-C2A2-E8E2-075885B30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844550" y="396875"/>
            <a:ext cx="11452225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lang="en-US" spc="-110" dirty="0"/>
              <a:t>MapReduce vs Spark</a:t>
            </a:r>
            <a:endParaRPr spc="-1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E409E1-25EC-A0C6-0C4E-128D7A38F713}"/>
              </a:ext>
            </a:extLst>
          </p:cNvPr>
          <p:cNvSpPr txBox="1"/>
          <p:nvPr/>
        </p:nvSpPr>
        <p:spPr>
          <a:xfrm>
            <a:off x="1034389" y="2987675"/>
            <a:ext cx="8331862" cy="385297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ru-RU" sz="3600" spc="-40" dirty="0">
                <a:latin typeface="Georgia"/>
                <a:cs typeface="Georgia"/>
              </a:rPr>
              <a:t>2. Гибкость</a:t>
            </a:r>
            <a:endParaRPr lang="en-US" sz="3600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endParaRPr lang="ru-RU" sz="3600" b="1" spc="-40" dirty="0">
              <a:latin typeface="Times New Roman"/>
              <a:cs typeface="Times New Roman"/>
            </a:endParaRP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MapReduce</a:t>
            </a:r>
            <a:r>
              <a:rPr lang="en-US" sz="3600" spc="-40" dirty="0">
                <a:latin typeface="Times New Roman"/>
                <a:cs typeface="Times New Roman"/>
              </a:rPr>
              <a:t> </a:t>
            </a:r>
            <a:r>
              <a:rPr lang="ru-RU" sz="3600" spc="-40" dirty="0">
                <a:latin typeface="Times New Roman"/>
                <a:cs typeface="Times New Roman"/>
              </a:rPr>
              <a:t>требует более низкоуровневого программирования</a:t>
            </a:r>
          </a:p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lang="en-US" sz="3600" b="1" spc="-40" dirty="0">
                <a:latin typeface="Times New Roman"/>
                <a:cs typeface="Times New Roman"/>
              </a:rPr>
              <a:t>Spark</a:t>
            </a:r>
            <a:r>
              <a:rPr lang="ru-RU" sz="3600" b="1" spc="-40" dirty="0">
                <a:latin typeface="Times New Roman"/>
                <a:cs typeface="Times New Roman"/>
              </a:rPr>
              <a:t> </a:t>
            </a:r>
            <a:r>
              <a:rPr lang="en-US" sz="3600" b="1" spc="-40" dirty="0">
                <a:latin typeface="Times New Roman"/>
                <a:cs typeface="Times New Roman"/>
              </a:rPr>
              <a:t>API</a:t>
            </a:r>
            <a:r>
              <a:rPr lang="ru-RU" sz="3600" spc="-40" dirty="0">
                <a:latin typeface="Times New Roman"/>
                <a:cs typeface="Times New Roman"/>
              </a:rPr>
              <a:t> предоставляет использование ЯП</a:t>
            </a:r>
            <a:r>
              <a:rPr lang="en-US" sz="3600" spc="-40" dirty="0">
                <a:latin typeface="Times New Roman"/>
                <a:cs typeface="Times New Roman"/>
              </a:rPr>
              <a:t>:</a:t>
            </a:r>
            <a:r>
              <a:rPr lang="ru-RU" sz="3600" spc="-40" dirty="0">
                <a:latin typeface="Times New Roman"/>
                <a:cs typeface="Times New Roman"/>
              </a:rPr>
              <a:t> </a:t>
            </a:r>
            <a:r>
              <a:rPr lang="en-US" sz="3600" spc="-40" dirty="0">
                <a:latin typeface="Times New Roman"/>
                <a:cs typeface="Times New Roman"/>
              </a:rPr>
              <a:t>Scala, Python, Java</a:t>
            </a:r>
            <a:r>
              <a:rPr lang="ru-RU" sz="3600" spc="-40" dirty="0">
                <a:latin typeface="Times New Roman"/>
                <a:cs typeface="Times New Roman"/>
              </a:rPr>
              <a:t>, </a:t>
            </a:r>
            <a:r>
              <a:rPr lang="en-US" sz="3600" spc="-40" dirty="0">
                <a:latin typeface="Times New Roman"/>
                <a:cs typeface="Times New Roman"/>
              </a:rPr>
              <a:t>SQL</a:t>
            </a:r>
            <a:endParaRPr lang="ru-RU" sz="3600" spc="-4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53191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874</Words>
  <Application>Microsoft Office PowerPoint</Application>
  <PresentationFormat>Произвольный</PresentationFormat>
  <Paragraphs>141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Georgia</vt:lpstr>
      <vt:lpstr>Times New Roman</vt:lpstr>
      <vt:lpstr>Office Theme</vt:lpstr>
      <vt:lpstr>Среда Spark</vt:lpstr>
      <vt:lpstr>Содержание курса</vt:lpstr>
      <vt:lpstr>Кратко про прошлую лекцию 3 основных вопроса в Big Data</vt:lpstr>
      <vt:lpstr>Кратко про прошлую лекцию</vt:lpstr>
      <vt:lpstr>Презентация PowerPoint</vt:lpstr>
      <vt:lpstr>Кратко про прошлую лекцию Как обрабатывать большие данные?</vt:lpstr>
      <vt:lpstr>Кратко про прошлую лекцию Как управлять ресурсами кластера?</vt:lpstr>
      <vt:lpstr>MapReduce vs Spark</vt:lpstr>
      <vt:lpstr>MapReduce vs Spark</vt:lpstr>
      <vt:lpstr>MapReduce vs Spark</vt:lpstr>
      <vt:lpstr>MapReduce vs Spark</vt:lpstr>
      <vt:lpstr>MapReduce vs Spark</vt:lpstr>
      <vt:lpstr>Apache Spark Driver &amp; Executor</vt:lpstr>
      <vt:lpstr>Apache Spark</vt:lpstr>
      <vt:lpstr>RDD</vt:lpstr>
      <vt:lpstr>Основные команды RDD</vt:lpstr>
      <vt:lpstr>Spark DataFrame</vt:lpstr>
      <vt:lpstr>DAG</vt:lpstr>
      <vt:lpstr>Как spark работает с запросами</vt:lpstr>
      <vt:lpstr>Ленивые вычисления</vt:lpstr>
      <vt:lpstr>Transformations</vt:lpstr>
      <vt:lpstr>Actions</vt:lpstr>
      <vt:lpstr>Жизненный цикл RDD</vt:lpstr>
      <vt:lpstr>Практика RDD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cp:lastModifiedBy>Илья Толоконов</cp:lastModifiedBy>
  <cp:revision>13</cp:revision>
  <dcterms:created xsi:type="dcterms:W3CDTF">2025-09-28T07:00:51Z</dcterms:created>
  <dcterms:modified xsi:type="dcterms:W3CDTF">2025-10-04T06:39:26Z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2025-02-26T00:00:00Z</vt:filetime>
  </property>
  <property fmtid="{D5CDD505-2E9C-101B-9397-08002B2CF9AE}" pid="3" name="Creator">
    <vt:lpwstr>Keynote</vt:lpwstr>
  </property>
  <property fmtid="{D5CDD505-2E9C-101B-9397-08002B2CF9AE}" pid="4" name="LastSaved">
    <vt:filetime>2025-09-28T00:00:00Z</vt:filetime>
  </property>
  <property fmtid="{D5CDD505-2E9C-101B-9397-08002B2CF9AE}" pid="5" name="Producer">
    <vt:lpwstr>macOS Версия 15.3.1 (Выпуск 24D70) Quartz PDFContext</vt:lpwstr>
  </property>
</Properties>
</file>