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75" r:id="rId17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821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552904" y="2530730"/>
            <a:ext cx="8234044" cy="68903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1273" y="845493"/>
            <a:ext cx="11452225" cy="1081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9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4388" y="3162982"/>
            <a:ext cx="13087350" cy="2826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61580" y="9998075"/>
            <a:ext cx="3375097" cy="39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0"/>
              </a:spcBef>
            </a:pPr>
            <a:r>
              <a:rPr lang="ru-RU" sz="2450" b="1" dirty="0">
                <a:latin typeface="Arial"/>
                <a:cs typeface="Arial"/>
              </a:rPr>
              <a:t>Толоконов Илья</a:t>
            </a:r>
            <a:endParaRPr sz="24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75970" y="3216275"/>
            <a:ext cx="7346315" cy="1633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50" b="1" spc="-130" dirty="0">
                <a:latin typeface="Times New Roman"/>
                <a:cs typeface="Times New Roman"/>
              </a:rPr>
              <a:t>Среда</a:t>
            </a:r>
            <a:r>
              <a:rPr sz="10550" b="1" spc="-1060" dirty="0">
                <a:latin typeface="Times New Roman"/>
                <a:cs typeface="Times New Roman"/>
              </a:rPr>
              <a:t> </a:t>
            </a:r>
            <a:r>
              <a:rPr sz="10550" spc="-1180" dirty="0"/>
              <a:t>Spark</a:t>
            </a:r>
            <a:endParaRPr sz="105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2402" y="4826199"/>
            <a:ext cx="8227059" cy="1701164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5"/>
              </a:spcBef>
            </a:pPr>
            <a:r>
              <a:rPr sz="4950" spc="-365" dirty="0">
                <a:latin typeface="Arial Black"/>
                <a:cs typeface="Arial Black"/>
              </a:rPr>
              <a:t>Spark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-405" dirty="0">
                <a:latin typeface="Arial Black"/>
                <a:cs typeface="Arial Black"/>
              </a:rPr>
              <a:t>SQL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715" dirty="0">
                <a:latin typeface="Arial Black"/>
                <a:cs typeface="Arial Black"/>
              </a:rPr>
              <a:t>/</a:t>
            </a:r>
            <a:r>
              <a:rPr sz="4950" spc="-645" dirty="0">
                <a:latin typeface="Arial Black"/>
                <a:cs typeface="Arial Black"/>
              </a:rPr>
              <a:t> </a:t>
            </a:r>
            <a:r>
              <a:rPr sz="4950" spc="-380" dirty="0">
                <a:latin typeface="Arial Black"/>
                <a:cs typeface="Arial Black"/>
              </a:rPr>
              <a:t>DataFrame</a:t>
            </a:r>
            <a:r>
              <a:rPr sz="4950" spc="-650" dirty="0">
                <a:latin typeface="Arial Black"/>
                <a:cs typeface="Arial Black"/>
              </a:rPr>
              <a:t> </a:t>
            </a:r>
            <a:r>
              <a:rPr sz="4950" spc="-450" dirty="0">
                <a:latin typeface="Arial Black"/>
                <a:cs typeface="Arial Black"/>
              </a:rPr>
              <a:t>API</a:t>
            </a:r>
            <a:endParaRPr sz="4950">
              <a:latin typeface="Arial Black"/>
              <a:cs typeface="Arial Black"/>
            </a:endParaRPr>
          </a:p>
          <a:p>
            <a:pPr marL="5715" algn="ctr">
              <a:lnSpc>
                <a:spcPct val="100000"/>
              </a:lnSpc>
              <a:spcBef>
                <a:spcPts val="655"/>
              </a:spcBef>
            </a:pPr>
            <a:r>
              <a:rPr sz="4950" b="1" spc="60" dirty="0">
                <a:latin typeface="Arial"/>
                <a:cs typeface="Arial"/>
              </a:rPr>
              <a:t>Лекция</a:t>
            </a:r>
            <a:r>
              <a:rPr sz="4950" b="1" spc="-375" dirty="0">
                <a:latin typeface="Arial"/>
                <a:cs typeface="Arial"/>
              </a:rPr>
              <a:t> </a:t>
            </a:r>
            <a:r>
              <a:rPr sz="4950" spc="-50" dirty="0">
                <a:latin typeface="Arial Black"/>
                <a:cs typeface="Arial Black"/>
              </a:rPr>
              <a:t>3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RDD</a:t>
            </a:r>
            <a:r>
              <a:rPr spc="-1270" dirty="0"/>
              <a:t> </a:t>
            </a:r>
            <a:r>
              <a:rPr spc="-1165" dirty="0"/>
              <a:t>vs</a:t>
            </a:r>
            <a:r>
              <a:rPr spc="-1270" dirty="0"/>
              <a:t> </a:t>
            </a:r>
            <a:r>
              <a:rPr spc="-76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2528752"/>
            <a:ext cx="8735060" cy="5076825"/>
          </a:xfrm>
          <a:prstGeom prst="rect">
            <a:avLst/>
          </a:prstGeom>
        </p:spPr>
        <p:txBody>
          <a:bodyPr vert="horz" wrap="square" lIns="0" tIns="337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5"/>
              </a:spcBef>
            </a:pPr>
            <a:r>
              <a:rPr sz="3600" b="1" spc="260" dirty="0">
                <a:latin typeface="Arial"/>
                <a:cs typeface="Arial"/>
              </a:rPr>
              <a:t>RDD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(Resilient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Distributed</a:t>
            </a:r>
            <a:r>
              <a:rPr sz="3600" b="1" spc="10" dirty="0">
                <a:latin typeface="Arial"/>
                <a:cs typeface="Arial"/>
              </a:rPr>
              <a:t> </a:t>
            </a:r>
            <a:r>
              <a:rPr sz="3600" b="1" spc="75" dirty="0">
                <a:latin typeface="Arial"/>
                <a:cs typeface="Arial"/>
              </a:rPr>
              <a:t>Dataset)</a:t>
            </a:r>
            <a:endParaRPr sz="3600">
              <a:latin typeface="Arial"/>
              <a:cs typeface="Arial"/>
            </a:endParaRPr>
          </a:p>
          <a:p>
            <a:pPr marL="270510" indent="-257810">
              <a:lnSpc>
                <a:spcPct val="100000"/>
              </a:lnSpc>
              <a:spcBef>
                <a:spcPts val="2560"/>
              </a:spcBef>
              <a:buChar char="-"/>
              <a:tabLst>
                <a:tab pos="270510" algn="l"/>
              </a:tabLst>
            </a:pPr>
            <a:r>
              <a:rPr sz="3600" spc="-20" dirty="0">
                <a:latin typeface="Times New Roman"/>
                <a:cs typeface="Times New Roman"/>
              </a:rPr>
              <a:t>Низкоуровневая</a:t>
            </a:r>
            <a:r>
              <a:rPr sz="3600" spc="-1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структура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данных.</a:t>
            </a:r>
            <a:endParaRPr sz="3600">
              <a:latin typeface="Times New Roman"/>
              <a:cs typeface="Times New Roman"/>
            </a:endParaRPr>
          </a:p>
          <a:p>
            <a:pPr marL="270510" indent="-257810">
              <a:lnSpc>
                <a:spcPct val="100000"/>
              </a:lnSpc>
              <a:spcBef>
                <a:spcPts val="2675"/>
              </a:spcBef>
              <a:buChar char="-"/>
              <a:tabLst>
                <a:tab pos="270510" algn="l"/>
              </a:tabLst>
            </a:pPr>
            <a:r>
              <a:rPr sz="3600" dirty="0">
                <a:latin typeface="Times New Roman"/>
                <a:cs typeface="Times New Roman"/>
              </a:rPr>
              <a:t>Не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имеет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схемы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(нужна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ручная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обработка).</a:t>
            </a:r>
            <a:endParaRPr sz="3600">
              <a:latin typeface="Times New Roman"/>
              <a:cs typeface="Times New Roman"/>
            </a:endParaRPr>
          </a:p>
          <a:p>
            <a:pPr marL="270510" indent="-257810">
              <a:lnSpc>
                <a:spcPct val="100000"/>
              </a:lnSpc>
              <a:spcBef>
                <a:spcPts val="2680"/>
              </a:spcBef>
              <a:buChar char="-"/>
              <a:tabLst>
                <a:tab pos="270510" algn="l"/>
              </a:tabLst>
            </a:pPr>
            <a:r>
              <a:rPr sz="3600" dirty="0">
                <a:latin typeface="Times New Roman"/>
                <a:cs typeface="Times New Roman"/>
              </a:rPr>
              <a:t>Операции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менее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оптимизированы.</a:t>
            </a:r>
            <a:endParaRPr sz="3600">
              <a:latin typeface="Times New Roman"/>
              <a:cs typeface="Times New Roman"/>
            </a:endParaRPr>
          </a:p>
          <a:p>
            <a:pPr marL="12700" marR="1184910" indent="257810">
              <a:lnSpc>
                <a:spcPct val="116199"/>
              </a:lnSpc>
              <a:spcBef>
                <a:spcPts val="1975"/>
              </a:spcBef>
              <a:buChar char="-"/>
              <a:tabLst>
                <a:tab pos="270510" algn="l"/>
              </a:tabLst>
            </a:pPr>
            <a:r>
              <a:rPr sz="3600" spc="-30" dirty="0">
                <a:latin typeface="Times New Roman"/>
                <a:cs typeface="Times New Roman"/>
              </a:rPr>
              <a:t>Подходит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нестандартных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задач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и </a:t>
            </a:r>
            <a:r>
              <a:rPr sz="3600" spc="-20" dirty="0">
                <a:latin typeface="Times New Roman"/>
                <a:cs typeface="Times New Roman"/>
              </a:rPr>
              <a:t>низкоуровневой</a:t>
            </a:r>
            <a:r>
              <a:rPr sz="3600" spc="-13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обработки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325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65"/>
              </a:spcBef>
            </a:pPr>
            <a:r>
              <a:rPr spc="95" dirty="0"/>
              <a:t>DataFrame</a:t>
            </a:r>
          </a:p>
          <a:p>
            <a:pPr marL="12700" marR="823594" indent="255904">
              <a:lnSpc>
                <a:spcPct val="114399"/>
              </a:lnSpc>
              <a:spcBef>
                <a:spcPts val="1845"/>
              </a:spcBef>
              <a:buChar char="-"/>
              <a:tabLst>
                <a:tab pos="268605" algn="l"/>
              </a:tabLst>
            </a:pPr>
            <a:r>
              <a:rPr b="0" spc="-40" dirty="0">
                <a:latin typeface="Times New Roman"/>
                <a:cs typeface="Times New Roman"/>
              </a:rPr>
              <a:t>Высокоуровневая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структура</a:t>
            </a:r>
            <a:r>
              <a:rPr b="0" spc="-12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данных, </a:t>
            </a:r>
            <a:r>
              <a:rPr b="0" dirty="0">
                <a:latin typeface="Times New Roman"/>
                <a:cs typeface="Times New Roman"/>
              </a:rPr>
              <a:t>основанная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на</a:t>
            </a:r>
            <a:r>
              <a:rPr b="0" spc="-14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RDD.</a:t>
            </a:r>
          </a:p>
          <a:p>
            <a:pPr marL="268605" indent="-255904">
              <a:lnSpc>
                <a:spcPct val="100000"/>
              </a:lnSpc>
              <a:spcBef>
                <a:spcPts val="2580"/>
              </a:spcBef>
              <a:buChar char="-"/>
              <a:tabLst>
                <a:tab pos="268605" algn="l"/>
              </a:tabLst>
            </a:pPr>
            <a:r>
              <a:rPr b="0" dirty="0">
                <a:latin typeface="Times New Roman"/>
                <a:cs typeface="Times New Roman"/>
              </a:rPr>
              <a:t>Имеет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-30" dirty="0">
                <a:latin typeface="Times New Roman"/>
                <a:cs typeface="Times New Roman"/>
              </a:rPr>
              <a:t>четко</a:t>
            </a:r>
            <a:r>
              <a:rPr b="0" spc="-145" dirty="0">
                <a:latin typeface="Times New Roman"/>
                <a:cs typeface="Times New Roman"/>
              </a:rPr>
              <a:t> </a:t>
            </a:r>
            <a:r>
              <a:rPr b="0" spc="-20" dirty="0">
                <a:latin typeface="Times New Roman"/>
                <a:cs typeface="Times New Roman"/>
              </a:rPr>
              <a:t>определённую</a:t>
            </a:r>
            <a:r>
              <a:rPr b="0" spc="-14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схему</a:t>
            </a:r>
          </a:p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b="0" spc="-10" dirty="0">
                <a:latin typeface="Times New Roman"/>
                <a:cs typeface="Times New Roman"/>
              </a:rPr>
              <a:t>(столбцы,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типы</a:t>
            </a:r>
            <a:r>
              <a:rPr b="0" spc="-165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данных).</a:t>
            </a:r>
          </a:p>
          <a:p>
            <a:pPr marL="12700" marR="927100" indent="255904">
              <a:lnSpc>
                <a:spcPct val="114399"/>
              </a:lnSpc>
              <a:spcBef>
                <a:spcPts val="1960"/>
              </a:spcBef>
              <a:buChar char="-"/>
              <a:tabLst>
                <a:tab pos="268605" algn="l"/>
              </a:tabLst>
            </a:pPr>
            <a:r>
              <a:rPr b="0" spc="-25" dirty="0">
                <a:latin typeface="Times New Roman"/>
                <a:cs typeface="Times New Roman"/>
              </a:rPr>
              <a:t>Использует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195" dirty="0">
                <a:latin typeface="Times New Roman"/>
                <a:cs typeface="Times New Roman"/>
              </a:rPr>
              <a:t>Catalyst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200" dirty="0">
                <a:latin typeface="Times New Roman"/>
                <a:cs typeface="Times New Roman"/>
              </a:rPr>
              <a:t>Optimizer</a:t>
            </a:r>
            <a:r>
              <a:rPr b="0" spc="-70" dirty="0">
                <a:latin typeface="Times New Roman"/>
                <a:cs typeface="Times New Roman"/>
              </a:rPr>
              <a:t> </a:t>
            </a:r>
            <a:r>
              <a:rPr b="0" spc="-25" dirty="0">
                <a:latin typeface="Times New Roman"/>
                <a:cs typeface="Times New Roman"/>
              </a:rPr>
              <a:t>для </a:t>
            </a:r>
            <a:r>
              <a:rPr b="0" spc="-10" dirty="0">
                <a:latin typeface="Times New Roman"/>
                <a:cs typeface="Times New Roman"/>
              </a:rPr>
              <a:t>оптимизации</a:t>
            </a:r>
            <a:r>
              <a:rPr b="0" spc="-16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операций.</a:t>
            </a:r>
          </a:p>
          <a:p>
            <a:pPr marL="12700" marR="5080" indent="255904">
              <a:lnSpc>
                <a:spcPct val="114399"/>
              </a:lnSpc>
              <a:spcBef>
                <a:spcPts val="1960"/>
              </a:spcBef>
              <a:buChar char="-"/>
              <a:tabLst>
                <a:tab pos="268605" algn="l"/>
              </a:tabLst>
            </a:pPr>
            <a:r>
              <a:rPr b="0" spc="-10" dirty="0">
                <a:latin typeface="Times New Roman"/>
                <a:cs typeface="Times New Roman"/>
              </a:rPr>
              <a:t>Лучше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-50" dirty="0">
                <a:latin typeface="Times New Roman"/>
                <a:cs typeface="Times New Roman"/>
              </a:rPr>
              <a:t>подходит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для</a:t>
            </a:r>
            <a:r>
              <a:rPr b="0" spc="-150" dirty="0">
                <a:latin typeface="Times New Roman"/>
                <a:cs typeface="Times New Roman"/>
              </a:rPr>
              <a:t> </a:t>
            </a:r>
            <a:r>
              <a:rPr b="0" spc="-10" dirty="0">
                <a:latin typeface="Times New Roman"/>
                <a:cs typeface="Times New Roman"/>
              </a:rPr>
              <a:t>структурированных </a:t>
            </a:r>
            <a:r>
              <a:rPr b="0" dirty="0">
                <a:latin typeface="Times New Roman"/>
                <a:cs typeface="Times New Roman"/>
              </a:rPr>
              <a:t>данных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b="0" dirty="0">
                <a:latin typeface="Times New Roman"/>
                <a:cs typeface="Times New Roman"/>
              </a:rPr>
              <a:t>и</a:t>
            </a:r>
            <a:r>
              <a:rPr b="0" spc="-130" dirty="0">
                <a:latin typeface="Times New Roman"/>
                <a:cs typeface="Times New Roman"/>
              </a:rPr>
              <a:t> </a:t>
            </a:r>
            <a:r>
              <a:rPr b="0" spc="65" dirty="0">
                <a:latin typeface="Times New Roman"/>
                <a:cs typeface="Times New Roman"/>
              </a:rPr>
              <a:t>SQL-</a:t>
            </a:r>
            <a:r>
              <a:rPr b="0" spc="-10" dirty="0">
                <a:latin typeface="Times New Roman"/>
                <a:cs typeface="Times New Roman"/>
              </a:rPr>
              <a:t>запросов.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9351" y="10020089"/>
            <a:ext cx="14185400" cy="86628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80564">
              <a:lnSpc>
                <a:spcPct val="100000"/>
              </a:lnSpc>
              <a:spcBef>
                <a:spcPts val="125"/>
              </a:spcBef>
            </a:pPr>
            <a:r>
              <a:rPr spc="-55" dirty="0"/>
              <a:t>RDD</a:t>
            </a:r>
            <a:r>
              <a:rPr spc="-1270" dirty="0"/>
              <a:t> </a:t>
            </a:r>
            <a:r>
              <a:rPr spc="-1165" dirty="0"/>
              <a:t>vs</a:t>
            </a:r>
            <a:r>
              <a:rPr spc="-1270" dirty="0"/>
              <a:t> </a:t>
            </a:r>
            <a:r>
              <a:rPr spc="-765" dirty="0"/>
              <a:t>DataFrame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2220603"/>
            <a:ext cx="16720819" cy="22891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spc="-20" dirty="0">
                <a:latin typeface="Times New Roman"/>
                <a:cs typeface="Times New Roman"/>
              </a:rPr>
              <a:t>Задача: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Имеются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данные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сотрудниках.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Нужно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отобрать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сотрудников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старше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30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лет, </a:t>
            </a:r>
            <a:r>
              <a:rPr sz="3600" spc="-10" dirty="0">
                <a:latin typeface="Times New Roman"/>
                <a:cs typeface="Times New Roman"/>
              </a:rPr>
              <a:t>сгруппировать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отделу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посчитать,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45" dirty="0">
                <a:latin typeface="Times New Roman"/>
                <a:cs typeface="Times New Roman"/>
              </a:rPr>
              <a:t>сколько</a:t>
            </a:r>
            <a:r>
              <a:rPr sz="3600" spc="-11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сотрудников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каждом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отделе.</a:t>
            </a:r>
            <a:endParaRPr sz="3600">
              <a:latin typeface="Times New Roman"/>
              <a:cs typeface="Times New Roman"/>
            </a:endParaRPr>
          </a:p>
          <a:p>
            <a:pPr marL="882650" algn="ctr">
              <a:lnSpc>
                <a:spcPct val="100000"/>
              </a:lnSpc>
              <a:spcBef>
                <a:spcPts val="3465"/>
              </a:spcBef>
              <a:tabLst>
                <a:tab pos="8830945" algn="l"/>
              </a:tabLst>
            </a:pPr>
            <a:r>
              <a:rPr sz="3600" spc="-305" dirty="0">
                <a:latin typeface="Arial Black"/>
                <a:cs typeface="Arial Black"/>
              </a:rPr>
              <a:t>RDD</a:t>
            </a:r>
            <a:r>
              <a:rPr sz="3600" dirty="0">
                <a:latin typeface="Arial Black"/>
                <a:cs typeface="Arial Black"/>
              </a:rPr>
              <a:t>	</a:t>
            </a:r>
            <a:r>
              <a:rPr sz="3600" spc="-270" dirty="0">
                <a:latin typeface="Arial Black"/>
                <a:cs typeface="Arial Black"/>
              </a:rPr>
              <a:t>DataFrame</a:t>
            </a:r>
            <a:endParaRPr sz="3600">
              <a:latin typeface="Arial Black"/>
              <a:cs typeface="Arial Black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1031" y="5025206"/>
            <a:ext cx="8964920" cy="43955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1656" y="5023520"/>
            <a:ext cx="9562141" cy="33912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614420">
              <a:lnSpc>
                <a:spcPct val="100000"/>
              </a:lnSpc>
              <a:spcBef>
                <a:spcPts val="125"/>
              </a:spcBef>
            </a:pPr>
            <a:r>
              <a:rPr spc="-740" dirty="0"/>
              <a:t>Spark</a:t>
            </a:r>
            <a:r>
              <a:rPr spc="-1285" dirty="0"/>
              <a:t> </a:t>
            </a:r>
            <a:r>
              <a:rPr spc="-505" dirty="0"/>
              <a:t>SQL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161" y="2659490"/>
            <a:ext cx="17059910" cy="5492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14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SQL</a:t>
            </a:r>
            <a:r>
              <a:rPr sz="3600" b="1" spc="-160" dirty="0">
                <a:latin typeface="Arial"/>
                <a:cs typeface="Arial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–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модуль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210" dirty="0">
                <a:latin typeface="Times New Roman"/>
                <a:cs typeface="Times New Roman"/>
              </a:rPr>
              <a:t>Spark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обработки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структурированных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с </a:t>
            </a:r>
            <a:r>
              <a:rPr sz="3600" dirty="0">
                <a:latin typeface="Times New Roman"/>
                <a:cs typeface="Times New Roman"/>
              </a:rPr>
              <a:t>использованием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b="1" spc="75" dirty="0">
                <a:latin typeface="Arial"/>
                <a:cs typeface="Arial"/>
              </a:rPr>
              <a:t>SQL-</a:t>
            </a:r>
            <a:r>
              <a:rPr sz="3600" b="1" dirty="0">
                <a:latin typeface="Times New Roman"/>
                <a:cs typeface="Times New Roman"/>
              </a:rPr>
              <a:t>запросов</a:t>
            </a:r>
            <a:r>
              <a:rPr sz="3600" b="1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b="1" spc="125" dirty="0">
                <a:latin typeface="Arial"/>
                <a:cs typeface="Arial"/>
              </a:rPr>
              <a:t>DataFrame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b="1" spc="95" dirty="0">
                <a:latin typeface="Arial"/>
                <a:cs typeface="Arial"/>
              </a:rPr>
              <a:t>API</a:t>
            </a:r>
            <a:r>
              <a:rPr sz="3600" spc="95" dirty="0">
                <a:latin typeface="Times New Roman"/>
                <a:cs typeface="Times New Roman"/>
              </a:rPr>
              <a:t>.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Он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позволяет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работать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данными </a:t>
            </a:r>
            <a:r>
              <a:rPr sz="3600" dirty="0">
                <a:latin typeface="Times New Roman"/>
                <a:cs typeface="Times New Roman"/>
              </a:rPr>
              <a:t>аналогично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обычным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таблицам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реляционных</a:t>
            </a:r>
            <a:r>
              <a:rPr sz="3600" spc="-5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БД.</a:t>
            </a: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60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SQL</a:t>
            </a:r>
            <a:r>
              <a:rPr sz="3600" b="1" spc="-70" dirty="0">
                <a:latin typeface="Arial"/>
                <a:cs typeface="Arial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предоставляет:</a:t>
            </a:r>
            <a:endParaRPr sz="360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75"/>
              </a:spcBef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Выполнение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85" dirty="0">
                <a:latin typeface="Times New Roman"/>
                <a:cs typeface="Times New Roman"/>
              </a:rPr>
              <a:t>SQL-</a:t>
            </a:r>
            <a:r>
              <a:rPr sz="3600" dirty="0">
                <a:latin typeface="Times New Roman"/>
                <a:cs typeface="Times New Roman"/>
              </a:rPr>
              <a:t>запросов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напрямую.</a:t>
            </a:r>
            <a:endParaRPr sz="360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AutoNum type="arabicPeriod"/>
              <a:tabLst>
                <a:tab pos="808355" algn="l"/>
              </a:tabLst>
            </a:pPr>
            <a:r>
              <a:rPr sz="3600" spc="245" dirty="0">
                <a:latin typeface="Times New Roman"/>
                <a:cs typeface="Times New Roman"/>
              </a:rPr>
              <a:t>DataFrame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API,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оптимизированный</a:t>
            </a:r>
            <a:r>
              <a:rPr sz="3600" spc="-5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через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215" dirty="0">
                <a:latin typeface="Times New Roman"/>
                <a:cs typeface="Times New Roman"/>
              </a:rPr>
              <a:t>Catalyst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160" dirty="0">
                <a:latin typeface="Times New Roman"/>
                <a:cs typeface="Times New Roman"/>
              </a:rPr>
              <a:t>Optimizer.</a:t>
            </a:r>
            <a:endParaRPr sz="3600">
              <a:latin typeface="Times New Roman"/>
              <a:cs typeface="Times New Roman"/>
            </a:endParaRPr>
          </a:p>
          <a:p>
            <a:pPr marL="808355" indent="-795655">
              <a:lnSpc>
                <a:spcPct val="100000"/>
              </a:lnSpc>
              <a:spcBef>
                <a:spcPts val="2675"/>
              </a:spcBef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Поддержку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форматов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данных: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220" dirty="0">
                <a:latin typeface="Times New Roman"/>
                <a:cs typeface="Times New Roman"/>
              </a:rPr>
              <a:t>Parquet,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CSV,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204" dirty="0">
                <a:latin typeface="Times New Roman"/>
                <a:cs typeface="Times New Roman"/>
              </a:rPr>
              <a:t>JSON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других.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5625" y="845493"/>
            <a:ext cx="1311338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745" dirty="0"/>
              <a:t>DataFrame</a:t>
            </a:r>
            <a:r>
              <a:rPr spc="-1270" dirty="0"/>
              <a:t> </a:t>
            </a:r>
            <a:r>
              <a:rPr spc="-535" dirty="0"/>
              <a:t>API</a:t>
            </a:r>
            <a:r>
              <a:rPr spc="-1265" dirty="0"/>
              <a:t> </a:t>
            </a:r>
            <a:r>
              <a:rPr spc="-110" dirty="0"/>
              <a:t>(</a:t>
            </a:r>
            <a:r>
              <a:rPr b="1" spc="-110" dirty="0">
                <a:latin typeface="Times New Roman"/>
                <a:cs typeface="Times New Roman"/>
              </a:rPr>
              <a:t>Трансформации</a:t>
            </a:r>
            <a:r>
              <a:rPr spc="-110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4308" y="2179048"/>
            <a:ext cx="10021021" cy="89181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0855">
              <a:lnSpc>
                <a:spcPct val="100000"/>
              </a:lnSpc>
              <a:spcBef>
                <a:spcPts val="125"/>
              </a:spcBef>
            </a:pPr>
            <a:r>
              <a:rPr spc="-745" dirty="0"/>
              <a:t>DataFrame</a:t>
            </a:r>
            <a:r>
              <a:rPr spc="-1270" dirty="0"/>
              <a:t> </a:t>
            </a:r>
            <a:r>
              <a:rPr spc="-535" dirty="0"/>
              <a:t>API</a:t>
            </a:r>
            <a:r>
              <a:rPr spc="-1265" dirty="0"/>
              <a:t> </a:t>
            </a:r>
            <a:r>
              <a:rPr spc="-75" dirty="0"/>
              <a:t>(</a:t>
            </a:r>
            <a:r>
              <a:rPr b="1" spc="-75" dirty="0">
                <a:latin typeface="Times New Roman"/>
                <a:cs typeface="Times New Roman"/>
              </a:rPr>
              <a:t>Действия</a:t>
            </a:r>
            <a:r>
              <a:rPr spc="-75" dirty="0"/>
              <a:t>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689" y="2451813"/>
            <a:ext cx="13101316" cy="65862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85265">
              <a:lnSpc>
                <a:spcPct val="100000"/>
              </a:lnSpc>
              <a:spcBef>
                <a:spcPts val="125"/>
              </a:spcBef>
            </a:pPr>
            <a:r>
              <a:rPr b="1" spc="-85" dirty="0">
                <a:latin typeface="Times New Roman"/>
                <a:cs typeface="Times New Roman"/>
              </a:rPr>
              <a:t>Практика</a:t>
            </a:r>
            <a:r>
              <a:rPr b="1" spc="-640" dirty="0">
                <a:latin typeface="Times New Roman"/>
                <a:cs typeface="Times New Roman"/>
              </a:rPr>
              <a:t> </a:t>
            </a:r>
            <a:r>
              <a:rPr spc="-765" dirty="0"/>
              <a:t>DataFrame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34388" y="3162982"/>
            <a:ext cx="13087350" cy="21970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199"/>
              </a:lnSpc>
              <a:spcBef>
                <a:spcPts val="90"/>
              </a:spcBef>
            </a:pPr>
            <a:r>
              <a:rPr dirty="0"/>
              <a:t>Репозиторий</a:t>
            </a:r>
            <a:r>
              <a:rPr spc="-90" dirty="0"/>
              <a:t> </a:t>
            </a:r>
            <a:r>
              <a:rPr dirty="0"/>
              <a:t>на</a:t>
            </a:r>
            <a:r>
              <a:rPr spc="-80" dirty="0"/>
              <a:t> </a:t>
            </a:r>
            <a:r>
              <a:rPr spc="225" dirty="0"/>
              <a:t>GitHub</a:t>
            </a:r>
            <a:r>
              <a:rPr spc="-85" dirty="0"/>
              <a:t> </a:t>
            </a:r>
            <a:r>
              <a:rPr dirty="0"/>
              <a:t>с</a:t>
            </a:r>
            <a:r>
              <a:rPr spc="-80" dirty="0"/>
              <a:t> </a:t>
            </a:r>
            <a:r>
              <a:rPr spc="265" dirty="0"/>
              <a:t>python-</a:t>
            </a:r>
            <a:r>
              <a:rPr spc="-45" dirty="0"/>
              <a:t>ноутбуком</a:t>
            </a:r>
            <a:r>
              <a:rPr spc="-80" dirty="0"/>
              <a:t> </a:t>
            </a:r>
            <a:r>
              <a:rPr dirty="0"/>
              <a:t>и</a:t>
            </a:r>
            <a:r>
              <a:rPr spc="-85" dirty="0"/>
              <a:t> </a:t>
            </a:r>
            <a:r>
              <a:rPr dirty="0"/>
              <a:t>файлом</a:t>
            </a:r>
            <a:r>
              <a:rPr spc="-80" dirty="0"/>
              <a:t> </a:t>
            </a:r>
            <a:r>
              <a:rPr dirty="0"/>
              <a:t>с</a:t>
            </a:r>
            <a:r>
              <a:rPr spc="-80" dirty="0"/>
              <a:t> </a:t>
            </a:r>
            <a:r>
              <a:rPr spc="-10" dirty="0"/>
              <a:t>данными </a:t>
            </a:r>
            <a:r>
              <a:rPr spc="-20" dirty="0"/>
              <a:t>Рекомендуется</a:t>
            </a:r>
            <a:r>
              <a:rPr spc="-65" dirty="0"/>
              <a:t> </a:t>
            </a:r>
            <a:r>
              <a:rPr dirty="0"/>
              <a:t>его</a:t>
            </a:r>
            <a:r>
              <a:rPr spc="-60" dirty="0"/>
              <a:t> </a:t>
            </a:r>
            <a:r>
              <a:rPr dirty="0"/>
              <a:t>загрузить</a:t>
            </a:r>
            <a:r>
              <a:rPr spc="-60" dirty="0"/>
              <a:t> </a:t>
            </a:r>
            <a:r>
              <a:rPr dirty="0"/>
              <a:t>в</a:t>
            </a:r>
            <a:r>
              <a:rPr spc="-60" dirty="0"/>
              <a:t> </a:t>
            </a:r>
            <a:r>
              <a:rPr spc="254" dirty="0"/>
              <a:t>Google</a:t>
            </a:r>
            <a:r>
              <a:rPr spc="-65" dirty="0"/>
              <a:t> </a:t>
            </a:r>
            <a:r>
              <a:rPr spc="235" dirty="0"/>
              <a:t>Collab</a:t>
            </a:r>
            <a:r>
              <a:rPr spc="-65" dirty="0"/>
              <a:t> </a:t>
            </a:r>
            <a:r>
              <a:rPr dirty="0"/>
              <a:t>(вместе</a:t>
            </a:r>
            <a:r>
              <a:rPr spc="-60" dirty="0"/>
              <a:t> </a:t>
            </a:r>
            <a:r>
              <a:rPr dirty="0"/>
              <a:t>с</a:t>
            </a:r>
            <a:r>
              <a:rPr spc="-65" dirty="0"/>
              <a:t> </a:t>
            </a:r>
            <a:r>
              <a:rPr spc="-10" dirty="0" err="1"/>
              <a:t>данными</a:t>
            </a:r>
            <a:r>
              <a:rPr spc="-10" dirty="0"/>
              <a:t>)</a:t>
            </a:r>
            <a:endParaRPr spc="-20" dirty="0"/>
          </a:p>
          <a:p>
            <a:pPr marL="12700">
              <a:lnSpc>
                <a:spcPct val="100000"/>
              </a:lnSpc>
              <a:spcBef>
                <a:spcPts val="2680"/>
              </a:spcBef>
            </a:pPr>
            <a:r>
              <a:rPr lang="en-US" dirty="0"/>
              <a:t>https://github.com/tolokonov/hse_pyspark</a:t>
            </a:r>
            <a:endParaRPr u="sng" spc="150" dirty="0">
              <a:uFill>
                <a:solidFill>
                  <a:srgbClr val="000000"/>
                </a:solidFill>
              </a:u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37313" y="4509110"/>
            <a:ext cx="8429625" cy="10814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80" dirty="0">
                <a:latin typeface="Times New Roman"/>
                <a:cs typeface="Times New Roman"/>
              </a:rPr>
              <a:t>Спасибо</a:t>
            </a:r>
            <a:r>
              <a:rPr b="1" spc="-700" dirty="0">
                <a:latin typeface="Times New Roman"/>
                <a:cs typeface="Times New Roman"/>
              </a:rPr>
              <a:t> </a:t>
            </a:r>
            <a:r>
              <a:rPr b="1" spc="-35" dirty="0">
                <a:latin typeface="Times New Roman"/>
                <a:cs typeface="Times New Roman"/>
              </a:rPr>
              <a:t>за</a:t>
            </a:r>
            <a:r>
              <a:rPr b="1" spc="-680" dirty="0">
                <a:latin typeface="Times New Roman"/>
                <a:cs typeface="Times New Roman"/>
              </a:rPr>
              <a:t> </a:t>
            </a:r>
            <a:r>
              <a:rPr b="1" spc="-110" dirty="0">
                <a:latin typeface="Times New Roman"/>
                <a:cs typeface="Times New Roman"/>
              </a:rPr>
              <a:t>внимание</a:t>
            </a:r>
            <a:r>
              <a:rPr spc="-110" dirty="0"/>
              <a:t>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162810">
              <a:lnSpc>
                <a:spcPct val="100000"/>
              </a:lnSpc>
              <a:spcBef>
                <a:spcPts val="125"/>
              </a:spcBef>
            </a:pPr>
            <a:r>
              <a:rPr b="1" spc="-90" dirty="0">
                <a:latin typeface="Times New Roman"/>
                <a:cs typeface="Times New Roman"/>
              </a:rPr>
              <a:t>Содержание</a:t>
            </a:r>
            <a:r>
              <a:rPr b="1" spc="-670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курса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388" y="3027686"/>
            <a:ext cx="14220825" cy="7032625"/>
          </a:xfrm>
          <a:prstGeom prst="rect">
            <a:avLst/>
          </a:prstGeom>
        </p:spPr>
        <p:txBody>
          <a:bodyPr vert="horz" wrap="square" lIns="0" tIns="321310" rIns="0" bIns="0" rtlCol="0">
            <a:spAutoFit/>
          </a:bodyPr>
          <a:lstStyle/>
          <a:p>
            <a:pPr marL="800100" indent="-787400">
              <a:lnSpc>
                <a:spcPct val="100000"/>
              </a:lnSpc>
              <a:spcBef>
                <a:spcPts val="2530"/>
              </a:spcBef>
              <a:buAutoNum type="arabicPeriod"/>
              <a:tabLst>
                <a:tab pos="800100" algn="l"/>
              </a:tabLst>
            </a:pPr>
            <a:r>
              <a:rPr sz="3600" spc="-10" dirty="0">
                <a:latin typeface="Times New Roman"/>
                <a:cs typeface="Times New Roman"/>
              </a:rPr>
              <a:t>Введение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Big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Data: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как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работают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35" dirty="0">
                <a:latin typeface="Times New Roman"/>
                <a:cs typeface="Times New Roman"/>
              </a:rPr>
              <a:t>где</a:t>
            </a:r>
            <a:r>
              <a:rPr sz="3600" spc="-12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находятся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большие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данные;</a:t>
            </a:r>
            <a:endParaRPr sz="36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675"/>
              </a:spcBef>
              <a:buAutoNum type="arabicPeriod"/>
              <a:tabLst>
                <a:tab pos="800100" algn="l"/>
              </a:tabLst>
            </a:pPr>
            <a:r>
              <a:rPr sz="3900" dirty="0">
                <a:latin typeface="Times New Roman"/>
                <a:cs typeface="Times New Roman"/>
              </a:rPr>
              <a:t>Среда</a:t>
            </a:r>
            <a:r>
              <a:rPr sz="3900" spc="-50" dirty="0">
                <a:latin typeface="Times New Roman"/>
                <a:cs typeface="Times New Roman"/>
              </a:rPr>
              <a:t> </a:t>
            </a:r>
            <a:r>
              <a:rPr sz="3900" spc="195" dirty="0">
                <a:latin typeface="Times New Roman"/>
                <a:cs typeface="Times New Roman"/>
              </a:rPr>
              <a:t>Spark.</a:t>
            </a:r>
            <a:r>
              <a:rPr sz="3900" spc="-45" dirty="0">
                <a:latin typeface="Times New Roman"/>
                <a:cs typeface="Times New Roman"/>
              </a:rPr>
              <a:t> </a:t>
            </a:r>
            <a:r>
              <a:rPr sz="3900" spc="220" dirty="0">
                <a:latin typeface="Times New Roman"/>
                <a:cs typeface="Times New Roman"/>
              </a:rPr>
              <a:t>Spark</a:t>
            </a:r>
            <a:r>
              <a:rPr sz="3900" spc="-50" dirty="0">
                <a:latin typeface="Times New Roman"/>
                <a:cs typeface="Times New Roman"/>
              </a:rPr>
              <a:t> </a:t>
            </a:r>
            <a:r>
              <a:rPr sz="3900" spc="105" dirty="0">
                <a:latin typeface="Times New Roman"/>
                <a:cs typeface="Times New Roman"/>
              </a:rPr>
              <a:t>RDD</a:t>
            </a:r>
            <a:r>
              <a:rPr sz="3900" spc="-45" dirty="0">
                <a:latin typeface="Times New Roman"/>
                <a:cs typeface="Times New Roman"/>
              </a:rPr>
              <a:t> </a:t>
            </a:r>
            <a:r>
              <a:rPr sz="3900" spc="390" dirty="0">
                <a:latin typeface="Times New Roman"/>
                <a:cs typeface="Times New Roman"/>
              </a:rPr>
              <a:t>/</a:t>
            </a:r>
            <a:r>
              <a:rPr sz="3900" spc="-45" dirty="0">
                <a:latin typeface="Times New Roman"/>
                <a:cs typeface="Times New Roman"/>
              </a:rPr>
              <a:t> </a:t>
            </a:r>
            <a:r>
              <a:rPr sz="3900" spc="220" dirty="0">
                <a:latin typeface="Times New Roman"/>
                <a:cs typeface="Times New Roman"/>
              </a:rPr>
              <a:t>Spark</a:t>
            </a:r>
            <a:r>
              <a:rPr sz="3900" spc="-50" dirty="0">
                <a:latin typeface="Times New Roman"/>
                <a:cs typeface="Times New Roman"/>
              </a:rPr>
              <a:t> </a:t>
            </a:r>
            <a:r>
              <a:rPr sz="3900" spc="60" dirty="0">
                <a:latin typeface="Times New Roman"/>
                <a:cs typeface="Times New Roman"/>
              </a:rPr>
              <a:t>SQL;</a:t>
            </a:r>
            <a:endParaRPr sz="39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585"/>
              </a:spcBef>
              <a:buAutoNum type="arabicPeriod"/>
              <a:tabLst>
                <a:tab pos="800100" algn="l"/>
              </a:tabLst>
            </a:pPr>
            <a:r>
              <a:rPr sz="3600" b="1" dirty="0">
                <a:latin typeface="Arial"/>
                <a:cs typeface="Arial"/>
              </a:rPr>
              <a:t>Advanced</a:t>
            </a:r>
            <a:r>
              <a:rPr sz="3600" b="1" spc="-229" dirty="0">
                <a:latin typeface="Arial"/>
                <a:cs typeface="Arial"/>
              </a:rPr>
              <a:t> </a:t>
            </a:r>
            <a:r>
              <a:rPr sz="3600" b="1" spc="-20" dirty="0">
                <a:latin typeface="Arial"/>
                <a:cs typeface="Arial"/>
              </a:rPr>
              <a:t>SQL;</a:t>
            </a:r>
            <a:endParaRPr sz="3600">
              <a:latin typeface="Arial"/>
              <a:cs typeface="Arial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AutoNum type="arabicPeriod"/>
              <a:tabLst>
                <a:tab pos="800100" algn="l"/>
              </a:tabLst>
            </a:pP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ML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360" dirty="0">
                <a:latin typeface="Times New Roman"/>
                <a:cs typeface="Times New Roman"/>
              </a:rPr>
              <a:t>/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130" dirty="0">
                <a:latin typeface="Times New Roman"/>
                <a:cs typeface="Times New Roman"/>
              </a:rPr>
              <a:t>TimeSeries;</a:t>
            </a:r>
            <a:endParaRPr sz="36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AutoNum type="arabicPeriod"/>
              <a:tabLst>
                <a:tab pos="800100" algn="l"/>
              </a:tabLst>
            </a:pPr>
            <a:r>
              <a:rPr sz="3600" spc="204" dirty="0">
                <a:latin typeface="Times New Roman"/>
                <a:cs typeface="Times New Roman"/>
              </a:rPr>
              <a:t>Advanced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ML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проверка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результатов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качества</a:t>
            </a:r>
            <a:r>
              <a:rPr sz="3600" spc="-9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моделей;</a:t>
            </a:r>
            <a:endParaRPr sz="36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585"/>
              </a:spcBef>
              <a:buAutoNum type="arabicPeriod"/>
              <a:tabLst>
                <a:tab pos="800100" algn="l"/>
              </a:tabLst>
            </a:pP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229" dirty="0">
                <a:latin typeface="Times New Roman"/>
                <a:cs typeface="Times New Roman"/>
              </a:rPr>
              <a:t>GraphX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/Spark</a:t>
            </a:r>
            <a:r>
              <a:rPr sz="3600" spc="-30" dirty="0">
                <a:latin typeface="Times New Roman"/>
                <a:cs typeface="Times New Roman"/>
              </a:rPr>
              <a:t> </a:t>
            </a:r>
            <a:r>
              <a:rPr sz="3600" spc="150" dirty="0">
                <a:latin typeface="Times New Roman"/>
                <a:cs typeface="Times New Roman"/>
              </a:rPr>
              <a:t>Streaming;</a:t>
            </a:r>
            <a:endParaRPr sz="36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465"/>
              </a:spcBef>
              <a:buAutoNum type="arabicPeriod"/>
              <a:tabLst>
                <a:tab pos="800100" algn="l"/>
              </a:tabLst>
            </a:pPr>
            <a:r>
              <a:rPr sz="3600" spc="-20" dirty="0">
                <a:latin typeface="Times New Roman"/>
                <a:cs typeface="Times New Roman"/>
              </a:rPr>
              <a:t>Экосистема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50" dirty="0">
                <a:latin typeface="Times New Roman"/>
                <a:cs typeface="Times New Roman"/>
              </a:rPr>
              <a:t>(MLFlow,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60" dirty="0">
                <a:latin typeface="Times New Roman"/>
                <a:cs typeface="Times New Roman"/>
              </a:rPr>
              <a:t>AirFlow,H2O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55" dirty="0">
                <a:latin typeface="Times New Roman"/>
                <a:cs typeface="Times New Roman"/>
              </a:rPr>
              <a:t>AutoML);</a:t>
            </a:r>
            <a:endParaRPr sz="3600">
              <a:latin typeface="Times New Roman"/>
              <a:cs typeface="Times New Roman"/>
            </a:endParaRPr>
          </a:p>
          <a:p>
            <a:pPr marL="800100" indent="-787400">
              <a:lnSpc>
                <a:spcPct val="100000"/>
              </a:lnSpc>
              <a:spcBef>
                <a:spcPts val="2580"/>
              </a:spcBef>
              <a:buAutoNum type="arabicPeriod"/>
              <a:tabLst>
                <a:tab pos="800100" algn="l"/>
              </a:tabLst>
            </a:pP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-20" dirty="0">
                <a:latin typeface="Times New Roman"/>
                <a:cs typeface="Times New Roman"/>
              </a:rPr>
              <a:t>архитектуре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проекта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360" dirty="0">
                <a:latin typeface="Times New Roman"/>
                <a:cs typeface="Times New Roman"/>
              </a:rPr>
              <a:t>/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190" dirty="0">
                <a:latin typeface="Times New Roman"/>
                <a:cs typeface="Times New Roman"/>
              </a:rPr>
              <a:t>Spark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spc="95" dirty="0">
                <a:latin typeface="Times New Roman"/>
                <a:cs typeface="Times New Roman"/>
              </a:rPr>
              <a:t>CI/CD.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  <a:p>
            <a:pPr marL="5080" algn="ctr">
              <a:lnSpc>
                <a:spcPct val="100000"/>
              </a:lnSpc>
              <a:spcBef>
                <a:spcPts val="1095"/>
              </a:spcBef>
            </a:pPr>
            <a:r>
              <a:rPr sz="3600" spc="-250" dirty="0"/>
              <a:t>Apache</a:t>
            </a:r>
            <a:r>
              <a:rPr sz="3600" spc="-420" dirty="0"/>
              <a:t> </a:t>
            </a:r>
            <a:r>
              <a:rPr sz="3600" spc="-240" dirty="0"/>
              <a:t>Spark:</a:t>
            </a:r>
            <a:r>
              <a:rPr sz="3600" spc="-420" dirty="0"/>
              <a:t> </a:t>
            </a:r>
            <a:r>
              <a:rPr sz="3600" b="1" spc="-10" dirty="0">
                <a:latin typeface="Arial"/>
                <a:cs typeface="Arial"/>
              </a:rPr>
              <a:t>Введение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4388" y="3425519"/>
            <a:ext cx="9959975" cy="4088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808355" indent="-795655">
              <a:lnSpc>
                <a:spcPct val="100000"/>
              </a:lnSpc>
              <a:spcBef>
                <a:spcPts val="125"/>
              </a:spcBef>
              <a:buFont typeface="Arial"/>
              <a:buAutoNum type="arabicPeriod"/>
              <a:tabLst>
                <a:tab pos="808355" algn="l"/>
              </a:tabLst>
            </a:pPr>
            <a:r>
              <a:rPr sz="3600" b="1" dirty="0">
                <a:latin typeface="Times New Roman"/>
                <a:cs typeface="Times New Roman"/>
              </a:rPr>
              <a:t>Что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Times New Roman"/>
                <a:cs typeface="Times New Roman"/>
              </a:rPr>
              <a:t>такое</a:t>
            </a:r>
            <a:r>
              <a:rPr sz="3600" b="1" spc="-15" dirty="0">
                <a:latin typeface="Times New Roman"/>
                <a:cs typeface="Times New Roman"/>
              </a:rPr>
              <a:t> </a:t>
            </a:r>
            <a:r>
              <a:rPr sz="3600" b="1" dirty="0">
                <a:latin typeface="Arial"/>
                <a:cs typeface="Arial"/>
              </a:rPr>
              <a:t>Apache</a:t>
            </a:r>
            <a:r>
              <a:rPr sz="3600" b="1" spc="-114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Spark?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AutoNum type="arabicPeriod"/>
              <a:tabLst>
                <a:tab pos="808355" algn="l"/>
              </a:tabLst>
            </a:pPr>
            <a:r>
              <a:rPr sz="3600" b="1" dirty="0">
                <a:latin typeface="Arial"/>
                <a:cs typeface="Arial"/>
              </a:rPr>
              <a:t>SparkSession,</a:t>
            </a:r>
            <a:r>
              <a:rPr sz="3600" b="1" spc="-160" dirty="0">
                <a:latin typeface="Arial"/>
                <a:cs typeface="Arial"/>
              </a:rPr>
              <a:t> </a:t>
            </a:r>
            <a:r>
              <a:rPr sz="3600" b="1" spc="100" dirty="0">
                <a:latin typeface="Arial"/>
                <a:cs typeface="Arial"/>
              </a:rPr>
              <a:t>SparkConf,</a:t>
            </a:r>
            <a:r>
              <a:rPr sz="3600" b="1" spc="-150" dirty="0">
                <a:latin typeface="Arial"/>
                <a:cs typeface="Arial"/>
              </a:rPr>
              <a:t> </a:t>
            </a:r>
            <a:r>
              <a:rPr sz="3600" b="1" spc="105" dirty="0">
                <a:latin typeface="Arial"/>
                <a:cs typeface="Arial"/>
              </a:rPr>
              <a:t>SparkContext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560"/>
              </a:spcBef>
              <a:buAutoNum type="arabicPeriod"/>
              <a:tabLst>
                <a:tab pos="808355" algn="l"/>
              </a:tabLst>
            </a:pPr>
            <a:r>
              <a:rPr sz="3600" b="1" spc="145" dirty="0">
                <a:latin typeface="Arial"/>
                <a:cs typeface="Arial"/>
              </a:rPr>
              <a:t>Driver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545" dirty="0">
                <a:latin typeface="Arial"/>
                <a:cs typeface="Arial"/>
              </a:rPr>
              <a:t>&amp;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Executors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560"/>
              </a:spcBef>
              <a:buAutoNum type="arabicPeriod"/>
              <a:tabLst>
                <a:tab pos="808355" algn="l"/>
              </a:tabLst>
            </a:pPr>
            <a:r>
              <a:rPr sz="3600" b="1" spc="114" dirty="0">
                <a:latin typeface="Arial"/>
                <a:cs typeface="Arial"/>
              </a:rPr>
              <a:t>Transformations</a:t>
            </a:r>
            <a:r>
              <a:rPr sz="3600" b="1" spc="-100" dirty="0">
                <a:latin typeface="Arial"/>
                <a:cs typeface="Arial"/>
              </a:rPr>
              <a:t> </a:t>
            </a:r>
            <a:r>
              <a:rPr sz="3600" b="1" spc="545" dirty="0">
                <a:latin typeface="Arial"/>
                <a:cs typeface="Arial"/>
              </a:rPr>
              <a:t>&amp;</a:t>
            </a:r>
            <a:r>
              <a:rPr sz="3600" b="1" spc="-95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Actions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560"/>
              </a:spcBef>
              <a:buAutoNum type="arabicPeriod"/>
              <a:tabLst>
                <a:tab pos="808355" algn="l"/>
              </a:tabLst>
            </a:pPr>
            <a:r>
              <a:rPr sz="3600" b="1" spc="235" dirty="0">
                <a:latin typeface="Arial"/>
                <a:cs typeface="Arial"/>
              </a:rPr>
              <a:t>RDD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69261" y="4512095"/>
            <a:ext cx="9477912" cy="458160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2228" y="2035903"/>
            <a:ext cx="17881600" cy="838962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13815" algn="ctr">
              <a:lnSpc>
                <a:spcPct val="100000"/>
              </a:lnSpc>
              <a:spcBef>
                <a:spcPts val="125"/>
              </a:spcBef>
            </a:pPr>
            <a:r>
              <a:rPr sz="3600" spc="-250" dirty="0">
                <a:latin typeface="Arial Black"/>
                <a:cs typeface="Arial Black"/>
              </a:rPr>
              <a:t>Apache</a:t>
            </a:r>
            <a:r>
              <a:rPr sz="3600" spc="-420" dirty="0">
                <a:latin typeface="Arial Black"/>
                <a:cs typeface="Arial Black"/>
              </a:rPr>
              <a:t> </a:t>
            </a:r>
            <a:r>
              <a:rPr sz="3600" spc="-275" dirty="0">
                <a:latin typeface="Arial Black"/>
                <a:cs typeface="Arial Black"/>
              </a:rPr>
              <a:t>Spark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6199"/>
              </a:lnSpc>
              <a:spcBef>
                <a:spcPts val="3185"/>
              </a:spcBef>
            </a:pPr>
            <a:r>
              <a:rPr sz="3600" b="1" dirty="0">
                <a:latin typeface="Arial"/>
                <a:cs typeface="Arial"/>
              </a:rPr>
              <a:t>Apache</a:t>
            </a:r>
            <a:r>
              <a:rPr sz="3600" b="1" spc="-195" dirty="0">
                <a:latin typeface="Arial"/>
                <a:cs typeface="Arial"/>
              </a:rPr>
              <a:t> </a:t>
            </a: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175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распределённый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движок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обработки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данных,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созданный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для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быстрой </a:t>
            </a:r>
            <a:r>
              <a:rPr sz="3600" dirty="0">
                <a:latin typeface="Times New Roman"/>
                <a:cs typeface="Times New Roman"/>
              </a:rPr>
              <a:t>работы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большими</a:t>
            </a:r>
            <a:r>
              <a:rPr sz="3600" spc="-10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объёмами</a:t>
            </a:r>
            <a:r>
              <a:rPr sz="3600" spc="-10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данных.</a:t>
            </a:r>
            <a:endParaRPr sz="36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2014"/>
              </a:spcBef>
            </a:pPr>
            <a:r>
              <a:rPr sz="2350" b="1" spc="-10" dirty="0">
                <a:latin typeface="Times New Roman"/>
                <a:cs typeface="Times New Roman"/>
              </a:rPr>
              <a:t>Преимущества</a:t>
            </a:r>
            <a:r>
              <a:rPr sz="2350" b="1" spc="-10" dirty="0">
                <a:latin typeface="Arial"/>
                <a:cs typeface="Arial"/>
              </a:rPr>
              <a:t>:</a:t>
            </a:r>
            <a:endParaRPr sz="2350">
              <a:latin typeface="Arial"/>
              <a:cs typeface="Arial"/>
            </a:endParaRPr>
          </a:p>
          <a:p>
            <a:pPr marL="869950" indent="-623570">
              <a:lnSpc>
                <a:spcPct val="100000"/>
              </a:lnSpc>
              <a:spcBef>
                <a:spcPts val="1735"/>
              </a:spcBef>
              <a:buAutoNum type="arabicPeriod"/>
              <a:tabLst>
                <a:tab pos="869950" algn="l"/>
              </a:tabLst>
            </a:pPr>
            <a:r>
              <a:rPr sz="2350" b="1" spc="-20" dirty="0">
                <a:latin typeface="Times New Roman"/>
                <a:cs typeface="Times New Roman"/>
              </a:rPr>
              <a:t>Скорость</a:t>
            </a:r>
            <a:r>
              <a:rPr sz="2350" b="1" spc="-20" dirty="0">
                <a:latin typeface="Arial"/>
                <a:cs typeface="Arial"/>
              </a:rPr>
              <a:t>:</a:t>
            </a:r>
            <a:r>
              <a:rPr sz="2350" b="1" spc="-110" dirty="0">
                <a:latin typeface="Arial"/>
                <a:cs typeface="Arial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Работает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в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памяти,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в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10–100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раз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быстрее</a:t>
            </a:r>
            <a:endParaRPr sz="23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450"/>
              </a:spcBef>
            </a:pPr>
            <a:r>
              <a:rPr sz="2350" spc="125" dirty="0">
                <a:latin typeface="Times New Roman"/>
                <a:cs typeface="Times New Roman"/>
              </a:rPr>
              <a:t>MapReduce.</a:t>
            </a:r>
            <a:endParaRPr sz="2350">
              <a:latin typeface="Times New Roman"/>
              <a:cs typeface="Times New Roman"/>
            </a:endParaRPr>
          </a:p>
          <a:p>
            <a:pPr marL="870585" marR="9918065" indent="-624205">
              <a:lnSpc>
                <a:spcPct val="115900"/>
              </a:lnSpc>
              <a:spcBef>
                <a:spcPts val="1210"/>
              </a:spcBef>
              <a:buAutoNum type="arabicPeriod" startAt="2"/>
              <a:tabLst>
                <a:tab pos="870585" algn="l"/>
              </a:tabLst>
            </a:pPr>
            <a:r>
              <a:rPr sz="2350" b="1" spc="-20" dirty="0">
                <a:latin typeface="Times New Roman"/>
                <a:cs typeface="Times New Roman"/>
              </a:rPr>
              <a:t>Универсальность</a:t>
            </a:r>
            <a:r>
              <a:rPr sz="2350" b="1" spc="-20" dirty="0">
                <a:latin typeface="Arial"/>
                <a:cs typeface="Arial"/>
              </a:rPr>
              <a:t>:</a:t>
            </a:r>
            <a:r>
              <a:rPr sz="2350" b="1" spc="-95" dirty="0">
                <a:latin typeface="Arial"/>
                <a:cs typeface="Arial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Поддерживает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160" dirty="0">
                <a:latin typeface="Times New Roman"/>
                <a:cs typeface="Times New Roman"/>
              </a:rPr>
              <a:t>batch,</a:t>
            </a:r>
            <a:r>
              <a:rPr sz="2350" spc="-25" dirty="0">
                <a:latin typeface="Times New Roman"/>
                <a:cs typeface="Times New Roman"/>
              </a:rPr>
              <a:t> </a:t>
            </a:r>
            <a:r>
              <a:rPr sz="2350" spc="95" dirty="0">
                <a:latin typeface="Times New Roman"/>
                <a:cs typeface="Times New Roman"/>
              </a:rPr>
              <a:t>real-</a:t>
            </a:r>
            <a:r>
              <a:rPr sz="2350" spc="120" dirty="0">
                <a:latin typeface="Times New Roman"/>
                <a:cs typeface="Times New Roman"/>
              </a:rPr>
              <a:t>time </a:t>
            </a:r>
            <a:r>
              <a:rPr sz="2350" spc="95" dirty="0">
                <a:latin typeface="Times New Roman"/>
                <a:cs typeface="Times New Roman"/>
              </a:rPr>
              <a:t>(Streaming),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SQL-запросы,</a:t>
            </a:r>
            <a:r>
              <a:rPr sz="2350" spc="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ML</a:t>
            </a:r>
            <a:r>
              <a:rPr sz="2350" spc="-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и графовую </a:t>
            </a:r>
            <a:r>
              <a:rPr sz="2350" spc="-10" dirty="0">
                <a:latin typeface="Times New Roman"/>
                <a:cs typeface="Times New Roman"/>
              </a:rPr>
              <a:t>обработку.</a:t>
            </a:r>
            <a:endParaRPr sz="2350">
              <a:latin typeface="Times New Roman"/>
              <a:cs typeface="Times New Roman"/>
            </a:endParaRPr>
          </a:p>
          <a:p>
            <a:pPr marL="869950" indent="-623570">
              <a:lnSpc>
                <a:spcPct val="100000"/>
              </a:lnSpc>
              <a:spcBef>
                <a:spcPts val="1735"/>
              </a:spcBef>
              <a:buAutoNum type="arabicPeriod" startAt="2"/>
              <a:tabLst>
                <a:tab pos="869950" algn="l"/>
              </a:tabLst>
            </a:pPr>
            <a:r>
              <a:rPr sz="2350" b="1" dirty="0">
                <a:latin typeface="Times New Roman"/>
                <a:cs typeface="Times New Roman"/>
              </a:rPr>
              <a:t>Простота</a:t>
            </a:r>
            <a:r>
              <a:rPr sz="2350" b="1" spc="-3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и</a:t>
            </a:r>
            <a:r>
              <a:rPr sz="2350" b="1" spc="-35" dirty="0">
                <a:latin typeface="Times New Roman"/>
                <a:cs typeface="Times New Roman"/>
              </a:rPr>
              <a:t> </a:t>
            </a:r>
            <a:r>
              <a:rPr sz="2350" b="1" spc="-20" dirty="0">
                <a:latin typeface="Times New Roman"/>
                <a:cs typeface="Times New Roman"/>
              </a:rPr>
              <a:t>гибкость</a:t>
            </a:r>
            <a:r>
              <a:rPr sz="2350" b="1" spc="-20" dirty="0">
                <a:latin typeface="Arial"/>
                <a:cs typeface="Arial"/>
              </a:rPr>
              <a:t>:</a:t>
            </a:r>
            <a:r>
              <a:rPr sz="2350" b="1" spc="-105" dirty="0">
                <a:latin typeface="Arial"/>
                <a:cs typeface="Arial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Удобные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API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на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10" dirty="0">
                <a:latin typeface="Times New Roman"/>
                <a:cs typeface="Times New Roman"/>
              </a:rPr>
              <a:t>Scala,</a:t>
            </a:r>
            <a:r>
              <a:rPr sz="2350" spc="-35" dirty="0">
                <a:latin typeface="Times New Roman"/>
                <a:cs typeface="Times New Roman"/>
              </a:rPr>
              <a:t> </a:t>
            </a:r>
            <a:r>
              <a:rPr sz="2350" spc="155" dirty="0">
                <a:latin typeface="Times New Roman"/>
                <a:cs typeface="Times New Roman"/>
              </a:rPr>
              <a:t>Python,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40" dirty="0">
                <a:latin typeface="Times New Roman"/>
                <a:cs typeface="Times New Roman"/>
              </a:rPr>
              <a:t>Java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и</a:t>
            </a:r>
            <a:endParaRPr sz="23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450"/>
              </a:spcBef>
            </a:pPr>
            <a:r>
              <a:rPr sz="2350" spc="40" dirty="0">
                <a:latin typeface="Times New Roman"/>
                <a:cs typeface="Times New Roman"/>
              </a:rPr>
              <a:t>SQL.</a:t>
            </a:r>
            <a:endParaRPr sz="2350">
              <a:latin typeface="Times New Roman"/>
              <a:cs typeface="Times New Roman"/>
            </a:endParaRPr>
          </a:p>
          <a:p>
            <a:pPr marL="869950" indent="-623570">
              <a:lnSpc>
                <a:spcPct val="100000"/>
              </a:lnSpc>
              <a:spcBef>
                <a:spcPts val="1660"/>
              </a:spcBef>
              <a:buAutoNum type="arabicPeriod" startAt="4"/>
              <a:tabLst>
                <a:tab pos="869950" algn="l"/>
              </a:tabLst>
            </a:pPr>
            <a:r>
              <a:rPr sz="2350" b="1" spc="-20" dirty="0">
                <a:latin typeface="Times New Roman"/>
                <a:cs typeface="Times New Roman"/>
              </a:rPr>
              <a:t>Масштабируемость</a:t>
            </a:r>
            <a:r>
              <a:rPr sz="2350" b="1" spc="-20" dirty="0">
                <a:latin typeface="Arial"/>
                <a:cs typeface="Arial"/>
              </a:rPr>
              <a:t>:</a:t>
            </a:r>
            <a:r>
              <a:rPr sz="2350" b="1" spc="-130" dirty="0">
                <a:latin typeface="Arial"/>
                <a:cs typeface="Arial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Легко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масштабируется</a:t>
            </a:r>
            <a:r>
              <a:rPr sz="2350" spc="-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на</a:t>
            </a:r>
            <a:r>
              <a:rPr sz="2350" spc="-6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кластерах.</a:t>
            </a:r>
            <a:endParaRPr sz="2350">
              <a:latin typeface="Times New Roman"/>
              <a:cs typeface="Times New Roman"/>
            </a:endParaRPr>
          </a:p>
          <a:p>
            <a:pPr marL="870585" marR="9264650" indent="-624205">
              <a:lnSpc>
                <a:spcPct val="115900"/>
              </a:lnSpc>
              <a:spcBef>
                <a:spcPts val="1285"/>
              </a:spcBef>
              <a:buAutoNum type="arabicPeriod" startAt="4"/>
              <a:tabLst>
                <a:tab pos="870585" algn="l"/>
              </a:tabLst>
            </a:pPr>
            <a:r>
              <a:rPr sz="2350" b="1" spc="-20" dirty="0">
                <a:latin typeface="Times New Roman"/>
                <a:cs typeface="Times New Roman"/>
              </a:rPr>
              <a:t>Экосистема</a:t>
            </a:r>
            <a:r>
              <a:rPr sz="2350" b="1" spc="-20" dirty="0">
                <a:latin typeface="Arial"/>
                <a:cs typeface="Arial"/>
              </a:rPr>
              <a:t>:</a:t>
            </a:r>
            <a:r>
              <a:rPr sz="2350" b="1" spc="-120" dirty="0">
                <a:latin typeface="Arial"/>
                <a:cs typeface="Arial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Широкий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набор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библиотек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100" dirty="0">
                <a:latin typeface="Times New Roman"/>
                <a:cs typeface="Times New Roman"/>
              </a:rPr>
              <a:t>(Spark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60" dirty="0">
                <a:latin typeface="Times New Roman"/>
                <a:cs typeface="Times New Roman"/>
              </a:rPr>
              <a:t>SQL,</a:t>
            </a:r>
            <a:r>
              <a:rPr sz="2350" spc="-40" dirty="0">
                <a:latin typeface="Times New Roman"/>
                <a:cs typeface="Times New Roman"/>
              </a:rPr>
              <a:t> </a:t>
            </a:r>
            <a:r>
              <a:rPr sz="2350" spc="110" dirty="0">
                <a:latin typeface="Times New Roman"/>
                <a:cs typeface="Times New Roman"/>
              </a:rPr>
              <a:t>Spark </a:t>
            </a:r>
            <a:r>
              <a:rPr sz="2350" spc="120" dirty="0">
                <a:latin typeface="Times New Roman"/>
                <a:cs typeface="Times New Roman"/>
              </a:rPr>
              <a:t>Streaming,</a:t>
            </a:r>
            <a:r>
              <a:rPr sz="2350" spc="7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MLlib,</a:t>
            </a:r>
            <a:r>
              <a:rPr sz="2350" spc="80" dirty="0">
                <a:latin typeface="Times New Roman"/>
                <a:cs typeface="Times New Roman"/>
              </a:rPr>
              <a:t> </a:t>
            </a:r>
            <a:r>
              <a:rPr sz="2350" spc="105" dirty="0">
                <a:latin typeface="Times New Roman"/>
                <a:cs typeface="Times New Roman"/>
              </a:rPr>
              <a:t>GraphX).</a:t>
            </a:r>
            <a:endParaRPr sz="2350">
              <a:latin typeface="Times New Roman"/>
              <a:cs typeface="Times New Roman"/>
            </a:endParaRPr>
          </a:p>
          <a:p>
            <a:pPr marL="869950" indent="-623570">
              <a:lnSpc>
                <a:spcPct val="100000"/>
              </a:lnSpc>
              <a:spcBef>
                <a:spcPts val="1660"/>
              </a:spcBef>
              <a:buAutoNum type="arabicPeriod" startAt="4"/>
              <a:tabLst>
                <a:tab pos="869950" algn="l"/>
              </a:tabLst>
            </a:pPr>
            <a:r>
              <a:rPr sz="2350" b="1" spc="-10" dirty="0">
                <a:latin typeface="Times New Roman"/>
                <a:cs typeface="Times New Roman"/>
              </a:rPr>
              <a:t>Поддержка</a:t>
            </a:r>
            <a:r>
              <a:rPr sz="2350" b="1" spc="-60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различных</a:t>
            </a:r>
            <a:r>
              <a:rPr sz="2350" b="1" spc="-65" dirty="0">
                <a:latin typeface="Times New Roman"/>
                <a:cs typeface="Times New Roman"/>
              </a:rPr>
              <a:t> </a:t>
            </a:r>
            <a:r>
              <a:rPr sz="2350" b="1" spc="-20" dirty="0">
                <a:latin typeface="Times New Roman"/>
                <a:cs typeface="Times New Roman"/>
              </a:rPr>
              <a:t>источников</a:t>
            </a:r>
            <a:r>
              <a:rPr sz="2350" b="1" spc="-65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данных</a:t>
            </a:r>
            <a:r>
              <a:rPr sz="2350" b="1" spc="-10" dirty="0">
                <a:latin typeface="Arial"/>
                <a:cs typeface="Arial"/>
              </a:rPr>
              <a:t>:</a:t>
            </a:r>
            <a:r>
              <a:rPr sz="2350" b="1" spc="-130" dirty="0">
                <a:latin typeface="Arial"/>
                <a:cs typeface="Arial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Интеграция</a:t>
            </a:r>
            <a:r>
              <a:rPr sz="2350" spc="-70" dirty="0">
                <a:latin typeface="Times New Roman"/>
                <a:cs typeface="Times New Roman"/>
              </a:rPr>
              <a:t> </a:t>
            </a:r>
            <a:r>
              <a:rPr sz="2350" spc="-50" dirty="0">
                <a:latin typeface="Times New Roman"/>
                <a:cs typeface="Times New Roman"/>
              </a:rPr>
              <a:t>с</a:t>
            </a:r>
            <a:endParaRPr sz="2350">
              <a:latin typeface="Times New Roman"/>
              <a:cs typeface="Times New Roman"/>
            </a:endParaRPr>
          </a:p>
          <a:p>
            <a:pPr marL="870585">
              <a:lnSpc>
                <a:spcPct val="100000"/>
              </a:lnSpc>
              <a:spcBef>
                <a:spcPts val="450"/>
              </a:spcBef>
            </a:pPr>
            <a:r>
              <a:rPr sz="2350" spc="195" dirty="0">
                <a:latin typeface="Times New Roman"/>
                <a:cs typeface="Times New Roman"/>
              </a:rPr>
              <a:t>Hadoop,</a:t>
            </a:r>
            <a:r>
              <a:rPr sz="2350" spc="-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базами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данных,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облачными</a:t>
            </a:r>
            <a:r>
              <a:rPr sz="2350" spc="-45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хранилищами.</a:t>
            </a:r>
            <a:endParaRPr sz="23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  <a:p>
            <a:pPr marL="45720">
              <a:lnSpc>
                <a:spcPct val="100000"/>
              </a:lnSpc>
              <a:spcBef>
                <a:spcPts val="1095"/>
              </a:spcBef>
            </a:pPr>
            <a:r>
              <a:rPr sz="3600" b="1" spc="-55" dirty="0">
                <a:latin typeface="Arial"/>
                <a:cs typeface="Arial"/>
              </a:rPr>
              <a:t>Что</a:t>
            </a:r>
            <a:r>
              <a:rPr sz="3600" b="1" spc="-245" dirty="0">
                <a:latin typeface="Arial"/>
                <a:cs typeface="Arial"/>
              </a:rPr>
              <a:t> </a:t>
            </a:r>
            <a:r>
              <a:rPr sz="3600" b="1" spc="65" dirty="0">
                <a:latin typeface="Arial"/>
                <a:cs typeface="Arial"/>
              </a:rPr>
              <a:t>такое</a:t>
            </a:r>
            <a:r>
              <a:rPr sz="3600" b="1" spc="-245" dirty="0">
                <a:latin typeface="Arial"/>
                <a:cs typeface="Arial"/>
              </a:rPr>
              <a:t> </a:t>
            </a:r>
            <a:r>
              <a:rPr sz="3600" spc="-270" dirty="0"/>
              <a:t>SparkSession,</a:t>
            </a:r>
            <a:r>
              <a:rPr sz="3600" spc="-445" dirty="0"/>
              <a:t> </a:t>
            </a:r>
            <a:r>
              <a:rPr sz="3600" spc="-229" dirty="0"/>
              <a:t>SparkConf,</a:t>
            </a:r>
            <a:r>
              <a:rPr sz="3600" spc="-440" dirty="0"/>
              <a:t> </a:t>
            </a:r>
            <a:r>
              <a:rPr sz="3600" spc="-280" dirty="0"/>
              <a:t>SparkContext?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290" y="3473898"/>
            <a:ext cx="10607675" cy="546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199"/>
              </a:lnSpc>
              <a:spcBef>
                <a:spcPts val="90"/>
              </a:spcBef>
            </a:pPr>
            <a:r>
              <a:rPr sz="3600" b="1" spc="-10" dirty="0">
                <a:latin typeface="Arial"/>
                <a:cs typeface="Arial"/>
              </a:rPr>
              <a:t>SparkSession</a:t>
            </a:r>
            <a:r>
              <a:rPr sz="3600" b="1" spc="-204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интерфейс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взаимодействия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200" dirty="0">
                <a:latin typeface="Times New Roman"/>
                <a:cs typeface="Times New Roman"/>
              </a:rPr>
              <a:t>Spark </a:t>
            </a:r>
            <a:r>
              <a:rPr sz="3600" spc="-20" dirty="0">
                <a:latin typeface="Times New Roman"/>
                <a:cs typeface="Times New Roman"/>
              </a:rPr>
              <a:t>(рекомендуемый</a:t>
            </a:r>
            <a:r>
              <a:rPr sz="3600" spc="-3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способ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работы).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b="1" spc="125" dirty="0">
                <a:latin typeface="Arial"/>
                <a:cs typeface="Arial"/>
              </a:rPr>
              <a:t>SparkConf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настройки</a:t>
            </a:r>
            <a:r>
              <a:rPr sz="3600" spc="-2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приложения.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 marR="269875">
              <a:lnSpc>
                <a:spcPct val="116199"/>
              </a:lnSpc>
              <a:spcBef>
                <a:spcPts val="5"/>
              </a:spcBef>
            </a:pPr>
            <a:r>
              <a:rPr sz="3600" b="1" spc="114" dirty="0">
                <a:latin typeface="Arial"/>
                <a:cs typeface="Arial"/>
              </a:rPr>
              <a:t>SparkContext</a:t>
            </a:r>
            <a:r>
              <a:rPr sz="3600" b="1" spc="-225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обеспечивает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связь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с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кластером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и </a:t>
            </a:r>
            <a:r>
              <a:rPr sz="3600" dirty="0">
                <a:latin typeface="Times New Roman"/>
                <a:cs typeface="Times New Roman"/>
              </a:rPr>
              <a:t>управление</a:t>
            </a:r>
            <a:r>
              <a:rPr sz="3600" spc="-12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задачами.</a:t>
            </a:r>
            <a:endParaRPr sz="36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8666" y="3553331"/>
            <a:ext cx="5758986" cy="16185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91619" y="5758512"/>
            <a:ext cx="4502480" cy="156362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54971" y="7781164"/>
            <a:ext cx="4722369" cy="7901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21273" y="587869"/>
            <a:ext cx="11452225" cy="2026920"/>
          </a:xfrm>
          <a:prstGeom prst="rect">
            <a:avLst/>
          </a:prstGeom>
        </p:spPr>
        <p:txBody>
          <a:bodyPr vert="horz" wrap="square" lIns="0" tIns="2736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5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  <a:p>
            <a:pPr marL="4445" algn="ctr">
              <a:lnSpc>
                <a:spcPct val="100000"/>
              </a:lnSpc>
              <a:spcBef>
                <a:spcPts val="1095"/>
              </a:spcBef>
            </a:pPr>
            <a:r>
              <a:rPr sz="3600" b="1" spc="-40" dirty="0">
                <a:latin typeface="Arial"/>
                <a:cs typeface="Arial"/>
              </a:rPr>
              <a:t>Сущности</a:t>
            </a:r>
            <a:r>
              <a:rPr sz="3600" b="1" spc="-220" dirty="0">
                <a:latin typeface="Arial"/>
                <a:cs typeface="Arial"/>
              </a:rPr>
              <a:t> </a:t>
            </a:r>
            <a:r>
              <a:rPr sz="3600" spc="-250" dirty="0"/>
              <a:t>Apache</a:t>
            </a:r>
            <a:r>
              <a:rPr sz="3600" spc="-405" dirty="0"/>
              <a:t> </a:t>
            </a:r>
            <a:r>
              <a:rPr sz="3600" spc="-275" dirty="0"/>
              <a:t>Spark</a:t>
            </a:r>
            <a:endParaRPr sz="3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5948" y="6063439"/>
            <a:ext cx="4343400" cy="578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145" dirty="0">
                <a:latin typeface="Arial"/>
                <a:cs typeface="Arial"/>
              </a:rPr>
              <a:t>Driver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545" dirty="0">
                <a:latin typeface="Arial"/>
                <a:cs typeface="Arial"/>
              </a:rPr>
              <a:t>&amp;</a:t>
            </a:r>
            <a:r>
              <a:rPr sz="3600" b="1" spc="-130" dirty="0">
                <a:latin typeface="Arial"/>
                <a:cs typeface="Arial"/>
              </a:rPr>
              <a:t> </a:t>
            </a:r>
            <a:r>
              <a:rPr sz="3600" b="1" spc="-10" dirty="0">
                <a:latin typeface="Arial"/>
                <a:cs typeface="Arial"/>
              </a:rPr>
              <a:t>Executors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737" y="3146807"/>
            <a:ext cx="13411210" cy="70878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66189" y="2910114"/>
            <a:ext cx="11435916" cy="738408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228" y="2035903"/>
            <a:ext cx="12501880" cy="76987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705600">
              <a:lnSpc>
                <a:spcPct val="100000"/>
              </a:lnSpc>
              <a:spcBef>
                <a:spcPts val="125"/>
              </a:spcBef>
            </a:pPr>
            <a:r>
              <a:rPr sz="3600" b="1" spc="-85" dirty="0">
                <a:latin typeface="Arial"/>
                <a:cs typeface="Arial"/>
              </a:rPr>
              <a:t>Виды</a:t>
            </a:r>
            <a:r>
              <a:rPr sz="3600" b="1" spc="-235" dirty="0">
                <a:latin typeface="Arial"/>
                <a:cs typeface="Arial"/>
              </a:rPr>
              <a:t> </a:t>
            </a:r>
            <a:r>
              <a:rPr sz="3600" b="1" spc="-45" dirty="0">
                <a:latin typeface="Arial"/>
                <a:cs typeface="Arial"/>
              </a:rPr>
              <a:t>операторов</a:t>
            </a:r>
            <a:r>
              <a:rPr sz="3600" b="1" spc="-210" dirty="0">
                <a:latin typeface="Arial"/>
                <a:cs typeface="Arial"/>
              </a:rPr>
              <a:t> </a:t>
            </a:r>
            <a:r>
              <a:rPr sz="3600" b="1" spc="-75" dirty="0">
                <a:latin typeface="Arial"/>
                <a:cs typeface="Arial"/>
              </a:rPr>
              <a:t>в</a:t>
            </a:r>
            <a:r>
              <a:rPr sz="3600" b="1" spc="-225" dirty="0">
                <a:latin typeface="Arial"/>
                <a:cs typeface="Arial"/>
              </a:rPr>
              <a:t> </a:t>
            </a:r>
            <a:r>
              <a:rPr sz="3600" spc="-275" dirty="0">
                <a:latin typeface="Arial Black"/>
                <a:cs typeface="Arial Black"/>
              </a:rPr>
              <a:t>Spark</a:t>
            </a:r>
            <a:endParaRPr sz="36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729"/>
              </a:spcBef>
            </a:pPr>
            <a:r>
              <a:rPr sz="2650" b="1" dirty="0">
                <a:latin typeface="Times New Roman"/>
                <a:cs typeface="Times New Roman"/>
              </a:rPr>
              <a:t>Трансформации</a:t>
            </a:r>
            <a:r>
              <a:rPr sz="2650" b="1" spc="-50" dirty="0">
                <a:latin typeface="Times New Roman"/>
                <a:cs typeface="Times New Roman"/>
              </a:rPr>
              <a:t> </a:t>
            </a:r>
            <a:r>
              <a:rPr sz="2650" b="1" spc="55" dirty="0">
                <a:latin typeface="Arial"/>
                <a:cs typeface="Arial"/>
              </a:rPr>
              <a:t>(transformations):</a:t>
            </a:r>
            <a:endParaRPr sz="2650">
              <a:latin typeface="Arial"/>
              <a:cs typeface="Arial"/>
            </a:endParaRPr>
          </a:p>
          <a:p>
            <a:pPr marL="345440" indent="-332740">
              <a:lnSpc>
                <a:spcPct val="100000"/>
              </a:lnSpc>
              <a:spcBef>
                <a:spcPts val="2010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Формируют новый </a:t>
            </a:r>
            <a:r>
              <a:rPr sz="2650" spc="140" dirty="0">
                <a:latin typeface="Times New Roman"/>
                <a:cs typeface="Times New Roman"/>
              </a:rPr>
              <a:t>RDD/DataFrame.</a:t>
            </a:r>
            <a:endParaRPr sz="2650">
              <a:latin typeface="Times New Roman"/>
              <a:cs typeface="Times New Roman"/>
            </a:endParaRPr>
          </a:p>
          <a:p>
            <a:pPr marL="345440" marR="5894070" indent="-333375">
              <a:lnSpc>
                <a:spcPct val="117200"/>
              </a:lnSpc>
              <a:spcBef>
                <a:spcPts val="1460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Выполняются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лениво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spc="95" dirty="0">
                <a:latin typeface="Times New Roman"/>
                <a:cs typeface="Times New Roman"/>
              </a:rPr>
              <a:t>(lazy</a:t>
            </a:r>
            <a:r>
              <a:rPr sz="2650" spc="15" dirty="0">
                <a:latin typeface="Times New Roman"/>
                <a:cs typeface="Times New Roman"/>
              </a:rPr>
              <a:t> </a:t>
            </a:r>
            <a:r>
              <a:rPr sz="2650" spc="135" dirty="0">
                <a:latin typeface="Times New Roman"/>
                <a:cs typeface="Times New Roman"/>
              </a:rPr>
              <a:t>evaluation),</a:t>
            </a:r>
            <a:r>
              <a:rPr sz="2650" spc="10" dirty="0">
                <a:latin typeface="Times New Roman"/>
                <a:cs typeface="Times New Roman"/>
              </a:rPr>
              <a:t> </a:t>
            </a:r>
            <a:r>
              <a:rPr sz="2650" spc="-25" dirty="0">
                <a:latin typeface="Times New Roman"/>
                <a:cs typeface="Times New Roman"/>
              </a:rPr>
              <a:t>не </a:t>
            </a:r>
            <a:r>
              <a:rPr sz="2650" dirty="0">
                <a:latin typeface="Times New Roman"/>
                <a:cs typeface="Times New Roman"/>
              </a:rPr>
              <a:t>запускаются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сразу.</a:t>
            </a:r>
            <a:endParaRPr sz="2650">
              <a:latin typeface="Times New Roman"/>
              <a:cs typeface="Times New Roman"/>
            </a:endParaRPr>
          </a:p>
          <a:p>
            <a:pPr marL="345440" indent="-332740">
              <a:lnSpc>
                <a:spcPct val="100000"/>
              </a:lnSpc>
              <a:spcBef>
                <a:spcPts val="2010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Примеры:</a:t>
            </a:r>
            <a:r>
              <a:rPr sz="2650" spc="25" dirty="0">
                <a:latin typeface="Times New Roman"/>
                <a:cs typeface="Times New Roman"/>
              </a:rPr>
              <a:t> </a:t>
            </a:r>
            <a:r>
              <a:rPr sz="2650" i="1" spc="-60" dirty="0">
                <a:latin typeface="Arial"/>
                <a:cs typeface="Arial"/>
              </a:rPr>
              <a:t>map(),</a:t>
            </a:r>
            <a:r>
              <a:rPr sz="2650" i="1" spc="-170" dirty="0">
                <a:latin typeface="Arial"/>
                <a:cs typeface="Arial"/>
              </a:rPr>
              <a:t> </a:t>
            </a:r>
            <a:r>
              <a:rPr sz="2650" i="1" dirty="0">
                <a:latin typeface="Arial"/>
                <a:cs typeface="Arial"/>
              </a:rPr>
              <a:t>fllter(),</a:t>
            </a:r>
            <a:r>
              <a:rPr sz="2650" i="1" spc="-165" dirty="0">
                <a:latin typeface="Arial"/>
                <a:cs typeface="Arial"/>
              </a:rPr>
              <a:t> </a:t>
            </a:r>
            <a:r>
              <a:rPr sz="2650" i="1" spc="-10" dirty="0">
                <a:latin typeface="Arial"/>
                <a:cs typeface="Arial"/>
              </a:rPr>
              <a:t>flatMap(),</a:t>
            </a:r>
            <a:r>
              <a:rPr sz="2650" i="1" spc="-170" dirty="0">
                <a:latin typeface="Arial"/>
                <a:cs typeface="Arial"/>
              </a:rPr>
              <a:t> </a:t>
            </a:r>
            <a:r>
              <a:rPr sz="2650" i="1" spc="-85" dirty="0">
                <a:latin typeface="Arial"/>
                <a:cs typeface="Arial"/>
              </a:rPr>
              <a:t>groupBy(),</a:t>
            </a:r>
            <a:r>
              <a:rPr sz="2650" i="1" spc="-165" dirty="0">
                <a:latin typeface="Arial"/>
                <a:cs typeface="Arial"/>
              </a:rPr>
              <a:t> </a:t>
            </a:r>
            <a:r>
              <a:rPr sz="2650" i="1" spc="-10" dirty="0">
                <a:latin typeface="Arial"/>
                <a:cs typeface="Arial"/>
              </a:rPr>
              <a:t>join()</a:t>
            </a:r>
            <a:r>
              <a:rPr sz="2650" spc="-10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19"/>
              </a:spcBef>
              <a:buFont typeface="Times New Roman"/>
              <a:buChar char="•"/>
            </a:pPr>
            <a:endParaRPr sz="2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b="1" dirty="0">
                <a:latin typeface="Times New Roman"/>
                <a:cs typeface="Times New Roman"/>
              </a:rPr>
              <a:t>Действия</a:t>
            </a:r>
            <a:r>
              <a:rPr sz="2650" b="1" spc="100" dirty="0">
                <a:latin typeface="Times New Roman"/>
                <a:cs typeface="Times New Roman"/>
              </a:rPr>
              <a:t> </a:t>
            </a:r>
            <a:r>
              <a:rPr sz="2650" b="1" spc="-10" dirty="0">
                <a:latin typeface="Arial"/>
                <a:cs typeface="Arial"/>
              </a:rPr>
              <a:t>(actions):</a:t>
            </a:r>
            <a:endParaRPr sz="2650">
              <a:latin typeface="Arial"/>
              <a:cs typeface="Arial"/>
            </a:endParaRPr>
          </a:p>
          <a:p>
            <a:pPr marL="345440" marR="5245100" indent="-333375">
              <a:lnSpc>
                <a:spcPct val="117200"/>
              </a:lnSpc>
              <a:spcBef>
                <a:spcPts val="1465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Запускают</a:t>
            </a:r>
            <a:r>
              <a:rPr sz="2650" spc="-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вычисления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и возвращают</a:t>
            </a:r>
            <a:r>
              <a:rPr sz="2650" spc="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результат драйверу.</a:t>
            </a:r>
            <a:endParaRPr sz="2650">
              <a:latin typeface="Times New Roman"/>
              <a:cs typeface="Times New Roman"/>
            </a:endParaRPr>
          </a:p>
          <a:p>
            <a:pPr marL="345440" indent="-332740">
              <a:lnSpc>
                <a:spcPct val="100000"/>
              </a:lnSpc>
              <a:spcBef>
                <a:spcPts val="2010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Немедленно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запускают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цепочку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трансформаций.</a:t>
            </a:r>
            <a:endParaRPr sz="2650">
              <a:latin typeface="Times New Roman"/>
              <a:cs typeface="Times New Roman"/>
            </a:endParaRPr>
          </a:p>
          <a:p>
            <a:pPr marL="345440" indent="-332740">
              <a:lnSpc>
                <a:spcPct val="100000"/>
              </a:lnSpc>
              <a:spcBef>
                <a:spcPts val="2010"/>
              </a:spcBef>
              <a:buSzPct val="150943"/>
              <a:buChar char="•"/>
              <a:tabLst>
                <a:tab pos="345440" algn="l"/>
              </a:tabLst>
            </a:pPr>
            <a:r>
              <a:rPr sz="2650" dirty="0">
                <a:latin typeface="Times New Roman"/>
                <a:cs typeface="Times New Roman"/>
              </a:rPr>
              <a:t>Примеры:</a:t>
            </a:r>
            <a:r>
              <a:rPr sz="2650" spc="45" dirty="0">
                <a:latin typeface="Times New Roman"/>
                <a:cs typeface="Times New Roman"/>
              </a:rPr>
              <a:t> </a:t>
            </a:r>
            <a:r>
              <a:rPr sz="2650" i="1" spc="-65" dirty="0">
                <a:latin typeface="Arial"/>
                <a:cs typeface="Arial"/>
              </a:rPr>
              <a:t>collect(),</a:t>
            </a:r>
            <a:r>
              <a:rPr sz="2650" i="1" spc="-155" dirty="0">
                <a:latin typeface="Arial"/>
                <a:cs typeface="Arial"/>
              </a:rPr>
              <a:t> </a:t>
            </a:r>
            <a:r>
              <a:rPr sz="2650" i="1" spc="-45" dirty="0">
                <a:latin typeface="Arial"/>
                <a:cs typeface="Arial"/>
              </a:rPr>
              <a:t>count(),</a:t>
            </a:r>
            <a:r>
              <a:rPr sz="2650" i="1" spc="-150" dirty="0">
                <a:latin typeface="Arial"/>
                <a:cs typeface="Arial"/>
              </a:rPr>
              <a:t> </a:t>
            </a:r>
            <a:r>
              <a:rPr sz="2650" i="1" spc="-65" dirty="0">
                <a:latin typeface="Arial"/>
                <a:cs typeface="Arial"/>
              </a:rPr>
              <a:t>take(),</a:t>
            </a:r>
            <a:r>
              <a:rPr sz="2650" i="1" spc="-155" dirty="0">
                <a:latin typeface="Arial"/>
                <a:cs typeface="Arial"/>
              </a:rPr>
              <a:t> </a:t>
            </a:r>
            <a:r>
              <a:rPr sz="2650" i="1" spc="-105" dirty="0">
                <a:latin typeface="Arial"/>
                <a:cs typeface="Arial"/>
              </a:rPr>
              <a:t>reduce(),</a:t>
            </a:r>
            <a:r>
              <a:rPr sz="2650" i="1" spc="-150" dirty="0">
                <a:latin typeface="Arial"/>
                <a:cs typeface="Arial"/>
              </a:rPr>
              <a:t> </a:t>
            </a:r>
            <a:r>
              <a:rPr sz="2650" i="1" spc="-10" dirty="0">
                <a:latin typeface="Arial"/>
                <a:cs typeface="Arial"/>
              </a:rPr>
              <a:t>foreach()</a:t>
            </a:r>
            <a:r>
              <a:rPr sz="2650" spc="-10" dirty="0">
                <a:latin typeface="Times New Roman"/>
                <a:cs typeface="Times New Roman"/>
              </a:rPr>
              <a:t>.</a:t>
            </a:r>
            <a:endParaRPr sz="26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26422" y="4754150"/>
            <a:ext cx="9950457" cy="50802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spc="-110" dirty="0">
                <a:latin typeface="Times New Roman"/>
                <a:cs typeface="Times New Roman"/>
              </a:rPr>
              <a:t>Кратко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55" dirty="0">
                <a:latin typeface="Times New Roman"/>
                <a:cs typeface="Times New Roman"/>
              </a:rPr>
              <a:t>про</a:t>
            </a:r>
            <a:r>
              <a:rPr b="1" spc="-690" dirty="0">
                <a:latin typeface="Times New Roman"/>
                <a:cs typeface="Times New Roman"/>
              </a:rPr>
              <a:t> </a:t>
            </a:r>
            <a:r>
              <a:rPr b="1" spc="-60" dirty="0">
                <a:latin typeface="Times New Roman"/>
                <a:cs typeface="Times New Roman"/>
              </a:rPr>
              <a:t>прошлую</a:t>
            </a:r>
            <a:r>
              <a:rPr b="1" spc="-68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лекцию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52228" y="2035903"/>
            <a:ext cx="18767425" cy="8378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27355" algn="ctr">
              <a:lnSpc>
                <a:spcPct val="100000"/>
              </a:lnSpc>
              <a:spcBef>
                <a:spcPts val="125"/>
              </a:spcBef>
            </a:pPr>
            <a:r>
              <a:rPr sz="3600" spc="-320" dirty="0">
                <a:latin typeface="Arial Black"/>
                <a:cs typeface="Arial Black"/>
              </a:rPr>
              <a:t>RDD</a:t>
            </a:r>
            <a:endParaRPr sz="3600">
              <a:latin typeface="Arial Black"/>
              <a:cs typeface="Arial Black"/>
            </a:endParaRPr>
          </a:p>
          <a:p>
            <a:pPr marL="12700" marR="5080">
              <a:lnSpc>
                <a:spcPct val="115599"/>
              </a:lnSpc>
              <a:spcBef>
                <a:spcPts val="3190"/>
              </a:spcBef>
            </a:pPr>
            <a:r>
              <a:rPr sz="3400" b="1" spc="220" dirty="0">
                <a:latin typeface="Arial"/>
                <a:cs typeface="Arial"/>
              </a:rPr>
              <a:t>RDD</a:t>
            </a:r>
            <a:r>
              <a:rPr sz="3400" b="1" spc="-120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(Resilient</a:t>
            </a:r>
            <a:r>
              <a:rPr sz="3400" b="1" spc="-114" dirty="0">
                <a:latin typeface="Arial"/>
                <a:cs typeface="Arial"/>
              </a:rPr>
              <a:t> </a:t>
            </a:r>
            <a:r>
              <a:rPr sz="3400" b="1" spc="110" dirty="0">
                <a:latin typeface="Arial"/>
                <a:cs typeface="Arial"/>
              </a:rPr>
              <a:t>Distributed</a:t>
            </a:r>
            <a:r>
              <a:rPr sz="3400" b="1" spc="-120" dirty="0">
                <a:latin typeface="Arial"/>
                <a:cs typeface="Arial"/>
              </a:rPr>
              <a:t> </a:t>
            </a:r>
            <a:r>
              <a:rPr sz="3400" b="1" spc="75" dirty="0">
                <a:latin typeface="Arial"/>
                <a:cs typeface="Arial"/>
              </a:rPr>
              <a:t>Dataset)</a:t>
            </a:r>
            <a:r>
              <a:rPr sz="3400" b="1" spc="-125" dirty="0">
                <a:latin typeface="Arial"/>
                <a:cs typeface="Arial"/>
              </a:rPr>
              <a:t> </a:t>
            </a:r>
            <a:r>
              <a:rPr sz="3400" spc="-545" dirty="0">
                <a:latin typeface="Times New Roman"/>
                <a:cs typeface="Times New Roman"/>
              </a:rPr>
              <a:t>—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это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базовая</a:t>
            </a:r>
            <a:r>
              <a:rPr sz="3400" spc="-35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абстракция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данных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в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spc="165" dirty="0">
                <a:latin typeface="Times New Roman"/>
                <a:cs typeface="Times New Roman"/>
              </a:rPr>
              <a:t>Spark,</a:t>
            </a:r>
            <a:r>
              <a:rPr sz="3400" spc="-3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представляющая </a:t>
            </a:r>
            <a:r>
              <a:rPr sz="3400" dirty="0">
                <a:latin typeface="Times New Roman"/>
                <a:cs typeface="Times New Roman"/>
              </a:rPr>
              <a:t>собой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-25" dirty="0">
                <a:latin typeface="Times New Roman"/>
                <a:cs typeface="Times New Roman"/>
              </a:rPr>
              <a:t>отказоустойчивую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распределённую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-20" dirty="0">
                <a:latin typeface="Times New Roman"/>
                <a:cs typeface="Times New Roman"/>
              </a:rPr>
              <a:t>коллекцию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элементов,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размещённую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dirty="0">
                <a:latin typeface="Times New Roman"/>
                <a:cs typeface="Times New Roman"/>
              </a:rPr>
              <a:t>на</a:t>
            </a:r>
            <a:r>
              <a:rPr sz="3400" spc="-120" dirty="0">
                <a:latin typeface="Times New Roman"/>
                <a:cs typeface="Times New Roman"/>
              </a:rPr>
              <a:t> </a:t>
            </a:r>
            <a:r>
              <a:rPr sz="3400" spc="-10" dirty="0">
                <a:latin typeface="Times New Roman"/>
                <a:cs typeface="Times New Roman"/>
              </a:rPr>
              <a:t>кластере.</a:t>
            </a:r>
            <a:endParaRPr sz="3400">
              <a:latin typeface="Times New Roman"/>
              <a:cs typeface="Times New Roman"/>
            </a:endParaRPr>
          </a:p>
          <a:p>
            <a:pPr marL="131445">
              <a:lnSpc>
                <a:spcPct val="100000"/>
              </a:lnSpc>
              <a:spcBef>
                <a:spcPts val="2720"/>
              </a:spcBef>
            </a:pPr>
            <a:r>
              <a:rPr sz="2900" b="1" dirty="0">
                <a:latin typeface="Times New Roman"/>
                <a:cs typeface="Times New Roman"/>
              </a:rPr>
              <a:t>Свойства</a:t>
            </a:r>
            <a:r>
              <a:rPr sz="2900" b="1" spc="-114" dirty="0">
                <a:latin typeface="Times New Roman"/>
                <a:cs typeface="Times New Roman"/>
              </a:rPr>
              <a:t> </a:t>
            </a:r>
            <a:r>
              <a:rPr sz="2900" b="1" spc="85" dirty="0">
                <a:latin typeface="Arial"/>
                <a:cs typeface="Arial"/>
              </a:rPr>
              <a:t>RDD:</a:t>
            </a:r>
            <a:endParaRPr sz="2900">
              <a:latin typeface="Arial"/>
              <a:cs typeface="Arial"/>
            </a:endParaRPr>
          </a:p>
          <a:p>
            <a:pPr marL="767715" marR="9989820" indent="-636905">
              <a:lnSpc>
                <a:spcPct val="115799"/>
              </a:lnSpc>
              <a:spcBef>
                <a:spcPts val="1585"/>
              </a:spcBef>
              <a:buFont typeface="Times New Roman"/>
              <a:buAutoNum type="arabicPeriod"/>
              <a:tabLst>
                <a:tab pos="767715" algn="l"/>
              </a:tabLst>
            </a:pPr>
            <a:r>
              <a:rPr sz="2900" b="1" spc="-10" dirty="0">
                <a:latin typeface="Times New Roman"/>
                <a:cs typeface="Times New Roman"/>
              </a:rPr>
              <a:t>Распределённость</a:t>
            </a:r>
            <a:r>
              <a:rPr sz="2900" spc="-10" dirty="0">
                <a:latin typeface="Times New Roman"/>
                <a:cs typeface="Times New Roman"/>
              </a:rPr>
              <a:t>: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Данные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хранятся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-50" dirty="0">
                <a:latin typeface="Times New Roman"/>
                <a:cs typeface="Times New Roman"/>
              </a:rPr>
              <a:t>и </a:t>
            </a:r>
            <a:r>
              <a:rPr sz="2900" spc="-10" dirty="0">
                <a:latin typeface="Times New Roman"/>
                <a:cs typeface="Times New Roman"/>
              </a:rPr>
              <a:t>обрабатываются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параллельно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на</a:t>
            </a:r>
            <a:r>
              <a:rPr sz="2900" spc="-8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нескольких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узлах.</a:t>
            </a:r>
            <a:endParaRPr sz="2900">
              <a:latin typeface="Times New Roman"/>
              <a:cs typeface="Times New Roman"/>
            </a:endParaRPr>
          </a:p>
          <a:p>
            <a:pPr marL="767715" marR="9923780" indent="-636905">
              <a:lnSpc>
                <a:spcPct val="115799"/>
              </a:lnSpc>
              <a:spcBef>
                <a:spcPts val="1585"/>
              </a:spcBef>
              <a:buFont typeface="Times New Roman"/>
              <a:buAutoNum type="arabicPeriod"/>
              <a:tabLst>
                <a:tab pos="767715" algn="l"/>
              </a:tabLst>
            </a:pPr>
            <a:r>
              <a:rPr sz="2900" b="1" spc="-25" dirty="0">
                <a:latin typeface="Times New Roman"/>
                <a:cs typeface="Times New Roman"/>
              </a:rPr>
              <a:t>Отказоустойчивость</a:t>
            </a:r>
            <a:r>
              <a:rPr sz="2900" spc="-25" dirty="0">
                <a:latin typeface="Times New Roman"/>
                <a:cs typeface="Times New Roman"/>
              </a:rPr>
              <a:t>: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В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случае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отказа</a:t>
            </a:r>
            <a:r>
              <a:rPr sz="2900" spc="-9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узла</a:t>
            </a:r>
            <a:r>
              <a:rPr sz="2900" spc="-10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данные </a:t>
            </a:r>
            <a:r>
              <a:rPr sz="2900" dirty="0">
                <a:latin typeface="Times New Roman"/>
                <a:cs typeface="Times New Roman"/>
              </a:rPr>
              <a:t>восстанавливаются</a:t>
            </a:r>
            <a:r>
              <a:rPr sz="2900" spc="-13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автоматически.</a:t>
            </a:r>
            <a:endParaRPr sz="2900">
              <a:latin typeface="Times New Roman"/>
              <a:cs typeface="Times New Roman"/>
            </a:endParaRPr>
          </a:p>
          <a:p>
            <a:pPr marL="767715" marR="11309350" indent="-636905">
              <a:lnSpc>
                <a:spcPct val="115799"/>
              </a:lnSpc>
              <a:spcBef>
                <a:spcPts val="1580"/>
              </a:spcBef>
              <a:buFont typeface="Times New Roman"/>
              <a:buAutoNum type="arabicPeriod"/>
              <a:tabLst>
                <a:tab pos="767715" algn="l"/>
              </a:tabLst>
            </a:pPr>
            <a:r>
              <a:rPr sz="2900" b="1" spc="-10" dirty="0">
                <a:latin typeface="Times New Roman"/>
                <a:cs typeface="Times New Roman"/>
              </a:rPr>
              <a:t>Неизменяемость</a:t>
            </a:r>
            <a:r>
              <a:rPr sz="2900" b="1" spc="-50" dirty="0">
                <a:latin typeface="Times New Roman"/>
                <a:cs typeface="Times New Roman"/>
              </a:rPr>
              <a:t> </a:t>
            </a:r>
            <a:r>
              <a:rPr sz="2900" b="1" spc="75" dirty="0">
                <a:latin typeface="Arial"/>
                <a:cs typeface="Arial"/>
              </a:rPr>
              <a:t>(Immutable)</a:t>
            </a:r>
            <a:r>
              <a:rPr sz="2900" spc="75" dirty="0">
                <a:latin typeface="Times New Roman"/>
                <a:cs typeface="Times New Roman"/>
              </a:rPr>
              <a:t>:</a:t>
            </a:r>
            <a:r>
              <a:rPr sz="2900" spc="-60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Любое </a:t>
            </a:r>
            <a:r>
              <a:rPr sz="2900" dirty="0">
                <a:latin typeface="Times New Roman"/>
                <a:cs typeface="Times New Roman"/>
              </a:rPr>
              <a:t>преобразование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spc="60" dirty="0">
                <a:latin typeface="Times New Roman"/>
                <a:cs typeface="Times New Roman"/>
              </a:rPr>
              <a:t>RDD</a:t>
            </a:r>
            <a:r>
              <a:rPr sz="2900" spc="-105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создаёт</a:t>
            </a:r>
            <a:r>
              <a:rPr sz="2900" spc="-11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новый</a:t>
            </a:r>
            <a:r>
              <a:rPr sz="2900" spc="-105" dirty="0">
                <a:latin typeface="Times New Roman"/>
                <a:cs typeface="Times New Roman"/>
              </a:rPr>
              <a:t> </a:t>
            </a:r>
            <a:r>
              <a:rPr sz="2900" spc="-20" dirty="0">
                <a:latin typeface="Times New Roman"/>
                <a:cs typeface="Times New Roman"/>
              </a:rPr>
              <a:t>RDD.</a:t>
            </a:r>
            <a:endParaRPr sz="2900">
              <a:latin typeface="Times New Roman"/>
              <a:cs typeface="Times New Roman"/>
            </a:endParaRPr>
          </a:p>
          <a:p>
            <a:pPr marL="767715" marR="10380345" indent="-636905">
              <a:lnSpc>
                <a:spcPct val="115799"/>
              </a:lnSpc>
              <a:spcBef>
                <a:spcPts val="1585"/>
              </a:spcBef>
              <a:buFont typeface="Times New Roman"/>
              <a:buAutoNum type="arabicPeriod"/>
              <a:tabLst>
                <a:tab pos="767715" algn="l"/>
              </a:tabLst>
            </a:pPr>
            <a:r>
              <a:rPr sz="2900" b="1" spc="-10" dirty="0">
                <a:latin typeface="Times New Roman"/>
                <a:cs typeface="Times New Roman"/>
              </a:rPr>
              <a:t>Отложенные</a:t>
            </a:r>
            <a:r>
              <a:rPr sz="2900" b="1" spc="-30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Times New Roman"/>
                <a:cs typeface="Times New Roman"/>
              </a:rPr>
              <a:t>вычисления</a:t>
            </a:r>
            <a:r>
              <a:rPr sz="2900" b="1" spc="-25" dirty="0">
                <a:latin typeface="Times New Roman"/>
                <a:cs typeface="Times New Roman"/>
              </a:rPr>
              <a:t> </a:t>
            </a:r>
            <a:r>
              <a:rPr sz="2900" b="1" dirty="0">
                <a:latin typeface="Arial"/>
                <a:cs typeface="Arial"/>
              </a:rPr>
              <a:t>(Lazy</a:t>
            </a:r>
            <a:r>
              <a:rPr sz="2900" b="1" spc="-105" dirty="0">
                <a:latin typeface="Arial"/>
                <a:cs typeface="Arial"/>
              </a:rPr>
              <a:t> </a:t>
            </a:r>
            <a:r>
              <a:rPr sz="2900" b="1" spc="-10" dirty="0">
                <a:latin typeface="Arial"/>
                <a:cs typeface="Arial"/>
              </a:rPr>
              <a:t>Evaluation)</a:t>
            </a:r>
            <a:r>
              <a:rPr sz="2900" spc="-10" dirty="0">
                <a:latin typeface="Times New Roman"/>
                <a:cs typeface="Times New Roman"/>
              </a:rPr>
              <a:t>: </a:t>
            </a:r>
            <a:r>
              <a:rPr sz="2900" spc="60" dirty="0">
                <a:latin typeface="Times New Roman"/>
                <a:cs typeface="Times New Roman"/>
              </a:rPr>
              <a:t>RDD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вычисляются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-30" dirty="0">
                <a:latin typeface="Times New Roman"/>
                <a:cs typeface="Times New Roman"/>
              </a:rPr>
              <a:t>только</a:t>
            </a:r>
            <a:r>
              <a:rPr sz="2900" spc="-90" dirty="0">
                <a:latin typeface="Times New Roman"/>
                <a:cs typeface="Times New Roman"/>
              </a:rPr>
              <a:t> </a:t>
            </a:r>
            <a:r>
              <a:rPr sz="2900" dirty="0">
                <a:latin typeface="Times New Roman"/>
                <a:cs typeface="Times New Roman"/>
              </a:rPr>
              <a:t>при</a:t>
            </a:r>
            <a:r>
              <a:rPr sz="2900" spc="-85" dirty="0">
                <a:latin typeface="Times New Roman"/>
                <a:cs typeface="Times New Roman"/>
              </a:rPr>
              <a:t> </a:t>
            </a:r>
            <a:r>
              <a:rPr sz="2900" spc="-10" dirty="0">
                <a:latin typeface="Times New Roman"/>
                <a:cs typeface="Times New Roman"/>
              </a:rPr>
              <a:t>выполнении </a:t>
            </a:r>
            <a:r>
              <a:rPr sz="2900" dirty="0">
                <a:latin typeface="Times New Roman"/>
                <a:cs typeface="Times New Roman"/>
              </a:rPr>
              <a:t>действий</a:t>
            </a:r>
            <a:r>
              <a:rPr sz="2900" spc="-55" dirty="0">
                <a:latin typeface="Times New Roman"/>
                <a:cs typeface="Times New Roman"/>
              </a:rPr>
              <a:t> </a:t>
            </a:r>
            <a:r>
              <a:rPr sz="2900" spc="125" dirty="0">
                <a:latin typeface="Times New Roman"/>
                <a:cs typeface="Times New Roman"/>
              </a:rPr>
              <a:t>(actions).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4914" y="3950805"/>
            <a:ext cx="11171307" cy="51804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3161" y="394145"/>
            <a:ext cx="16031210" cy="2959100"/>
          </a:xfrm>
          <a:prstGeom prst="rect">
            <a:avLst/>
          </a:prstGeom>
        </p:spPr>
        <p:txBody>
          <a:bodyPr vert="horz" wrap="square" lIns="0" tIns="467359" rIns="0" bIns="0" rtlCol="0">
            <a:spAutoFit/>
          </a:bodyPr>
          <a:lstStyle/>
          <a:p>
            <a:pPr marL="1997710" algn="ctr">
              <a:lnSpc>
                <a:spcPct val="100000"/>
              </a:lnSpc>
              <a:spcBef>
                <a:spcPts val="3679"/>
              </a:spcBef>
            </a:pPr>
            <a:r>
              <a:rPr spc="-740" dirty="0"/>
              <a:t>Spark</a:t>
            </a:r>
            <a:r>
              <a:rPr spc="-1285" dirty="0"/>
              <a:t> </a:t>
            </a:r>
            <a:r>
              <a:rPr spc="-765" dirty="0"/>
              <a:t>DataFrame</a:t>
            </a:r>
          </a:p>
          <a:p>
            <a:pPr marL="12700" marR="5080">
              <a:lnSpc>
                <a:spcPct val="116199"/>
              </a:lnSpc>
              <a:spcBef>
                <a:spcPts val="1195"/>
              </a:spcBef>
            </a:pPr>
            <a:r>
              <a:rPr sz="3600" b="1" spc="80" dirty="0">
                <a:latin typeface="Arial"/>
                <a:cs typeface="Arial"/>
              </a:rPr>
              <a:t>Spark</a:t>
            </a:r>
            <a:r>
              <a:rPr sz="3600" b="1" spc="-210" dirty="0">
                <a:latin typeface="Arial"/>
                <a:cs typeface="Arial"/>
              </a:rPr>
              <a:t> </a:t>
            </a:r>
            <a:r>
              <a:rPr sz="3600" b="1" spc="125" dirty="0">
                <a:latin typeface="Arial"/>
                <a:cs typeface="Arial"/>
              </a:rPr>
              <a:t>DataFrame</a:t>
            </a:r>
            <a:r>
              <a:rPr sz="3600" b="1" spc="-180" dirty="0">
                <a:latin typeface="Arial"/>
                <a:cs typeface="Arial"/>
              </a:rPr>
              <a:t> </a:t>
            </a:r>
            <a:r>
              <a:rPr sz="3600" spc="-540" dirty="0">
                <a:latin typeface="Times New Roman"/>
                <a:cs typeface="Times New Roman"/>
              </a:rPr>
              <a:t>—</a:t>
            </a:r>
            <a:r>
              <a:rPr sz="3600" spc="-4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это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распределённая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коллекция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данных,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организованная</a:t>
            </a:r>
            <a:r>
              <a:rPr sz="3600" spc="-75" dirty="0">
                <a:latin typeface="Times New Roman"/>
                <a:cs typeface="Times New Roman"/>
              </a:rPr>
              <a:t> </a:t>
            </a:r>
            <a:r>
              <a:rPr sz="3600" spc="-25" dirty="0">
                <a:latin typeface="Times New Roman"/>
                <a:cs typeface="Times New Roman"/>
              </a:rPr>
              <a:t>по </a:t>
            </a:r>
            <a:r>
              <a:rPr sz="3600" dirty="0">
                <a:latin typeface="Times New Roman"/>
                <a:cs typeface="Times New Roman"/>
              </a:rPr>
              <a:t>столбцам,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spc="-30" dirty="0">
                <a:latin typeface="Times New Roman"/>
                <a:cs typeface="Times New Roman"/>
              </a:rPr>
              <a:t>похожая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на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таблицу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в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реляционной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базе</a:t>
            </a:r>
            <a:r>
              <a:rPr sz="3600" spc="-8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данных.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117" y="3832662"/>
            <a:ext cx="7329805" cy="45192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600" b="1" spc="-10" dirty="0">
                <a:latin typeface="Times New Roman"/>
                <a:cs typeface="Times New Roman"/>
              </a:rPr>
              <a:t>Свойства</a:t>
            </a:r>
            <a:r>
              <a:rPr sz="3600" b="1" spc="-10" dirty="0">
                <a:latin typeface="Arial"/>
                <a:cs typeface="Arial"/>
              </a:rPr>
              <a:t>:</a:t>
            </a:r>
            <a:endParaRPr sz="3600">
              <a:latin typeface="Arial"/>
              <a:cs typeface="Arial"/>
            </a:endParaRPr>
          </a:p>
          <a:p>
            <a:pPr marL="808355" indent="-795655">
              <a:lnSpc>
                <a:spcPct val="100000"/>
              </a:lnSpc>
              <a:spcBef>
                <a:spcPts val="2680"/>
              </a:spcBef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Имеет</a:t>
            </a:r>
            <a:r>
              <a:rPr sz="3600" spc="-9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именованные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столбцы.</a:t>
            </a:r>
            <a:endParaRPr sz="3600">
              <a:latin typeface="Times New Roman"/>
              <a:cs typeface="Times New Roman"/>
            </a:endParaRPr>
          </a:p>
          <a:p>
            <a:pPr marL="808355" marR="5080" indent="-796290">
              <a:lnSpc>
                <a:spcPct val="116199"/>
              </a:lnSpc>
              <a:spcBef>
                <a:spcPts val="1975"/>
              </a:spcBef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Данные</a:t>
            </a:r>
            <a:r>
              <a:rPr sz="3600" spc="-6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структурированы</a:t>
            </a:r>
            <a:r>
              <a:rPr sz="3600" spc="-60" dirty="0">
                <a:latin typeface="Times New Roman"/>
                <a:cs typeface="Times New Roman"/>
              </a:rPr>
              <a:t> </a:t>
            </a:r>
            <a:r>
              <a:rPr sz="3600" spc="-50" dirty="0">
                <a:latin typeface="Times New Roman"/>
                <a:cs typeface="Times New Roman"/>
              </a:rPr>
              <a:t>и </a:t>
            </a:r>
            <a:r>
              <a:rPr sz="3600" dirty="0">
                <a:latin typeface="Times New Roman"/>
                <a:cs typeface="Times New Roman"/>
              </a:rPr>
              <a:t>распределены</a:t>
            </a:r>
            <a:r>
              <a:rPr sz="3600" spc="-8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по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dirty="0">
                <a:latin typeface="Times New Roman"/>
                <a:cs typeface="Times New Roman"/>
              </a:rPr>
              <a:t>узлам</a:t>
            </a:r>
            <a:r>
              <a:rPr sz="3600" spc="-70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кластера.</a:t>
            </a:r>
            <a:endParaRPr sz="3600">
              <a:latin typeface="Times New Roman"/>
              <a:cs typeface="Times New Roman"/>
            </a:endParaRPr>
          </a:p>
          <a:p>
            <a:pPr marL="808355" marR="275590" indent="-796290">
              <a:lnSpc>
                <a:spcPct val="116199"/>
              </a:lnSpc>
              <a:spcBef>
                <a:spcPts val="1980"/>
              </a:spcBef>
              <a:buAutoNum type="arabicPeriod"/>
              <a:tabLst>
                <a:tab pos="808355" algn="l"/>
              </a:tabLst>
            </a:pPr>
            <a:r>
              <a:rPr sz="3600" dirty="0">
                <a:latin typeface="Times New Roman"/>
                <a:cs typeface="Times New Roman"/>
              </a:rPr>
              <a:t>Обладает</a:t>
            </a:r>
            <a:r>
              <a:rPr sz="3600" spc="-155" dirty="0">
                <a:latin typeface="Times New Roman"/>
                <a:cs typeface="Times New Roman"/>
              </a:rPr>
              <a:t> </a:t>
            </a:r>
            <a:r>
              <a:rPr sz="3600" spc="-10" dirty="0">
                <a:latin typeface="Times New Roman"/>
                <a:cs typeface="Times New Roman"/>
              </a:rPr>
              <a:t>оптимизацией </a:t>
            </a:r>
            <a:r>
              <a:rPr sz="3600" dirty="0">
                <a:latin typeface="Times New Roman"/>
                <a:cs typeface="Times New Roman"/>
              </a:rPr>
              <a:t>запросов</a:t>
            </a:r>
            <a:r>
              <a:rPr sz="3600" spc="-15" dirty="0">
                <a:latin typeface="Times New Roman"/>
                <a:cs typeface="Times New Roman"/>
              </a:rPr>
              <a:t> </a:t>
            </a:r>
            <a:r>
              <a:rPr sz="3600" spc="185" dirty="0">
                <a:latin typeface="Times New Roman"/>
                <a:cs typeface="Times New Roman"/>
              </a:rPr>
              <a:t>(Catalyst</a:t>
            </a:r>
            <a:r>
              <a:rPr sz="3600" spc="-10" dirty="0">
                <a:latin typeface="Times New Roman"/>
                <a:cs typeface="Times New Roman"/>
              </a:rPr>
              <a:t> </a:t>
            </a:r>
            <a:r>
              <a:rPr sz="3600" spc="170" dirty="0">
                <a:latin typeface="Times New Roman"/>
                <a:cs typeface="Times New Roman"/>
              </a:rPr>
              <a:t>Optimizer).</a:t>
            </a:r>
            <a:endParaRPr sz="3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655</Words>
  <Application>Microsoft Office PowerPoint</Application>
  <PresentationFormat>Произвольный</PresentationFormat>
  <Paragraphs>98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0" baseType="lpstr">
      <vt:lpstr>Arial</vt:lpstr>
      <vt:lpstr>Arial Black</vt:lpstr>
      <vt:lpstr>Times New Roman</vt:lpstr>
      <vt:lpstr>Office Theme</vt:lpstr>
      <vt:lpstr>Среда Spark</vt:lpstr>
      <vt:lpstr>Содержание курса</vt:lpstr>
      <vt:lpstr>Кратко про прошлую лекцию Apache Spark: Введение</vt:lpstr>
      <vt:lpstr>Кратко про прошлую лекцию</vt:lpstr>
      <vt:lpstr>Кратко про прошлую лекцию Что такое SparkSession, SparkConf, SparkContext?</vt:lpstr>
      <vt:lpstr>Кратко про прошлую лекцию Сущности Apache Spark</vt:lpstr>
      <vt:lpstr>Кратко про прошлую лекцию</vt:lpstr>
      <vt:lpstr>Кратко про прошлую лекцию</vt:lpstr>
      <vt:lpstr>Spark DataFrame Spark DataFrame — это распределённая коллекция данных, организованная по столбцам, похожая на таблицу в реляционной базе данных.</vt:lpstr>
      <vt:lpstr>RDD vs DataFrame</vt:lpstr>
      <vt:lpstr>RDD vs DataFrame</vt:lpstr>
      <vt:lpstr>Spark SQL</vt:lpstr>
      <vt:lpstr>DataFrame API (Трансформации)</vt:lpstr>
      <vt:lpstr>DataFrame API (Действия)</vt:lpstr>
      <vt:lpstr>Практика DataFrame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Presentation3</dc:title>
  <cp:lastModifiedBy>Илья Толоконов</cp:lastModifiedBy>
  <cp:revision>2</cp:revision>
  <dcterms:created xsi:type="dcterms:W3CDTF">2025-10-05T12:08:21Z</dcterms:created>
  <dcterms:modified xsi:type="dcterms:W3CDTF">2025-10-08T19:08:11Z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2025-03-10T00:00:00Z</vt:filetime>
  </property>
  <property fmtid="{D5CDD505-2E9C-101B-9397-08002B2CF9AE}" pid="3" name="Creator">
    <vt:lpwstr>Keynote</vt:lpwstr>
  </property>
  <property fmtid="{D5CDD505-2E9C-101B-9397-08002B2CF9AE}" pid="4" name="LastSaved">
    <vt:filetime>2025-10-05T00:00:00Z</vt:filetime>
  </property>
  <property fmtid="{D5CDD505-2E9C-101B-9397-08002B2CF9AE}" pid="5" name="Producer">
    <vt:lpwstr>macOS Версия 15.3.1 (Выпуск 24D70) Quartz PDFContext</vt:lpwstr>
  </property>
</Properties>
</file>