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A5863-6FAB-4897-916A-09EA06529B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BF1C7-B3B4-47AA-A79C-1E7333FD60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89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above scatterplot shows the log of the player’s salary by year and divided by the league that the player played in. 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F1C7-B3B4-47AA-A79C-1E7333FD60F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90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possible model that I could have used was a time-series model. This line plot of year and salary shows the same trends as the scatterplot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F1C7-B3B4-47AA-A79C-1E7333FD60F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72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above plots show that there isn’t autocorrelation between the salaries of the players. This is important because it means that the salaries can be considered to be independent.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F1C7-B3B4-47AA-A79C-1E7333FD60F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8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These features not only helped to lower the mean square error of the predictions, but also proved to have high </a:t>
            </a:r>
            <a:r>
              <a:rPr lang="en-US" sz="1200" dirty="0" err="1"/>
              <a:t>shap</a:t>
            </a:r>
            <a:r>
              <a:rPr lang="en-US" sz="1200" dirty="0"/>
              <a:t> values. 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F1C7-B3B4-47AA-A79C-1E7333FD60F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97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next level up was vanilla linear regression and k-nearest neighbors, and in last was the neural network. </a:t>
            </a:r>
          </a:p>
          <a:p>
            <a:r>
              <a:rPr lang="en-US" sz="1200" dirty="0"/>
              <a:t>Once it was tuned it had more consistent performance, but it still could not beat any of the </a:t>
            </a:r>
            <a:r>
              <a:rPr lang="en-US" sz="1200" dirty="0" err="1"/>
              <a:t>the</a:t>
            </a:r>
            <a:r>
              <a:rPr lang="en-US" sz="1200" dirty="0"/>
              <a:t> other models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BF1C7-B3B4-47AA-A79C-1E7333FD60F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1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912" y="1172001"/>
            <a:ext cx="4227085" cy="1842448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Baseball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Salary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81" y="3224041"/>
            <a:ext cx="3508565" cy="861664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br>
              <a:rPr lang="es-MX" sz="1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MX" sz="1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MX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Overhead view of used baseballs">
            <a:extLst>
              <a:ext uri="{FF2B5EF4-FFF2-40B4-BE49-F238E27FC236}">
                <a16:creationId xmlns:a16="http://schemas.microsoft.com/office/drawing/2014/main" id="{81A3CF6C-B212-3EB2-C6DE-BE719ADBD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63" r="26894"/>
          <a:stretch/>
        </p:blipFill>
        <p:spPr>
          <a:xfrm>
            <a:off x="-5449" y="10"/>
            <a:ext cx="2677211" cy="51434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Best Model</a:t>
            </a:r>
            <a:r>
              <a:rPr lang="en-US" dirty="0"/>
              <a:t> &amp; </a:t>
            </a:r>
            <a:r>
              <a:rPr lang="en-US" dirty="0" err="1"/>
              <a:t>Shap</a:t>
            </a:r>
            <a:r>
              <a:rPr lang="en-US" dirty="0"/>
              <a:t> 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The best model was a random forest regressor. It has a MSE of 0.251 and an R-squared of 0.625. I used an </a:t>
            </a:r>
            <a:endParaRPr lang="en-US" dirty="0"/>
          </a:p>
          <a:p>
            <a:r>
              <a:rPr dirty="0" err="1"/>
              <a:t>n_estimators</a:t>
            </a:r>
            <a:r>
              <a:rPr dirty="0"/>
              <a:t> of 100 and then performed a SHAP feature importance analysis. </a:t>
            </a:r>
            <a:endParaRPr lang="en-US" dirty="0"/>
          </a:p>
          <a:p>
            <a:r>
              <a:rPr dirty="0"/>
              <a:t>The most important feature was year (which was apparent from the scatterplot) </a:t>
            </a:r>
            <a:endParaRPr lang="en-US" dirty="0"/>
          </a:p>
          <a:p>
            <a:r>
              <a:rPr lang="en-US" dirty="0"/>
              <a:t>To</a:t>
            </a:r>
            <a:r>
              <a:rPr dirty="0"/>
              <a:t>p 3 outside of year were </a:t>
            </a:r>
            <a:endParaRPr lang="en-US" dirty="0"/>
          </a:p>
          <a:p>
            <a:pPr lvl="1"/>
            <a:r>
              <a:rPr lang="en-US" dirty="0"/>
              <a:t>At-bats</a:t>
            </a:r>
            <a:r>
              <a:rPr dirty="0"/>
              <a:t>, 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dirty="0"/>
              <a:t>alks 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dirty="0"/>
              <a:t>its</a:t>
            </a:r>
            <a:r>
              <a:rPr lang="en-US" dirty="0"/>
              <a:t>.</a:t>
            </a:r>
          </a:p>
          <a:p>
            <a:r>
              <a:rPr lang="en-US" dirty="0"/>
              <a:t>Batting average was outside the top 10. </a:t>
            </a:r>
          </a:p>
          <a:p>
            <a:r>
              <a:rPr lang="en-US" dirty="0"/>
              <a:t>On base percentage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Slugging percentage 6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  <a:p>
            <a:r>
              <a:rPr lang="en-US" dirty="0"/>
              <a:t>The only award to make the </a:t>
            </a:r>
            <a:r>
              <a:rPr lang="en-US" dirty="0" err="1"/>
              <a:t>shap</a:t>
            </a:r>
            <a:r>
              <a:rPr lang="en-US" dirty="0"/>
              <a:t>-value plot was rookie of the year. Part of this may be because there was not a lot of salary data for MVP winners.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dirty="0"/>
              <a:t>layers that play the most are going to be paid the most. It also means that hitters that have lots of hits and walks are also paid more. </a:t>
            </a:r>
            <a:endParaRPr lang="en-US" dirty="0"/>
          </a:p>
          <a:p>
            <a:r>
              <a:rPr lang="en-US" dirty="0"/>
              <a:t>H</a:t>
            </a:r>
            <a:r>
              <a:rPr dirty="0"/>
              <a:t>itter</a:t>
            </a:r>
            <a:r>
              <a:rPr lang="en-US" dirty="0"/>
              <a:t>s</a:t>
            </a:r>
            <a:r>
              <a:rPr dirty="0"/>
              <a:t> should look to improve his on base percentage and slugging percentage not only batting average.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Baseball </a:t>
            </a:r>
            <a:r>
              <a:rPr lang="en-US" dirty="0" err="1">
                <a:solidFill>
                  <a:schemeClr val="bg1"/>
                </a:solidFill>
              </a:rPr>
              <a:t>baseball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baseball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A4E-F3F2-F614-924A-F72CFF98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A8AB-A72B-E2A5-5EC2-5F49B0DF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improvement that could be made would be to fit a linear regression model first using the year, and then model the residuals using machine learning. </a:t>
            </a:r>
          </a:p>
          <a:p>
            <a:r>
              <a:rPr lang="en-US" dirty="0"/>
              <a:t>This would account for the effect of year and then the machine learning could be used to find out what is valuable outside of the year the player was playing. </a:t>
            </a:r>
          </a:p>
          <a:p>
            <a:r>
              <a:rPr lang="en-US" dirty="0"/>
              <a:t>More data could also be added for more player and more up-to date data could be added more the current players.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78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Appendix Code and Graphs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0.3623293043289021</a:t>
            </a:r>
          </a:p>
          <a:p>
            <a:pPr lvl="0" indent="0">
              <a:buNone/>
            </a:pPr>
            <a:r>
              <a:rPr>
                <a:latin typeface="Courier"/>
              </a:rPr>
              <a:t>0.4166494718205416</a:t>
            </a:r>
          </a:p>
          <a:p>
            <a:pPr lvl="0" indent="0">
              <a:buNone/>
            </a:pPr>
            <a:r>
              <a:rPr>
                <a:latin typeface="Courier"/>
              </a:rPr>
              <a:t>0.39018931281445157</a:t>
            </a:r>
          </a:p>
          <a:p>
            <a:pPr lvl="0" indent="0">
              <a:buNone/>
            </a:pPr>
            <a:r>
              <a:rPr>
                <a:latin typeface="Courier"/>
              </a:rPr>
              <a:t>Best value of k: 11</a:t>
            </a:r>
          </a:p>
          <a:p>
            <a:pPr lvl="0" indent="0">
              <a:buNone/>
            </a:pPr>
            <a:r>
              <a:rPr>
                <a:latin typeface="Courier"/>
              </a:rPr>
              <a:t>0.42682506379359497</a:t>
            </a:r>
          </a:p>
          <a:p>
            <a:pPr lvl="0" indent="0">
              <a:buNone/>
            </a:pPr>
            <a:r>
              <a:rPr>
                <a:latin typeface="Courier"/>
              </a:rPr>
              <a:t>0.3833831010298545</a:t>
            </a:r>
          </a:p>
          <a:p>
            <a:pPr lvl="0" indent="0">
              <a:buNone/>
            </a:pPr>
            <a:r>
              <a:rPr>
                <a:latin typeface="Courier"/>
              </a:rPr>
              <a:t>0.25106082478749453
0.6246528033057623</a:t>
            </a:r>
          </a:p>
          <a:p>
            <a:pPr lvl="0" indent="0">
              <a:buNone/>
            </a:pPr>
            <a:r>
              <a:rPr>
                <a:latin typeface="Courier"/>
              </a:rPr>
              <a:t>&lt;IPython.core.display.HTML object&gt;</a:t>
            </a:r>
          </a:p>
        </p:txBody>
      </p:sp>
      <p:pic>
        <p:nvPicPr>
          <p:cNvPr id="3" name="Picture 1" descr="final_ppt_files/figure-pptx/cell-46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79900" y="203200"/>
            <a:ext cx="3695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al_ppt_files/figure-pptx/cell-47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193800"/>
            <a:ext cx="285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Best learning rate: 0.1</a:t>
            </a:r>
          </a:p>
          <a:p>
            <a:pPr lvl="0" indent="0">
              <a:buNone/>
            </a:pPr>
            <a:r>
              <a:rPr>
                <a:latin typeface="Courier"/>
              </a:rPr>
              <a:t>0.25701050990714963
0.6203148154044605</a:t>
            </a:r>
          </a:p>
          <a:p>
            <a:pPr lvl="0" indent="0">
              <a:buNone/>
            </a:pPr>
            <a:r>
              <a:rPr>
                <a:latin typeface="Courier"/>
              </a:rPr>
              <a:t>Results summary
Results in my_dir\my_project
Showing 10 best trials
Objective(name="val_loss", direction="min")
Trial 1 summary
Hyperparameters:
units_input: 256
dropout_input: 0.4
num_layers: 1
units_0: 224
dropout_0: 0.4
learning_rate: 0.01
Score: 0.5988154411315918
Trial 0 summary
Hyperparameters:
units_input: 224
dropout_input: 0.3
num_layers: 1
units_0: 256
dropout_0: 0.4
learning_rate: 0.001
Score: 0.6579942107200623
Trial 3 summary
Hyperparameters:
units_input: 128
dropout_input: 0.4
num_layers: 3
units_0: 192
dropout_0: 0.4
learning_rate: 0.001
units_1: 32
dropout_1: 0.2
units_2: 32
dropout_2: 0.2
Score: 0.6866323351860046
Trial 4 summary
Hyperparameters:
units_input: 160
dropout_input: 0.4
num_layers: 3
units_0: 224
dropout_0: 0.2
learning_rate: 0.0001
units_1: 192
dropout_1: 0.3
units_2: 64
dropout_2: 0.4
Score: 119.62092590332031
Trial 2 summary
Hyperparameters:
units_input: 224
dropout_input: 0.4
num_layers: 1
units_0: 32
dropout_0: 0.2
learning_rate: 0.0001
Score: 131.4298095703125</a:t>
            </a:r>
          </a:p>
          <a:p>
            <a:pPr lvl="0" indent="0">
              <a:buNone/>
            </a:pPr>
            <a:r>
              <a:rPr>
                <a:latin typeface="Courier"/>
              </a:rPr>
              <a:t>Best hyperparameters: &lt;keras_tuner.src.engine.hyperparameters.hyperparameters.HyperParameters object at 0x000001F83ECF5FD0&gt;</a:t>
            </a:r>
          </a:p>
          <a:p>
            <a:pPr lvl="0" indent="0">
              <a:buNone/>
            </a:pPr>
            <a:r>
              <a:rPr>
                <a:latin typeface="Courier"/>
              </a:rPr>
              <a:t>Results summary
Results in my_dir\my_project
Showing 10 best trials
Objective(name="val_loss", direction="min")
Trial 1 summary
Hyperparameters:
units_input: 256
dropout_input: 0.4
num_layers: 1
units_0: 224
dropout_0: 0.4
learning_rate: 0.01
Score: 0.5988154411315918
Trial 0 summary
Hyperparameters:
units_input: 224
dropout_input: 0.3
num_layers: 1
units_0: 256
dropout_0: 0.4
learning_rate: 0.001
Score: 0.6579942107200623
Trial 3 summary
Hyperparameters:
units_input: 128
dropout_input: 0.4
num_layers: 3
units_0: 192
dropout_0: 0.4
learning_rate: 0.001
units_1: 32
dropout_1: 0.2
units_2: 32
dropout_2: 0.2
Score: 0.6866323351860046
Trial 4 summary
Hyperparameters:
units_input: 160
dropout_input: 0.4
num_layers: 3
units_0: 224
dropout_0: 0.2
learning_rate: 0.0001
units_1: 192
dropout_1: 0.3
units_2: 64
dropout_2: 0.4
Score: 119.62092590332031
Trial 2 summary
Hyperparameters:
units_input: 224
dropout_input: 0.4
num_layers: 1
units_0: 32
dropout_0: 0.2
learning_rate: 0.0001
Score: 131.4298095703125
Best hyperparameters: &lt;keras_tuner.src.engine.hyperparameters.hyperparameters.HyperParameters object at 0x000001F83ECF5FD0&gt;</a:t>
            </a:r>
          </a:p>
          <a:p>
            <a:pPr lvl="0" indent="0">
              <a:buNone/>
            </a:pPr>
            <a:r>
              <a:rPr>
                <a:latin typeface="Courier"/>
              </a:rPr>
              <a:t>29/29 [==============================] - 0s 1ms/step
Manually Calculated Test MSE: 0.6747493510820899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722" y="246888"/>
            <a:ext cx="5170932" cy="133731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s-MX" sz="4100"/>
              <a:t>Introduction</a:t>
            </a:r>
          </a:p>
        </p:txBody>
      </p:sp>
      <p:pic>
        <p:nvPicPr>
          <p:cNvPr id="14" name="Picture 13" descr="Batting a baseball">
            <a:extLst>
              <a:ext uri="{FF2B5EF4-FFF2-40B4-BE49-F238E27FC236}">
                <a16:creationId xmlns:a16="http://schemas.microsoft.com/office/drawing/2014/main" id="{3F8114F6-0E70-FB7A-A421-C845CFF8C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2" r="45121" b="-2"/>
          <a:stretch/>
        </p:blipFill>
        <p:spPr>
          <a:xfrm>
            <a:off x="20" y="10"/>
            <a:ext cx="3039386" cy="514349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1796796"/>
            <a:ext cx="3182691" cy="13716"/>
          </a:xfrm>
          <a:custGeom>
            <a:avLst/>
            <a:gdLst>
              <a:gd name="connsiteX0" fmla="*/ 0 w 3182691"/>
              <a:gd name="connsiteY0" fmla="*/ 0 h 13716"/>
              <a:gd name="connsiteX1" fmla="*/ 636538 w 3182691"/>
              <a:gd name="connsiteY1" fmla="*/ 0 h 13716"/>
              <a:gd name="connsiteX2" fmla="*/ 1273076 w 3182691"/>
              <a:gd name="connsiteY2" fmla="*/ 0 h 13716"/>
              <a:gd name="connsiteX3" fmla="*/ 1909615 w 3182691"/>
              <a:gd name="connsiteY3" fmla="*/ 0 h 13716"/>
              <a:gd name="connsiteX4" fmla="*/ 2482499 w 3182691"/>
              <a:gd name="connsiteY4" fmla="*/ 0 h 13716"/>
              <a:gd name="connsiteX5" fmla="*/ 3182691 w 3182691"/>
              <a:gd name="connsiteY5" fmla="*/ 0 h 13716"/>
              <a:gd name="connsiteX6" fmla="*/ 3182691 w 3182691"/>
              <a:gd name="connsiteY6" fmla="*/ 13716 h 13716"/>
              <a:gd name="connsiteX7" fmla="*/ 2609807 w 3182691"/>
              <a:gd name="connsiteY7" fmla="*/ 13716 h 13716"/>
              <a:gd name="connsiteX8" fmla="*/ 2068749 w 3182691"/>
              <a:gd name="connsiteY8" fmla="*/ 13716 h 13716"/>
              <a:gd name="connsiteX9" fmla="*/ 1432211 w 3182691"/>
              <a:gd name="connsiteY9" fmla="*/ 13716 h 13716"/>
              <a:gd name="connsiteX10" fmla="*/ 859327 w 3182691"/>
              <a:gd name="connsiteY10" fmla="*/ 13716 h 13716"/>
              <a:gd name="connsiteX11" fmla="*/ 0 w 3182691"/>
              <a:gd name="connsiteY11" fmla="*/ 13716 h 13716"/>
              <a:gd name="connsiteX12" fmla="*/ 0 w 3182691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3716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2905" y="4075"/>
                  <a:pt x="3183007" y="9784"/>
                  <a:pt x="3182691" y="13716"/>
                </a:cubicBezTo>
                <a:cubicBezTo>
                  <a:pt x="2947041" y="12115"/>
                  <a:pt x="2875741" y="18365"/>
                  <a:pt x="2609807" y="13716"/>
                </a:cubicBezTo>
                <a:cubicBezTo>
                  <a:pt x="2343873" y="9067"/>
                  <a:pt x="2331203" y="27157"/>
                  <a:pt x="2068749" y="13716"/>
                </a:cubicBezTo>
                <a:cubicBezTo>
                  <a:pt x="1806295" y="275"/>
                  <a:pt x="1713773" y="42516"/>
                  <a:pt x="1432211" y="13716"/>
                </a:cubicBezTo>
                <a:cubicBezTo>
                  <a:pt x="1150649" y="-15084"/>
                  <a:pt x="982765" y="-825"/>
                  <a:pt x="859327" y="13716"/>
                </a:cubicBezTo>
                <a:cubicBezTo>
                  <a:pt x="735889" y="28257"/>
                  <a:pt x="254183" y="30659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182691" h="13716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2125" y="5320"/>
                  <a:pt x="3182367" y="9001"/>
                  <a:pt x="3182691" y="13716"/>
                </a:cubicBezTo>
                <a:cubicBezTo>
                  <a:pt x="3026064" y="-15421"/>
                  <a:pt x="2775005" y="18495"/>
                  <a:pt x="2546153" y="13716"/>
                </a:cubicBezTo>
                <a:cubicBezTo>
                  <a:pt x="2317301" y="8937"/>
                  <a:pt x="2164351" y="-14456"/>
                  <a:pt x="1845961" y="13716"/>
                </a:cubicBezTo>
                <a:cubicBezTo>
                  <a:pt x="1527571" y="41888"/>
                  <a:pt x="1455006" y="1252"/>
                  <a:pt x="1304903" y="13716"/>
                </a:cubicBezTo>
                <a:cubicBezTo>
                  <a:pt x="1154800" y="26180"/>
                  <a:pt x="942107" y="-16628"/>
                  <a:pt x="604711" y="13716"/>
                </a:cubicBezTo>
                <a:cubicBezTo>
                  <a:pt x="267315" y="44060"/>
                  <a:pt x="141927" y="-12967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2" y="2029968"/>
            <a:ext cx="5170932" cy="2612898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600"/>
              <a:t>The data for this project comes from the Lahman baseball database. The data is a joined hitting and salary dataset that has basic statitistics (hits, walks, homeruns etc.) and the player’s salary in dollars.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600"/>
              <a:t>Goals:</a:t>
            </a:r>
          </a:p>
          <a:p>
            <a:pPr lvl="0">
              <a:lnSpc>
                <a:spcPct val="90000"/>
              </a:lnSpc>
              <a:buFontTx/>
              <a:buChar char="-"/>
            </a:pPr>
            <a:r>
              <a:rPr lang="en-US" sz="1600"/>
              <a:t>determine what metrics Major League Baseball teams value the most. </a:t>
            </a:r>
          </a:p>
          <a:p>
            <a:pPr lvl="0">
              <a:lnSpc>
                <a:spcPct val="90000"/>
              </a:lnSpc>
              <a:buFontTx/>
              <a:buChar char="-"/>
            </a:pPr>
            <a:r>
              <a:rPr lang="en-US" sz="1600"/>
              <a:t>make recommendations of metrics for players to focus on.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600"/>
              <a:t>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0ECDE-2214-1278-63D5-7834BD0D2D86}"/>
              </a:ext>
            </a:extLst>
          </p:cNvPr>
          <p:cNvSpPr txBox="1"/>
          <p:nvPr/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Salaries have in general gone up over time. </a:t>
            </a:r>
          </a:p>
          <a:p>
            <a:pPr marL="1714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Major outlier that is over 20 million dollars and </a:t>
            </a:r>
          </a:p>
          <a:p>
            <a:pPr marL="1714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Exponential relationship between year and time. </a:t>
            </a:r>
          </a:p>
          <a:p>
            <a:pPr marL="1714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No major obvious difference in league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3" name="Picture 1" descr="final_ppt_files/figure-pptx/cell-8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4286" y="1036415"/>
            <a:ext cx="4094226" cy="3070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inal_ppt_files/figure-pptx/cell-10-output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79672" y="525469"/>
            <a:ext cx="5081727" cy="38176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 Placeholder 3"/>
          <p:cNvSpPr>
            <a:spLocks/>
          </p:cNvSpPr>
          <p:nvPr/>
        </p:nvSpPr>
        <p:spPr>
          <a:xfrm>
            <a:off x="482600" y="1116441"/>
            <a:ext cx="2994364" cy="3501588"/>
          </a:xfrm>
          <a:prstGeom prst="rect">
            <a:avLst/>
          </a:prstGeom>
        </p:spPr>
        <p:txBody>
          <a:bodyPr/>
          <a:lstStyle/>
          <a:p>
            <a:pPr defTabSz="452628">
              <a:spcAft>
                <a:spcPts val="600"/>
              </a:spcAft>
            </a:pPr>
            <a:r>
              <a:rPr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shows that there is a mix of both AL (American League) an NL (National League) teams all throughout, but the highest paid player played for the AL (the Yankees).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inal_ppt_files/figure-pptx/cell-11-output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79672" y="525271"/>
            <a:ext cx="5081727" cy="38176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8EEB7-5C8C-8ACD-D55F-49BAEB051A62}"/>
              </a:ext>
            </a:extLst>
          </p:cNvPr>
          <p:cNvSpPr>
            <a:spLocks/>
          </p:cNvSpPr>
          <p:nvPr/>
        </p:nvSpPr>
        <p:spPr>
          <a:xfrm>
            <a:off x="482600" y="1116244"/>
            <a:ext cx="2994364" cy="772191"/>
          </a:xfrm>
          <a:prstGeom prst="rect">
            <a:avLst/>
          </a:prstGeom>
        </p:spPr>
        <p:txBody>
          <a:bodyPr/>
          <a:lstStyle/>
          <a:p>
            <a:pPr marL="285750" indent="-285750" defTabSz="4526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obvious seasonality</a:t>
            </a:r>
          </a:p>
          <a:p>
            <a:pPr>
              <a:spcAft>
                <a:spcPts val="600"/>
              </a:spcAft>
            </a:pP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688699"/>
            <a:ext cx="529596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482600"/>
            <a:ext cx="315230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482600"/>
            <a:ext cx="8200127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final_ppt_files/figure-pptx/cell-14-output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55700" y="1206207"/>
            <a:ext cx="3462326" cy="2596744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1304429"/>
            <a:ext cx="0" cy="24003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final_ppt_files/figure-pptx/cell-13-output-1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25974" y="1198305"/>
            <a:ext cx="3483396" cy="261254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4550-6168-C35B-C0E8-A3D12F9756A8}"/>
              </a:ext>
            </a:extLst>
          </p:cNvPr>
          <p:cNvSpPr txBox="1"/>
          <p:nvPr/>
        </p:nvSpPr>
        <p:spPr>
          <a:xfrm>
            <a:off x="1128091" y="688699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Auto-correlation plots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447255"/>
            <a:ext cx="7044316" cy="998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 &amp; Feature Engineering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2775" y="1648771"/>
            <a:ext cx="3719225" cy="293833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added generated the columns OBP, SLG, OPS and BABIP (on base percentage, slugging percentage, on base + slugging, batting average on balls in play). </a:t>
            </a: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one-hot encoded the award names, team, notes (is just the position the award was for) and the league (AL or NL).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5A571-5528-AD71-E33F-C08EF98A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65891-089C-1A97-0B14-3600DE7E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/>
            <a:r>
              <a:rPr lang="en-US" kern="1200">
                <a:latin typeface="+mj-lt"/>
                <a:ea typeface="+mj-ea"/>
                <a:cs typeface="+mj-cs"/>
              </a:rPr>
              <a:t>Methods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1648771"/>
            <a:ext cx="3719225" cy="293833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/>
              <a:t>The linear regression model was a standard model with no hyperparameter tuning. It generates coefficients from the data to make predictions about new data.      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K-nearest neighbors model was tuned based on the k hyper-parameter. It uses points that are close-by to determine the value of the test data points. The k values of 1, 3, 5, 7, 9, and 11 were explored.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random forest model was not tuned and used 100 </a:t>
            </a:r>
            <a:r>
              <a:rPr lang="en-US" sz="1100" dirty="0" err="1"/>
              <a:t>n_estimators</a:t>
            </a:r>
            <a:r>
              <a:rPr lang="en-US" sz="1100" dirty="0"/>
              <a:t>. Random forests create multiple decision trees and employ bagging to generate predictions.</a:t>
            </a:r>
          </a:p>
          <a:p>
            <a:pPr lvl="0">
              <a:lnSpc>
                <a:spcPct val="90000"/>
              </a:lnSpc>
            </a:pPr>
            <a:r>
              <a:rPr lang="en-US" sz="1100" dirty="0"/>
              <a:t>The gradient boosting model was tuned for learning rates of 0.001, 0.01, 0.1, 0.2, 0.3. Boosted models fit the mistakes of the previous model and tries to correct them.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90520"/>
              </p:ext>
            </p:extLst>
          </p:nvPr>
        </p:nvGraphicFramePr>
        <p:xfrm>
          <a:off x="5039525" y="1730690"/>
          <a:ext cx="3591380" cy="263292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747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22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700" b="0" cap="none" spc="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12377" marR="112377" marT="112377" marB="561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700" b="0" cap="none" spc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marL="112377" marR="112377" marT="112377" marB="561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4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.362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74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K-Nearest Neighbors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.383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4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Random Forest Regressor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.251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4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Gradient Boosting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.2570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4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Feedforward Neural Network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500" cap="none" spc="0" dirty="0">
                          <a:solidFill>
                            <a:schemeClr val="tx1"/>
                          </a:solidFill>
                        </a:rPr>
                        <a:t>.392</a:t>
                      </a:r>
                    </a:p>
                  </a:txBody>
                  <a:tcPr marL="112377" marR="112377" marT="112377" marB="561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3938487" cy="13554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MX"/>
              <a:t>Discussion on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49972"/>
            <a:ext cx="3464715" cy="2882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The better models were the random forest regressor and the gradient boosted regressor. </a:t>
            </a:r>
          </a:p>
          <a:p>
            <a:pPr>
              <a:lnSpc>
                <a:spcPct val="90000"/>
              </a:lnSpc>
            </a:pPr>
            <a:r>
              <a:rPr lang="en-US" sz="1100"/>
              <a:t>The neural network had trouble with consistency as it would vary from a lower MSE of around .30 to a higher MSE of around .60. It would run fast, but with too many nodes it also would over fit.</a:t>
            </a:r>
          </a:p>
          <a:p>
            <a:pPr>
              <a:lnSpc>
                <a:spcPct val="90000"/>
              </a:lnSpc>
            </a:pPr>
            <a:r>
              <a:rPr lang="en-US" sz="1100"/>
              <a:t>The other model that potentially had some overfitting issues was the gradient boosted regressor. </a:t>
            </a:r>
          </a:p>
          <a:p>
            <a:pPr>
              <a:lnSpc>
                <a:spcPct val="90000"/>
              </a:lnSpc>
            </a:pPr>
            <a:r>
              <a:rPr lang="en-US" sz="1100"/>
              <a:t>Speed and the performance of the random forest model was better than all of the other models. </a:t>
            </a:r>
          </a:p>
          <a:p>
            <a:pPr>
              <a:lnSpc>
                <a:spcPct val="90000"/>
              </a:lnSpc>
            </a:pPr>
            <a:r>
              <a:rPr lang="en-US" sz="1100"/>
              <a:t>K-nearest neighbors and the linear regression underfit the data thus leading to worse performance compared to the random forest model.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7E6875A-2497-7F27-11EA-6AAF04854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0" r="836" b="-2"/>
          <a:stretch/>
        </p:blipFill>
        <p:spPr>
          <a:xfrm>
            <a:off x="4631635" y="10"/>
            <a:ext cx="4512366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1626</Words>
  <Application>Microsoft Office PowerPoint</Application>
  <PresentationFormat>On-screen Show (16:9)</PresentationFormat>
  <Paragraphs>89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Courier</vt:lpstr>
      <vt:lpstr>Office Theme</vt:lpstr>
      <vt:lpstr>Introduction: Baseball Salary Analysis</vt:lpstr>
      <vt:lpstr>Introduction</vt:lpstr>
      <vt:lpstr>EDA</vt:lpstr>
      <vt:lpstr>PowerPoint Presentation</vt:lpstr>
      <vt:lpstr>PowerPoint Presentation</vt:lpstr>
      <vt:lpstr>PowerPoint Presentation</vt:lpstr>
      <vt:lpstr>Methods &amp; Feature Engineering</vt:lpstr>
      <vt:lpstr>Methods &amp; Feature Engineering</vt:lpstr>
      <vt:lpstr>Discussion on Model Selection</vt:lpstr>
      <vt:lpstr>Best Model &amp; Shap Results</vt:lpstr>
      <vt:lpstr>Conclusion</vt:lpstr>
      <vt:lpstr>Improvements</vt:lpstr>
      <vt:lpstr>Appendix Code and Graphs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keywords/>
  <cp:lastModifiedBy>Thomas Olsen</cp:lastModifiedBy>
  <cp:revision>2</cp:revision>
  <dcterms:created xsi:type="dcterms:W3CDTF">2024-04-17T16:44:15Z</dcterms:created>
  <dcterms:modified xsi:type="dcterms:W3CDTF">2024-04-17T17:05:08Z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