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99" r:id="rId6"/>
    <p:sldId id="276" r:id="rId7"/>
    <p:sldId id="297" r:id="rId8"/>
    <p:sldId id="301" r:id="rId9"/>
    <p:sldId id="309" r:id="rId10"/>
    <p:sldId id="302" r:id="rId11"/>
    <p:sldId id="303" r:id="rId12"/>
    <p:sldId id="306" r:id="rId13"/>
    <p:sldId id="307" r:id="rId14"/>
    <p:sldId id="304" r:id="rId15"/>
    <p:sldId id="305" r:id="rId16"/>
    <p:sldId id="30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64" d="100"/>
          <a:sy n="64" d="100"/>
        </p:scale>
        <p:origin x="748" y="-1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12/12/2024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12/12/2024</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KSC FABRICS HR DATASET</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2642643" cy="760288"/>
          </a:xfrm>
        </p:spPr>
        <p:txBody>
          <a:bodyPr/>
          <a:lstStyle/>
          <a:p>
            <a:r>
              <a:rPr lang="en-US" dirty="0"/>
              <a:t>Presenter </a:t>
            </a:r>
          </a:p>
          <a:p>
            <a:r>
              <a:rPr lang="en-US" dirty="0"/>
              <a:t>TUMININU EGBOWON</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8B2E5-F33E-90F0-7D03-85E4E95AB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C5039-EDA8-10A9-B125-7E8EFB4AEFAA}"/>
              </a:ext>
            </a:extLst>
          </p:cNvPr>
          <p:cNvSpPr>
            <a:spLocks noGrp="1"/>
          </p:cNvSpPr>
          <p:nvPr>
            <p:ph type="title"/>
          </p:nvPr>
        </p:nvSpPr>
        <p:spPr>
          <a:xfrm>
            <a:off x="3147461" y="0"/>
            <a:ext cx="7469740" cy="712269"/>
          </a:xfrm>
        </p:spPr>
        <p:txBody>
          <a:bodyPr/>
          <a:lstStyle/>
          <a:p>
            <a:endParaRPr lang="en-US" dirty="0"/>
          </a:p>
        </p:txBody>
      </p:sp>
      <p:sp>
        <p:nvSpPr>
          <p:cNvPr id="3" name="Text Placeholder 2">
            <a:extLst>
              <a:ext uri="{FF2B5EF4-FFF2-40B4-BE49-F238E27FC236}">
                <a16:creationId xmlns:a16="http://schemas.microsoft.com/office/drawing/2014/main" id="{AC1BF751-F774-1861-3F03-F44E739215A1}"/>
              </a:ext>
            </a:extLst>
          </p:cNvPr>
          <p:cNvSpPr>
            <a:spLocks noGrp="1"/>
          </p:cNvSpPr>
          <p:nvPr>
            <p:ph type="body" sz="quarter" idx="29"/>
          </p:nvPr>
        </p:nvSpPr>
        <p:spPr/>
        <p:txBody>
          <a:bodyPr/>
          <a:lstStyle/>
          <a:p>
            <a:endParaRPr lang="en-US"/>
          </a:p>
        </p:txBody>
      </p:sp>
      <p:sp>
        <p:nvSpPr>
          <p:cNvPr id="4" name="Footer Placeholder 3">
            <a:extLst>
              <a:ext uri="{FF2B5EF4-FFF2-40B4-BE49-F238E27FC236}">
                <a16:creationId xmlns:a16="http://schemas.microsoft.com/office/drawing/2014/main" id="{E813A290-609C-81D7-DA66-9FBCF388CE6D}"/>
              </a:ext>
            </a:extLst>
          </p:cNvPr>
          <p:cNvSpPr>
            <a:spLocks noGrp="1"/>
          </p:cNvSpPr>
          <p:nvPr>
            <p:ph type="ftr" sz="quarter" idx="30"/>
          </p:nvPr>
        </p:nvSpPr>
        <p:spPr/>
        <p:txBody>
          <a:bodyPr/>
          <a:lstStyle/>
          <a:p>
            <a:r>
              <a:rPr lang="en-US" noProof="0"/>
              <a:t>Presentation Title</a:t>
            </a:r>
            <a:endParaRPr lang="en-US" noProof="0" dirty="0"/>
          </a:p>
        </p:txBody>
      </p:sp>
      <p:pic>
        <p:nvPicPr>
          <p:cNvPr id="7" name="Picture 6">
            <a:extLst>
              <a:ext uri="{FF2B5EF4-FFF2-40B4-BE49-F238E27FC236}">
                <a16:creationId xmlns:a16="http://schemas.microsoft.com/office/drawing/2014/main" id="{87E75866-73AA-ED23-A3A6-B1A054875427}"/>
              </a:ext>
            </a:extLst>
          </p:cNvPr>
          <p:cNvPicPr>
            <a:picLocks noChangeAspect="1"/>
          </p:cNvPicPr>
          <p:nvPr/>
        </p:nvPicPr>
        <p:blipFill>
          <a:blip r:embed="rId2"/>
          <a:stretch>
            <a:fillRect/>
          </a:stretch>
        </p:blipFill>
        <p:spPr>
          <a:xfrm>
            <a:off x="67377" y="1"/>
            <a:ext cx="12222522" cy="7056782"/>
          </a:xfrm>
          <a:prstGeom prst="rect">
            <a:avLst/>
          </a:prstGeom>
        </p:spPr>
      </p:pic>
    </p:spTree>
    <p:extLst>
      <p:ext uri="{BB962C8B-B14F-4D97-AF65-F5344CB8AC3E}">
        <p14:creationId xmlns:p14="http://schemas.microsoft.com/office/powerpoint/2010/main" val="3282809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3208-3395-92D0-0C7A-AE1BF0DED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07B20-A7C7-2324-E25F-A3E72B40880A}"/>
              </a:ext>
            </a:extLst>
          </p:cNvPr>
          <p:cNvSpPr>
            <a:spLocks noGrp="1"/>
          </p:cNvSpPr>
          <p:nvPr>
            <p:ph type="title"/>
          </p:nvPr>
        </p:nvSpPr>
        <p:spPr>
          <a:xfrm>
            <a:off x="6099079" y="279134"/>
            <a:ext cx="4518122" cy="1097280"/>
          </a:xfrm>
        </p:spPr>
        <p:txBody>
          <a:bodyPr/>
          <a:lstStyle/>
          <a:p>
            <a:r>
              <a:rPr lang="en-US" dirty="0"/>
              <a:t>Recommendations</a:t>
            </a:r>
          </a:p>
        </p:txBody>
      </p:sp>
      <p:sp>
        <p:nvSpPr>
          <p:cNvPr id="3" name="Text Placeholder 2">
            <a:extLst>
              <a:ext uri="{FF2B5EF4-FFF2-40B4-BE49-F238E27FC236}">
                <a16:creationId xmlns:a16="http://schemas.microsoft.com/office/drawing/2014/main" id="{02D434B5-E86C-B6BF-FF7F-CDD5BBA6D828}"/>
              </a:ext>
            </a:extLst>
          </p:cNvPr>
          <p:cNvSpPr>
            <a:spLocks noGrp="1"/>
          </p:cNvSpPr>
          <p:nvPr>
            <p:ph type="body" sz="quarter" idx="29"/>
          </p:nvPr>
        </p:nvSpPr>
        <p:spPr>
          <a:xfrm>
            <a:off x="6095999" y="1694046"/>
            <a:ext cx="4672693" cy="4321743"/>
          </a:xfrm>
        </p:spPr>
        <p:txBody>
          <a:bodyPr/>
          <a:lstStyle/>
          <a:p>
            <a:pPr marL="285750" indent="-285750">
              <a:buFont typeface="Arial" panose="020B0604020202020204" pitchFamily="34" charset="0"/>
              <a:buChar char="•"/>
            </a:pPr>
            <a:r>
              <a:rPr lang="en-US" sz="1800" dirty="0">
                <a:solidFill>
                  <a:schemeClr val="bg1"/>
                </a:solidFill>
                <a:latin typeface="Arial Black" panose="020B0A04020102020204" pitchFamily="34" charset="0"/>
              </a:rPr>
              <a:t>KSC fabrics should look at the industry and check competitors salary, if it is lower we recommend an increase in salary, if its the same add some incentives. Since the majority of workers are young people between 28-34 years they are eager for growth in their career, you can support their career by paying for their trainings and help them register for professional courses.</a:t>
            </a:r>
          </a:p>
        </p:txBody>
      </p:sp>
      <p:sp>
        <p:nvSpPr>
          <p:cNvPr id="4" name="Footer Placeholder 3">
            <a:extLst>
              <a:ext uri="{FF2B5EF4-FFF2-40B4-BE49-F238E27FC236}">
                <a16:creationId xmlns:a16="http://schemas.microsoft.com/office/drawing/2014/main" id="{488F49B6-9BB6-7385-E226-99825BFAF0E9}"/>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553893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FFCCB-6F5F-035F-2AE1-B4F75F06F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CEDAB-679B-43AF-B599-640762D4C85A}"/>
              </a:ext>
            </a:extLst>
          </p:cNvPr>
          <p:cNvSpPr>
            <a:spLocks noGrp="1"/>
          </p:cNvSpPr>
          <p:nvPr>
            <p:ph type="title"/>
          </p:nvPr>
        </p:nvSpPr>
        <p:spPr>
          <a:xfrm>
            <a:off x="6099079" y="279134"/>
            <a:ext cx="4518122" cy="1097280"/>
          </a:xfrm>
        </p:spPr>
        <p:txBody>
          <a:bodyPr/>
          <a:lstStyle/>
          <a:p>
            <a:r>
              <a:rPr lang="en-US" sz="3200" dirty="0"/>
              <a:t>Recommendations</a:t>
            </a:r>
          </a:p>
        </p:txBody>
      </p:sp>
      <p:sp>
        <p:nvSpPr>
          <p:cNvPr id="3" name="Text Placeholder 2">
            <a:extLst>
              <a:ext uri="{FF2B5EF4-FFF2-40B4-BE49-F238E27FC236}">
                <a16:creationId xmlns:a16="http://schemas.microsoft.com/office/drawing/2014/main" id="{9C6DD1E9-5D08-8466-486A-46CA3DCD175A}"/>
              </a:ext>
            </a:extLst>
          </p:cNvPr>
          <p:cNvSpPr>
            <a:spLocks noGrp="1"/>
          </p:cNvSpPr>
          <p:nvPr>
            <p:ph type="body" sz="quarter" idx="29"/>
          </p:nvPr>
        </p:nvSpPr>
        <p:spPr>
          <a:xfrm>
            <a:off x="4369869" y="1376414"/>
            <a:ext cx="7526956" cy="5813658"/>
          </a:xfrm>
        </p:spPr>
        <p:txBody>
          <a:bodyPr/>
          <a:lstStyle/>
          <a:p>
            <a:pPr marL="285750" indent="-285750">
              <a:buFont typeface="Arial" panose="020B0604020202020204" pitchFamily="34" charset="0"/>
              <a:buChar char="•"/>
            </a:pPr>
            <a:r>
              <a:rPr lang="en-US" sz="1800" dirty="0">
                <a:solidFill>
                  <a:schemeClr val="bg1"/>
                </a:solidFill>
                <a:latin typeface="Arial Black" panose="020B0A04020102020204" pitchFamily="34" charset="0"/>
              </a:rPr>
              <a:t>Promotion aspect,19 staffs are due for promotion and 61 are not due. </a:t>
            </a:r>
          </a:p>
          <a:p>
            <a:pPr marL="285750" indent="-285750">
              <a:buFont typeface="Arial" panose="020B0604020202020204" pitchFamily="34" charset="0"/>
              <a:buChar char="•"/>
            </a:pPr>
            <a:r>
              <a:rPr lang="en-US" sz="1800" dirty="0">
                <a:solidFill>
                  <a:schemeClr val="bg1"/>
                </a:solidFill>
                <a:latin typeface="Arial Black" panose="020B0A04020102020204" pitchFamily="34" charset="0"/>
              </a:rPr>
              <a:t>Promotion with time spent in the company might create some rift between departments in the company cause there’s a wide disparity between departments and some are having a good number of their department promoted whilst some have a very low number </a:t>
            </a:r>
          </a:p>
          <a:p>
            <a:pPr marL="285750" indent="-285750">
              <a:buFont typeface="Arial" panose="020B0604020202020204" pitchFamily="34" charset="0"/>
              <a:buChar char="•"/>
            </a:pPr>
            <a:r>
              <a:rPr lang="en-US" sz="1800" dirty="0">
                <a:solidFill>
                  <a:schemeClr val="bg1"/>
                </a:solidFill>
                <a:latin typeface="Arial Black" panose="020B0A04020102020204" pitchFamily="34" charset="0"/>
              </a:rPr>
              <a:t>And also we’ve a very high number of staffs from the Southern part of the country who would be due for promotion and that too could cause some frictions hence disrupting work balance and togetherness. The company is looking to create stability in workforce and an environment that is less toxic for all. </a:t>
            </a:r>
          </a:p>
          <a:p>
            <a:pPr marL="285750" indent="-285750">
              <a:buFont typeface="Arial" panose="020B0604020202020204" pitchFamily="34" charset="0"/>
              <a:buChar char="•"/>
            </a:pPr>
            <a:r>
              <a:rPr lang="en-US" sz="1800" dirty="0">
                <a:solidFill>
                  <a:schemeClr val="bg1"/>
                </a:solidFill>
                <a:latin typeface="Arial Black" panose="020B0A04020102020204" pitchFamily="34" charset="0"/>
              </a:rPr>
              <a:t>KSC fabrics should work on how to access performance individually. More concentration should be on the performance of the staff at his job individually. Its not about how far but how well.</a:t>
            </a:r>
          </a:p>
        </p:txBody>
      </p:sp>
      <p:sp>
        <p:nvSpPr>
          <p:cNvPr id="4" name="Footer Placeholder 3">
            <a:extLst>
              <a:ext uri="{FF2B5EF4-FFF2-40B4-BE49-F238E27FC236}">
                <a16:creationId xmlns:a16="http://schemas.microsoft.com/office/drawing/2014/main" id="{98AED8FB-C9AE-190B-7687-735BE6FF0279}"/>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136365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48759-CDF5-808E-39D5-96B27C36B9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527E7-B3BA-57F9-9CE3-485AF1FD34D1}"/>
              </a:ext>
            </a:extLst>
          </p:cNvPr>
          <p:cNvSpPr>
            <a:spLocks noGrp="1"/>
          </p:cNvSpPr>
          <p:nvPr>
            <p:ph type="title"/>
          </p:nvPr>
        </p:nvSpPr>
        <p:spPr>
          <a:xfrm>
            <a:off x="3147461" y="0"/>
            <a:ext cx="7469740" cy="712269"/>
          </a:xfrm>
        </p:spPr>
        <p:txBody>
          <a:bodyPr/>
          <a:lstStyle/>
          <a:p>
            <a:r>
              <a:rPr lang="en-US" dirty="0"/>
              <a:t>DEPARTMENT</a:t>
            </a:r>
          </a:p>
        </p:txBody>
      </p:sp>
      <p:sp>
        <p:nvSpPr>
          <p:cNvPr id="3" name="Text Placeholder 2">
            <a:extLst>
              <a:ext uri="{FF2B5EF4-FFF2-40B4-BE49-F238E27FC236}">
                <a16:creationId xmlns:a16="http://schemas.microsoft.com/office/drawing/2014/main" id="{63F38348-18F6-567D-4C42-ED30F2B7D81A}"/>
              </a:ext>
            </a:extLst>
          </p:cNvPr>
          <p:cNvSpPr>
            <a:spLocks noGrp="1"/>
          </p:cNvSpPr>
          <p:nvPr>
            <p:ph type="body" sz="quarter" idx="29"/>
          </p:nvPr>
        </p:nvSpPr>
        <p:spPr/>
        <p:txBody>
          <a:bodyPr/>
          <a:lstStyle/>
          <a:p>
            <a:endParaRPr lang="en-US"/>
          </a:p>
        </p:txBody>
      </p:sp>
      <p:sp>
        <p:nvSpPr>
          <p:cNvPr id="4" name="Footer Placeholder 3">
            <a:extLst>
              <a:ext uri="{FF2B5EF4-FFF2-40B4-BE49-F238E27FC236}">
                <a16:creationId xmlns:a16="http://schemas.microsoft.com/office/drawing/2014/main" id="{D5799738-378D-90D0-43AE-6AC1EF40058E}"/>
              </a:ext>
            </a:extLst>
          </p:cNvPr>
          <p:cNvSpPr>
            <a:spLocks noGrp="1"/>
          </p:cNvSpPr>
          <p:nvPr>
            <p:ph type="ftr" sz="quarter" idx="30"/>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304E3069-A1F7-0B69-204C-06AB49421B78}"/>
              </a:ext>
            </a:extLst>
          </p:cNvPr>
          <p:cNvPicPr>
            <a:picLocks noChangeAspect="1"/>
          </p:cNvPicPr>
          <p:nvPr/>
        </p:nvPicPr>
        <p:blipFill>
          <a:blip r:embed="rId2"/>
          <a:stretch>
            <a:fillRect/>
          </a:stretch>
        </p:blipFill>
        <p:spPr>
          <a:xfrm>
            <a:off x="330201" y="712269"/>
            <a:ext cx="10287000" cy="5873583"/>
          </a:xfrm>
          <a:prstGeom prst="rect">
            <a:avLst/>
          </a:prstGeom>
        </p:spPr>
      </p:pic>
    </p:spTree>
    <p:extLst>
      <p:ext uri="{BB962C8B-B14F-4D97-AF65-F5344CB8AC3E}">
        <p14:creationId xmlns:p14="http://schemas.microsoft.com/office/powerpoint/2010/main" val="106672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TUMININU FOR NUPAT TECHNOLOGIES</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28EF-5D37-466D-9203-AB6D44E253A3}"/>
              </a:ext>
            </a:extLst>
          </p:cNvPr>
          <p:cNvSpPr>
            <a:spLocks noGrp="1"/>
          </p:cNvSpPr>
          <p:nvPr>
            <p:ph type="title"/>
          </p:nvPr>
        </p:nvSpPr>
        <p:spPr>
          <a:xfrm>
            <a:off x="6099079" y="211757"/>
            <a:ext cx="4518122" cy="856648"/>
          </a:xfrm>
        </p:spPr>
        <p:txBody>
          <a:bodyPr/>
          <a:lstStyle/>
          <a:p>
            <a:r>
              <a:rPr lang="en-US" sz="3600" dirty="0"/>
              <a:t>Introduction</a:t>
            </a:r>
          </a:p>
        </p:txBody>
      </p:sp>
      <p:sp>
        <p:nvSpPr>
          <p:cNvPr id="3" name="Text Placeholder 2">
            <a:extLst>
              <a:ext uri="{FF2B5EF4-FFF2-40B4-BE49-F238E27FC236}">
                <a16:creationId xmlns:a16="http://schemas.microsoft.com/office/drawing/2014/main" id="{17FD021F-E456-0541-35C3-BEBEE7FEBC05}"/>
              </a:ext>
            </a:extLst>
          </p:cNvPr>
          <p:cNvSpPr>
            <a:spLocks noGrp="1"/>
          </p:cNvSpPr>
          <p:nvPr>
            <p:ph type="body" sz="quarter" idx="29"/>
          </p:nvPr>
        </p:nvSpPr>
        <p:spPr>
          <a:xfrm>
            <a:off x="5197643" y="1318661"/>
            <a:ext cx="5571050" cy="4065260"/>
          </a:xfrm>
        </p:spPr>
        <p:txBody>
          <a:bodyPr/>
          <a:lstStyle/>
          <a:p>
            <a:r>
              <a:rPr lang="en-US" sz="1600" dirty="0">
                <a:solidFill>
                  <a:schemeClr val="bg1"/>
                </a:solidFill>
                <a:latin typeface="Arial Black" panose="020B0A04020102020204" pitchFamily="34" charset="0"/>
              </a:rPr>
              <a:t>Data analysis entails giving insights to organizations to facilitate growth and improve profits, it also helps organizations’][;</a:t>
            </a:r>
            <a:r>
              <a:rPr lang="en-US" sz="1600" dirty="0" err="1">
                <a:solidFill>
                  <a:schemeClr val="bg1"/>
                </a:solidFill>
                <a:latin typeface="Arial Black" panose="020B0A04020102020204" pitchFamily="34" charset="0"/>
              </a:rPr>
              <a:t>iu</a:t>
            </a:r>
            <a:r>
              <a:rPr lang="en-US" sz="1600" dirty="0">
                <a:solidFill>
                  <a:schemeClr val="bg1"/>
                </a:solidFill>
                <a:latin typeface="Arial Black" panose="020B0A04020102020204" pitchFamily="34" charset="0"/>
              </a:rPr>
              <a:t> discover loss causing factors. </a:t>
            </a:r>
          </a:p>
          <a:p>
            <a:r>
              <a:rPr lang="en-US" sz="1600" dirty="0">
                <a:solidFill>
                  <a:schemeClr val="bg1"/>
                </a:solidFill>
                <a:latin typeface="Arial Black" panose="020B0A04020102020204" pitchFamily="34" charset="0"/>
              </a:rPr>
              <a:t>Here is a project I did improving on my effort to scale up in data analysis Data analysis basis and  correctness is based on its cleaning.</a:t>
            </a:r>
          </a:p>
          <a:p>
            <a:r>
              <a:rPr lang="en-US" sz="1600" dirty="0">
                <a:solidFill>
                  <a:schemeClr val="bg1"/>
                </a:solidFill>
                <a:latin typeface="Arial Black" panose="020B0A04020102020204" pitchFamily="34" charset="0"/>
              </a:rPr>
              <a:t> Data cleansing is the process of analyzing the quality of data in a data source, manually approving/rejecting the suggestions by the system, and thereby making changes to the data.1. Data Cleaning 2. Data Modeling 3.Data </a:t>
            </a:r>
            <a:r>
              <a:rPr lang="en-US" sz="1600" dirty="0" err="1">
                <a:solidFill>
                  <a:schemeClr val="bg1"/>
                </a:solidFill>
                <a:latin typeface="Arial Black" panose="020B0A04020102020204" pitchFamily="34" charset="0"/>
              </a:rPr>
              <a:t>Visualisation</a:t>
            </a:r>
            <a:r>
              <a:rPr lang="en-US" sz="1600" dirty="0">
                <a:solidFill>
                  <a:schemeClr val="bg1"/>
                </a:solidFill>
                <a:latin typeface="Arial Black" panose="020B0A04020102020204" pitchFamily="34" charset="0"/>
              </a:rPr>
              <a:t> 4.Dashboard/Report.</a:t>
            </a:r>
          </a:p>
        </p:txBody>
      </p:sp>
      <p:sp>
        <p:nvSpPr>
          <p:cNvPr id="4" name="Footer Placeholder 3">
            <a:extLst>
              <a:ext uri="{FF2B5EF4-FFF2-40B4-BE49-F238E27FC236}">
                <a16:creationId xmlns:a16="http://schemas.microsoft.com/office/drawing/2014/main" id="{06414098-AD49-C86C-8B40-B03FF71B14CD}"/>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1617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a:t>Objective</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192505" y="3349592"/>
            <a:ext cx="4577249" cy="2261936"/>
          </a:xfrm>
        </p:spPr>
        <p:txBody>
          <a:bodyPr/>
          <a:lstStyle/>
          <a:p>
            <a:r>
              <a:rPr lang="en-US" dirty="0"/>
              <a:t>Analyze </a:t>
            </a:r>
            <a:r>
              <a:rPr lang="en-US" dirty="0" err="1"/>
              <a:t>Hr</a:t>
            </a:r>
            <a:r>
              <a:rPr lang="en-US" dirty="0"/>
              <a:t> Data of KSC Fabrics Ltd and provide insights and recommendations based on plans for staff promotion. Company started in 2016,They have 80 staffs and their plan is promote every staff that has worked for 7 or more years.</a:t>
            </a:r>
          </a:p>
          <a:p>
            <a:endParaRPr lang="en-US" dirty="0"/>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a:xfrm>
            <a:off x="484632" y="6217920"/>
            <a:ext cx="4114800" cy="365125"/>
          </a:xfrm>
        </p:spPr>
        <p:txBody>
          <a:bodyPr/>
          <a:lstStyle/>
          <a:p>
            <a:r>
              <a:rPr lang="en-US" dirty="0"/>
              <a:t>Presentation Title</a:t>
            </a: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26" r="26"/>
          <a:stretch/>
        </p:blipFill>
        <p:spPr>
          <a:xfrm>
            <a:off x="5745001" y="96252"/>
            <a:ext cx="6446999" cy="6858000"/>
          </a:xfrm>
          <a:prstGeom prst="rect">
            <a:avLst/>
          </a:prstGeom>
          <a:ln w="228600" cap="sq" cmpd="thickThin">
            <a:solidFill>
              <a:srgbClr val="000000"/>
            </a:solidFill>
            <a:prstDash val="solid"/>
            <a:miter lim="800000"/>
          </a:ln>
          <a:effectLst>
            <a:innerShdw blurRad="76200">
              <a:srgbClr val="000000"/>
            </a:innerShdw>
          </a:effectLst>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7529-F82E-C0EC-642C-068F214D4223}"/>
              </a:ext>
            </a:extLst>
          </p:cNvPr>
          <p:cNvSpPr>
            <a:spLocks noGrp="1"/>
          </p:cNvSpPr>
          <p:nvPr>
            <p:ph type="title"/>
          </p:nvPr>
        </p:nvSpPr>
        <p:spPr>
          <a:xfrm>
            <a:off x="6099079" y="240632"/>
            <a:ext cx="4518122" cy="1337911"/>
          </a:xfrm>
        </p:spPr>
        <p:txBody>
          <a:bodyPr/>
          <a:lstStyle/>
          <a:p>
            <a:r>
              <a:rPr lang="en-US" dirty="0"/>
              <a:t>SPECIFIC OBJECTIVE</a:t>
            </a:r>
          </a:p>
        </p:txBody>
      </p:sp>
      <p:sp>
        <p:nvSpPr>
          <p:cNvPr id="3" name="Text Placeholder 2">
            <a:extLst>
              <a:ext uri="{FF2B5EF4-FFF2-40B4-BE49-F238E27FC236}">
                <a16:creationId xmlns:a16="http://schemas.microsoft.com/office/drawing/2014/main" id="{229E3E59-0F5B-ACCD-20C1-5BDB75D1BFEA}"/>
              </a:ext>
            </a:extLst>
          </p:cNvPr>
          <p:cNvSpPr>
            <a:spLocks noGrp="1"/>
          </p:cNvSpPr>
          <p:nvPr>
            <p:ph type="body" sz="quarter" idx="29"/>
          </p:nvPr>
        </p:nvSpPr>
        <p:spPr>
          <a:xfrm>
            <a:off x="6095999" y="1578544"/>
            <a:ext cx="4672693" cy="4639376"/>
          </a:xfrm>
        </p:spPr>
        <p:txBody>
          <a:bodyPr/>
          <a:lstStyle/>
          <a:p>
            <a:r>
              <a:rPr lang="en-US" sz="2000" dirty="0">
                <a:solidFill>
                  <a:schemeClr val="bg1"/>
                </a:solidFill>
                <a:latin typeface="Arial Black" panose="020B0A04020102020204" pitchFamily="34" charset="0"/>
              </a:rPr>
              <a:t>-  Analyze the HR Data   </a:t>
            </a:r>
          </a:p>
          <a:p>
            <a:pPr marL="342900" indent="-342900">
              <a:buFontTx/>
              <a:buChar char="-"/>
            </a:pPr>
            <a:r>
              <a:rPr lang="en-US" sz="2000" dirty="0">
                <a:solidFill>
                  <a:schemeClr val="bg1"/>
                </a:solidFill>
                <a:latin typeface="Arial Black" panose="020B0A04020102020204" pitchFamily="34" charset="0"/>
              </a:rPr>
              <a:t>Draw insights and make recommendations for staff promotion </a:t>
            </a:r>
          </a:p>
          <a:p>
            <a:pPr marL="342900" indent="-342900">
              <a:buFontTx/>
              <a:buChar char="-"/>
            </a:pPr>
            <a:r>
              <a:rPr lang="en-US" sz="2000" dirty="0">
                <a:solidFill>
                  <a:schemeClr val="bg1"/>
                </a:solidFill>
                <a:latin typeface="Arial Black" panose="020B0A04020102020204" pitchFamily="34" charset="0"/>
              </a:rPr>
              <a:t>Spot Employees that have worked for 7 or more years in the company</a:t>
            </a:r>
          </a:p>
          <a:p>
            <a:pPr marL="342900" indent="-342900">
              <a:buFontTx/>
              <a:buChar char="-"/>
            </a:pPr>
            <a:r>
              <a:rPr lang="en-US" sz="2000" dirty="0">
                <a:solidFill>
                  <a:schemeClr val="bg1"/>
                </a:solidFill>
                <a:latin typeface="Arial Black" panose="020B0A04020102020204" pitchFamily="34" charset="0"/>
              </a:rPr>
              <a:t> Develop a plan to promote eligible staff members.</a:t>
            </a:r>
          </a:p>
        </p:txBody>
      </p:sp>
      <p:sp>
        <p:nvSpPr>
          <p:cNvPr id="4" name="Footer Placeholder 3">
            <a:extLst>
              <a:ext uri="{FF2B5EF4-FFF2-40B4-BE49-F238E27FC236}">
                <a16:creationId xmlns:a16="http://schemas.microsoft.com/office/drawing/2014/main" id="{D46ADAD2-21E1-CE6E-D02B-29931FB90839}"/>
              </a:ext>
            </a:extLst>
          </p:cNvPr>
          <p:cNvSpPr>
            <a:spLocks noGrp="1"/>
          </p:cNvSpPr>
          <p:nvPr>
            <p:ph type="ftr" sz="quarter" idx="30"/>
          </p:nvPr>
        </p:nvSpPr>
        <p:spPr/>
        <p:txBody>
          <a:bodyPr/>
          <a:lstStyle/>
          <a:p>
            <a:r>
              <a:rPr lang="en-US" noProof="0" dirty="0"/>
              <a:t>Presentation Title</a:t>
            </a:r>
          </a:p>
        </p:txBody>
      </p:sp>
    </p:spTree>
    <p:extLst>
      <p:ext uri="{BB962C8B-B14F-4D97-AF65-F5344CB8AC3E}">
        <p14:creationId xmlns:p14="http://schemas.microsoft.com/office/powerpoint/2010/main" val="408119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3A5F-83DB-18E5-AD6A-B63B3C1E466D}"/>
              </a:ext>
            </a:extLst>
          </p:cNvPr>
          <p:cNvSpPr>
            <a:spLocks noGrp="1"/>
          </p:cNvSpPr>
          <p:nvPr>
            <p:ph type="title"/>
          </p:nvPr>
        </p:nvSpPr>
        <p:spPr>
          <a:xfrm>
            <a:off x="6099079" y="487016"/>
            <a:ext cx="4518122" cy="889397"/>
          </a:xfrm>
        </p:spPr>
        <p:txBody>
          <a:bodyPr/>
          <a:lstStyle/>
          <a:p>
            <a:r>
              <a:rPr lang="en-US" dirty="0"/>
              <a:t>Insights</a:t>
            </a:r>
          </a:p>
        </p:txBody>
      </p:sp>
      <p:sp>
        <p:nvSpPr>
          <p:cNvPr id="3" name="Text Placeholder 2">
            <a:extLst>
              <a:ext uri="{FF2B5EF4-FFF2-40B4-BE49-F238E27FC236}">
                <a16:creationId xmlns:a16="http://schemas.microsoft.com/office/drawing/2014/main" id="{DCF05824-BE78-9996-1BEB-4B29CBBCDD92}"/>
              </a:ext>
            </a:extLst>
          </p:cNvPr>
          <p:cNvSpPr>
            <a:spLocks noGrp="1"/>
          </p:cNvSpPr>
          <p:nvPr>
            <p:ph type="body" sz="quarter" idx="29"/>
          </p:nvPr>
        </p:nvSpPr>
        <p:spPr>
          <a:xfrm>
            <a:off x="6095999" y="1694046"/>
            <a:ext cx="5006010" cy="4279371"/>
          </a:xfrm>
        </p:spPr>
        <p:txBody>
          <a:bodyPr/>
          <a:lstStyle/>
          <a:p>
            <a:r>
              <a:rPr lang="en-US" sz="1800" dirty="0">
                <a:solidFill>
                  <a:schemeClr val="bg1"/>
                </a:solidFill>
                <a:latin typeface="Arial Black" panose="020B0A04020102020204" pitchFamily="34" charset="0"/>
              </a:rPr>
              <a:t>Job as an analyst is to bring forth useful observations to the business.</a:t>
            </a:r>
          </a:p>
          <a:p>
            <a:r>
              <a:rPr lang="en-US" sz="1800" dirty="0">
                <a:solidFill>
                  <a:schemeClr val="bg1"/>
                </a:solidFill>
                <a:latin typeface="Arial Black" panose="020B0A04020102020204" pitchFamily="34" charset="0"/>
              </a:rPr>
              <a:t>We discovered that the workers distribution falls between age 28-34 years, they are young adults, likely newly married or about to be married, many have just started having kids or have kids between 1-7 years, they are very much interested in the growth of their career and multiply source of income, finance is something that motivates them and they can easily travel or relocate.</a:t>
            </a:r>
          </a:p>
        </p:txBody>
      </p:sp>
      <p:sp>
        <p:nvSpPr>
          <p:cNvPr id="4" name="Footer Placeholder 3">
            <a:extLst>
              <a:ext uri="{FF2B5EF4-FFF2-40B4-BE49-F238E27FC236}">
                <a16:creationId xmlns:a16="http://schemas.microsoft.com/office/drawing/2014/main" id="{D0EF21FB-E888-9D7E-4027-138215E083F0}"/>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9331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A1689-4F6A-058D-1EC4-F2076D19A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68A58-B185-33D5-14BD-B424CE86B5EF}"/>
              </a:ext>
            </a:extLst>
          </p:cNvPr>
          <p:cNvSpPr>
            <a:spLocks noGrp="1"/>
          </p:cNvSpPr>
          <p:nvPr>
            <p:ph type="title"/>
          </p:nvPr>
        </p:nvSpPr>
        <p:spPr>
          <a:xfrm>
            <a:off x="3147461" y="0"/>
            <a:ext cx="7469740" cy="712269"/>
          </a:xfrm>
        </p:spPr>
        <p:txBody>
          <a:bodyPr/>
          <a:lstStyle/>
          <a:p>
            <a:r>
              <a:rPr lang="en-US" dirty="0"/>
              <a:t>SALARY</a:t>
            </a:r>
          </a:p>
        </p:txBody>
      </p:sp>
      <p:sp>
        <p:nvSpPr>
          <p:cNvPr id="3" name="Text Placeholder 2">
            <a:extLst>
              <a:ext uri="{FF2B5EF4-FFF2-40B4-BE49-F238E27FC236}">
                <a16:creationId xmlns:a16="http://schemas.microsoft.com/office/drawing/2014/main" id="{3D226771-59A2-59A4-258A-DA705EB25A71}"/>
              </a:ext>
            </a:extLst>
          </p:cNvPr>
          <p:cNvSpPr>
            <a:spLocks noGrp="1"/>
          </p:cNvSpPr>
          <p:nvPr>
            <p:ph type="body" sz="quarter" idx="29"/>
          </p:nvPr>
        </p:nvSpPr>
        <p:spPr/>
        <p:txBody>
          <a:bodyPr/>
          <a:lstStyle/>
          <a:p>
            <a:endParaRPr lang="en-US"/>
          </a:p>
        </p:txBody>
      </p:sp>
      <p:sp>
        <p:nvSpPr>
          <p:cNvPr id="4" name="Footer Placeholder 3">
            <a:extLst>
              <a:ext uri="{FF2B5EF4-FFF2-40B4-BE49-F238E27FC236}">
                <a16:creationId xmlns:a16="http://schemas.microsoft.com/office/drawing/2014/main" id="{885E488C-0BC5-55E4-5228-BBC921EF61B5}"/>
              </a:ext>
            </a:extLst>
          </p:cNvPr>
          <p:cNvSpPr>
            <a:spLocks noGrp="1"/>
          </p:cNvSpPr>
          <p:nvPr>
            <p:ph type="ftr" sz="quarter" idx="30"/>
          </p:nvPr>
        </p:nvSpPr>
        <p:spPr/>
        <p:txBody>
          <a:bodyPr/>
          <a:lstStyle/>
          <a:p>
            <a:r>
              <a:rPr lang="en-US" noProof="0"/>
              <a:t>Presentation Title</a:t>
            </a:r>
            <a:endParaRPr lang="en-US" noProof="0" dirty="0"/>
          </a:p>
        </p:txBody>
      </p:sp>
      <p:pic>
        <p:nvPicPr>
          <p:cNvPr id="7" name="Picture 6">
            <a:extLst>
              <a:ext uri="{FF2B5EF4-FFF2-40B4-BE49-F238E27FC236}">
                <a16:creationId xmlns:a16="http://schemas.microsoft.com/office/drawing/2014/main" id="{D3D8EF2A-6184-D6C3-80BF-CDCE4B22B9E3}"/>
              </a:ext>
            </a:extLst>
          </p:cNvPr>
          <p:cNvPicPr>
            <a:picLocks noChangeAspect="1"/>
          </p:cNvPicPr>
          <p:nvPr/>
        </p:nvPicPr>
        <p:blipFill>
          <a:blip r:embed="rId2"/>
          <a:srcRect l="-697"/>
          <a:stretch/>
        </p:blipFill>
        <p:spPr>
          <a:xfrm>
            <a:off x="1" y="274955"/>
            <a:ext cx="12105860" cy="6583045"/>
          </a:xfrm>
          <a:prstGeom prst="rect">
            <a:avLst/>
          </a:prstGeom>
        </p:spPr>
      </p:pic>
    </p:spTree>
    <p:extLst>
      <p:ext uri="{BB962C8B-B14F-4D97-AF65-F5344CB8AC3E}">
        <p14:creationId xmlns:p14="http://schemas.microsoft.com/office/powerpoint/2010/main" val="295552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9BEC3-5E6A-13C8-CB22-F26230AEE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32AF89-62C1-7449-35D0-CAF4A17466BE}"/>
              </a:ext>
            </a:extLst>
          </p:cNvPr>
          <p:cNvSpPr>
            <a:spLocks noGrp="1"/>
          </p:cNvSpPr>
          <p:nvPr>
            <p:ph type="title"/>
          </p:nvPr>
        </p:nvSpPr>
        <p:spPr>
          <a:xfrm>
            <a:off x="6099079" y="279134"/>
            <a:ext cx="4518122" cy="1097280"/>
          </a:xfrm>
        </p:spPr>
        <p:txBody>
          <a:bodyPr/>
          <a:lstStyle/>
          <a:p>
            <a:r>
              <a:rPr lang="en-US" dirty="0"/>
              <a:t>Insights</a:t>
            </a:r>
          </a:p>
        </p:txBody>
      </p:sp>
      <p:sp>
        <p:nvSpPr>
          <p:cNvPr id="3" name="Text Placeholder 2">
            <a:extLst>
              <a:ext uri="{FF2B5EF4-FFF2-40B4-BE49-F238E27FC236}">
                <a16:creationId xmlns:a16="http://schemas.microsoft.com/office/drawing/2014/main" id="{16304C8B-73D5-BABD-2E79-82D82E3B98E4}"/>
              </a:ext>
            </a:extLst>
          </p:cNvPr>
          <p:cNvSpPr>
            <a:spLocks noGrp="1"/>
          </p:cNvSpPr>
          <p:nvPr>
            <p:ph type="body" sz="quarter" idx="29"/>
          </p:nvPr>
        </p:nvSpPr>
        <p:spPr>
          <a:xfrm>
            <a:off x="6095999" y="1694046"/>
            <a:ext cx="4672693" cy="3689875"/>
          </a:xfrm>
        </p:spPr>
        <p:txBody>
          <a:bodyPr/>
          <a:lstStyle/>
          <a:p>
            <a:r>
              <a:rPr lang="en-US" sz="1800" dirty="0">
                <a:solidFill>
                  <a:schemeClr val="bg1"/>
                </a:solidFill>
                <a:latin typeface="Arial Black" panose="020B0A04020102020204" pitchFamily="34" charset="0"/>
              </a:rPr>
              <a:t>A great percentage of the salary falls between very low and low and since KSC has a lot of young people working for them salary is a major factor in their decision making.</a:t>
            </a:r>
          </a:p>
        </p:txBody>
      </p:sp>
      <p:sp>
        <p:nvSpPr>
          <p:cNvPr id="4" name="Footer Placeholder 3">
            <a:extLst>
              <a:ext uri="{FF2B5EF4-FFF2-40B4-BE49-F238E27FC236}">
                <a16:creationId xmlns:a16="http://schemas.microsoft.com/office/drawing/2014/main" id="{9012D0D8-83BE-0A7D-F83C-34396C150732}"/>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31296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23754-6EDA-9534-C038-E80D191D6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64BB2-5348-0E7C-D323-6E16FF8BB2DD}"/>
              </a:ext>
            </a:extLst>
          </p:cNvPr>
          <p:cNvSpPr>
            <a:spLocks noGrp="1"/>
          </p:cNvSpPr>
          <p:nvPr>
            <p:ph type="title"/>
          </p:nvPr>
        </p:nvSpPr>
        <p:spPr>
          <a:xfrm>
            <a:off x="6099079" y="279134"/>
            <a:ext cx="4518122" cy="1097280"/>
          </a:xfrm>
        </p:spPr>
        <p:txBody>
          <a:bodyPr/>
          <a:lstStyle/>
          <a:p>
            <a:r>
              <a:rPr lang="en-US" dirty="0"/>
              <a:t>Insights</a:t>
            </a:r>
          </a:p>
        </p:txBody>
      </p:sp>
      <p:sp>
        <p:nvSpPr>
          <p:cNvPr id="3" name="Text Placeholder 2">
            <a:extLst>
              <a:ext uri="{FF2B5EF4-FFF2-40B4-BE49-F238E27FC236}">
                <a16:creationId xmlns:a16="http://schemas.microsoft.com/office/drawing/2014/main" id="{1E251040-82D6-C21D-38EC-5BF60222654E}"/>
              </a:ext>
            </a:extLst>
          </p:cNvPr>
          <p:cNvSpPr>
            <a:spLocks noGrp="1"/>
          </p:cNvSpPr>
          <p:nvPr>
            <p:ph type="body" sz="quarter" idx="29"/>
          </p:nvPr>
        </p:nvSpPr>
        <p:spPr>
          <a:xfrm>
            <a:off x="6095999" y="1694046"/>
            <a:ext cx="4672693" cy="3689875"/>
          </a:xfrm>
        </p:spPr>
        <p:txBody>
          <a:bodyPr/>
          <a:lstStyle/>
          <a:p>
            <a:r>
              <a:rPr lang="en-US" sz="1800" dirty="0">
                <a:solidFill>
                  <a:schemeClr val="bg1"/>
                </a:solidFill>
                <a:latin typeface="Arial Black" panose="020B0A04020102020204" pitchFamily="34" charset="0"/>
              </a:rPr>
              <a:t>. 61 staffs have been working for the company less than 7 years.</a:t>
            </a:r>
          </a:p>
          <a:p>
            <a:r>
              <a:rPr lang="en-US" sz="1800" dirty="0">
                <a:solidFill>
                  <a:schemeClr val="bg1"/>
                </a:solidFill>
                <a:latin typeface="Arial Black" panose="020B0A04020102020204" pitchFamily="34" charset="0"/>
              </a:rPr>
              <a:t>. 19 staffs have been working for the company for 7 or more years.</a:t>
            </a:r>
          </a:p>
        </p:txBody>
      </p:sp>
      <p:sp>
        <p:nvSpPr>
          <p:cNvPr id="4" name="Footer Placeholder 3">
            <a:extLst>
              <a:ext uri="{FF2B5EF4-FFF2-40B4-BE49-F238E27FC236}">
                <a16:creationId xmlns:a16="http://schemas.microsoft.com/office/drawing/2014/main" id="{13679EB0-0AB5-A8F9-C525-F81812D64CC6}"/>
              </a:ext>
            </a:extLst>
          </p:cNvPr>
          <p:cNvSpPr>
            <a:spLocks noGrp="1"/>
          </p:cNvSpPr>
          <p:nvPr>
            <p:ph type="ftr" sz="quarter" idx="30"/>
          </p:nvPr>
        </p:nvSpPr>
        <p:spPr/>
        <p:txBody>
          <a:bodyPr/>
          <a:lstStyle/>
          <a:p>
            <a:r>
              <a:rPr lang="en-US" noProof="0"/>
              <a:t>Presentation Title</a:t>
            </a:r>
            <a:endParaRPr lang="en-US" noProof="0" dirty="0"/>
          </a:p>
        </p:txBody>
      </p:sp>
    </p:spTree>
    <p:extLst>
      <p:ext uri="{BB962C8B-B14F-4D97-AF65-F5344CB8AC3E}">
        <p14:creationId xmlns:p14="http://schemas.microsoft.com/office/powerpoint/2010/main" val="243860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CB36-EBAB-761E-1BC2-E34DDF20C353}"/>
              </a:ext>
            </a:extLst>
          </p:cNvPr>
          <p:cNvSpPr>
            <a:spLocks noGrp="1"/>
          </p:cNvSpPr>
          <p:nvPr>
            <p:ph type="title"/>
          </p:nvPr>
        </p:nvSpPr>
        <p:spPr>
          <a:xfrm>
            <a:off x="3147461" y="0"/>
            <a:ext cx="7469740" cy="712269"/>
          </a:xfrm>
        </p:spPr>
        <p:txBody>
          <a:bodyPr/>
          <a:lstStyle/>
          <a:p>
            <a:r>
              <a:rPr lang="en-US" dirty="0"/>
              <a:t>DUE FOR PROMOTION</a:t>
            </a:r>
          </a:p>
        </p:txBody>
      </p:sp>
      <p:sp>
        <p:nvSpPr>
          <p:cNvPr id="3" name="Text Placeholder 2">
            <a:extLst>
              <a:ext uri="{FF2B5EF4-FFF2-40B4-BE49-F238E27FC236}">
                <a16:creationId xmlns:a16="http://schemas.microsoft.com/office/drawing/2014/main" id="{D647A836-FDC5-69F3-44CC-E0DFEDFEC710}"/>
              </a:ext>
            </a:extLst>
          </p:cNvPr>
          <p:cNvSpPr>
            <a:spLocks noGrp="1"/>
          </p:cNvSpPr>
          <p:nvPr>
            <p:ph type="body" sz="quarter" idx="29"/>
          </p:nvPr>
        </p:nvSpPr>
        <p:spPr/>
        <p:txBody>
          <a:bodyPr/>
          <a:lstStyle/>
          <a:p>
            <a:endParaRPr lang="en-US"/>
          </a:p>
        </p:txBody>
      </p:sp>
      <p:sp>
        <p:nvSpPr>
          <p:cNvPr id="4" name="Footer Placeholder 3">
            <a:extLst>
              <a:ext uri="{FF2B5EF4-FFF2-40B4-BE49-F238E27FC236}">
                <a16:creationId xmlns:a16="http://schemas.microsoft.com/office/drawing/2014/main" id="{C219D7B2-156A-26C1-E2A6-C5F7A5DCBD28}"/>
              </a:ext>
            </a:extLst>
          </p:cNvPr>
          <p:cNvSpPr>
            <a:spLocks noGrp="1"/>
          </p:cNvSpPr>
          <p:nvPr>
            <p:ph type="ftr" sz="quarter" idx="30"/>
          </p:nvPr>
        </p:nvSpPr>
        <p:spPr/>
        <p:txBody>
          <a:bodyPr/>
          <a:lstStyle/>
          <a:p>
            <a:r>
              <a:rPr lang="en-US" noProof="0"/>
              <a:t>Presentation Title</a:t>
            </a:r>
            <a:endParaRPr lang="en-US" noProof="0" dirty="0"/>
          </a:p>
        </p:txBody>
      </p:sp>
      <p:pic>
        <p:nvPicPr>
          <p:cNvPr id="6" name="Picture 5">
            <a:extLst>
              <a:ext uri="{FF2B5EF4-FFF2-40B4-BE49-F238E27FC236}">
                <a16:creationId xmlns:a16="http://schemas.microsoft.com/office/drawing/2014/main" id="{86C8DBB1-B45A-E45B-46B0-463450F55528}"/>
              </a:ext>
            </a:extLst>
          </p:cNvPr>
          <p:cNvPicPr>
            <a:picLocks noChangeAspect="1"/>
          </p:cNvPicPr>
          <p:nvPr/>
        </p:nvPicPr>
        <p:blipFill>
          <a:blip r:embed="rId2"/>
          <a:stretch>
            <a:fillRect/>
          </a:stretch>
        </p:blipFill>
        <p:spPr>
          <a:xfrm>
            <a:off x="218661" y="616226"/>
            <a:ext cx="11748052" cy="5966820"/>
          </a:xfrm>
          <a:prstGeom prst="rect">
            <a:avLst/>
          </a:prstGeom>
        </p:spPr>
      </p:pic>
    </p:spTree>
    <p:extLst>
      <p:ext uri="{BB962C8B-B14F-4D97-AF65-F5344CB8AC3E}">
        <p14:creationId xmlns:p14="http://schemas.microsoft.com/office/powerpoint/2010/main" val="3297160138"/>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777</TotalTime>
  <Words>602</Words>
  <Application>Microsoft Office PowerPoint</Application>
  <PresentationFormat>Widescreen</PresentationFormat>
  <Paragraphs>50</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等线</vt:lpstr>
      <vt:lpstr>Abadi</vt:lpstr>
      <vt:lpstr>Arial</vt:lpstr>
      <vt:lpstr>Arial Black</vt:lpstr>
      <vt:lpstr>Calibri</vt:lpstr>
      <vt:lpstr>Posterama Text Black</vt:lpstr>
      <vt:lpstr>Posterama Text SemiBold</vt:lpstr>
      <vt:lpstr>Custom</vt:lpstr>
      <vt:lpstr>KSC FABRICS HR DATASET</vt:lpstr>
      <vt:lpstr>Introduction</vt:lpstr>
      <vt:lpstr>Objective</vt:lpstr>
      <vt:lpstr>SPECIFIC OBJECTIVE</vt:lpstr>
      <vt:lpstr>Insights</vt:lpstr>
      <vt:lpstr>SALARY</vt:lpstr>
      <vt:lpstr>Insights</vt:lpstr>
      <vt:lpstr>Insights</vt:lpstr>
      <vt:lpstr>DUE FOR PROMOTION</vt:lpstr>
      <vt:lpstr>PowerPoint Presentation</vt:lpstr>
      <vt:lpstr>Recommendations</vt:lpstr>
      <vt:lpstr>Recommendations</vt:lpstr>
      <vt:lpstr>DEPARTMENT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olalekan oladimeji</dc:creator>
  <cp:lastModifiedBy>SURFACE</cp:lastModifiedBy>
  <cp:revision>8</cp:revision>
  <dcterms:created xsi:type="dcterms:W3CDTF">2024-12-11T22:16:41Z</dcterms:created>
  <dcterms:modified xsi:type="dcterms:W3CDTF">2024-12-12T11:18:37Z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