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6" r:id="rId1"/>
  </p:sldMasterIdLst>
  <p:notesMasterIdLst>
    <p:notesMasterId r:id="rId69"/>
  </p:notesMasterIdLst>
  <p:sldIdLst>
    <p:sldId id="317" r:id="rId2"/>
    <p:sldId id="312" r:id="rId3"/>
    <p:sldId id="273" r:id="rId4"/>
    <p:sldId id="275" r:id="rId5"/>
    <p:sldId id="276" r:id="rId6"/>
    <p:sldId id="277" r:id="rId7"/>
    <p:sldId id="278" r:id="rId8"/>
    <p:sldId id="279" r:id="rId9"/>
    <p:sldId id="280" r:id="rId10"/>
    <p:sldId id="281" r:id="rId11"/>
    <p:sldId id="257" r:id="rId12"/>
    <p:sldId id="258" r:id="rId13"/>
    <p:sldId id="259" r:id="rId14"/>
    <p:sldId id="260" r:id="rId15"/>
    <p:sldId id="261" r:id="rId16"/>
    <p:sldId id="262" r:id="rId17"/>
    <p:sldId id="263" r:id="rId18"/>
    <p:sldId id="323" r:id="rId19"/>
    <p:sldId id="322" r:id="rId20"/>
    <p:sldId id="314" r:id="rId21"/>
    <p:sldId id="320" r:id="rId22"/>
    <p:sldId id="264" r:id="rId23"/>
    <p:sldId id="265" r:id="rId24"/>
    <p:sldId id="266" r:id="rId25"/>
    <p:sldId id="267" r:id="rId26"/>
    <p:sldId id="315" r:id="rId27"/>
    <p:sldId id="268" r:id="rId28"/>
    <p:sldId id="269" r:id="rId29"/>
    <p:sldId id="324" r:id="rId30"/>
    <p:sldId id="270" r:id="rId31"/>
    <p:sldId id="271" r:id="rId32"/>
    <p:sldId id="316" r:id="rId33"/>
    <p:sldId id="272" r:id="rId34"/>
    <p:sldId id="282" r:id="rId35"/>
    <p:sldId id="283" r:id="rId36"/>
    <p:sldId id="284" r:id="rId37"/>
    <p:sldId id="318" r:id="rId38"/>
    <p:sldId id="321" r:id="rId39"/>
    <p:sldId id="285" r:id="rId40"/>
    <p:sldId id="319" r:id="rId41"/>
    <p:sldId id="325" r:id="rId42"/>
    <p:sldId id="286" r:id="rId43"/>
    <p:sldId id="287" r:id="rId44"/>
    <p:sldId id="288" r:id="rId45"/>
    <p:sldId id="289" r:id="rId46"/>
    <p:sldId id="290" r:id="rId47"/>
    <p:sldId id="292" r:id="rId48"/>
    <p:sldId id="293" r:id="rId49"/>
    <p:sldId id="294" r:id="rId50"/>
    <p:sldId id="295" r:id="rId51"/>
    <p:sldId id="296" r:id="rId52"/>
    <p:sldId id="297" r:id="rId53"/>
    <p:sldId id="298" r:id="rId54"/>
    <p:sldId id="299" r:id="rId55"/>
    <p:sldId id="300" r:id="rId56"/>
    <p:sldId id="301" r:id="rId57"/>
    <p:sldId id="302" r:id="rId58"/>
    <p:sldId id="326" r:id="rId59"/>
    <p:sldId id="303" r:id="rId60"/>
    <p:sldId id="305" r:id="rId61"/>
    <p:sldId id="306" r:id="rId62"/>
    <p:sldId id="307" r:id="rId63"/>
    <p:sldId id="308" r:id="rId64"/>
    <p:sldId id="309" r:id="rId65"/>
    <p:sldId id="310" r:id="rId66"/>
    <p:sldId id="311" r:id="rId67"/>
    <p:sldId id="313"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90" y="558"/>
      </p:cViewPr>
      <p:guideLst>
        <p:guide orient="horz" pos="2160"/>
        <p:guide pos="2880"/>
      </p:guideLst>
    </p:cSldViewPr>
  </p:slideViewPr>
  <p:notesTextViewPr>
    <p:cViewPr>
      <p:scale>
        <a:sx n="1" d="1"/>
        <a:sy n="1" d="1"/>
      </p:scale>
      <p:origin x="0" y="0"/>
    </p:cViewPr>
  </p:notesTextViewPr>
  <p:sorterViewPr>
    <p:cViewPr>
      <p:scale>
        <a:sx n="100" d="100"/>
        <a:sy n="100" d="100"/>
      </p:scale>
      <p:origin x="0" y="-71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B9AA2E-4A40-4A29-BDFD-3172DC9FCBED}" type="datetimeFigureOut">
              <a:rPr lang="en-US" smtClean="0"/>
              <a:t>04-Oct-18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CF7D04-E68B-4F6B-8CE0-9A1E721043CA}" type="slidenum">
              <a:rPr lang="en-US" smtClean="0"/>
              <a:t>‹#›</a:t>
            </a:fld>
            <a:endParaRPr lang="en-US"/>
          </a:p>
        </p:txBody>
      </p:sp>
    </p:spTree>
    <p:extLst>
      <p:ext uri="{BB962C8B-B14F-4D97-AF65-F5344CB8AC3E}">
        <p14:creationId xmlns:p14="http://schemas.microsoft.com/office/powerpoint/2010/main" val="102080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B709B7D9-DF6C-401D-A7AE-8967AA4FA698}" type="datetime1">
              <a:rPr lang="en-US" smtClean="0"/>
              <a:t>04-Oct-18</a:t>
            </a:fld>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46DFC63-0FF6-4F16-8956-FD6FEDD2D8FE}" type="slidenum">
              <a:rPr lang="en-US" smtClean="0"/>
              <a:t>‹#›</a:t>
            </a:fld>
            <a:endParaRPr lang="en-US"/>
          </a:p>
        </p:txBody>
      </p:sp>
    </p:spTree>
    <p:extLst>
      <p:ext uri="{BB962C8B-B14F-4D97-AF65-F5344CB8AC3E}">
        <p14:creationId xmlns:p14="http://schemas.microsoft.com/office/powerpoint/2010/main" val="40163200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37C5D-7822-42EA-BF54-2CAB94CC234E}" type="datetime1">
              <a:rPr lang="en-US" smtClean="0"/>
              <a:t>04-Oct-18</a:t>
            </a:fld>
            <a:endParaRPr lang="en-US"/>
          </a:p>
        </p:txBody>
      </p:sp>
      <p:sp>
        <p:nvSpPr>
          <p:cNvPr id="6" name="Footer Placeholder 5"/>
          <p:cNvSpPr>
            <a:spLocks noGrp="1"/>
          </p:cNvSpPr>
          <p:nvPr>
            <p:ph type="ftr" sz="quarter" idx="11"/>
          </p:nvPr>
        </p:nvSpPr>
        <p:spPr>
          <a:xfrm>
            <a:off x="1176865" y="5960533"/>
            <a:ext cx="5104667" cy="279400"/>
          </a:xfrm>
          <a:prstGeom prst="rect">
            <a:avLst/>
          </a:prstGeom>
        </p:spPr>
        <p:txBody>
          <a:bodyPr/>
          <a:lstStyle/>
          <a:p>
            <a:r>
              <a:rPr lang="en-US" smtClean="0"/>
              <a:t>CSC432 - File Processing,Manipulation and Management</a:t>
            </a:r>
            <a:endParaRPr lang="en-US"/>
          </a:p>
        </p:txBody>
      </p:sp>
      <p:sp>
        <p:nvSpPr>
          <p:cNvPr id="7" name="Slide Number Placeholder 6"/>
          <p:cNvSpPr>
            <a:spLocks noGrp="1"/>
          </p:cNvSpPr>
          <p:nvPr>
            <p:ph type="sldNum" sz="quarter" idx="12"/>
          </p:nvPr>
        </p:nvSpPr>
        <p:spPr/>
        <p:txBody>
          <a:bodyPr/>
          <a:lstStyle/>
          <a:p>
            <a:fld id="{B46DFC63-0FF6-4F16-8956-FD6FEDD2D8FE}" type="slidenum">
              <a:rPr lang="en-US" smtClean="0"/>
              <a:t>‹#›</a:t>
            </a:fld>
            <a:endParaRPr lang="en-US"/>
          </a:p>
        </p:txBody>
      </p:sp>
    </p:spTree>
    <p:extLst>
      <p:ext uri="{BB962C8B-B14F-4D97-AF65-F5344CB8AC3E}">
        <p14:creationId xmlns:p14="http://schemas.microsoft.com/office/powerpoint/2010/main" val="76857048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37C5D-7822-42EA-BF54-2CAB94CC234E}" type="datetime1">
              <a:rPr lang="en-US" smtClean="0"/>
              <a:t>04-Oct-18</a:t>
            </a:fld>
            <a:endParaRPr lang="en-US"/>
          </a:p>
        </p:txBody>
      </p:sp>
      <p:sp>
        <p:nvSpPr>
          <p:cNvPr id="5" name="Footer Placeholder 4"/>
          <p:cNvSpPr>
            <a:spLocks noGrp="1"/>
          </p:cNvSpPr>
          <p:nvPr>
            <p:ph type="ftr" sz="quarter" idx="11"/>
          </p:nvPr>
        </p:nvSpPr>
        <p:spPr>
          <a:xfrm>
            <a:off x="1176865" y="5960533"/>
            <a:ext cx="5104667" cy="279400"/>
          </a:xfrm>
          <a:prstGeom prst="rect">
            <a:avLst/>
          </a:prstGeom>
        </p:spPr>
        <p:txBody>
          <a:bodyPr/>
          <a:lstStyle/>
          <a:p>
            <a:r>
              <a:rPr lang="en-US" smtClean="0"/>
              <a:t>CSC432 - File Processing,Manipulation and Management</a:t>
            </a:r>
            <a:endParaRPr lang="en-US"/>
          </a:p>
        </p:txBody>
      </p:sp>
      <p:sp>
        <p:nvSpPr>
          <p:cNvPr id="6" name="Slide Number Placeholder 5"/>
          <p:cNvSpPr>
            <a:spLocks noGrp="1"/>
          </p:cNvSpPr>
          <p:nvPr>
            <p:ph type="sldNum" sz="quarter" idx="12"/>
          </p:nvPr>
        </p:nvSpPr>
        <p:spPr/>
        <p:txBody>
          <a:bodyPr/>
          <a:lstStyle/>
          <a:p>
            <a:fld id="{B46DFC63-0FF6-4F16-8956-FD6FEDD2D8FE}"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893718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37C5D-7822-42EA-BF54-2CAB94CC234E}" type="datetime1">
              <a:rPr lang="en-US" smtClean="0"/>
              <a:t>04-Oct-18</a:t>
            </a:fld>
            <a:endParaRPr lang="en-US"/>
          </a:p>
        </p:txBody>
      </p:sp>
      <p:sp>
        <p:nvSpPr>
          <p:cNvPr id="5" name="Footer Placeholder 4"/>
          <p:cNvSpPr>
            <a:spLocks noGrp="1"/>
          </p:cNvSpPr>
          <p:nvPr>
            <p:ph type="ftr" sz="quarter" idx="11"/>
          </p:nvPr>
        </p:nvSpPr>
        <p:spPr>
          <a:xfrm>
            <a:off x="1176865" y="5960533"/>
            <a:ext cx="5104667" cy="279400"/>
          </a:xfrm>
          <a:prstGeom prst="rect">
            <a:avLst/>
          </a:prstGeom>
        </p:spPr>
        <p:txBody>
          <a:bodyPr/>
          <a:lstStyle/>
          <a:p>
            <a:r>
              <a:rPr lang="en-US" smtClean="0"/>
              <a:t>CSC432 - File Processing,Manipulation and Management</a:t>
            </a:r>
            <a:endParaRPr lang="en-US"/>
          </a:p>
        </p:txBody>
      </p:sp>
      <p:sp>
        <p:nvSpPr>
          <p:cNvPr id="6" name="Slide Number Placeholder 5"/>
          <p:cNvSpPr>
            <a:spLocks noGrp="1"/>
          </p:cNvSpPr>
          <p:nvPr>
            <p:ph type="sldNum" sz="quarter" idx="12"/>
          </p:nvPr>
        </p:nvSpPr>
        <p:spPr/>
        <p:txBody>
          <a:bodyPr/>
          <a:lstStyle/>
          <a:p>
            <a:fld id="{B46DFC63-0FF6-4F16-8956-FD6FEDD2D8FE}"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112842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37C5D-7822-42EA-BF54-2CAB94CC234E}" type="datetime1">
              <a:rPr lang="en-US" smtClean="0"/>
              <a:t>04-Oct-18</a:t>
            </a:fld>
            <a:endParaRPr lang="en-US"/>
          </a:p>
        </p:txBody>
      </p:sp>
      <p:sp>
        <p:nvSpPr>
          <p:cNvPr id="5" name="Footer Placeholder 4"/>
          <p:cNvSpPr>
            <a:spLocks noGrp="1"/>
          </p:cNvSpPr>
          <p:nvPr>
            <p:ph type="ftr" sz="quarter" idx="11"/>
          </p:nvPr>
        </p:nvSpPr>
        <p:spPr>
          <a:xfrm>
            <a:off x="1176865" y="5960533"/>
            <a:ext cx="5104667" cy="279400"/>
          </a:xfrm>
          <a:prstGeom prst="rect">
            <a:avLst/>
          </a:prstGeom>
        </p:spPr>
        <p:txBody>
          <a:bodyPr/>
          <a:lstStyle/>
          <a:p>
            <a:r>
              <a:rPr lang="en-US" smtClean="0"/>
              <a:t>CSC432 - File Processing,Manipulation and Management</a:t>
            </a:r>
            <a:endParaRPr lang="en-US"/>
          </a:p>
        </p:txBody>
      </p:sp>
      <p:sp>
        <p:nvSpPr>
          <p:cNvPr id="6" name="Slide Number Placeholder 5"/>
          <p:cNvSpPr>
            <a:spLocks noGrp="1"/>
          </p:cNvSpPr>
          <p:nvPr>
            <p:ph type="sldNum" sz="quarter" idx="12"/>
          </p:nvPr>
        </p:nvSpPr>
        <p:spPr/>
        <p:txBody>
          <a:bodyPr/>
          <a:lstStyle/>
          <a:p>
            <a:fld id="{B46DFC63-0FF6-4F16-8956-FD6FEDD2D8FE}" type="slidenum">
              <a:rPr lang="en-US" smtClean="0"/>
              <a:t>‹#›</a:t>
            </a:fld>
            <a:endParaRPr lang="en-US"/>
          </a:p>
        </p:txBody>
      </p:sp>
    </p:spTree>
    <p:extLst>
      <p:ext uri="{BB962C8B-B14F-4D97-AF65-F5344CB8AC3E}">
        <p14:creationId xmlns:p14="http://schemas.microsoft.com/office/powerpoint/2010/main" val="27050618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37C5D-7822-42EA-BF54-2CAB94CC234E}" type="datetime1">
              <a:rPr lang="en-US" smtClean="0"/>
              <a:t>04-Oct-18</a:t>
            </a:fld>
            <a:endParaRPr lang="en-US"/>
          </a:p>
        </p:txBody>
      </p:sp>
      <p:sp>
        <p:nvSpPr>
          <p:cNvPr id="5" name="Footer Placeholder 4"/>
          <p:cNvSpPr>
            <a:spLocks noGrp="1"/>
          </p:cNvSpPr>
          <p:nvPr>
            <p:ph type="ftr" sz="quarter" idx="11"/>
          </p:nvPr>
        </p:nvSpPr>
        <p:spPr>
          <a:xfrm>
            <a:off x="1176865" y="5960533"/>
            <a:ext cx="5104667" cy="279400"/>
          </a:xfrm>
          <a:prstGeom prst="rect">
            <a:avLst/>
          </a:prstGeom>
        </p:spPr>
        <p:txBody>
          <a:bodyPr/>
          <a:lstStyle/>
          <a:p>
            <a:r>
              <a:rPr lang="en-US" smtClean="0"/>
              <a:t>CSC432 - File Processing,Manipulation and Management</a:t>
            </a:r>
            <a:endParaRPr lang="en-US"/>
          </a:p>
        </p:txBody>
      </p:sp>
      <p:sp>
        <p:nvSpPr>
          <p:cNvPr id="6" name="Slide Number Placeholder 5"/>
          <p:cNvSpPr>
            <a:spLocks noGrp="1"/>
          </p:cNvSpPr>
          <p:nvPr>
            <p:ph type="sldNum" sz="quarter" idx="12"/>
          </p:nvPr>
        </p:nvSpPr>
        <p:spPr/>
        <p:txBody>
          <a:bodyPr/>
          <a:lstStyle/>
          <a:p>
            <a:fld id="{B46DFC63-0FF6-4F16-8956-FD6FEDD2D8FE}"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324336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37C5D-7822-42EA-BF54-2CAB94CC234E}" type="datetime1">
              <a:rPr lang="en-US" smtClean="0"/>
              <a:t>04-Oct-18</a:t>
            </a:fld>
            <a:endParaRPr lang="en-US"/>
          </a:p>
        </p:txBody>
      </p:sp>
      <p:sp>
        <p:nvSpPr>
          <p:cNvPr id="5" name="Footer Placeholder 4"/>
          <p:cNvSpPr>
            <a:spLocks noGrp="1"/>
          </p:cNvSpPr>
          <p:nvPr>
            <p:ph type="ftr" sz="quarter" idx="11"/>
          </p:nvPr>
        </p:nvSpPr>
        <p:spPr>
          <a:xfrm>
            <a:off x="1176865" y="5960533"/>
            <a:ext cx="5104667" cy="279400"/>
          </a:xfrm>
          <a:prstGeom prst="rect">
            <a:avLst/>
          </a:prstGeom>
        </p:spPr>
        <p:txBody>
          <a:bodyPr/>
          <a:lstStyle/>
          <a:p>
            <a:r>
              <a:rPr lang="en-US" smtClean="0"/>
              <a:t>CSC432 - File Processing,Manipulation and Management</a:t>
            </a:r>
            <a:endParaRPr lang="en-US"/>
          </a:p>
        </p:txBody>
      </p:sp>
      <p:sp>
        <p:nvSpPr>
          <p:cNvPr id="6" name="Slide Number Placeholder 5"/>
          <p:cNvSpPr>
            <a:spLocks noGrp="1"/>
          </p:cNvSpPr>
          <p:nvPr>
            <p:ph type="sldNum" sz="quarter" idx="12"/>
          </p:nvPr>
        </p:nvSpPr>
        <p:spPr/>
        <p:txBody>
          <a:bodyPr/>
          <a:lstStyle/>
          <a:p>
            <a:fld id="{B46DFC63-0FF6-4F16-8956-FD6FEDD2D8FE}"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781727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BBDD00-D170-48E3-A166-0553CFBD4CDD}" type="datetime1">
              <a:rPr lang="en-US" smtClean="0"/>
              <a:t>04-Oct-18</a:t>
            </a:fld>
            <a:endParaRPr lang="en-US"/>
          </a:p>
        </p:txBody>
      </p:sp>
      <p:sp>
        <p:nvSpPr>
          <p:cNvPr id="5" name="Footer Placeholder 4"/>
          <p:cNvSpPr>
            <a:spLocks noGrp="1"/>
          </p:cNvSpPr>
          <p:nvPr>
            <p:ph type="ftr" sz="quarter" idx="11"/>
          </p:nvPr>
        </p:nvSpPr>
        <p:spPr>
          <a:xfrm>
            <a:off x="1176865" y="5960533"/>
            <a:ext cx="5104667" cy="279400"/>
          </a:xfrm>
          <a:prstGeom prst="rect">
            <a:avLst/>
          </a:prstGeom>
        </p:spPr>
        <p:txBody>
          <a:bodyPr/>
          <a:lstStyle/>
          <a:p>
            <a:r>
              <a:rPr lang="en-US" smtClean="0"/>
              <a:t>CSC432 - File Processing,Manipulation and Management</a:t>
            </a:r>
            <a:endParaRPr lang="en-US"/>
          </a:p>
        </p:txBody>
      </p:sp>
      <p:sp>
        <p:nvSpPr>
          <p:cNvPr id="6" name="Slide Number Placeholder 5"/>
          <p:cNvSpPr>
            <a:spLocks noGrp="1"/>
          </p:cNvSpPr>
          <p:nvPr>
            <p:ph type="sldNum" sz="quarter" idx="12"/>
          </p:nvPr>
        </p:nvSpPr>
        <p:spPr/>
        <p:txBody>
          <a:bodyPr/>
          <a:lstStyle/>
          <a:p>
            <a:fld id="{B46DFC63-0FF6-4F16-8956-FD6FEDD2D8FE}"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1458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B23D6E-DBFE-4403-ADC9-CFCB6EC9CE66}" type="datetime1">
              <a:rPr lang="en-US" smtClean="0"/>
              <a:t>04-Oct-18</a:t>
            </a:fld>
            <a:endParaRPr lang="en-US"/>
          </a:p>
        </p:txBody>
      </p:sp>
      <p:sp>
        <p:nvSpPr>
          <p:cNvPr id="5" name="Footer Placeholder 4"/>
          <p:cNvSpPr>
            <a:spLocks noGrp="1"/>
          </p:cNvSpPr>
          <p:nvPr>
            <p:ph type="ftr" sz="quarter" idx="11"/>
          </p:nvPr>
        </p:nvSpPr>
        <p:spPr>
          <a:xfrm>
            <a:off x="1176865" y="5960533"/>
            <a:ext cx="5104667" cy="279400"/>
          </a:xfrm>
          <a:prstGeom prst="rect">
            <a:avLst/>
          </a:prstGeom>
        </p:spPr>
        <p:txBody>
          <a:bodyPr/>
          <a:lstStyle/>
          <a:p>
            <a:r>
              <a:rPr lang="en-US" smtClean="0"/>
              <a:t>CSC432 - File Processing,Manipulation and Management</a:t>
            </a:r>
            <a:endParaRPr lang="en-US"/>
          </a:p>
        </p:txBody>
      </p:sp>
      <p:sp>
        <p:nvSpPr>
          <p:cNvPr id="6" name="Slide Number Placeholder 5"/>
          <p:cNvSpPr>
            <a:spLocks noGrp="1"/>
          </p:cNvSpPr>
          <p:nvPr>
            <p:ph type="sldNum" sz="quarter" idx="12"/>
          </p:nvPr>
        </p:nvSpPr>
        <p:spPr/>
        <p:txBody>
          <a:bodyPr/>
          <a:lstStyle/>
          <a:p>
            <a:fld id="{B46DFC63-0FF6-4F16-8956-FD6FEDD2D8FE}"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465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903CD9-57BF-4058-9D4C-A7F6F83DB726}" type="datetime1">
              <a:rPr lang="en-US" smtClean="0"/>
              <a:t>04-Oct-18</a:t>
            </a:fld>
            <a:endParaRPr lang="en-US"/>
          </a:p>
        </p:txBody>
      </p:sp>
      <p:sp>
        <p:nvSpPr>
          <p:cNvPr id="6" name="Slide Number Placeholder 5"/>
          <p:cNvSpPr>
            <a:spLocks noGrp="1"/>
          </p:cNvSpPr>
          <p:nvPr>
            <p:ph type="sldNum" sz="quarter" idx="12"/>
          </p:nvPr>
        </p:nvSpPr>
        <p:spPr/>
        <p:txBody>
          <a:bodyPr/>
          <a:lstStyle/>
          <a:p>
            <a:fld id="{B46DFC63-0FF6-4F16-8956-FD6FEDD2D8FE}" type="slidenum">
              <a:rPr lang="en-US" smtClean="0"/>
              <a:t>‹#›</a:t>
            </a:fld>
            <a:endParaRPr lang="en-US"/>
          </a:p>
        </p:txBody>
      </p:sp>
    </p:spTree>
    <p:extLst>
      <p:ext uri="{BB962C8B-B14F-4D97-AF65-F5344CB8AC3E}">
        <p14:creationId xmlns:p14="http://schemas.microsoft.com/office/powerpoint/2010/main" val="30998522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839C86-7DA1-4F55-B155-FF3890AF74DC}" type="datetime1">
              <a:rPr lang="en-US" smtClean="0"/>
              <a:t>04-Oct-18</a:t>
            </a:fld>
            <a:endParaRPr lang="en-US"/>
          </a:p>
        </p:txBody>
      </p:sp>
      <p:sp>
        <p:nvSpPr>
          <p:cNvPr id="6" name="Slide Number Placeholder 5"/>
          <p:cNvSpPr>
            <a:spLocks noGrp="1"/>
          </p:cNvSpPr>
          <p:nvPr>
            <p:ph type="sldNum" sz="quarter" idx="12"/>
          </p:nvPr>
        </p:nvSpPr>
        <p:spPr/>
        <p:txBody>
          <a:bodyPr/>
          <a:lstStyle/>
          <a:p>
            <a:fld id="{B46DFC63-0FF6-4F16-8956-FD6FEDD2D8FE}"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96290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A8D96D-BAE2-4083-83D8-7A82CF1602E0}" type="datetime1">
              <a:rPr lang="en-US" smtClean="0"/>
              <a:t>04-Oct-18</a:t>
            </a:fld>
            <a:endParaRPr lang="en-US"/>
          </a:p>
        </p:txBody>
      </p:sp>
      <p:sp>
        <p:nvSpPr>
          <p:cNvPr id="6" name="Footer Placeholder 5"/>
          <p:cNvSpPr>
            <a:spLocks noGrp="1"/>
          </p:cNvSpPr>
          <p:nvPr>
            <p:ph type="ftr" sz="quarter" idx="11"/>
          </p:nvPr>
        </p:nvSpPr>
        <p:spPr>
          <a:xfrm>
            <a:off x="1176865" y="5960533"/>
            <a:ext cx="5104667" cy="279400"/>
          </a:xfrm>
          <a:prstGeom prst="rect">
            <a:avLst/>
          </a:prstGeom>
        </p:spPr>
        <p:txBody>
          <a:bodyPr/>
          <a:lstStyle/>
          <a:p>
            <a:r>
              <a:rPr lang="en-US" smtClean="0"/>
              <a:t>CSC432 - File Processing,Manipulation and Management</a:t>
            </a:r>
            <a:endParaRPr lang="en-US"/>
          </a:p>
        </p:txBody>
      </p:sp>
      <p:sp>
        <p:nvSpPr>
          <p:cNvPr id="7" name="Slide Number Placeholder 6"/>
          <p:cNvSpPr>
            <a:spLocks noGrp="1"/>
          </p:cNvSpPr>
          <p:nvPr>
            <p:ph type="sldNum" sz="quarter" idx="12"/>
          </p:nvPr>
        </p:nvSpPr>
        <p:spPr/>
        <p:txBody>
          <a:bodyPr/>
          <a:lstStyle/>
          <a:p>
            <a:fld id="{B46DFC63-0FF6-4F16-8956-FD6FEDD2D8FE}" type="slidenum">
              <a:rPr lang="en-US" smtClean="0"/>
              <a:t>‹#›</a:t>
            </a:fld>
            <a:endParaRPr lang="en-US"/>
          </a:p>
        </p:txBody>
      </p:sp>
    </p:spTree>
    <p:extLst>
      <p:ext uri="{BB962C8B-B14F-4D97-AF65-F5344CB8AC3E}">
        <p14:creationId xmlns:p14="http://schemas.microsoft.com/office/powerpoint/2010/main" val="7600889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92AC41-7A22-40FC-A363-7A1A2B745594}" type="datetime1">
              <a:rPr lang="en-US" smtClean="0"/>
              <a:t>04-Oct-18</a:t>
            </a:fld>
            <a:endParaRPr lang="en-US"/>
          </a:p>
        </p:txBody>
      </p:sp>
      <p:sp>
        <p:nvSpPr>
          <p:cNvPr id="8" name="Footer Placeholder 7"/>
          <p:cNvSpPr>
            <a:spLocks noGrp="1"/>
          </p:cNvSpPr>
          <p:nvPr>
            <p:ph type="ftr" sz="quarter" idx="11"/>
          </p:nvPr>
        </p:nvSpPr>
        <p:spPr>
          <a:xfrm>
            <a:off x="1176865" y="5960533"/>
            <a:ext cx="5104667" cy="279400"/>
          </a:xfrm>
          <a:prstGeom prst="rect">
            <a:avLst/>
          </a:prstGeom>
        </p:spPr>
        <p:txBody>
          <a:bodyPr/>
          <a:lstStyle/>
          <a:p>
            <a:r>
              <a:rPr lang="en-US" smtClean="0"/>
              <a:t>CSC432 - File Processing,Manipulation and Management</a:t>
            </a:r>
            <a:endParaRPr lang="en-US"/>
          </a:p>
        </p:txBody>
      </p:sp>
      <p:sp>
        <p:nvSpPr>
          <p:cNvPr id="9" name="Slide Number Placeholder 8"/>
          <p:cNvSpPr>
            <a:spLocks noGrp="1"/>
          </p:cNvSpPr>
          <p:nvPr>
            <p:ph type="sldNum" sz="quarter" idx="12"/>
          </p:nvPr>
        </p:nvSpPr>
        <p:spPr/>
        <p:txBody>
          <a:bodyPr/>
          <a:lstStyle/>
          <a:p>
            <a:fld id="{B46DFC63-0FF6-4F16-8956-FD6FEDD2D8FE}"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923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C28C55-8975-419D-A579-54CCE0C63E9B}" type="datetime1">
              <a:rPr lang="en-US" smtClean="0"/>
              <a:t>04-Oct-18</a:t>
            </a:fld>
            <a:endParaRPr lang="en-US"/>
          </a:p>
        </p:txBody>
      </p:sp>
      <p:sp>
        <p:nvSpPr>
          <p:cNvPr id="4" name="Footer Placeholder 3"/>
          <p:cNvSpPr>
            <a:spLocks noGrp="1"/>
          </p:cNvSpPr>
          <p:nvPr>
            <p:ph type="ftr" sz="quarter" idx="11"/>
          </p:nvPr>
        </p:nvSpPr>
        <p:spPr>
          <a:xfrm>
            <a:off x="1176865" y="5960533"/>
            <a:ext cx="5104667" cy="279400"/>
          </a:xfrm>
          <a:prstGeom prst="rect">
            <a:avLst/>
          </a:prstGeom>
        </p:spPr>
        <p:txBody>
          <a:bodyPr/>
          <a:lstStyle/>
          <a:p>
            <a:r>
              <a:rPr lang="en-US" smtClean="0"/>
              <a:t>CSC432 - File Processing,Manipulation and Management</a:t>
            </a:r>
            <a:endParaRPr lang="en-US"/>
          </a:p>
        </p:txBody>
      </p:sp>
      <p:sp>
        <p:nvSpPr>
          <p:cNvPr id="5" name="Slide Number Placeholder 4"/>
          <p:cNvSpPr>
            <a:spLocks noGrp="1"/>
          </p:cNvSpPr>
          <p:nvPr>
            <p:ph type="sldNum" sz="quarter" idx="12"/>
          </p:nvPr>
        </p:nvSpPr>
        <p:spPr/>
        <p:txBody>
          <a:bodyPr/>
          <a:lstStyle/>
          <a:p>
            <a:fld id="{B46DFC63-0FF6-4F16-8956-FD6FEDD2D8FE}"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56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6A2E3-E21C-4C0B-8145-C2FDA3DE6CE1}" type="datetime1">
              <a:rPr lang="en-US" smtClean="0"/>
              <a:t>04-Oct-18</a:t>
            </a:fld>
            <a:endParaRPr lang="en-US"/>
          </a:p>
        </p:txBody>
      </p:sp>
      <p:sp>
        <p:nvSpPr>
          <p:cNvPr id="3" name="Footer Placeholder 2"/>
          <p:cNvSpPr>
            <a:spLocks noGrp="1"/>
          </p:cNvSpPr>
          <p:nvPr>
            <p:ph type="ftr" sz="quarter" idx="11"/>
          </p:nvPr>
        </p:nvSpPr>
        <p:spPr>
          <a:xfrm>
            <a:off x="1176865" y="5960533"/>
            <a:ext cx="5104667" cy="279400"/>
          </a:xfrm>
          <a:prstGeom prst="rect">
            <a:avLst/>
          </a:prstGeom>
        </p:spPr>
        <p:txBody>
          <a:bodyPr/>
          <a:lstStyle/>
          <a:p>
            <a:r>
              <a:rPr lang="en-US" smtClean="0"/>
              <a:t>CSC432 - File Processing,Manipulation and Management</a:t>
            </a:r>
            <a:endParaRPr lang="en-US"/>
          </a:p>
        </p:txBody>
      </p:sp>
      <p:sp>
        <p:nvSpPr>
          <p:cNvPr id="4" name="Slide Number Placeholder 3"/>
          <p:cNvSpPr>
            <a:spLocks noGrp="1"/>
          </p:cNvSpPr>
          <p:nvPr>
            <p:ph type="sldNum" sz="quarter" idx="12"/>
          </p:nvPr>
        </p:nvSpPr>
        <p:spPr/>
        <p:txBody>
          <a:bodyPr/>
          <a:lstStyle/>
          <a:p>
            <a:fld id="{B46DFC63-0FF6-4F16-8956-FD6FEDD2D8FE}" type="slidenum">
              <a:rPr lang="en-US" smtClean="0"/>
              <a:t>‹#›</a:t>
            </a:fld>
            <a:endParaRPr lang="en-US"/>
          </a:p>
        </p:txBody>
      </p:sp>
    </p:spTree>
    <p:extLst>
      <p:ext uri="{BB962C8B-B14F-4D97-AF65-F5344CB8AC3E}">
        <p14:creationId xmlns:p14="http://schemas.microsoft.com/office/powerpoint/2010/main" val="366728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C49851-3475-40D2-BCC1-4907FA36FF21}" type="datetime1">
              <a:rPr lang="en-US" smtClean="0"/>
              <a:t>04-Oct-18</a:t>
            </a:fld>
            <a:endParaRPr lang="en-US"/>
          </a:p>
        </p:txBody>
      </p:sp>
      <p:sp>
        <p:nvSpPr>
          <p:cNvPr id="6" name="Footer Placeholder 5"/>
          <p:cNvSpPr>
            <a:spLocks noGrp="1"/>
          </p:cNvSpPr>
          <p:nvPr>
            <p:ph type="ftr" sz="quarter" idx="11"/>
          </p:nvPr>
        </p:nvSpPr>
        <p:spPr>
          <a:xfrm>
            <a:off x="1176865" y="5960533"/>
            <a:ext cx="5104667" cy="279400"/>
          </a:xfrm>
          <a:prstGeom prst="rect">
            <a:avLst/>
          </a:prstGeom>
        </p:spPr>
        <p:txBody>
          <a:bodyPr/>
          <a:lstStyle/>
          <a:p>
            <a:r>
              <a:rPr lang="en-US" smtClean="0"/>
              <a:t>CSC432 - File Processing,Manipulation and Management</a:t>
            </a:r>
            <a:endParaRPr lang="en-US"/>
          </a:p>
        </p:txBody>
      </p:sp>
      <p:sp>
        <p:nvSpPr>
          <p:cNvPr id="7" name="Slide Number Placeholder 6"/>
          <p:cNvSpPr>
            <a:spLocks noGrp="1"/>
          </p:cNvSpPr>
          <p:nvPr>
            <p:ph type="sldNum" sz="quarter" idx="12"/>
          </p:nvPr>
        </p:nvSpPr>
        <p:spPr/>
        <p:txBody>
          <a:bodyPr/>
          <a:lstStyle/>
          <a:p>
            <a:fld id="{B46DFC63-0FF6-4F16-8956-FD6FEDD2D8FE}"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20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D43254-1AA6-40DD-B04F-13A1C823DB10}" type="datetime1">
              <a:rPr lang="en-US" smtClean="0"/>
              <a:t>04-Oct-18</a:t>
            </a:fld>
            <a:endParaRPr lang="en-US"/>
          </a:p>
        </p:txBody>
      </p:sp>
      <p:sp>
        <p:nvSpPr>
          <p:cNvPr id="6" name="Footer Placeholder 5"/>
          <p:cNvSpPr>
            <a:spLocks noGrp="1"/>
          </p:cNvSpPr>
          <p:nvPr>
            <p:ph type="ftr" sz="quarter" idx="11"/>
          </p:nvPr>
        </p:nvSpPr>
        <p:spPr>
          <a:xfrm>
            <a:off x="1176865" y="5960533"/>
            <a:ext cx="5104667" cy="279400"/>
          </a:xfrm>
          <a:prstGeom prst="rect">
            <a:avLst/>
          </a:prstGeom>
        </p:spPr>
        <p:txBody>
          <a:bodyPr/>
          <a:lstStyle/>
          <a:p>
            <a:r>
              <a:rPr lang="en-US" smtClean="0"/>
              <a:t>CSC432 - File Processing,Manipulation and Management</a:t>
            </a:r>
            <a:endParaRPr lang="en-US"/>
          </a:p>
        </p:txBody>
      </p:sp>
      <p:sp>
        <p:nvSpPr>
          <p:cNvPr id="7" name="Slide Number Placeholder 6"/>
          <p:cNvSpPr>
            <a:spLocks noGrp="1"/>
          </p:cNvSpPr>
          <p:nvPr>
            <p:ph type="sldNum" sz="quarter" idx="12"/>
          </p:nvPr>
        </p:nvSpPr>
        <p:spPr/>
        <p:txBody>
          <a:bodyPr/>
          <a:lstStyle/>
          <a:p>
            <a:fld id="{B46DFC63-0FF6-4F16-8956-FD6FEDD2D8FE}" type="slidenum">
              <a:rPr lang="en-US" smtClean="0"/>
              <a:t>‹#›</a:t>
            </a:fld>
            <a:endParaRPr lang="en-US"/>
          </a:p>
        </p:txBody>
      </p:sp>
    </p:spTree>
    <p:extLst>
      <p:ext uri="{BB962C8B-B14F-4D97-AF65-F5344CB8AC3E}">
        <p14:creationId xmlns:p14="http://schemas.microsoft.com/office/powerpoint/2010/main" val="220707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037C5D-7822-42EA-BF54-2CAB94CC234E}" type="datetime1">
              <a:rPr lang="en-US" smtClean="0"/>
              <a:t>04-Oct-18</a:t>
            </a:fld>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6DFC63-0FF6-4F16-8956-FD6FEDD2D8FE}" type="slidenum">
              <a:rPr lang="en-US" smtClean="0"/>
              <a:t>‹#›</a:t>
            </a:fld>
            <a:endParaRPr lang="en-US"/>
          </a:p>
        </p:txBody>
      </p:sp>
    </p:spTree>
    <p:extLst>
      <p:ext uri="{BB962C8B-B14F-4D97-AF65-F5344CB8AC3E}">
        <p14:creationId xmlns:p14="http://schemas.microsoft.com/office/powerpoint/2010/main" val="287634851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iming>
    <p:tnLst>
      <p:par>
        <p:cTn id="1" dur="indefinite" restart="never" nodeType="tmRoot"/>
      </p:par>
    </p:tnLst>
  </p:timing>
  <p:hf hd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Tw Cen MT" panose="020B0602020104020603"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Tw Cen MT" panose="020B0602020104020603" pitchFamily="34" charset="0"/>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Tw Cen MT" panose="020B0602020104020603" pitchFamily="34" charset="0"/>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Tw Cen MT" panose="020B0602020104020603" pitchFamily="34" charset="0"/>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Tw Cen MT" panose="020B0602020104020603" pitchFamily="34" charset="0"/>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Tw Cen MT" panose="020B0602020104020603" pitchFamily="34" charset="0"/>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ChangeArrowheads="1"/>
          </p:cNvSpPr>
          <p:nvPr/>
        </p:nvSpPr>
        <p:spPr bwMode="auto">
          <a:xfrm>
            <a:off x="1" y="89020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GB" sz="1350"/>
          </a:p>
        </p:txBody>
      </p:sp>
      <p:grpSp>
        <p:nvGrpSpPr>
          <p:cNvPr id="5" name="Group 4"/>
          <p:cNvGrpSpPr/>
          <p:nvPr/>
        </p:nvGrpSpPr>
        <p:grpSpPr>
          <a:xfrm>
            <a:off x="1" y="0"/>
            <a:ext cx="9220199" cy="6858000"/>
            <a:chOff x="-110003" y="-1143105"/>
            <a:chExt cx="13275986" cy="8001105"/>
          </a:xfrm>
        </p:grpSpPr>
        <p:pic>
          <p:nvPicPr>
            <p:cNvPr id="6" name="Picture 5"/>
            <p:cNvPicPr/>
            <p:nvPr/>
          </p:nvPicPr>
          <p:blipFill>
            <a:blip r:embed="rId2"/>
            <a:stretch>
              <a:fillRect/>
            </a:stretch>
          </p:blipFill>
          <p:spPr>
            <a:xfrm>
              <a:off x="-110003" y="-1143105"/>
              <a:ext cx="13275986" cy="8001105"/>
            </a:xfrm>
            <a:prstGeom prst="rect">
              <a:avLst/>
            </a:prstGeom>
          </p:spPr>
        </p:pic>
        <p:pic>
          <p:nvPicPr>
            <p:cNvPr id="7" name="Picture 6"/>
            <p:cNvPicPr/>
            <p:nvPr/>
          </p:nvPicPr>
          <p:blipFill>
            <a:blip r:embed="rId3"/>
            <a:stretch>
              <a:fillRect/>
            </a:stretch>
          </p:blipFill>
          <p:spPr>
            <a:xfrm>
              <a:off x="841005" y="570116"/>
              <a:ext cx="743458" cy="792086"/>
            </a:xfrm>
            <a:prstGeom prst="rect">
              <a:avLst/>
            </a:prstGeom>
          </p:spPr>
        </p:pic>
        <p:sp>
          <p:nvSpPr>
            <p:cNvPr id="8" name="Rectangle 7"/>
            <p:cNvSpPr/>
            <p:nvPr/>
          </p:nvSpPr>
          <p:spPr>
            <a:xfrm>
              <a:off x="9095865" y="87630"/>
              <a:ext cx="3960399" cy="309679"/>
            </a:xfrm>
            <a:prstGeom prst="rect">
              <a:avLst/>
            </a:prstGeom>
            <a:ln>
              <a:noFill/>
            </a:ln>
          </p:spPr>
          <p:txBody>
            <a:bodyPr vert="horz" lIns="0" tIns="0" rIns="0" bIns="0" rtlCol="0">
              <a:noAutofit/>
            </a:bodyPr>
            <a:lstStyle/>
            <a:p>
              <a:pPr>
                <a:lnSpc>
                  <a:spcPct val="107000"/>
                </a:lnSpc>
                <a:spcAft>
                  <a:spcPts val="600"/>
                </a:spcAft>
              </a:pPr>
              <a:r>
                <a:rPr lang="en-GB" sz="1350">
                  <a:solidFill>
                    <a:srgbClr val="000000"/>
                  </a:solidFill>
                  <a:latin typeface="Calibri" panose="020F0502020204030204" pitchFamily="34" charset="0"/>
                  <a:ea typeface="Calibri" panose="020F0502020204030204" pitchFamily="34" charset="0"/>
                </a:rPr>
                <a:t>www.covenantuniversity.edu.ng</a:t>
              </a:r>
              <a:endParaRPr lang="en-GB" sz="825">
                <a:solidFill>
                  <a:srgbClr val="000000"/>
                </a:solidFill>
                <a:latin typeface="Calibri" panose="020F0502020204030204" pitchFamily="34" charset="0"/>
                <a:ea typeface="Calibri" panose="020F0502020204030204" pitchFamily="34" charset="0"/>
              </a:endParaRPr>
            </a:p>
          </p:txBody>
        </p:sp>
        <p:sp>
          <p:nvSpPr>
            <p:cNvPr id="9" name="Rectangle 8"/>
            <p:cNvSpPr/>
            <p:nvPr/>
          </p:nvSpPr>
          <p:spPr>
            <a:xfrm>
              <a:off x="12075919" y="87630"/>
              <a:ext cx="68712" cy="309679"/>
            </a:xfrm>
            <a:prstGeom prst="rect">
              <a:avLst/>
            </a:prstGeom>
            <a:ln>
              <a:noFill/>
            </a:ln>
          </p:spPr>
          <p:txBody>
            <a:bodyPr vert="horz" lIns="0" tIns="0" rIns="0" bIns="0" rtlCol="0">
              <a:noAutofit/>
            </a:bodyPr>
            <a:lstStyle/>
            <a:p>
              <a:pPr>
                <a:lnSpc>
                  <a:spcPct val="107000"/>
                </a:lnSpc>
                <a:spcAft>
                  <a:spcPts val="600"/>
                </a:spcAft>
              </a:pPr>
              <a:r>
                <a:rPr lang="en-GB" sz="1350">
                  <a:solidFill>
                    <a:srgbClr val="000000"/>
                  </a:solidFill>
                  <a:latin typeface="Calibri" panose="020F0502020204030204" pitchFamily="34" charset="0"/>
                  <a:ea typeface="Calibri" panose="020F0502020204030204" pitchFamily="34" charset="0"/>
                </a:rPr>
                <a:t> </a:t>
              </a:r>
              <a:endParaRPr lang="en-GB" sz="825">
                <a:solidFill>
                  <a:srgbClr val="000000"/>
                </a:solidFill>
                <a:latin typeface="Calibri" panose="020F0502020204030204" pitchFamily="34" charset="0"/>
                <a:ea typeface="Calibri" panose="020F0502020204030204" pitchFamily="34" charset="0"/>
              </a:endParaRPr>
            </a:p>
          </p:txBody>
        </p:sp>
        <p:pic>
          <p:nvPicPr>
            <p:cNvPr id="10" name="Picture 9"/>
            <p:cNvPicPr/>
            <p:nvPr/>
          </p:nvPicPr>
          <p:blipFill>
            <a:blip r:embed="rId4"/>
            <a:stretch>
              <a:fillRect/>
            </a:stretch>
          </p:blipFill>
          <p:spPr>
            <a:xfrm>
              <a:off x="1345055" y="570166"/>
              <a:ext cx="4608449" cy="743776"/>
            </a:xfrm>
            <a:prstGeom prst="rect">
              <a:avLst/>
            </a:prstGeom>
          </p:spPr>
        </p:pic>
        <p:sp>
          <p:nvSpPr>
            <p:cNvPr id="11" name="Rectangle 10"/>
            <p:cNvSpPr/>
            <p:nvPr/>
          </p:nvSpPr>
          <p:spPr>
            <a:xfrm>
              <a:off x="1724912" y="1158621"/>
              <a:ext cx="3982780" cy="274582"/>
            </a:xfrm>
            <a:prstGeom prst="rect">
              <a:avLst/>
            </a:prstGeom>
            <a:ln>
              <a:noFill/>
            </a:ln>
          </p:spPr>
          <p:txBody>
            <a:bodyPr vert="horz" lIns="0" tIns="0" rIns="0" bIns="0" rtlCol="0">
              <a:noAutofit/>
            </a:bodyPr>
            <a:lstStyle/>
            <a:p>
              <a:pPr>
                <a:lnSpc>
                  <a:spcPct val="107000"/>
                </a:lnSpc>
                <a:spcAft>
                  <a:spcPts val="600"/>
                </a:spcAft>
              </a:pPr>
              <a:r>
                <a:rPr lang="en-GB" sz="1200">
                  <a:solidFill>
                    <a:srgbClr val="662C5B"/>
                  </a:solidFill>
                  <a:latin typeface="Calibri" panose="020F0502020204030204" pitchFamily="34" charset="0"/>
                  <a:ea typeface="Calibri" panose="020F0502020204030204" pitchFamily="34" charset="0"/>
                </a:rPr>
                <a:t>Raising a new Generation of Leaders</a:t>
              </a:r>
              <a:endParaRPr lang="en-GB" sz="825">
                <a:solidFill>
                  <a:srgbClr val="000000"/>
                </a:solidFill>
                <a:latin typeface="Calibri" panose="020F0502020204030204" pitchFamily="34" charset="0"/>
                <a:ea typeface="Calibri" panose="020F0502020204030204" pitchFamily="34" charset="0"/>
              </a:endParaRPr>
            </a:p>
          </p:txBody>
        </p:sp>
        <p:sp>
          <p:nvSpPr>
            <p:cNvPr id="12" name="Rectangle 11"/>
            <p:cNvSpPr/>
            <p:nvPr/>
          </p:nvSpPr>
          <p:spPr>
            <a:xfrm>
              <a:off x="4721350" y="1158621"/>
              <a:ext cx="60925" cy="274582"/>
            </a:xfrm>
            <a:prstGeom prst="rect">
              <a:avLst/>
            </a:prstGeom>
            <a:ln>
              <a:noFill/>
            </a:ln>
          </p:spPr>
          <p:txBody>
            <a:bodyPr vert="horz" lIns="0" tIns="0" rIns="0" bIns="0" rtlCol="0">
              <a:noAutofit/>
            </a:bodyPr>
            <a:lstStyle/>
            <a:p>
              <a:pPr>
                <a:lnSpc>
                  <a:spcPct val="107000"/>
                </a:lnSpc>
                <a:spcAft>
                  <a:spcPts val="600"/>
                </a:spcAft>
              </a:pPr>
              <a:r>
                <a:rPr lang="en-GB" sz="1200">
                  <a:solidFill>
                    <a:srgbClr val="662C5B"/>
                  </a:solidFill>
                  <a:latin typeface="Calibri" panose="020F0502020204030204" pitchFamily="34" charset="0"/>
                  <a:ea typeface="Calibri" panose="020F0502020204030204" pitchFamily="34" charset="0"/>
                </a:rPr>
                <a:t> </a:t>
              </a:r>
              <a:endParaRPr lang="en-GB" sz="825">
                <a:solidFill>
                  <a:srgbClr val="000000"/>
                </a:solidFill>
                <a:latin typeface="Calibri" panose="020F0502020204030204" pitchFamily="34" charset="0"/>
                <a:ea typeface="Calibri" panose="020F0502020204030204" pitchFamily="34" charset="0"/>
              </a:endParaRPr>
            </a:p>
          </p:txBody>
        </p:sp>
        <p:sp>
          <p:nvSpPr>
            <p:cNvPr id="13" name="Shape 6935"/>
            <p:cNvSpPr/>
            <p:nvPr/>
          </p:nvSpPr>
          <p:spPr>
            <a:xfrm>
              <a:off x="306386" y="1371600"/>
              <a:ext cx="11888660" cy="3124200"/>
            </a:xfrm>
            <a:custGeom>
              <a:avLst/>
              <a:gdLst/>
              <a:ahLst/>
              <a:cxnLst/>
              <a:rect l="0" t="0" r="0" b="0"/>
              <a:pathLst>
                <a:path w="11888660" h="3124200">
                  <a:moveTo>
                    <a:pt x="0" y="0"/>
                  </a:moveTo>
                  <a:lnTo>
                    <a:pt x="11888660" y="0"/>
                  </a:lnTo>
                  <a:lnTo>
                    <a:pt x="11888660" y="3124200"/>
                  </a:lnTo>
                  <a:lnTo>
                    <a:pt x="0" y="3124200"/>
                  </a:lnTo>
                  <a:lnTo>
                    <a:pt x="0" y="0"/>
                  </a:lnTo>
                </a:path>
              </a:pathLst>
            </a:custGeom>
            <a:ln w="0" cap="flat">
              <a:miter lim="127000"/>
            </a:ln>
          </p:spPr>
          <p:style>
            <a:lnRef idx="0">
              <a:srgbClr val="000000">
                <a:alpha val="0"/>
              </a:srgbClr>
            </a:lnRef>
            <a:fillRef idx="1">
              <a:srgbClr val="660033">
                <a:alpha val="61960"/>
              </a:srgbClr>
            </a:fillRef>
            <a:effectRef idx="0">
              <a:scrgbClr r="0" g="0" b="0"/>
            </a:effectRef>
            <a:fontRef idx="none"/>
          </p:style>
          <p:txBody>
            <a:bodyPr/>
            <a:lstStyle/>
            <a:p>
              <a:endParaRPr lang="en-GB" sz="1350"/>
            </a:p>
          </p:txBody>
        </p:sp>
        <p:sp>
          <p:nvSpPr>
            <p:cNvPr id="14" name="Rectangle 13"/>
            <p:cNvSpPr/>
            <p:nvPr/>
          </p:nvSpPr>
          <p:spPr>
            <a:xfrm>
              <a:off x="6251192" y="893242"/>
              <a:ext cx="278702" cy="1234091"/>
            </a:xfrm>
            <a:prstGeom prst="rect">
              <a:avLst/>
            </a:prstGeom>
            <a:ln>
              <a:noFill/>
            </a:ln>
          </p:spPr>
          <p:txBody>
            <a:bodyPr vert="horz" lIns="0" tIns="0" rIns="0" bIns="0" rtlCol="0">
              <a:noAutofit/>
            </a:bodyPr>
            <a:lstStyle/>
            <a:p>
              <a:pPr>
                <a:lnSpc>
                  <a:spcPct val="107000"/>
                </a:lnSpc>
                <a:spcAft>
                  <a:spcPts val="600"/>
                </a:spcAft>
              </a:pPr>
              <a:r>
                <a:rPr lang="en-GB" sz="4950" b="1">
                  <a:solidFill>
                    <a:srgbClr val="FFFFFF"/>
                  </a:solidFill>
                  <a:latin typeface="Times New Roman" panose="02020603050405020304" pitchFamily="18" charset="0"/>
                  <a:ea typeface="Times New Roman" panose="02020603050405020304" pitchFamily="18" charset="0"/>
                </a:rPr>
                <a:t> </a:t>
              </a:r>
              <a:endParaRPr lang="en-GB" sz="825">
                <a:solidFill>
                  <a:srgbClr val="000000"/>
                </a:solidFill>
                <a:latin typeface="Calibri" panose="020F0502020204030204" pitchFamily="34" charset="0"/>
                <a:ea typeface="Calibri" panose="020F0502020204030204" pitchFamily="34" charset="0"/>
              </a:endParaRPr>
            </a:p>
          </p:txBody>
        </p:sp>
        <p:sp>
          <p:nvSpPr>
            <p:cNvPr id="15" name="Rectangle 14"/>
            <p:cNvSpPr/>
            <p:nvPr/>
          </p:nvSpPr>
          <p:spPr>
            <a:xfrm>
              <a:off x="6251192" y="1899463"/>
              <a:ext cx="278702" cy="1234091"/>
            </a:xfrm>
            <a:prstGeom prst="rect">
              <a:avLst/>
            </a:prstGeom>
            <a:ln>
              <a:noFill/>
            </a:ln>
          </p:spPr>
          <p:txBody>
            <a:bodyPr vert="horz" lIns="0" tIns="0" rIns="0" bIns="0" rtlCol="0">
              <a:noAutofit/>
            </a:bodyPr>
            <a:lstStyle/>
            <a:p>
              <a:pPr>
                <a:lnSpc>
                  <a:spcPct val="107000"/>
                </a:lnSpc>
                <a:spcAft>
                  <a:spcPts val="600"/>
                </a:spcAft>
              </a:pPr>
              <a:r>
                <a:rPr lang="en-GB" sz="4950" b="1">
                  <a:solidFill>
                    <a:srgbClr val="FFFFFF"/>
                  </a:solidFill>
                  <a:latin typeface="Times New Roman" panose="02020603050405020304" pitchFamily="18" charset="0"/>
                  <a:ea typeface="Times New Roman" panose="02020603050405020304" pitchFamily="18" charset="0"/>
                </a:rPr>
                <a:t> </a:t>
              </a:r>
              <a:endParaRPr lang="en-GB" sz="825">
                <a:solidFill>
                  <a:srgbClr val="000000"/>
                </a:solidFill>
                <a:latin typeface="Calibri" panose="020F0502020204030204" pitchFamily="34" charset="0"/>
                <a:ea typeface="Calibri" panose="020F0502020204030204" pitchFamily="34" charset="0"/>
              </a:endParaRPr>
            </a:p>
          </p:txBody>
        </p:sp>
        <p:sp>
          <p:nvSpPr>
            <p:cNvPr id="16" name="Rectangle 15"/>
            <p:cNvSpPr/>
            <p:nvPr/>
          </p:nvSpPr>
          <p:spPr>
            <a:xfrm>
              <a:off x="6251192" y="2887988"/>
              <a:ext cx="202794" cy="897968"/>
            </a:xfrm>
            <a:prstGeom prst="rect">
              <a:avLst/>
            </a:prstGeom>
            <a:ln>
              <a:noFill/>
            </a:ln>
          </p:spPr>
          <p:txBody>
            <a:bodyPr vert="horz" lIns="0" tIns="0" rIns="0" bIns="0" rtlCol="0">
              <a:noAutofit/>
            </a:bodyPr>
            <a:lstStyle/>
            <a:p>
              <a:pPr>
                <a:lnSpc>
                  <a:spcPct val="107000"/>
                </a:lnSpc>
                <a:spcAft>
                  <a:spcPts val="600"/>
                </a:spcAft>
              </a:pPr>
              <a:r>
                <a:rPr lang="en-GB" sz="3600" i="1">
                  <a:solidFill>
                    <a:srgbClr val="FFFFFF"/>
                  </a:solidFill>
                  <a:latin typeface="Times New Roman" panose="02020603050405020304" pitchFamily="18" charset="0"/>
                  <a:ea typeface="Times New Roman" panose="02020603050405020304" pitchFamily="18" charset="0"/>
                </a:rPr>
                <a:t> </a:t>
              </a:r>
              <a:endParaRPr lang="en-GB" sz="825">
                <a:solidFill>
                  <a:srgbClr val="000000"/>
                </a:solidFill>
                <a:latin typeface="Calibri" panose="020F0502020204030204" pitchFamily="34" charset="0"/>
                <a:ea typeface="Calibri" panose="020F0502020204030204" pitchFamily="34" charset="0"/>
              </a:endParaRPr>
            </a:p>
          </p:txBody>
        </p:sp>
        <p:sp>
          <p:nvSpPr>
            <p:cNvPr id="17" name="Rectangle 16"/>
            <p:cNvSpPr/>
            <p:nvPr/>
          </p:nvSpPr>
          <p:spPr>
            <a:xfrm>
              <a:off x="6251192" y="3619780"/>
              <a:ext cx="202692" cy="897520"/>
            </a:xfrm>
            <a:prstGeom prst="rect">
              <a:avLst/>
            </a:prstGeom>
            <a:ln>
              <a:noFill/>
            </a:ln>
          </p:spPr>
          <p:txBody>
            <a:bodyPr vert="horz" lIns="0" tIns="0" rIns="0" bIns="0" rtlCol="0">
              <a:noAutofit/>
            </a:bodyPr>
            <a:lstStyle/>
            <a:p>
              <a:pPr>
                <a:lnSpc>
                  <a:spcPct val="107000"/>
                </a:lnSpc>
                <a:spcAft>
                  <a:spcPts val="600"/>
                </a:spcAft>
              </a:pPr>
              <a:r>
                <a:rPr lang="en-GB" sz="3600">
                  <a:solidFill>
                    <a:srgbClr val="FFFFFF"/>
                  </a:solidFill>
                  <a:latin typeface="Times New Roman" panose="02020603050405020304" pitchFamily="18" charset="0"/>
                  <a:ea typeface="Times New Roman" panose="02020603050405020304" pitchFamily="18" charset="0"/>
                </a:rPr>
                <a:t> </a:t>
              </a:r>
              <a:endParaRPr lang="en-GB" sz="825">
                <a:solidFill>
                  <a:srgbClr val="000000"/>
                </a:solidFill>
                <a:latin typeface="Calibri" panose="020F0502020204030204" pitchFamily="34" charset="0"/>
                <a:ea typeface="Calibri" panose="020F0502020204030204" pitchFamily="34" charset="0"/>
              </a:endParaRPr>
            </a:p>
          </p:txBody>
        </p:sp>
        <p:sp>
          <p:nvSpPr>
            <p:cNvPr id="18" name="Rectangle 17"/>
            <p:cNvSpPr/>
            <p:nvPr/>
          </p:nvSpPr>
          <p:spPr>
            <a:xfrm>
              <a:off x="6251192" y="4473773"/>
              <a:ext cx="202794" cy="747404"/>
            </a:xfrm>
            <a:prstGeom prst="rect">
              <a:avLst/>
            </a:prstGeom>
            <a:ln>
              <a:noFill/>
            </a:ln>
          </p:spPr>
          <p:txBody>
            <a:bodyPr vert="horz" lIns="0" tIns="0" rIns="0" bIns="0" rtlCol="0">
              <a:noAutofit/>
            </a:bodyPr>
            <a:lstStyle/>
            <a:p>
              <a:pPr>
                <a:lnSpc>
                  <a:spcPct val="107000"/>
                </a:lnSpc>
                <a:spcAft>
                  <a:spcPts val="600"/>
                </a:spcAft>
              </a:pPr>
              <a:r>
                <a:rPr lang="en-GB" sz="3600">
                  <a:solidFill>
                    <a:srgbClr val="FFFFFF"/>
                  </a:solidFill>
                  <a:latin typeface="Rockwell" panose="02060603020205020403" pitchFamily="18" charset="0"/>
                  <a:ea typeface="Rockwell" panose="02060603020205020403" pitchFamily="18" charset="0"/>
                  <a:cs typeface="Rockwell" panose="02060603020205020403" pitchFamily="18" charset="0"/>
                </a:rPr>
                <a:t> </a:t>
              </a:r>
              <a:endParaRPr lang="en-GB" sz="825">
                <a:solidFill>
                  <a:srgbClr val="000000"/>
                </a:solidFill>
                <a:latin typeface="Calibri" panose="020F0502020204030204" pitchFamily="34" charset="0"/>
                <a:ea typeface="Calibri" panose="020F0502020204030204" pitchFamily="34" charset="0"/>
              </a:endParaRPr>
            </a:p>
          </p:txBody>
        </p:sp>
        <p:sp>
          <p:nvSpPr>
            <p:cNvPr id="19" name="Rectangle 18"/>
            <p:cNvSpPr/>
            <p:nvPr/>
          </p:nvSpPr>
          <p:spPr>
            <a:xfrm>
              <a:off x="2335282" y="2770788"/>
              <a:ext cx="9166683" cy="373516"/>
            </a:xfrm>
            <a:prstGeom prst="rect">
              <a:avLst/>
            </a:prstGeom>
            <a:ln>
              <a:noFill/>
            </a:ln>
          </p:spPr>
          <p:txBody>
            <a:bodyPr vert="horz" lIns="0" tIns="0" rIns="0" bIns="0" rtlCol="0">
              <a:noAutofit/>
            </a:bodyPr>
            <a:lstStyle/>
            <a:p>
              <a:pPr>
                <a:lnSpc>
                  <a:spcPct val="107000"/>
                </a:lnSpc>
                <a:spcAft>
                  <a:spcPts val="600"/>
                </a:spcAft>
              </a:pPr>
              <a:r>
                <a:rPr lang="en-GB" sz="4950" dirty="0">
                  <a:solidFill>
                    <a:schemeClr val="bg1"/>
                  </a:solidFill>
                  <a:latin typeface="Rockwell" panose="02060603020205020403" pitchFamily="18" charset="0"/>
                  <a:ea typeface="Rockwell" panose="02060603020205020403" pitchFamily="18" charset="0"/>
                  <a:cs typeface="Rockwell" panose="02060603020205020403" pitchFamily="18" charset="0"/>
                </a:rPr>
                <a:t>FILE PROCESSING</a:t>
              </a:r>
              <a:endParaRPr lang="en-GB" sz="2700" dirty="0">
                <a:solidFill>
                  <a:schemeClr val="bg1"/>
                </a:solidFill>
                <a:latin typeface="Calibri" panose="020F0502020204030204" pitchFamily="34" charset="0"/>
                <a:ea typeface="Calibri" panose="020F0502020204030204" pitchFamily="34" charset="0"/>
              </a:endParaRPr>
            </a:p>
          </p:txBody>
        </p:sp>
        <p:sp>
          <p:nvSpPr>
            <p:cNvPr id="20" name="Rectangle 19"/>
            <p:cNvSpPr/>
            <p:nvPr/>
          </p:nvSpPr>
          <p:spPr>
            <a:xfrm>
              <a:off x="11474829" y="4701935"/>
              <a:ext cx="101346" cy="373515"/>
            </a:xfrm>
            <a:prstGeom prst="rect">
              <a:avLst/>
            </a:prstGeom>
            <a:ln>
              <a:noFill/>
            </a:ln>
          </p:spPr>
          <p:txBody>
            <a:bodyPr vert="horz" lIns="0" tIns="0" rIns="0" bIns="0" rtlCol="0">
              <a:noAutofit/>
            </a:bodyPr>
            <a:lstStyle/>
            <a:p>
              <a:pPr>
                <a:lnSpc>
                  <a:spcPct val="107000"/>
                </a:lnSpc>
                <a:spcAft>
                  <a:spcPts val="600"/>
                </a:spcAft>
              </a:pPr>
              <a:r>
                <a:rPr lang="en-GB">
                  <a:solidFill>
                    <a:srgbClr val="000000"/>
                  </a:solidFill>
                  <a:latin typeface="Rockwell" panose="02060603020205020403" pitchFamily="18" charset="0"/>
                  <a:ea typeface="Rockwell" panose="02060603020205020403" pitchFamily="18" charset="0"/>
                  <a:cs typeface="Rockwell" panose="02060603020205020403" pitchFamily="18" charset="0"/>
                </a:rPr>
                <a:t> </a:t>
              </a:r>
              <a:endParaRPr lang="en-GB" sz="825">
                <a:solidFill>
                  <a:srgbClr val="000000"/>
                </a:solidFill>
                <a:latin typeface="Calibri" panose="020F0502020204030204" pitchFamily="34" charset="0"/>
                <a:ea typeface="Calibri" panose="020F0502020204030204" pitchFamily="34" charset="0"/>
              </a:endParaRPr>
            </a:p>
          </p:txBody>
        </p:sp>
        <p:sp>
          <p:nvSpPr>
            <p:cNvPr id="22" name="Rectangle 21"/>
            <p:cNvSpPr/>
            <p:nvPr/>
          </p:nvSpPr>
          <p:spPr>
            <a:xfrm>
              <a:off x="8676384" y="5140847"/>
              <a:ext cx="101346" cy="373515"/>
            </a:xfrm>
            <a:prstGeom prst="rect">
              <a:avLst/>
            </a:prstGeom>
            <a:ln>
              <a:noFill/>
            </a:ln>
          </p:spPr>
          <p:txBody>
            <a:bodyPr vert="horz" lIns="0" tIns="0" rIns="0" bIns="0" rtlCol="0">
              <a:noAutofit/>
            </a:bodyPr>
            <a:lstStyle/>
            <a:p>
              <a:pPr>
                <a:lnSpc>
                  <a:spcPct val="107000"/>
                </a:lnSpc>
                <a:spcAft>
                  <a:spcPts val="600"/>
                </a:spcAft>
              </a:pPr>
              <a:r>
                <a:rPr lang="en-GB">
                  <a:solidFill>
                    <a:srgbClr val="000000"/>
                  </a:solidFill>
                  <a:latin typeface="Rockwell" panose="02060603020205020403" pitchFamily="18" charset="0"/>
                  <a:ea typeface="Rockwell" panose="02060603020205020403" pitchFamily="18" charset="0"/>
                  <a:cs typeface="Rockwell" panose="02060603020205020403" pitchFamily="18" charset="0"/>
                </a:rPr>
                <a:t> </a:t>
              </a:r>
              <a:endParaRPr lang="en-GB" sz="825">
                <a:solidFill>
                  <a:srgbClr val="000000"/>
                </a:solidFill>
                <a:latin typeface="Calibri" panose="020F0502020204030204" pitchFamily="34" charset="0"/>
                <a:ea typeface="Calibri" panose="020F0502020204030204" pitchFamily="34" charset="0"/>
              </a:endParaRPr>
            </a:p>
          </p:txBody>
        </p:sp>
      </p:grpSp>
      <p:sp>
        <p:nvSpPr>
          <p:cNvPr id="23" name="Rectangle 33"/>
          <p:cNvSpPr>
            <a:spLocks noChangeArrowheads="1"/>
          </p:cNvSpPr>
          <p:nvPr/>
        </p:nvSpPr>
        <p:spPr bwMode="auto">
          <a:xfrm>
            <a:off x="-685800" y="871215"/>
            <a:ext cx="138564" cy="657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en-GB" altLang="en-US" sz="825">
              <a:solidFill>
                <a:srgbClr val="000000"/>
              </a:solidFill>
              <a:latin typeface="Arial" panose="020B0604020202020204" pitchFamily="34" charset="0"/>
              <a:ea typeface="Calibri" panose="020F0502020204030204" pitchFamily="34" charset="0"/>
            </a:endParaRPr>
          </a:p>
          <a:p>
            <a:pPr defTabSz="685800" eaLnBrk="0" fontAlgn="base" hangingPunct="0">
              <a:spcBef>
                <a:spcPct val="0"/>
              </a:spcBef>
              <a:spcAft>
                <a:spcPct val="0"/>
              </a:spcAft>
            </a:pPr>
            <a:r>
              <a:rPr lang="en-GB" altLang="en-US" sz="825">
                <a:solidFill>
                  <a:srgbClr val="000000"/>
                </a:solidFill>
                <a:latin typeface="Arial" panose="020B0604020202020204" pitchFamily="34" charset="0"/>
                <a:ea typeface="Calibri" panose="020F0502020204030204" pitchFamily="34" charset="0"/>
              </a:rPr>
              <a:t/>
            </a:r>
            <a:br>
              <a:rPr lang="en-GB" altLang="en-US" sz="825">
                <a:solidFill>
                  <a:srgbClr val="000000"/>
                </a:solidFill>
                <a:latin typeface="Arial" panose="020B0604020202020204" pitchFamily="34" charset="0"/>
                <a:ea typeface="Calibri" panose="020F0502020204030204" pitchFamily="34" charset="0"/>
              </a:rPr>
            </a:br>
            <a:r>
              <a:rPr lang="en-GB" altLang="en-US" sz="825">
                <a:solidFill>
                  <a:srgbClr val="000000"/>
                </a:solidFill>
                <a:latin typeface="Arial" panose="020B0604020202020204" pitchFamily="34" charset="0"/>
                <a:ea typeface="Calibri" panose="020F0502020204030204" pitchFamily="34" charset="0"/>
              </a:rPr>
              <a:t/>
            </a:r>
            <a:br>
              <a:rPr lang="en-GB" altLang="en-US" sz="825">
                <a:solidFill>
                  <a:srgbClr val="000000"/>
                </a:solidFill>
                <a:latin typeface="Arial" panose="020B0604020202020204" pitchFamily="34" charset="0"/>
                <a:ea typeface="Calibri" panose="020F0502020204030204" pitchFamily="34" charset="0"/>
              </a:rPr>
            </a:br>
            <a:endParaRPr lang="en-GB" altLang="en-US" sz="1350">
              <a:latin typeface="Arial" panose="020B0604020202020204" pitchFamily="34" charset="0"/>
            </a:endParaRPr>
          </a:p>
        </p:txBody>
      </p:sp>
      <p:sp>
        <p:nvSpPr>
          <p:cNvPr id="21" name="Rectangle 20"/>
          <p:cNvSpPr/>
          <p:nvPr/>
        </p:nvSpPr>
        <p:spPr>
          <a:xfrm>
            <a:off x="603038" y="2163610"/>
            <a:ext cx="6874727" cy="280111"/>
          </a:xfrm>
          <a:prstGeom prst="rect">
            <a:avLst/>
          </a:prstGeom>
          <a:ln>
            <a:noFill/>
          </a:ln>
        </p:spPr>
        <p:txBody>
          <a:bodyPr vert="horz" lIns="0" tIns="0" rIns="0" bIns="0" rtlCol="0">
            <a:noAutofit/>
          </a:bodyPr>
          <a:lstStyle/>
          <a:p>
            <a:pPr algn="ctr">
              <a:lnSpc>
                <a:spcPct val="107000"/>
              </a:lnSpc>
              <a:spcAft>
                <a:spcPts val="600"/>
              </a:spcAft>
            </a:pPr>
            <a:r>
              <a:rPr lang="en-GB" sz="4950" dirty="0">
                <a:solidFill>
                  <a:schemeClr val="bg1"/>
                </a:solidFill>
                <a:latin typeface="Rockwell" panose="02060603020205020403" pitchFamily="18" charset="0"/>
                <a:ea typeface="Rockwell" panose="02060603020205020403" pitchFamily="18" charset="0"/>
                <a:cs typeface="Rockwell" panose="02060603020205020403" pitchFamily="18" charset="0"/>
              </a:rPr>
              <a:t>CSC 432</a:t>
            </a:r>
            <a:endParaRPr lang="en-GB" sz="2700" dirty="0">
              <a:solidFill>
                <a:schemeClr val="bg1"/>
              </a:solidFill>
              <a:latin typeface="Calibri" panose="020F0502020204030204" pitchFamily="34"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1</a:t>
            </a:fld>
            <a:endParaRPr lang="en-US" dirty="0"/>
          </a:p>
        </p:txBody>
      </p:sp>
      <p:sp>
        <p:nvSpPr>
          <p:cNvPr id="24" name="Rectangle 23"/>
          <p:cNvSpPr/>
          <p:nvPr/>
        </p:nvSpPr>
        <p:spPr>
          <a:xfrm>
            <a:off x="1828800" y="5199957"/>
            <a:ext cx="6874727" cy="280111"/>
          </a:xfrm>
          <a:prstGeom prst="rect">
            <a:avLst/>
          </a:prstGeom>
          <a:ln>
            <a:noFill/>
          </a:ln>
        </p:spPr>
        <p:txBody>
          <a:bodyPr vert="horz" lIns="0" tIns="0" rIns="0" bIns="0" rtlCol="0">
            <a:noAutofit/>
          </a:bodyPr>
          <a:lstStyle/>
          <a:p>
            <a:pPr>
              <a:lnSpc>
                <a:spcPct val="107000"/>
              </a:lnSpc>
              <a:spcAft>
                <a:spcPts val="600"/>
              </a:spcAft>
            </a:pPr>
            <a:r>
              <a:rPr lang="en-GB" sz="4950" dirty="0">
                <a:solidFill>
                  <a:schemeClr val="bg1"/>
                </a:solidFill>
                <a:latin typeface="Rockwell" panose="02060603020205020403" pitchFamily="18" charset="0"/>
                <a:ea typeface="Rockwell" panose="02060603020205020403" pitchFamily="18" charset="0"/>
                <a:cs typeface="Rockwell" panose="02060603020205020403" pitchFamily="18" charset="0"/>
              </a:rPr>
              <a:t>LECTURE </a:t>
            </a:r>
            <a:r>
              <a:rPr lang="en-GB" sz="4950" dirty="0" smtClean="0">
                <a:solidFill>
                  <a:schemeClr val="bg1"/>
                </a:solidFill>
                <a:latin typeface="Rockwell" panose="02060603020205020403" pitchFamily="18" charset="0"/>
                <a:ea typeface="Rockwell" panose="02060603020205020403" pitchFamily="18" charset="0"/>
                <a:cs typeface="Rockwell" panose="02060603020205020403" pitchFamily="18" charset="0"/>
              </a:rPr>
              <a:t>SEVEN</a:t>
            </a:r>
            <a:endParaRPr lang="en-GB" sz="2700" dirty="0">
              <a:solidFill>
                <a:schemeClr val="bg1"/>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45576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228600"/>
            <a:ext cx="6798734" cy="1303867"/>
          </a:xfrm>
        </p:spPr>
        <p:txBody>
          <a:bodyPr>
            <a:normAutofit fontScale="90000"/>
          </a:bodyPr>
          <a:lstStyle/>
          <a:p>
            <a:r>
              <a:rPr lang="en-US" b="1" dirty="0"/>
              <a:t>Web-Based File </a:t>
            </a:r>
            <a:r>
              <a:rPr lang="en-US" b="1" dirty="0" smtClean="0"/>
              <a:t>Manager (Cont)</a:t>
            </a:r>
            <a:endParaRPr lang="en-US" dirty="0"/>
          </a:p>
        </p:txBody>
      </p:sp>
      <p:sp>
        <p:nvSpPr>
          <p:cNvPr id="3" name="Content Placeholder 2"/>
          <p:cNvSpPr>
            <a:spLocks noGrp="1"/>
          </p:cNvSpPr>
          <p:nvPr>
            <p:ph idx="1"/>
          </p:nvPr>
        </p:nvSpPr>
        <p:spPr>
          <a:xfrm>
            <a:off x="457200" y="1447800"/>
            <a:ext cx="8153399" cy="3444997"/>
          </a:xfrm>
        </p:spPr>
        <p:txBody>
          <a:bodyPr>
            <a:noAutofit/>
          </a:bodyPr>
          <a:lstStyle/>
          <a:p>
            <a:r>
              <a:rPr lang="en-US" sz="2800" dirty="0"/>
              <a:t>Authorized users have access to documents stored on </a:t>
            </a:r>
            <a:r>
              <a:rPr lang="en-US" sz="2800" dirty="0" smtClean="0"/>
              <a:t>the </a:t>
            </a:r>
            <a:r>
              <a:rPr lang="en-US" sz="2800" dirty="0"/>
              <a:t>server or in their individual user folders anytime from anywhere via </a:t>
            </a:r>
            <a:r>
              <a:rPr lang="en-US" sz="2800" dirty="0" smtClean="0"/>
              <a:t>a web </a:t>
            </a:r>
            <a:r>
              <a:rPr lang="en-US" sz="2800" dirty="0"/>
              <a:t>browser</a:t>
            </a:r>
            <a:r>
              <a:rPr lang="en-US" sz="2800" dirty="0" smtClean="0"/>
              <a:t>.</a:t>
            </a:r>
          </a:p>
          <a:p>
            <a:endParaRPr lang="en-US" sz="2800" dirty="0" smtClean="0"/>
          </a:p>
          <a:p>
            <a:r>
              <a:rPr lang="en-US" sz="2800" dirty="0"/>
              <a:t>A web-based file manager can serve as an organization's </a:t>
            </a:r>
            <a:r>
              <a:rPr lang="en-US" sz="2800" dirty="0" smtClean="0"/>
              <a:t>digital repository</a:t>
            </a:r>
            <a:r>
              <a:rPr lang="en-US" sz="2800" dirty="0"/>
              <a:t>. For example, documents, digital media, publishing </a:t>
            </a:r>
            <a:r>
              <a:rPr lang="en-US" sz="2800" dirty="0" smtClean="0"/>
              <a:t>layouts, and presentations </a:t>
            </a:r>
            <a:r>
              <a:rPr lang="en-US" sz="2800" dirty="0"/>
              <a:t>can be stored, managed, and shared </a:t>
            </a:r>
            <a:r>
              <a:rPr lang="en-US" sz="2800" dirty="0" smtClean="0"/>
              <a:t>between customers</a:t>
            </a:r>
            <a:r>
              <a:rPr lang="en-US" sz="2800" dirty="0"/>
              <a:t>, suppliers, remote workers or just </a:t>
            </a:r>
            <a:r>
              <a:rPr lang="en-US" sz="2800" dirty="0" smtClean="0"/>
              <a:t>internally.</a:t>
            </a:r>
            <a:endParaRPr lang="en-US" sz="2800" dirty="0"/>
          </a:p>
          <a:p>
            <a:endParaRPr lang="en-US" sz="2800" dirty="0"/>
          </a:p>
        </p:txBody>
      </p:sp>
      <p:sp>
        <p:nvSpPr>
          <p:cNvPr id="5" name="Slide Number Placeholder 4"/>
          <p:cNvSpPr>
            <a:spLocks noGrp="1"/>
          </p:cNvSpPr>
          <p:nvPr>
            <p:ph type="sldNum" sz="quarter" idx="12"/>
          </p:nvPr>
        </p:nvSpPr>
        <p:spPr/>
        <p:txBody>
          <a:bodyPr/>
          <a:lstStyle/>
          <a:p>
            <a:fld id="{B46DFC63-0FF6-4F16-8956-FD6FEDD2D8FE}" type="slidenum">
              <a:rPr lang="en-US" smtClean="0"/>
              <a:t>10</a:t>
            </a:fld>
            <a:endParaRPr lang="en-US"/>
          </a:p>
        </p:txBody>
      </p:sp>
    </p:spTree>
    <p:extLst>
      <p:ext uri="{BB962C8B-B14F-4D97-AF65-F5344CB8AC3E}">
        <p14:creationId xmlns:p14="http://schemas.microsoft.com/office/powerpoint/2010/main" val="197489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228600"/>
            <a:ext cx="6798734" cy="1303867"/>
          </a:xfrm>
        </p:spPr>
        <p:txBody>
          <a:bodyPr>
            <a:normAutofit fontScale="90000"/>
          </a:bodyPr>
          <a:lstStyle/>
          <a:p>
            <a:r>
              <a:rPr lang="en-US" b="1" dirty="0"/>
              <a:t>MANAGING FILES IN WINDOWS</a:t>
            </a:r>
            <a:endParaRPr lang="en-US" dirty="0"/>
          </a:p>
        </p:txBody>
      </p:sp>
      <p:sp>
        <p:nvSpPr>
          <p:cNvPr id="3" name="Content Placeholder 2"/>
          <p:cNvSpPr>
            <a:spLocks noGrp="1"/>
          </p:cNvSpPr>
          <p:nvPr>
            <p:ph idx="1"/>
          </p:nvPr>
        </p:nvSpPr>
        <p:spPr>
          <a:xfrm>
            <a:off x="1176865" y="1812803"/>
            <a:ext cx="6798736" cy="3444997"/>
          </a:xfrm>
        </p:spPr>
        <p:txBody>
          <a:bodyPr>
            <a:noAutofit/>
          </a:bodyPr>
          <a:lstStyle/>
          <a:p>
            <a:pPr marL="0" indent="0" algn="just">
              <a:buNone/>
            </a:pPr>
            <a:r>
              <a:rPr lang="en-US" sz="3600" dirty="0"/>
              <a:t>There are </a:t>
            </a:r>
            <a:r>
              <a:rPr lang="en-US" sz="3600" dirty="0" smtClean="0"/>
              <a:t>basically three </a:t>
            </a:r>
            <a:r>
              <a:rPr lang="en-US" sz="3600" dirty="0"/>
              <a:t>ways of managing files in Windows operating systems:</a:t>
            </a:r>
          </a:p>
          <a:p>
            <a:pPr algn="just"/>
            <a:r>
              <a:rPr lang="en-US" sz="3600" dirty="0" smtClean="0"/>
              <a:t> </a:t>
            </a:r>
            <a:r>
              <a:rPr lang="en-US" sz="3600" dirty="0"/>
              <a:t>From within a </a:t>
            </a:r>
            <a:r>
              <a:rPr lang="en-US" sz="3600" dirty="0" smtClean="0"/>
              <a:t>Program</a:t>
            </a:r>
            <a:endParaRPr lang="en-US" sz="3600" dirty="0"/>
          </a:p>
          <a:p>
            <a:pPr algn="just"/>
            <a:r>
              <a:rPr lang="en-US" sz="3600" dirty="0" smtClean="0"/>
              <a:t> </a:t>
            </a:r>
            <a:r>
              <a:rPr lang="en-US" sz="3600" dirty="0"/>
              <a:t>By using My Computer </a:t>
            </a:r>
          </a:p>
          <a:p>
            <a:pPr algn="just"/>
            <a:r>
              <a:rPr lang="en-US" sz="3600" dirty="0" smtClean="0"/>
              <a:t>By </a:t>
            </a:r>
            <a:r>
              <a:rPr lang="en-US" sz="3600" dirty="0"/>
              <a:t>using Windows Explorer.</a:t>
            </a:r>
          </a:p>
          <a:p>
            <a:endParaRPr lang="en-US" sz="3600" dirty="0"/>
          </a:p>
        </p:txBody>
      </p:sp>
      <p:sp>
        <p:nvSpPr>
          <p:cNvPr id="5" name="Slide Number Placeholder 4"/>
          <p:cNvSpPr>
            <a:spLocks noGrp="1"/>
          </p:cNvSpPr>
          <p:nvPr>
            <p:ph type="sldNum" sz="quarter" idx="12"/>
          </p:nvPr>
        </p:nvSpPr>
        <p:spPr/>
        <p:txBody>
          <a:bodyPr/>
          <a:lstStyle/>
          <a:p>
            <a:fld id="{B46DFC63-0FF6-4F16-8956-FD6FEDD2D8FE}" type="slidenum">
              <a:rPr lang="en-US" smtClean="0"/>
              <a:t>11</a:t>
            </a:fld>
            <a:endParaRPr lang="en-US"/>
          </a:p>
        </p:txBody>
      </p:sp>
    </p:spTree>
    <p:extLst>
      <p:ext uri="{BB962C8B-B14F-4D97-AF65-F5344CB8AC3E}">
        <p14:creationId xmlns:p14="http://schemas.microsoft.com/office/powerpoint/2010/main" val="1924560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228600"/>
            <a:ext cx="6798734" cy="1303867"/>
          </a:xfrm>
        </p:spPr>
        <p:txBody>
          <a:bodyPr>
            <a:normAutofit fontScale="90000"/>
          </a:bodyPr>
          <a:lstStyle/>
          <a:p>
            <a:r>
              <a:rPr lang="en-US" dirty="0" smtClean="0"/>
              <a:t>The Save As Dialog Box in Windows</a:t>
            </a:r>
            <a:endParaRPr lang="en-US" dirty="0"/>
          </a:p>
        </p:txBody>
      </p:sp>
      <p:pic>
        <p:nvPicPr>
          <p:cNvPr id="4" name="Content Placeholder 3"/>
          <p:cNvPicPr>
            <a:picLocks noGrp="1"/>
          </p:cNvPicPr>
          <p:nvPr>
            <p:ph idx="1"/>
          </p:nvPr>
        </p:nvPicPr>
        <p:blipFill>
          <a:blip r:embed="rId2"/>
          <a:stretch>
            <a:fillRect/>
          </a:stretch>
        </p:blipFill>
        <p:spPr>
          <a:xfrm>
            <a:off x="609600" y="1566757"/>
            <a:ext cx="7924800" cy="4673176"/>
          </a:xfrm>
          <a:prstGeom prst="rect">
            <a:avLst/>
          </a:prstGeom>
        </p:spPr>
      </p:pic>
      <p:sp>
        <p:nvSpPr>
          <p:cNvPr id="5" name="Slide Number Placeholder 4"/>
          <p:cNvSpPr>
            <a:spLocks noGrp="1"/>
          </p:cNvSpPr>
          <p:nvPr>
            <p:ph type="sldNum" sz="quarter" idx="12"/>
          </p:nvPr>
        </p:nvSpPr>
        <p:spPr/>
        <p:txBody>
          <a:bodyPr/>
          <a:lstStyle/>
          <a:p>
            <a:fld id="{B46DFC63-0FF6-4F16-8956-FD6FEDD2D8FE}" type="slidenum">
              <a:rPr lang="en-US" smtClean="0"/>
              <a:t>12</a:t>
            </a:fld>
            <a:endParaRPr lang="en-US"/>
          </a:p>
        </p:txBody>
      </p:sp>
    </p:spTree>
    <p:extLst>
      <p:ext uri="{BB962C8B-B14F-4D97-AF65-F5344CB8AC3E}">
        <p14:creationId xmlns:p14="http://schemas.microsoft.com/office/powerpoint/2010/main" val="843694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5" y="270934"/>
            <a:ext cx="6798734" cy="1303867"/>
          </a:xfrm>
        </p:spPr>
        <p:txBody>
          <a:bodyPr/>
          <a:lstStyle/>
          <a:p>
            <a:r>
              <a:rPr lang="en-US" dirty="0" smtClean="0"/>
              <a:t>`Save As Type What?</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6" name="Slide Number Placeholder 5"/>
          <p:cNvSpPr>
            <a:spLocks noGrp="1"/>
          </p:cNvSpPr>
          <p:nvPr>
            <p:ph type="sldNum" sz="quarter" idx="12"/>
          </p:nvPr>
        </p:nvSpPr>
        <p:spPr/>
        <p:txBody>
          <a:bodyPr/>
          <a:lstStyle/>
          <a:p>
            <a:fld id="{B46DFC63-0FF6-4F16-8956-FD6FEDD2D8FE}" type="slidenum">
              <a:rPr lang="en-US" smtClean="0"/>
              <a:t>13</a:t>
            </a:fld>
            <a:endParaRPr lang="en-US"/>
          </a:p>
        </p:txBody>
      </p:sp>
      <p:pic>
        <p:nvPicPr>
          <p:cNvPr id="4" name="Picture 3"/>
          <p:cNvPicPr/>
          <p:nvPr/>
        </p:nvPicPr>
        <p:blipFill>
          <a:blip r:embed="rId2"/>
          <a:stretch>
            <a:fillRect/>
          </a:stretch>
        </p:blipFill>
        <p:spPr>
          <a:xfrm>
            <a:off x="533400" y="1687829"/>
            <a:ext cx="8077200" cy="4552103"/>
          </a:xfrm>
          <a:prstGeom prst="rect">
            <a:avLst/>
          </a:prstGeom>
        </p:spPr>
      </p:pic>
    </p:spTree>
    <p:extLst>
      <p:ext uri="{BB962C8B-B14F-4D97-AF65-F5344CB8AC3E}">
        <p14:creationId xmlns:p14="http://schemas.microsoft.com/office/powerpoint/2010/main" val="312557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457200"/>
            <a:ext cx="6798734" cy="1303867"/>
          </a:xfrm>
        </p:spPr>
        <p:txBody>
          <a:bodyPr>
            <a:normAutofit fontScale="90000"/>
          </a:bodyPr>
          <a:lstStyle/>
          <a:p>
            <a:r>
              <a:rPr lang="en-US" b="1" dirty="0"/>
              <a:t>Tips for Management of Electronic Files</a:t>
            </a:r>
            <a:endParaRPr lang="en-US" dirty="0"/>
          </a:p>
        </p:txBody>
      </p:sp>
      <p:sp>
        <p:nvSpPr>
          <p:cNvPr id="3" name="Content Placeholder 2"/>
          <p:cNvSpPr>
            <a:spLocks noGrp="1"/>
          </p:cNvSpPr>
          <p:nvPr>
            <p:ph idx="1"/>
          </p:nvPr>
        </p:nvSpPr>
        <p:spPr>
          <a:xfrm>
            <a:off x="609600" y="1676400"/>
            <a:ext cx="7924800" cy="3444997"/>
          </a:xfrm>
        </p:spPr>
        <p:txBody>
          <a:bodyPr>
            <a:noAutofit/>
          </a:bodyPr>
          <a:lstStyle/>
          <a:p>
            <a:r>
              <a:rPr lang="en-US" sz="2000" dirty="0" smtClean="0"/>
              <a:t>Organize </a:t>
            </a:r>
            <a:r>
              <a:rPr lang="en-US" sz="2000" dirty="0"/>
              <a:t>by file </a:t>
            </a:r>
            <a:r>
              <a:rPr lang="en-US" sz="2000" dirty="0" smtClean="0"/>
              <a:t>types</a:t>
            </a:r>
          </a:p>
          <a:p>
            <a:r>
              <a:rPr lang="en-US" sz="2000" dirty="0"/>
              <a:t>One place for </a:t>
            </a:r>
            <a:r>
              <a:rPr lang="en-US" sz="2000" dirty="0" smtClean="0"/>
              <a:t>all</a:t>
            </a:r>
          </a:p>
          <a:p>
            <a:r>
              <a:rPr lang="en-US" sz="2000" dirty="0"/>
              <a:t>Create folders in My </a:t>
            </a:r>
            <a:r>
              <a:rPr lang="en-US" sz="2000" dirty="0" smtClean="0"/>
              <a:t>Documents</a:t>
            </a:r>
          </a:p>
          <a:p>
            <a:r>
              <a:rPr lang="en-US" sz="2000" dirty="0"/>
              <a:t>Nest folders within </a:t>
            </a:r>
            <a:r>
              <a:rPr lang="en-US" sz="2000" dirty="0" smtClean="0"/>
              <a:t>folders</a:t>
            </a:r>
          </a:p>
          <a:p>
            <a:r>
              <a:rPr lang="en-US" sz="2000" dirty="0"/>
              <a:t>Follow the file naming </a:t>
            </a:r>
            <a:r>
              <a:rPr lang="en-US" sz="2000" dirty="0" smtClean="0"/>
              <a:t>conventions</a:t>
            </a:r>
          </a:p>
          <a:p>
            <a:r>
              <a:rPr lang="en-US" sz="2000" dirty="0"/>
              <a:t>Be </a:t>
            </a:r>
            <a:r>
              <a:rPr lang="en-US" sz="2000" dirty="0" smtClean="0"/>
              <a:t>specific</a:t>
            </a:r>
          </a:p>
          <a:p>
            <a:r>
              <a:rPr lang="en-US" sz="2000" dirty="0"/>
              <a:t>File as you </a:t>
            </a:r>
            <a:r>
              <a:rPr lang="en-US" sz="2000" dirty="0" smtClean="0"/>
              <a:t>go</a:t>
            </a:r>
          </a:p>
          <a:p>
            <a:r>
              <a:rPr lang="en-US" sz="2000" dirty="0"/>
              <a:t>Order your files for your </a:t>
            </a:r>
            <a:r>
              <a:rPr lang="en-US" sz="2000" dirty="0" smtClean="0"/>
              <a:t>convenience</a:t>
            </a:r>
          </a:p>
          <a:p>
            <a:r>
              <a:rPr lang="en-US" sz="2000" dirty="0"/>
              <a:t>Cull your files </a:t>
            </a:r>
            <a:r>
              <a:rPr lang="en-US" sz="2000" dirty="0" smtClean="0"/>
              <a:t>regularly</a:t>
            </a:r>
          </a:p>
          <a:p>
            <a:r>
              <a:rPr lang="en-US" sz="2000" dirty="0"/>
              <a:t>Back up your files regularly</a:t>
            </a:r>
          </a:p>
        </p:txBody>
      </p:sp>
      <p:sp>
        <p:nvSpPr>
          <p:cNvPr id="5" name="Slide Number Placeholder 4"/>
          <p:cNvSpPr>
            <a:spLocks noGrp="1"/>
          </p:cNvSpPr>
          <p:nvPr>
            <p:ph type="sldNum" sz="quarter" idx="12"/>
          </p:nvPr>
        </p:nvSpPr>
        <p:spPr/>
        <p:txBody>
          <a:bodyPr/>
          <a:lstStyle/>
          <a:p>
            <a:fld id="{B46DFC63-0FF6-4F16-8956-FD6FEDD2D8FE}" type="slidenum">
              <a:rPr lang="en-US" smtClean="0"/>
              <a:t>14</a:t>
            </a:fld>
            <a:endParaRPr lang="en-US"/>
          </a:p>
        </p:txBody>
      </p:sp>
    </p:spTree>
    <p:extLst>
      <p:ext uri="{BB962C8B-B14F-4D97-AF65-F5344CB8AC3E}">
        <p14:creationId xmlns:p14="http://schemas.microsoft.com/office/powerpoint/2010/main" val="1130874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112" y="533064"/>
            <a:ext cx="6798734" cy="1303867"/>
          </a:xfrm>
        </p:spPr>
        <p:txBody>
          <a:bodyPr>
            <a:normAutofit fontScale="90000"/>
          </a:bodyPr>
          <a:lstStyle/>
          <a:p>
            <a:r>
              <a:rPr lang="en-US" b="1" dirty="0"/>
              <a:t>FILE SORTING, SEARCHING, AND MERGING</a:t>
            </a:r>
            <a:endParaRPr lang="en-US" dirty="0"/>
          </a:p>
        </p:txBody>
      </p:sp>
      <p:sp>
        <p:nvSpPr>
          <p:cNvPr id="3" name="Content Placeholder 2"/>
          <p:cNvSpPr>
            <a:spLocks noGrp="1"/>
          </p:cNvSpPr>
          <p:nvPr>
            <p:ph idx="1"/>
          </p:nvPr>
        </p:nvSpPr>
        <p:spPr>
          <a:xfrm>
            <a:off x="533400" y="2193803"/>
            <a:ext cx="8077200" cy="2378197"/>
          </a:xfrm>
        </p:spPr>
        <p:txBody>
          <a:bodyPr>
            <a:noAutofit/>
          </a:bodyPr>
          <a:lstStyle/>
          <a:p>
            <a:r>
              <a:rPr lang="en-US" sz="3200" dirty="0"/>
              <a:t>Computer or electronic files are stored in main memory or </a:t>
            </a:r>
            <a:r>
              <a:rPr lang="en-US" sz="3200" dirty="0" smtClean="0"/>
              <a:t>secondary storage devices. Retrieval, re-arrangement </a:t>
            </a:r>
            <a:r>
              <a:rPr lang="en-US" sz="3200" dirty="0"/>
              <a:t>or </a:t>
            </a:r>
            <a:r>
              <a:rPr lang="en-US" sz="3200" dirty="0" smtClean="0"/>
              <a:t>manipulation is done on these files </a:t>
            </a:r>
            <a:r>
              <a:rPr lang="en-US" sz="3200" dirty="0"/>
              <a:t>for some purposes</a:t>
            </a:r>
            <a:r>
              <a:rPr lang="en-US" sz="3200" dirty="0" smtClean="0"/>
              <a:t>.</a:t>
            </a:r>
            <a:endParaRPr lang="en-US" sz="3200" dirty="0" smtClean="0"/>
          </a:p>
        </p:txBody>
      </p:sp>
      <p:sp>
        <p:nvSpPr>
          <p:cNvPr id="5" name="Slide Number Placeholder 4"/>
          <p:cNvSpPr>
            <a:spLocks noGrp="1"/>
          </p:cNvSpPr>
          <p:nvPr>
            <p:ph type="sldNum" sz="quarter" idx="12"/>
          </p:nvPr>
        </p:nvSpPr>
        <p:spPr/>
        <p:txBody>
          <a:bodyPr/>
          <a:lstStyle/>
          <a:p>
            <a:fld id="{B46DFC63-0FF6-4F16-8956-FD6FEDD2D8FE}" type="slidenum">
              <a:rPr lang="en-US" smtClean="0"/>
              <a:t>15</a:t>
            </a:fld>
            <a:endParaRPr lang="en-US"/>
          </a:p>
        </p:txBody>
      </p:sp>
    </p:spTree>
    <p:extLst>
      <p:ext uri="{BB962C8B-B14F-4D97-AF65-F5344CB8AC3E}">
        <p14:creationId xmlns:p14="http://schemas.microsoft.com/office/powerpoint/2010/main" val="2184671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162" y="304800"/>
            <a:ext cx="6798734" cy="1303867"/>
          </a:xfrm>
        </p:spPr>
        <p:txBody>
          <a:bodyPr>
            <a:normAutofit/>
          </a:bodyPr>
          <a:lstStyle/>
          <a:p>
            <a:r>
              <a:rPr lang="en-US" sz="6600" dirty="0" smtClean="0"/>
              <a:t>Sorting</a:t>
            </a:r>
            <a:endParaRPr lang="en-US" sz="6600" dirty="0"/>
          </a:p>
        </p:txBody>
      </p:sp>
      <p:sp>
        <p:nvSpPr>
          <p:cNvPr id="3" name="Content Placeholder 2"/>
          <p:cNvSpPr>
            <a:spLocks noGrp="1"/>
          </p:cNvSpPr>
          <p:nvPr>
            <p:ph idx="1"/>
          </p:nvPr>
        </p:nvSpPr>
        <p:spPr>
          <a:xfrm>
            <a:off x="609600" y="1608667"/>
            <a:ext cx="8001000" cy="3444997"/>
          </a:xfrm>
        </p:spPr>
        <p:txBody>
          <a:bodyPr>
            <a:noAutofit/>
          </a:bodyPr>
          <a:lstStyle/>
          <a:p>
            <a:r>
              <a:rPr lang="en-US" sz="3000" dirty="0"/>
              <a:t>A</a:t>
            </a:r>
            <a:r>
              <a:rPr lang="en-US" sz="3000" dirty="0" smtClean="0"/>
              <a:t> </a:t>
            </a:r>
            <a:r>
              <a:rPr lang="en-US" sz="3000" b="1" dirty="0"/>
              <a:t>S</a:t>
            </a:r>
            <a:r>
              <a:rPr lang="en-US" sz="3000" b="1" dirty="0" smtClean="0"/>
              <a:t>orting </a:t>
            </a:r>
            <a:r>
              <a:rPr lang="en-US" sz="3000" b="1" dirty="0"/>
              <a:t>A</a:t>
            </a:r>
            <a:r>
              <a:rPr lang="en-US" sz="3000" b="1" dirty="0" smtClean="0"/>
              <a:t>lgorithm </a:t>
            </a:r>
            <a:r>
              <a:rPr lang="en-US" sz="3000" dirty="0"/>
              <a:t>is </a:t>
            </a:r>
            <a:r>
              <a:rPr lang="en-US" sz="3000" dirty="0" smtClean="0"/>
              <a:t>a prescribed </a:t>
            </a:r>
            <a:r>
              <a:rPr lang="en-US" sz="3000" dirty="0"/>
              <a:t>set of well-defined rules or instructions that puts elements </a:t>
            </a:r>
            <a:r>
              <a:rPr lang="en-US" sz="3000" dirty="0" smtClean="0"/>
              <a:t>of a </a:t>
            </a:r>
            <a:r>
              <a:rPr lang="en-US" sz="3000" dirty="0"/>
              <a:t>list in a certain order. The most-used orders are numerical order </a:t>
            </a:r>
            <a:r>
              <a:rPr lang="en-US" sz="3000" dirty="0" smtClean="0"/>
              <a:t>and lexicographical </a:t>
            </a:r>
            <a:r>
              <a:rPr lang="en-US" sz="3000" dirty="0"/>
              <a:t>order</a:t>
            </a:r>
            <a:r>
              <a:rPr lang="en-US" sz="3000" dirty="0" smtClean="0"/>
              <a:t>.</a:t>
            </a:r>
          </a:p>
          <a:p>
            <a:pPr marL="0" indent="0">
              <a:buNone/>
            </a:pPr>
            <a:r>
              <a:rPr lang="en-US" sz="3000" dirty="0" smtClean="0"/>
              <a:t> </a:t>
            </a:r>
          </a:p>
          <a:p>
            <a:r>
              <a:rPr lang="en-US" sz="3000" dirty="0" smtClean="0"/>
              <a:t>Efficient sorting is important to optimizing the use of other algorithms (such as search and merge algorithms) that require sorted lists to work correctly. </a:t>
            </a:r>
            <a:endParaRPr lang="en-US" sz="3000" dirty="0"/>
          </a:p>
        </p:txBody>
      </p:sp>
      <p:sp>
        <p:nvSpPr>
          <p:cNvPr id="5" name="Slide Number Placeholder 4"/>
          <p:cNvSpPr>
            <a:spLocks noGrp="1"/>
          </p:cNvSpPr>
          <p:nvPr>
            <p:ph type="sldNum" sz="quarter" idx="12"/>
          </p:nvPr>
        </p:nvSpPr>
        <p:spPr/>
        <p:txBody>
          <a:bodyPr/>
          <a:lstStyle/>
          <a:p>
            <a:fld id="{B46DFC63-0FF6-4F16-8956-FD6FEDD2D8FE}" type="slidenum">
              <a:rPr lang="en-US" smtClean="0"/>
              <a:t>16</a:t>
            </a:fld>
            <a:endParaRPr lang="en-US"/>
          </a:p>
        </p:txBody>
      </p:sp>
    </p:spTree>
    <p:extLst>
      <p:ext uri="{BB962C8B-B14F-4D97-AF65-F5344CB8AC3E}">
        <p14:creationId xmlns:p14="http://schemas.microsoft.com/office/powerpoint/2010/main" val="2053374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05800" cy="609600"/>
          </a:xfrm>
        </p:spPr>
        <p:txBody>
          <a:bodyPr>
            <a:normAutofit fontScale="90000"/>
          </a:bodyPr>
          <a:lstStyle/>
          <a:p>
            <a:r>
              <a:rPr lang="en-US" b="1" dirty="0" smtClean="0"/>
              <a:t>Selection </a:t>
            </a:r>
            <a:r>
              <a:rPr lang="en-US" b="1" dirty="0"/>
              <a:t>Sort</a:t>
            </a:r>
            <a:endParaRPr lang="en-US" dirty="0"/>
          </a:p>
        </p:txBody>
      </p:sp>
      <p:sp>
        <p:nvSpPr>
          <p:cNvPr id="3" name="Content Placeholder 2"/>
          <p:cNvSpPr>
            <a:spLocks noGrp="1"/>
          </p:cNvSpPr>
          <p:nvPr>
            <p:ph idx="1"/>
          </p:nvPr>
        </p:nvSpPr>
        <p:spPr>
          <a:xfrm>
            <a:off x="685800" y="914400"/>
            <a:ext cx="8077200" cy="3444997"/>
          </a:xfrm>
        </p:spPr>
        <p:txBody>
          <a:bodyPr>
            <a:noAutofit/>
          </a:bodyPr>
          <a:lstStyle/>
          <a:p>
            <a:pPr marL="0" indent="0">
              <a:spcBef>
                <a:spcPts val="0"/>
              </a:spcBef>
              <a:spcAft>
                <a:spcPts val="0"/>
              </a:spcAft>
              <a:buNone/>
            </a:pPr>
            <a:r>
              <a:rPr lang="en-GB" dirty="0"/>
              <a:t>The idea behind selection sort is that we put a list in order by placing each item in turn. In other words, we put the smallest item at the start of the list, then the next smallest item at the second position in the list, and so on until the list is in order</a:t>
            </a:r>
            <a:r>
              <a:rPr lang="en-GB" dirty="0" smtClean="0"/>
              <a:t>.</a:t>
            </a:r>
          </a:p>
          <a:p>
            <a:pPr marL="0" indent="0">
              <a:spcBef>
                <a:spcPts val="0"/>
              </a:spcBef>
              <a:spcAft>
                <a:spcPts val="0"/>
              </a:spcAft>
              <a:buNone/>
            </a:pPr>
            <a:endParaRPr lang="en-GB" dirty="0" smtClean="0"/>
          </a:p>
          <a:p>
            <a:pPr marL="0" indent="0">
              <a:spcBef>
                <a:spcPts val="0"/>
              </a:spcBef>
              <a:spcAft>
                <a:spcPts val="0"/>
              </a:spcAft>
              <a:buNone/>
            </a:pPr>
            <a:r>
              <a:rPr lang="en-GB" b="1" dirty="0" smtClean="0"/>
              <a:t>Algorithm </a:t>
            </a:r>
            <a:r>
              <a:rPr lang="en-GB" b="1" dirty="0"/>
              <a:t>for selection sort</a:t>
            </a:r>
          </a:p>
          <a:p>
            <a:pPr marL="0" indent="0">
              <a:spcBef>
                <a:spcPts val="0"/>
              </a:spcBef>
              <a:spcAft>
                <a:spcPts val="0"/>
              </a:spcAft>
              <a:buNone/>
            </a:pPr>
            <a:r>
              <a:rPr lang="en-GB" dirty="0">
                <a:latin typeface="Times New Roman" panose="02020603050405020304" pitchFamily="18" charset="0"/>
                <a:cs typeface="Times New Roman" panose="02020603050405020304" pitchFamily="18" charset="0"/>
              </a:rPr>
              <a:t>for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=0 to N-2 { </a:t>
            </a:r>
            <a:endParaRPr lang="en-GB" dirty="0" smtClean="0">
              <a:latin typeface="Times New Roman" panose="02020603050405020304" pitchFamily="18" charset="0"/>
              <a:cs typeface="Times New Roman" panose="02020603050405020304" pitchFamily="18" charset="0"/>
            </a:endParaRPr>
          </a:p>
          <a:p>
            <a:pPr marL="457200" lvl="1" indent="0">
              <a:spcBef>
                <a:spcPts val="0"/>
              </a:spcBef>
              <a:spcAft>
                <a:spcPts val="0"/>
              </a:spcAft>
              <a:buNone/>
            </a:pPr>
            <a:r>
              <a:rPr lang="en-GB" sz="2400" dirty="0" smtClean="0">
                <a:latin typeface="Times New Roman" panose="02020603050405020304" pitchFamily="18" charset="0"/>
                <a:cs typeface="Times New Roman" panose="02020603050405020304" pitchFamily="18" charset="0"/>
              </a:rPr>
              <a:t>set </a:t>
            </a:r>
            <a:r>
              <a:rPr lang="en-GB" sz="2400" dirty="0">
                <a:latin typeface="Times New Roman" panose="02020603050405020304" pitchFamily="18" charset="0"/>
                <a:cs typeface="Times New Roman" panose="02020603050405020304" pitchFamily="18" charset="0"/>
              </a:rPr>
              <a:t>smallest = </a:t>
            </a:r>
            <a:r>
              <a:rPr lang="en-GB" sz="2400" dirty="0" err="1">
                <a:latin typeface="Times New Roman" panose="02020603050405020304" pitchFamily="18" charset="0"/>
                <a:cs typeface="Times New Roman" panose="02020603050405020304" pitchFamily="18" charset="0"/>
              </a:rPr>
              <a:t>i</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marL="457200" lvl="1" indent="0">
              <a:spcBef>
                <a:spcPts val="0"/>
              </a:spcBef>
              <a:spcAft>
                <a:spcPts val="0"/>
              </a:spcAft>
              <a:buNone/>
            </a:pPr>
            <a:r>
              <a:rPr lang="en-GB" sz="2400" dirty="0" smtClean="0">
                <a:latin typeface="Times New Roman" panose="02020603050405020304" pitchFamily="18" charset="0"/>
                <a:cs typeface="Times New Roman" panose="02020603050405020304" pitchFamily="18" charset="0"/>
              </a:rPr>
              <a:t>for </a:t>
            </a:r>
            <a:r>
              <a:rPr lang="en-GB" sz="2400" dirty="0">
                <a:latin typeface="Times New Roman" panose="02020603050405020304" pitchFamily="18" charset="0"/>
                <a:cs typeface="Times New Roman" panose="02020603050405020304" pitchFamily="18" charset="0"/>
              </a:rPr>
              <a:t>j=i+1 to N-1 { </a:t>
            </a:r>
            <a:endParaRPr lang="en-GB" sz="2400" dirty="0" smtClean="0">
              <a:latin typeface="Times New Roman" panose="02020603050405020304" pitchFamily="18" charset="0"/>
              <a:cs typeface="Times New Roman" panose="02020603050405020304" pitchFamily="18" charset="0"/>
            </a:endParaRPr>
          </a:p>
          <a:p>
            <a:pPr marL="457200" lvl="1" indent="0">
              <a:spcBef>
                <a:spcPts val="0"/>
              </a:spcBef>
              <a:spcAft>
                <a:spcPts val="0"/>
              </a:spcAft>
              <a:buNone/>
            </a:pPr>
            <a:r>
              <a:rPr lang="en-GB" sz="2400" dirty="0" smtClean="0">
                <a:latin typeface="Times New Roman" panose="02020603050405020304" pitchFamily="18" charset="0"/>
                <a:cs typeface="Times New Roman" panose="02020603050405020304" pitchFamily="18" charset="0"/>
              </a:rPr>
              <a:t>compare </a:t>
            </a:r>
            <a:r>
              <a:rPr lang="en-GB" sz="2400" dirty="0">
                <a:latin typeface="Times New Roman" panose="02020603050405020304" pitchFamily="18" charset="0"/>
                <a:cs typeface="Times New Roman" panose="02020603050405020304" pitchFamily="18" charset="0"/>
              </a:rPr>
              <a:t>list[smallest] to list[j] </a:t>
            </a:r>
            <a:endParaRPr lang="en-GB" sz="2400" dirty="0" smtClean="0">
              <a:latin typeface="Times New Roman" panose="02020603050405020304" pitchFamily="18" charset="0"/>
              <a:cs typeface="Times New Roman" panose="02020603050405020304" pitchFamily="18" charset="0"/>
            </a:endParaRPr>
          </a:p>
          <a:p>
            <a:pPr marL="457200" lvl="1" indent="0">
              <a:spcBef>
                <a:spcPts val="0"/>
              </a:spcBef>
              <a:spcAft>
                <a:spcPts val="0"/>
              </a:spcAft>
              <a:buNone/>
            </a:pPr>
            <a:r>
              <a:rPr lang="en-GB" sz="2400" dirty="0" smtClean="0">
                <a:latin typeface="Times New Roman" panose="02020603050405020304" pitchFamily="18" charset="0"/>
                <a:cs typeface="Times New Roman" panose="02020603050405020304" pitchFamily="18" charset="0"/>
              </a:rPr>
              <a:t>if </a:t>
            </a:r>
            <a:r>
              <a:rPr lang="en-GB" sz="2400" dirty="0">
                <a:latin typeface="Times New Roman" panose="02020603050405020304" pitchFamily="18" charset="0"/>
                <a:cs typeface="Times New Roman" panose="02020603050405020304" pitchFamily="18" charset="0"/>
              </a:rPr>
              <a:t>list[smallest] == list[j] </a:t>
            </a:r>
            <a:endParaRPr lang="en-GB" sz="2400" dirty="0" smtClean="0">
              <a:latin typeface="Times New Roman" panose="02020603050405020304" pitchFamily="18" charset="0"/>
              <a:cs typeface="Times New Roman" panose="02020603050405020304" pitchFamily="18" charset="0"/>
            </a:endParaRPr>
          </a:p>
          <a:p>
            <a:pPr marL="457200" lvl="1" indent="0">
              <a:spcBef>
                <a:spcPts val="0"/>
              </a:spcBef>
              <a:spcAft>
                <a:spcPts val="0"/>
              </a:spcAft>
              <a:buNone/>
            </a:pPr>
            <a:r>
              <a:rPr lang="en-GB" sz="2400" dirty="0" smtClean="0">
                <a:latin typeface="Times New Roman" panose="02020603050405020304" pitchFamily="18" charset="0"/>
                <a:cs typeface="Times New Roman" panose="02020603050405020304" pitchFamily="18" charset="0"/>
              </a:rPr>
              <a:t>smallest </a:t>
            </a:r>
            <a:r>
              <a:rPr lang="en-GB" sz="2400" dirty="0">
                <a:latin typeface="Times New Roman" panose="02020603050405020304" pitchFamily="18" charset="0"/>
                <a:cs typeface="Times New Roman" panose="02020603050405020304" pitchFamily="18" charset="0"/>
              </a:rPr>
              <a:t>= j </a:t>
            </a:r>
            <a:endParaRPr lang="en-GB" sz="2400" dirty="0" smtClean="0">
              <a:latin typeface="Times New Roman" panose="02020603050405020304" pitchFamily="18" charset="0"/>
              <a:cs typeface="Times New Roman" panose="02020603050405020304" pitchFamily="18" charset="0"/>
            </a:endParaRPr>
          </a:p>
          <a:p>
            <a:pPr marL="457200" lvl="1" indent="0">
              <a:spcBef>
                <a:spcPts val="0"/>
              </a:spcBef>
              <a:spcAft>
                <a:spcPts val="0"/>
              </a:spcAft>
              <a:buNone/>
            </a:pPr>
            <a:r>
              <a:rPr lang="en-GB" sz="2400" dirty="0" smtClean="0">
                <a:latin typeface="Times New Roman" panose="02020603050405020304" pitchFamily="18" charset="0"/>
                <a:cs typeface="Times New Roman" panose="02020603050405020304" pitchFamily="18" charset="0"/>
              </a:rPr>
              <a:t>} </a:t>
            </a:r>
          </a:p>
          <a:p>
            <a:pPr marL="457200" lvl="1" indent="0">
              <a:spcBef>
                <a:spcPts val="0"/>
              </a:spcBef>
              <a:spcAft>
                <a:spcPts val="0"/>
              </a:spcAft>
              <a:buNone/>
            </a:pPr>
            <a:r>
              <a:rPr lang="en-GB" sz="2400" dirty="0" smtClean="0">
                <a:latin typeface="Times New Roman" panose="02020603050405020304" pitchFamily="18" charset="0"/>
                <a:cs typeface="Times New Roman" panose="02020603050405020304" pitchFamily="18" charset="0"/>
              </a:rPr>
              <a:t>swap </a:t>
            </a:r>
            <a:r>
              <a:rPr lang="en-GB" sz="2400" dirty="0">
                <a:latin typeface="Times New Roman" panose="02020603050405020304" pitchFamily="18" charset="0"/>
                <a:cs typeface="Times New Roman" panose="02020603050405020304" pitchFamily="18" charset="0"/>
              </a:rPr>
              <a:t>list[</a:t>
            </a:r>
            <a:r>
              <a:rPr lang="en-GB" sz="2400" dirty="0" err="1">
                <a:latin typeface="Times New Roman" panose="02020603050405020304" pitchFamily="18" charset="0"/>
                <a:cs typeface="Times New Roman" panose="02020603050405020304" pitchFamily="18" charset="0"/>
              </a:rPr>
              <a:t>i</a:t>
            </a:r>
            <a:r>
              <a:rPr lang="en-GB" sz="2400" dirty="0">
                <a:latin typeface="Times New Roman" panose="02020603050405020304" pitchFamily="18" charset="0"/>
                <a:cs typeface="Times New Roman" panose="02020603050405020304" pitchFamily="18" charset="0"/>
              </a:rPr>
              <a:t>] and list[smallest] </a:t>
            </a:r>
            <a:endParaRPr lang="en-GB" sz="2400" dirty="0" smtClean="0">
              <a:latin typeface="Times New Roman" panose="02020603050405020304" pitchFamily="18" charset="0"/>
              <a:cs typeface="Times New Roman" panose="02020603050405020304" pitchFamily="18" charset="0"/>
            </a:endParaRPr>
          </a:p>
          <a:p>
            <a:pPr marL="457200" lvl="1" indent="0">
              <a:spcBef>
                <a:spcPts val="0"/>
              </a:spcBef>
              <a:spcAft>
                <a:spcPts val="0"/>
              </a:spcAft>
              <a:buNone/>
            </a:pPr>
            <a:r>
              <a:rPr lang="en-GB" sz="2400" dirty="0" smtClean="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46DFC63-0FF6-4F16-8956-FD6FEDD2D8FE}" type="slidenum">
              <a:rPr lang="en-US" smtClean="0"/>
              <a:t>17</a:t>
            </a:fld>
            <a:endParaRPr lang="en-US"/>
          </a:p>
        </p:txBody>
      </p:sp>
    </p:spTree>
    <p:extLst>
      <p:ext uri="{BB962C8B-B14F-4D97-AF65-F5344CB8AC3E}">
        <p14:creationId xmlns:p14="http://schemas.microsoft.com/office/powerpoint/2010/main" val="467224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05800" cy="609600"/>
          </a:xfrm>
        </p:spPr>
        <p:txBody>
          <a:bodyPr>
            <a:normAutofit fontScale="90000"/>
          </a:bodyPr>
          <a:lstStyle/>
          <a:p>
            <a:r>
              <a:rPr lang="en-US" b="1" dirty="0" smtClean="0"/>
              <a:t>Selection </a:t>
            </a:r>
            <a:r>
              <a:rPr lang="en-US" b="1" dirty="0"/>
              <a:t>Sort</a:t>
            </a:r>
            <a:endParaRPr lang="en-US" dirty="0"/>
          </a:p>
        </p:txBody>
      </p:sp>
      <p:sp>
        <p:nvSpPr>
          <p:cNvPr id="3" name="Content Placeholder 2"/>
          <p:cNvSpPr>
            <a:spLocks noGrp="1"/>
          </p:cNvSpPr>
          <p:nvPr>
            <p:ph idx="1"/>
          </p:nvPr>
        </p:nvSpPr>
        <p:spPr>
          <a:xfrm>
            <a:off x="533400" y="914400"/>
            <a:ext cx="8077200" cy="3444997"/>
          </a:xfrm>
        </p:spPr>
        <p:txBody>
          <a:bodyPr>
            <a:noAutofit/>
          </a:bodyPr>
          <a:lstStyle/>
          <a:p>
            <a:pPr>
              <a:spcBef>
                <a:spcPts val="0"/>
              </a:spcBef>
              <a:spcAft>
                <a:spcPts val="0"/>
              </a:spcAft>
            </a:pPr>
            <a:r>
              <a:rPr lang="en-GB" dirty="0"/>
              <a:t>The worst case for selection sort occurs when the ﬁrst item in the list is the largest, and the rest of the list is in order. </a:t>
            </a:r>
            <a:endParaRPr lang="en-GB" dirty="0" smtClean="0"/>
          </a:p>
          <a:p>
            <a:pPr>
              <a:spcBef>
                <a:spcPts val="0"/>
              </a:spcBef>
              <a:spcAft>
                <a:spcPts val="0"/>
              </a:spcAft>
            </a:pPr>
            <a:endParaRPr lang="en-GB" dirty="0"/>
          </a:p>
          <a:p>
            <a:pPr>
              <a:spcBef>
                <a:spcPts val="0"/>
              </a:spcBef>
              <a:spcAft>
                <a:spcPts val="0"/>
              </a:spcAft>
            </a:pPr>
            <a:r>
              <a:rPr lang="en-GB" dirty="0" smtClean="0"/>
              <a:t>In </a:t>
            </a:r>
            <a:r>
              <a:rPr lang="en-GB" dirty="0"/>
              <a:t>this case, we perform one swap on each pass through the algorithm, so the number of swaps is N. The number of comparisons is the same as in the best case, O(N2). </a:t>
            </a:r>
            <a:endParaRPr lang="en-GB" dirty="0" smtClean="0"/>
          </a:p>
          <a:p>
            <a:pPr>
              <a:spcBef>
                <a:spcPts val="0"/>
              </a:spcBef>
              <a:spcAft>
                <a:spcPts val="0"/>
              </a:spcAft>
            </a:pPr>
            <a:endParaRPr lang="en-GB" dirty="0"/>
          </a:p>
          <a:p>
            <a:pPr>
              <a:spcBef>
                <a:spcPts val="0"/>
              </a:spcBef>
              <a:spcAft>
                <a:spcPts val="0"/>
              </a:spcAft>
            </a:pPr>
            <a:r>
              <a:rPr lang="en-GB" dirty="0" smtClean="0"/>
              <a:t>The </a:t>
            </a:r>
            <a:r>
              <a:rPr lang="en-GB" dirty="0"/>
              <a:t>average case requires the same number of comparisons, O</a:t>
            </a:r>
            <a:r>
              <a:rPr lang="en-GB" b="1" i="1" dirty="0"/>
              <a:t>(N2</a:t>
            </a:r>
            <a:r>
              <a:rPr lang="en-GB" dirty="0"/>
              <a:t>), and roughly N/2 swaps. Thus, the number of swaps in the average case is O(N). </a:t>
            </a:r>
            <a:endParaRPr lang="en-GB" dirty="0" smtClean="0"/>
          </a:p>
          <a:p>
            <a:pPr>
              <a:spcBef>
                <a:spcPts val="0"/>
              </a:spcBef>
              <a:spcAft>
                <a:spcPts val="0"/>
              </a:spcAft>
            </a:pPr>
            <a:endParaRPr lang="en-GB" dirty="0"/>
          </a:p>
          <a:p>
            <a:pPr>
              <a:spcBef>
                <a:spcPts val="0"/>
              </a:spcBef>
              <a:spcAft>
                <a:spcPts val="0"/>
              </a:spcAft>
            </a:pPr>
            <a:r>
              <a:rPr lang="en-GB" dirty="0" smtClean="0"/>
              <a:t>In </a:t>
            </a:r>
            <a:r>
              <a:rPr lang="en-GB" dirty="0"/>
              <a:t>summary, we say that selection sort is O(N) in swaps and O</a:t>
            </a:r>
            <a:r>
              <a:rPr lang="en-GB" b="1" i="1" dirty="0"/>
              <a:t>(N2</a:t>
            </a:r>
            <a:r>
              <a:rPr lang="en-GB" dirty="0"/>
              <a:t>) in comparisons.</a:t>
            </a:r>
          </a:p>
        </p:txBody>
      </p:sp>
      <p:sp>
        <p:nvSpPr>
          <p:cNvPr id="5" name="Slide Number Placeholder 4"/>
          <p:cNvSpPr>
            <a:spLocks noGrp="1"/>
          </p:cNvSpPr>
          <p:nvPr>
            <p:ph type="sldNum" sz="quarter" idx="12"/>
          </p:nvPr>
        </p:nvSpPr>
        <p:spPr/>
        <p:txBody>
          <a:bodyPr/>
          <a:lstStyle/>
          <a:p>
            <a:fld id="{B46DFC63-0FF6-4F16-8956-FD6FEDD2D8FE}" type="slidenum">
              <a:rPr lang="en-US" smtClean="0"/>
              <a:t>18</a:t>
            </a:fld>
            <a:endParaRPr lang="en-US"/>
          </a:p>
        </p:txBody>
      </p:sp>
    </p:spTree>
    <p:extLst>
      <p:ext uri="{BB962C8B-B14F-4D97-AF65-F5344CB8AC3E}">
        <p14:creationId xmlns:p14="http://schemas.microsoft.com/office/powerpoint/2010/main" val="2202588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1"/>
            <a:ext cx="8305800" cy="609600"/>
          </a:xfrm>
        </p:spPr>
        <p:txBody>
          <a:bodyPr>
            <a:normAutofit fontScale="90000"/>
          </a:bodyPr>
          <a:lstStyle/>
          <a:p>
            <a:r>
              <a:rPr lang="en-US" b="1" dirty="0" smtClean="0"/>
              <a:t>Bubble </a:t>
            </a:r>
            <a:r>
              <a:rPr lang="en-US" b="1" dirty="0"/>
              <a:t>Sort</a:t>
            </a:r>
            <a:endParaRPr lang="en-US" dirty="0"/>
          </a:p>
        </p:txBody>
      </p:sp>
      <p:sp>
        <p:nvSpPr>
          <p:cNvPr id="3" name="Content Placeholder 2"/>
          <p:cNvSpPr>
            <a:spLocks noGrp="1"/>
          </p:cNvSpPr>
          <p:nvPr>
            <p:ph idx="1"/>
          </p:nvPr>
        </p:nvSpPr>
        <p:spPr>
          <a:xfrm>
            <a:off x="533400" y="1600200"/>
            <a:ext cx="8077200" cy="3444997"/>
          </a:xfrm>
        </p:spPr>
        <p:txBody>
          <a:bodyPr>
            <a:noAutofit/>
          </a:bodyPr>
          <a:lstStyle/>
          <a:p>
            <a:r>
              <a:rPr lang="en-US" dirty="0" smtClean="0"/>
              <a:t>It continuously </a:t>
            </a:r>
            <a:r>
              <a:rPr lang="en-US" dirty="0"/>
              <a:t>steps through a </a:t>
            </a:r>
            <a:r>
              <a:rPr lang="en-US" dirty="0" smtClean="0"/>
              <a:t>list, swapping </a:t>
            </a:r>
            <a:r>
              <a:rPr lang="en-US" dirty="0"/>
              <a:t>items until they appear in the correct order</a:t>
            </a:r>
            <a:r>
              <a:rPr lang="en-US" dirty="0" smtClean="0"/>
              <a:t>.</a:t>
            </a:r>
          </a:p>
          <a:p>
            <a:pPr marL="0" indent="0">
              <a:buNone/>
            </a:pPr>
            <a:endParaRPr lang="en-US" sz="700" dirty="0" smtClean="0"/>
          </a:p>
          <a:p>
            <a:r>
              <a:rPr lang="en-US" dirty="0" smtClean="0"/>
              <a:t>The </a:t>
            </a:r>
            <a:r>
              <a:rPr lang="en-US" dirty="0"/>
              <a:t>algorithm starts at the beginning of </a:t>
            </a:r>
            <a:r>
              <a:rPr lang="en-US" dirty="0" smtClean="0"/>
              <a:t>the data </a:t>
            </a:r>
            <a:r>
              <a:rPr lang="en-US" dirty="0"/>
              <a:t>set. It compares the first two elements, and if the first is greater </a:t>
            </a:r>
            <a:r>
              <a:rPr lang="en-US" dirty="0" smtClean="0"/>
              <a:t>than the </a:t>
            </a:r>
            <a:r>
              <a:rPr lang="en-US" dirty="0"/>
              <a:t>second, it swaps them. </a:t>
            </a:r>
            <a:endParaRPr lang="en-US" dirty="0" smtClean="0"/>
          </a:p>
          <a:p>
            <a:pPr marL="0" indent="0">
              <a:buNone/>
            </a:pPr>
            <a:endParaRPr lang="en-US" sz="500" dirty="0"/>
          </a:p>
          <a:p>
            <a:r>
              <a:rPr lang="en-US" dirty="0" smtClean="0"/>
              <a:t>It </a:t>
            </a:r>
            <a:r>
              <a:rPr lang="en-US" dirty="0"/>
              <a:t>continues doing this for each pair </a:t>
            </a:r>
            <a:r>
              <a:rPr lang="en-US" dirty="0" smtClean="0"/>
              <a:t>of adjacent </a:t>
            </a:r>
            <a:r>
              <a:rPr lang="en-US" dirty="0"/>
              <a:t>elements to the end of the data set. It then starts again with </a:t>
            </a:r>
            <a:r>
              <a:rPr lang="en-US" dirty="0" smtClean="0"/>
              <a:t>the first </a:t>
            </a:r>
            <a:r>
              <a:rPr lang="en-US" dirty="0"/>
              <a:t>two elements, repeating until no swaps have occurred on the </a:t>
            </a:r>
            <a:r>
              <a:rPr lang="en-US" dirty="0" smtClean="0"/>
              <a:t>last pass</a:t>
            </a:r>
            <a:r>
              <a:rPr lang="en-US" dirty="0"/>
              <a:t>. While simple, this algorithm is highly inefficient and is rarely </a:t>
            </a:r>
            <a:r>
              <a:rPr lang="en-US" dirty="0" smtClean="0"/>
              <a:t>used.</a:t>
            </a:r>
            <a:endParaRPr lang="en-US" dirty="0"/>
          </a:p>
        </p:txBody>
      </p:sp>
      <p:sp>
        <p:nvSpPr>
          <p:cNvPr id="5" name="Slide Number Placeholder 4"/>
          <p:cNvSpPr>
            <a:spLocks noGrp="1"/>
          </p:cNvSpPr>
          <p:nvPr>
            <p:ph type="sldNum" sz="quarter" idx="12"/>
          </p:nvPr>
        </p:nvSpPr>
        <p:spPr/>
        <p:txBody>
          <a:bodyPr/>
          <a:lstStyle/>
          <a:p>
            <a:fld id="{B46DFC63-0FF6-4F16-8956-FD6FEDD2D8FE}" type="slidenum">
              <a:rPr lang="en-US" smtClean="0"/>
              <a:t>19</a:t>
            </a:fld>
            <a:endParaRPr lang="en-US"/>
          </a:p>
        </p:txBody>
      </p:sp>
    </p:spTree>
    <p:extLst>
      <p:ext uri="{BB962C8B-B14F-4D97-AF65-F5344CB8AC3E}">
        <p14:creationId xmlns:p14="http://schemas.microsoft.com/office/powerpoint/2010/main" val="3637804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81200"/>
            <a:ext cx="8077200" cy="2069636"/>
          </a:xfrm>
        </p:spPr>
        <p:txBody>
          <a:bodyPr>
            <a:normAutofit fontScale="90000"/>
          </a:bodyPr>
          <a:lstStyle/>
          <a:p>
            <a:r>
              <a:rPr lang="en-US" sz="6600" dirty="0" smtClean="0">
                <a:solidFill>
                  <a:schemeClr val="tx1"/>
                </a:solidFill>
              </a:rPr>
              <a:t>File Processing and Applications</a:t>
            </a:r>
            <a:endParaRPr lang="en-US" sz="6600" dirty="0">
              <a:solidFill>
                <a:schemeClr val="tx1"/>
              </a:solidFill>
            </a:endParaRPr>
          </a:p>
        </p:txBody>
      </p:sp>
    </p:spTree>
    <p:extLst>
      <p:ext uri="{BB962C8B-B14F-4D97-AF65-F5344CB8AC3E}">
        <p14:creationId xmlns:p14="http://schemas.microsoft.com/office/powerpoint/2010/main" val="1633797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112" y="521635"/>
            <a:ext cx="6798734" cy="926166"/>
          </a:xfrm>
        </p:spPr>
        <p:txBody>
          <a:bodyPr/>
          <a:lstStyle/>
          <a:p>
            <a:r>
              <a:rPr lang="en-US" dirty="0" smtClean="0"/>
              <a:t>Bubble Sort</a:t>
            </a:r>
            <a:endParaRPr lang="en-US" dirty="0"/>
          </a:p>
        </p:txBody>
      </p:sp>
      <p:sp>
        <p:nvSpPr>
          <p:cNvPr id="3" name="Content Placeholder 2"/>
          <p:cNvSpPr>
            <a:spLocks noGrp="1"/>
          </p:cNvSpPr>
          <p:nvPr>
            <p:ph idx="1"/>
          </p:nvPr>
        </p:nvSpPr>
        <p:spPr>
          <a:xfrm>
            <a:off x="762304" y="1371600"/>
            <a:ext cx="7772096" cy="1066800"/>
          </a:xfrm>
        </p:spPr>
        <p:txBody>
          <a:bodyPr>
            <a:noAutofit/>
          </a:bodyPr>
          <a:lstStyle/>
          <a:p>
            <a:pPr>
              <a:lnSpc>
                <a:spcPct val="90000"/>
              </a:lnSpc>
              <a:spcBef>
                <a:spcPts val="0"/>
              </a:spcBef>
              <a:spcAft>
                <a:spcPts val="0"/>
              </a:spcAft>
              <a:buFontTx/>
              <a:buNone/>
            </a:pPr>
            <a:r>
              <a:rPr lang="en-US" sz="3200" b="1" dirty="0" smtClean="0"/>
              <a:t>Algorithm </a:t>
            </a:r>
            <a:r>
              <a:rPr lang="en-US" sz="3200" b="1" dirty="0"/>
              <a:t>for bubble </a:t>
            </a:r>
            <a:r>
              <a:rPr lang="en-US" sz="3200" b="1" dirty="0" smtClean="0"/>
              <a:t>sort</a:t>
            </a:r>
          </a:p>
          <a:p>
            <a:pPr>
              <a:lnSpc>
                <a:spcPct val="90000"/>
              </a:lnSpc>
              <a:spcBef>
                <a:spcPts val="0"/>
              </a:spcBef>
              <a:spcAft>
                <a:spcPts val="0"/>
              </a:spcAft>
              <a:buFontTx/>
              <a:buNone/>
            </a:pPr>
            <a:endParaRPr lang="en-US" sz="3200" b="1" dirty="0"/>
          </a:p>
          <a:p>
            <a:pPr>
              <a:lnSpc>
                <a:spcPct val="90000"/>
              </a:lnSpc>
              <a:spcBef>
                <a:spcPts val="0"/>
              </a:spcBef>
              <a:spcAft>
                <a:spcPts val="0"/>
              </a:spcAft>
              <a:buFontTx/>
              <a:buNone/>
            </a:pPr>
            <a:r>
              <a:rPr lang="en-US" sz="3200" dirty="0">
                <a:latin typeface="Times New Roman" panose="02020603050405020304" pitchFamily="18" charset="0"/>
                <a:cs typeface="Times New Roman" panose="02020603050405020304" pitchFamily="18" charset="0"/>
              </a:rPr>
              <a:t>for </a:t>
            </a:r>
            <a:r>
              <a:rPr lang="en-US" sz="3200" dirty="0" err="1">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=N-1 to 2 { </a:t>
            </a:r>
            <a:endParaRPr lang="en-US" sz="3200" dirty="0" smtClean="0">
              <a:latin typeface="Times New Roman" panose="02020603050405020304" pitchFamily="18" charset="0"/>
              <a:cs typeface="Times New Roman" panose="02020603050405020304" pitchFamily="18" charset="0"/>
            </a:endParaRPr>
          </a:p>
          <a:p>
            <a:pPr>
              <a:lnSpc>
                <a:spcPct val="90000"/>
              </a:lnSpc>
              <a:spcBef>
                <a:spcPts val="0"/>
              </a:spcBef>
              <a:spcAft>
                <a:spcPts val="0"/>
              </a:spcAft>
              <a:buFontTx/>
              <a:buNone/>
            </a:pPr>
            <a:r>
              <a:rPr lang="en-US" sz="3200" dirty="0" smtClean="0">
                <a:latin typeface="Times New Roman" panose="02020603050405020304" pitchFamily="18" charset="0"/>
                <a:cs typeface="Times New Roman" panose="02020603050405020304" pitchFamily="18" charset="0"/>
              </a:rPr>
              <a:t>	set </a:t>
            </a:r>
            <a:r>
              <a:rPr lang="en-US" sz="3200" dirty="0">
                <a:latin typeface="Times New Roman" panose="02020603050405020304" pitchFamily="18" charset="0"/>
                <a:cs typeface="Times New Roman" panose="02020603050405020304" pitchFamily="18" charset="0"/>
              </a:rPr>
              <a:t>swap flag to false </a:t>
            </a:r>
            <a:endParaRPr lang="en-US" sz="3200" dirty="0" smtClean="0">
              <a:latin typeface="Times New Roman" panose="02020603050405020304" pitchFamily="18" charset="0"/>
              <a:cs typeface="Times New Roman" panose="02020603050405020304" pitchFamily="18" charset="0"/>
            </a:endParaRPr>
          </a:p>
          <a:p>
            <a:pPr>
              <a:lnSpc>
                <a:spcPct val="90000"/>
              </a:lnSpc>
              <a:spcBef>
                <a:spcPts val="0"/>
              </a:spcBef>
              <a:spcAft>
                <a:spcPts val="0"/>
              </a:spcAft>
              <a:buFontTx/>
              <a:buNone/>
            </a:pPr>
            <a:r>
              <a:rPr lang="en-US" sz="3200" dirty="0" smtClean="0">
                <a:latin typeface="Times New Roman" panose="02020603050405020304" pitchFamily="18" charset="0"/>
                <a:cs typeface="Times New Roman" panose="02020603050405020304" pitchFamily="18" charset="0"/>
              </a:rPr>
              <a:t>	for </a:t>
            </a:r>
            <a:r>
              <a:rPr lang="en-US" sz="3200" dirty="0">
                <a:latin typeface="Times New Roman" panose="02020603050405020304" pitchFamily="18" charset="0"/>
                <a:cs typeface="Times New Roman" panose="02020603050405020304" pitchFamily="18" charset="0"/>
              </a:rPr>
              <a:t>j=1 to </a:t>
            </a:r>
            <a:r>
              <a:rPr lang="en-US" sz="3200" dirty="0" err="1">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endParaRPr lang="en-US" sz="3200" dirty="0" smtClean="0">
              <a:latin typeface="Times New Roman" panose="02020603050405020304" pitchFamily="18" charset="0"/>
              <a:cs typeface="Times New Roman" panose="02020603050405020304" pitchFamily="18" charset="0"/>
            </a:endParaRPr>
          </a:p>
          <a:p>
            <a:pPr>
              <a:lnSpc>
                <a:spcPct val="90000"/>
              </a:lnSpc>
              <a:spcBef>
                <a:spcPts val="0"/>
              </a:spcBef>
              <a:spcAft>
                <a:spcPts val="0"/>
              </a:spcAft>
              <a:buFontTx/>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if </a:t>
            </a:r>
            <a:r>
              <a:rPr lang="en-US" sz="3200" dirty="0">
                <a:latin typeface="Times New Roman" panose="02020603050405020304" pitchFamily="18" charset="0"/>
                <a:cs typeface="Times New Roman" panose="02020603050405020304" pitchFamily="18" charset="0"/>
              </a:rPr>
              <a:t>list[j-1] &gt; list[j] </a:t>
            </a:r>
            <a:endParaRPr lang="en-US" sz="3200" dirty="0" smtClean="0">
              <a:latin typeface="Times New Roman" panose="02020603050405020304" pitchFamily="18" charset="0"/>
              <a:cs typeface="Times New Roman" panose="02020603050405020304" pitchFamily="18" charset="0"/>
            </a:endParaRPr>
          </a:p>
          <a:p>
            <a:pPr>
              <a:lnSpc>
                <a:spcPct val="90000"/>
              </a:lnSpc>
              <a:spcBef>
                <a:spcPts val="0"/>
              </a:spcBef>
              <a:spcAft>
                <a:spcPts val="0"/>
              </a:spcAft>
              <a:buFontTx/>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swap </a:t>
            </a:r>
            <a:r>
              <a:rPr lang="en-US" sz="3200" dirty="0">
                <a:latin typeface="Times New Roman" panose="02020603050405020304" pitchFamily="18" charset="0"/>
                <a:cs typeface="Times New Roman" panose="02020603050405020304" pitchFamily="18" charset="0"/>
              </a:rPr>
              <a:t>list[j-1] and list[j] </a:t>
            </a:r>
            <a:endParaRPr lang="en-US" sz="3200" dirty="0" smtClean="0">
              <a:latin typeface="Times New Roman" panose="02020603050405020304" pitchFamily="18" charset="0"/>
              <a:cs typeface="Times New Roman" panose="02020603050405020304" pitchFamily="18" charset="0"/>
            </a:endParaRPr>
          </a:p>
          <a:p>
            <a:pPr>
              <a:lnSpc>
                <a:spcPct val="90000"/>
              </a:lnSpc>
              <a:spcBef>
                <a:spcPts val="0"/>
              </a:spcBef>
              <a:spcAft>
                <a:spcPts val="0"/>
              </a:spcAft>
              <a:buFontTx/>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set </a:t>
            </a:r>
            <a:r>
              <a:rPr lang="en-US" sz="3200" dirty="0">
                <a:latin typeface="Times New Roman" panose="02020603050405020304" pitchFamily="18" charset="0"/>
                <a:cs typeface="Times New Roman" panose="02020603050405020304" pitchFamily="18" charset="0"/>
              </a:rPr>
              <a:t>swap flag to true </a:t>
            </a:r>
            <a:endParaRPr lang="en-US" sz="3200" dirty="0" smtClean="0">
              <a:latin typeface="Times New Roman" panose="02020603050405020304" pitchFamily="18" charset="0"/>
              <a:cs typeface="Times New Roman" panose="02020603050405020304" pitchFamily="18" charset="0"/>
            </a:endParaRPr>
          </a:p>
          <a:p>
            <a:pPr>
              <a:lnSpc>
                <a:spcPct val="90000"/>
              </a:lnSpc>
              <a:spcBef>
                <a:spcPts val="0"/>
              </a:spcBef>
              <a:spcAft>
                <a:spcPts val="0"/>
              </a:spcAft>
              <a:buFontTx/>
              <a:buNone/>
            </a:pPr>
            <a:r>
              <a:rPr lang="en-US" sz="3200" dirty="0" smtClean="0">
                <a:latin typeface="Times New Roman" panose="02020603050405020304" pitchFamily="18" charset="0"/>
                <a:cs typeface="Times New Roman" panose="02020603050405020304" pitchFamily="18" charset="0"/>
              </a:rPr>
              <a:t>} </a:t>
            </a:r>
          </a:p>
          <a:p>
            <a:pPr>
              <a:lnSpc>
                <a:spcPct val="90000"/>
              </a:lnSpc>
              <a:spcBef>
                <a:spcPts val="0"/>
              </a:spcBef>
              <a:spcAft>
                <a:spcPts val="0"/>
              </a:spcAft>
              <a:buFontTx/>
              <a:buNone/>
            </a:pPr>
            <a:r>
              <a:rPr lang="en-US" sz="3200" dirty="0" smtClean="0">
                <a:latin typeface="Times New Roman" panose="02020603050405020304" pitchFamily="18" charset="0"/>
                <a:cs typeface="Times New Roman" panose="02020603050405020304" pitchFamily="18" charset="0"/>
              </a:rPr>
              <a:t>if </a:t>
            </a:r>
            <a:r>
              <a:rPr lang="en-US" sz="3200" dirty="0">
                <a:latin typeface="Times New Roman" panose="02020603050405020304" pitchFamily="18" charset="0"/>
                <a:cs typeface="Times New Roman" panose="02020603050405020304" pitchFamily="18" charset="0"/>
              </a:rPr>
              <a:t>swap flag is false, break. The list is sorted. </a:t>
            </a:r>
            <a:endParaRPr lang="en-US" sz="3200" dirty="0" smtClean="0">
              <a:latin typeface="Times New Roman" panose="02020603050405020304" pitchFamily="18" charset="0"/>
              <a:cs typeface="Times New Roman" panose="02020603050405020304" pitchFamily="18" charset="0"/>
            </a:endParaRPr>
          </a:p>
          <a:p>
            <a:pPr>
              <a:lnSpc>
                <a:spcPct val="90000"/>
              </a:lnSpc>
              <a:spcBef>
                <a:spcPts val="0"/>
              </a:spcBef>
              <a:spcAft>
                <a:spcPts val="0"/>
              </a:spcAft>
              <a:buFontTx/>
              <a:buNone/>
            </a:pP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46DFC63-0FF6-4F16-8956-FD6FEDD2D8FE}" type="slidenum">
              <a:rPr lang="en-US" smtClean="0"/>
              <a:t>20</a:t>
            </a:fld>
            <a:endParaRPr lang="en-US"/>
          </a:p>
        </p:txBody>
      </p:sp>
    </p:spTree>
    <p:extLst>
      <p:ext uri="{BB962C8B-B14F-4D97-AF65-F5344CB8AC3E}">
        <p14:creationId xmlns:p14="http://schemas.microsoft.com/office/powerpoint/2010/main" val="780049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112" y="304800"/>
            <a:ext cx="6798734" cy="926166"/>
          </a:xfrm>
        </p:spPr>
        <p:txBody>
          <a:bodyPr/>
          <a:lstStyle/>
          <a:p>
            <a:r>
              <a:rPr lang="en-US" dirty="0" smtClean="0"/>
              <a:t>Bubble Sort</a:t>
            </a:r>
            <a:endParaRPr lang="en-US" dirty="0"/>
          </a:p>
        </p:txBody>
      </p:sp>
      <p:sp>
        <p:nvSpPr>
          <p:cNvPr id="3" name="Content Placeholder 2"/>
          <p:cNvSpPr>
            <a:spLocks noGrp="1"/>
          </p:cNvSpPr>
          <p:nvPr>
            <p:ph idx="1"/>
          </p:nvPr>
        </p:nvSpPr>
        <p:spPr>
          <a:xfrm>
            <a:off x="381000" y="1371600"/>
            <a:ext cx="8153400" cy="1066800"/>
          </a:xfrm>
        </p:spPr>
        <p:txBody>
          <a:bodyPr>
            <a:noAutofit/>
          </a:bodyPr>
          <a:lstStyle/>
          <a:p>
            <a:pPr>
              <a:lnSpc>
                <a:spcPct val="90000"/>
              </a:lnSpc>
              <a:spcBef>
                <a:spcPts val="0"/>
              </a:spcBef>
              <a:spcAft>
                <a:spcPts val="0"/>
              </a:spcAft>
            </a:pPr>
            <a:r>
              <a:rPr lang="en-GB" sz="2200" dirty="0"/>
              <a:t>The best case for </a:t>
            </a:r>
            <a:r>
              <a:rPr lang="en-GB" sz="2200" dirty="0" smtClean="0"/>
              <a:t>bubble </a:t>
            </a:r>
            <a:r>
              <a:rPr lang="en-GB" sz="2200" dirty="0"/>
              <a:t>sort occurs when the list is </a:t>
            </a:r>
            <a:r>
              <a:rPr lang="en-GB" sz="2200" dirty="0" smtClean="0"/>
              <a:t>already sorted</a:t>
            </a:r>
            <a:r>
              <a:rPr lang="en-GB" sz="2200" dirty="0"/>
              <a:t>. In this case, the number of swaps is zero. We still </a:t>
            </a:r>
            <a:r>
              <a:rPr lang="en-GB" sz="2200" dirty="0" smtClean="0"/>
              <a:t>have to </a:t>
            </a:r>
            <a:r>
              <a:rPr lang="en-GB" sz="2200" dirty="0"/>
              <a:t>compare each item in the list to each other item in the list </a:t>
            </a:r>
            <a:r>
              <a:rPr lang="en-GB" sz="2200" dirty="0" smtClean="0"/>
              <a:t>on each pass through the algorithm. </a:t>
            </a:r>
          </a:p>
          <a:p>
            <a:pPr>
              <a:lnSpc>
                <a:spcPct val="90000"/>
              </a:lnSpc>
              <a:spcBef>
                <a:spcPts val="0"/>
              </a:spcBef>
              <a:spcAft>
                <a:spcPts val="0"/>
              </a:spcAft>
            </a:pPr>
            <a:endParaRPr lang="en-GB" sz="2200" dirty="0"/>
          </a:p>
          <a:p>
            <a:pPr>
              <a:lnSpc>
                <a:spcPct val="90000"/>
              </a:lnSpc>
              <a:spcBef>
                <a:spcPts val="0"/>
              </a:spcBef>
              <a:spcAft>
                <a:spcPts val="0"/>
              </a:spcAft>
            </a:pPr>
            <a:r>
              <a:rPr lang="en-GB" sz="2200" dirty="0" smtClean="0"/>
              <a:t>The </a:t>
            </a:r>
            <a:r>
              <a:rPr lang="en-GB" sz="2200" dirty="0"/>
              <a:t>ﬁrst time through, we compare the ﬁrst item in the list to </a:t>
            </a:r>
            <a:r>
              <a:rPr lang="en-GB" sz="2200" dirty="0" smtClean="0"/>
              <a:t>all other </a:t>
            </a:r>
            <a:r>
              <a:rPr lang="en-GB" sz="2200" dirty="0"/>
              <a:t>items in the list, so the number of comparisons is (N-1</a:t>
            </a:r>
            <a:r>
              <a:rPr lang="en-GB" sz="2200" dirty="0" smtClean="0"/>
              <a:t>). The </a:t>
            </a:r>
            <a:r>
              <a:rPr lang="en-GB" sz="2200" dirty="0"/>
              <a:t>second time through, we compare the second item in </a:t>
            </a:r>
            <a:r>
              <a:rPr lang="en-GB" sz="2200" dirty="0" smtClean="0"/>
              <a:t>the list </a:t>
            </a:r>
            <a:r>
              <a:rPr lang="en-GB" sz="2200" dirty="0"/>
              <a:t>to the remaining items in the list, so the number </a:t>
            </a:r>
            <a:r>
              <a:rPr lang="en-GB" sz="2200" dirty="0" smtClean="0"/>
              <a:t>of comparisons </a:t>
            </a:r>
            <a:r>
              <a:rPr lang="en-GB" sz="2200" dirty="0"/>
              <a:t>is (N-2). </a:t>
            </a:r>
            <a:endParaRPr lang="en-GB" sz="2200" dirty="0" smtClean="0"/>
          </a:p>
          <a:p>
            <a:pPr>
              <a:lnSpc>
                <a:spcPct val="90000"/>
              </a:lnSpc>
              <a:spcBef>
                <a:spcPts val="0"/>
              </a:spcBef>
              <a:spcAft>
                <a:spcPts val="0"/>
              </a:spcAft>
            </a:pPr>
            <a:endParaRPr lang="en-GB" sz="2200" dirty="0" smtClean="0"/>
          </a:p>
          <a:p>
            <a:pPr>
              <a:lnSpc>
                <a:spcPct val="90000"/>
              </a:lnSpc>
              <a:spcBef>
                <a:spcPts val="0"/>
              </a:spcBef>
              <a:spcAft>
                <a:spcPts val="0"/>
              </a:spcAft>
            </a:pPr>
            <a:r>
              <a:rPr lang="en-GB" sz="2200" dirty="0" smtClean="0"/>
              <a:t>It </a:t>
            </a:r>
            <a:r>
              <a:rPr lang="en-GB" sz="2200" dirty="0"/>
              <a:t>turns out that the total number of comparisons for </a:t>
            </a:r>
            <a:r>
              <a:rPr lang="en-GB" sz="2200" dirty="0" smtClean="0"/>
              <a:t>bubble sort </a:t>
            </a:r>
            <a:r>
              <a:rPr lang="en-GB" sz="2200" dirty="0"/>
              <a:t>in the </a:t>
            </a:r>
            <a:r>
              <a:rPr lang="en-GB" sz="2200" dirty="0" smtClean="0"/>
              <a:t>average and worst </a:t>
            </a:r>
            <a:r>
              <a:rPr lang="en-GB" sz="2200" dirty="0"/>
              <a:t>case is (N −1) + (N −2) + ... + 2 + 1. </a:t>
            </a:r>
            <a:r>
              <a:rPr lang="en-GB" sz="2200" dirty="0" smtClean="0"/>
              <a:t>This equation </a:t>
            </a:r>
            <a:r>
              <a:rPr lang="en-GB" sz="2200" dirty="0"/>
              <a:t>simpliﬁes to N(N +1)/2−1, which is approximately </a:t>
            </a:r>
            <a:r>
              <a:rPr lang="en-GB" sz="2200" dirty="0" smtClean="0"/>
              <a:t>N2. </a:t>
            </a:r>
            <a:r>
              <a:rPr lang="en-GB" sz="2200" dirty="0"/>
              <a:t>Thus, even in the best case, selection sort requires </a:t>
            </a:r>
            <a:r>
              <a:rPr lang="en-GB" sz="2200" dirty="0" smtClean="0"/>
              <a:t>O(</a:t>
            </a:r>
            <a:r>
              <a:rPr lang="en-GB" sz="2200" b="1" i="1" dirty="0" smtClean="0"/>
              <a:t>N2</a:t>
            </a:r>
            <a:r>
              <a:rPr lang="en-GB" sz="2200" dirty="0" smtClean="0"/>
              <a:t>) comparisons</a:t>
            </a:r>
            <a:r>
              <a:rPr lang="en-GB" sz="2200" dirty="0"/>
              <a:t>.</a:t>
            </a:r>
            <a:endParaRPr lang="en-US" sz="2200" dirty="0"/>
          </a:p>
        </p:txBody>
      </p:sp>
      <p:sp>
        <p:nvSpPr>
          <p:cNvPr id="5" name="Slide Number Placeholder 4"/>
          <p:cNvSpPr>
            <a:spLocks noGrp="1"/>
          </p:cNvSpPr>
          <p:nvPr>
            <p:ph type="sldNum" sz="quarter" idx="12"/>
          </p:nvPr>
        </p:nvSpPr>
        <p:spPr/>
        <p:txBody>
          <a:bodyPr/>
          <a:lstStyle/>
          <a:p>
            <a:fld id="{B46DFC63-0FF6-4F16-8956-FD6FEDD2D8FE}" type="slidenum">
              <a:rPr lang="en-US" smtClean="0"/>
              <a:t>21</a:t>
            </a:fld>
            <a:endParaRPr lang="en-US"/>
          </a:p>
        </p:txBody>
      </p:sp>
    </p:spTree>
    <p:extLst>
      <p:ext uri="{BB962C8B-B14F-4D97-AF65-F5344CB8AC3E}">
        <p14:creationId xmlns:p14="http://schemas.microsoft.com/office/powerpoint/2010/main" val="3806463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815" y="381000"/>
            <a:ext cx="6798734" cy="1303867"/>
          </a:xfrm>
        </p:spPr>
        <p:txBody>
          <a:bodyPr/>
          <a:lstStyle/>
          <a:p>
            <a:r>
              <a:rPr lang="en-US" b="1" dirty="0"/>
              <a:t>Insertion Sort</a:t>
            </a:r>
            <a:endParaRPr lang="en-US" dirty="0"/>
          </a:p>
        </p:txBody>
      </p:sp>
      <p:sp>
        <p:nvSpPr>
          <p:cNvPr id="3" name="Content Placeholder 2"/>
          <p:cNvSpPr>
            <a:spLocks noGrp="1"/>
          </p:cNvSpPr>
          <p:nvPr>
            <p:ph idx="1"/>
          </p:nvPr>
        </p:nvSpPr>
        <p:spPr>
          <a:xfrm>
            <a:off x="609600" y="1696297"/>
            <a:ext cx="7924800" cy="3444997"/>
          </a:xfrm>
        </p:spPr>
        <p:txBody>
          <a:bodyPr>
            <a:noAutofit/>
          </a:bodyPr>
          <a:lstStyle/>
          <a:p>
            <a:r>
              <a:rPr lang="en-US" dirty="0" smtClean="0"/>
              <a:t>This </a:t>
            </a:r>
            <a:r>
              <a:rPr lang="en-US" dirty="0"/>
              <a:t>is a simple sorting algorithm that is relatively efficient for </a:t>
            </a:r>
            <a:r>
              <a:rPr lang="en-US" dirty="0" smtClean="0"/>
              <a:t>small lists </a:t>
            </a:r>
            <a:r>
              <a:rPr lang="en-US" dirty="0"/>
              <a:t>and mostly-sorted lists, and often used as part of more </a:t>
            </a:r>
            <a:r>
              <a:rPr lang="en-US" dirty="0" smtClean="0"/>
              <a:t>sophisticated algorithms.</a:t>
            </a:r>
          </a:p>
          <a:p>
            <a:pPr marL="0" indent="0">
              <a:buNone/>
            </a:pPr>
            <a:endParaRPr lang="en-US" sz="1400" dirty="0"/>
          </a:p>
          <a:p>
            <a:r>
              <a:rPr lang="en-US" dirty="0" smtClean="0"/>
              <a:t>It </a:t>
            </a:r>
            <a:r>
              <a:rPr lang="en-US" dirty="0"/>
              <a:t>works by taking elements from the list one by one </a:t>
            </a:r>
            <a:r>
              <a:rPr lang="en-US" dirty="0" smtClean="0"/>
              <a:t>and inserting </a:t>
            </a:r>
            <a:r>
              <a:rPr lang="en-US" dirty="0"/>
              <a:t>them in their correct position into a new sorted list. </a:t>
            </a:r>
            <a:endParaRPr lang="en-US" dirty="0" smtClean="0"/>
          </a:p>
          <a:p>
            <a:pPr marL="0" indent="0">
              <a:buNone/>
            </a:pPr>
            <a:endParaRPr lang="en-US" sz="1800" dirty="0" smtClean="0"/>
          </a:p>
          <a:p>
            <a:r>
              <a:rPr lang="en-US" dirty="0" smtClean="0"/>
              <a:t>In arrays, the </a:t>
            </a:r>
            <a:r>
              <a:rPr lang="en-US" dirty="0"/>
              <a:t>new list and the remaining elements can share the array's space, </a:t>
            </a:r>
            <a:r>
              <a:rPr lang="en-US" dirty="0" smtClean="0"/>
              <a:t>but insertion </a:t>
            </a:r>
            <a:r>
              <a:rPr lang="en-US" dirty="0"/>
              <a:t>is expensive, requiring shifting all following elements over </a:t>
            </a:r>
            <a:r>
              <a:rPr lang="en-US" dirty="0" smtClean="0"/>
              <a:t>by one</a:t>
            </a:r>
            <a:r>
              <a:rPr lang="en-US" dirty="0"/>
              <a:t>. Shell sort is a variant of insertion sort that is more efficient.</a:t>
            </a:r>
          </a:p>
        </p:txBody>
      </p:sp>
      <p:sp>
        <p:nvSpPr>
          <p:cNvPr id="5" name="Slide Number Placeholder 4"/>
          <p:cNvSpPr>
            <a:spLocks noGrp="1"/>
          </p:cNvSpPr>
          <p:nvPr>
            <p:ph type="sldNum" sz="quarter" idx="12"/>
          </p:nvPr>
        </p:nvSpPr>
        <p:spPr/>
        <p:txBody>
          <a:bodyPr/>
          <a:lstStyle/>
          <a:p>
            <a:fld id="{B46DFC63-0FF6-4F16-8956-FD6FEDD2D8FE}" type="slidenum">
              <a:rPr lang="en-US" smtClean="0"/>
              <a:t>22</a:t>
            </a:fld>
            <a:endParaRPr lang="en-US"/>
          </a:p>
        </p:txBody>
      </p:sp>
    </p:spTree>
    <p:extLst>
      <p:ext uri="{BB962C8B-B14F-4D97-AF65-F5344CB8AC3E}">
        <p14:creationId xmlns:p14="http://schemas.microsoft.com/office/powerpoint/2010/main" val="1965680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435" y="76200"/>
            <a:ext cx="6798734" cy="1303867"/>
          </a:xfrm>
        </p:spPr>
        <p:txBody>
          <a:bodyPr/>
          <a:lstStyle/>
          <a:p>
            <a:r>
              <a:rPr lang="en-US" dirty="0" smtClean="0"/>
              <a:t>Shell Sort</a:t>
            </a:r>
            <a:endParaRPr lang="en-US" dirty="0"/>
          </a:p>
        </p:txBody>
      </p:sp>
      <p:sp>
        <p:nvSpPr>
          <p:cNvPr id="3" name="Content Placeholder 2"/>
          <p:cNvSpPr>
            <a:spLocks noGrp="1"/>
          </p:cNvSpPr>
          <p:nvPr>
            <p:ph idx="1"/>
          </p:nvPr>
        </p:nvSpPr>
        <p:spPr>
          <a:xfrm>
            <a:off x="609600" y="1219200"/>
            <a:ext cx="8153400" cy="3444997"/>
          </a:xfrm>
        </p:spPr>
        <p:txBody>
          <a:bodyPr>
            <a:noAutofit/>
          </a:bodyPr>
          <a:lstStyle/>
          <a:p>
            <a:r>
              <a:rPr lang="en-US" sz="2800" dirty="0" smtClean="0"/>
              <a:t>An improvement upon bubble </a:t>
            </a:r>
            <a:r>
              <a:rPr lang="en-US" sz="2800" dirty="0"/>
              <a:t>sort and insertion sort by moving out of order elements </a:t>
            </a:r>
            <a:r>
              <a:rPr lang="en-US" sz="2800" dirty="0" smtClean="0"/>
              <a:t>more than </a:t>
            </a:r>
            <a:r>
              <a:rPr lang="en-US" sz="2800" dirty="0"/>
              <a:t>one position at a time. </a:t>
            </a:r>
            <a:endParaRPr lang="en-US" sz="2800" dirty="0" smtClean="0"/>
          </a:p>
          <a:p>
            <a:endParaRPr lang="en-US" sz="300" dirty="0"/>
          </a:p>
          <a:p>
            <a:r>
              <a:rPr lang="en-US" sz="2800" dirty="0" smtClean="0"/>
              <a:t>One </a:t>
            </a:r>
            <a:r>
              <a:rPr lang="en-US" sz="2800" dirty="0"/>
              <a:t>implementation can be described </a:t>
            </a:r>
            <a:r>
              <a:rPr lang="en-US" sz="2800" dirty="0" smtClean="0"/>
              <a:t>as arranging </a:t>
            </a:r>
            <a:r>
              <a:rPr lang="en-US" sz="2800" dirty="0"/>
              <a:t>the data sequence in a two-dimensional array and then </a:t>
            </a:r>
            <a:r>
              <a:rPr lang="en-US" sz="2800" dirty="0" smtClean="0"/>
              <a:t>sorting the </a:t>
            </a:r>
            <a:r>
              <a:rPr lang="en-US" sz="2800" dirty="0"/>
              <a:t>columns of the array using insertion sort. </a:t>
            </a:r>
            <a:endParaRPr lang="en-US" sz="2800" dirty="0" smtClean="0"/>
          </a:p>
          <a:p>
            <a:endParaRPr lang="en-US" sz="400" dirty="0"/>
          </a:p>
          <a:p>
            <a:r>
              <a:rPr lang="en-US" sz="2800" dirty="0" smtClean="0"/>
              <a:t>Although </a:t>
            </a:r>
            <a:r>
              <a:rPr lang="en-US" sz="2800" dirty="0"/>
              <a:t>this method </a:t>
            </a:r>
            <a:r>
              <a:rPr lang="en-US" sz="2800" dirty="0" smtClean="0"/>
              <a:t>is inefficient </a:t>
            </a:r>
            <a:r>
              <a:rPr lang="en-US" sz="2800" dirty="0"/>
              <a:t>for large data sets, it is one of the fastest algorithms </a:t>
            </a:r>
            <a:r>
              <a:rPr lang="en-US" sz="2800" dirty="0" smtClean="0"/>
              <a:t>for sorting </a:t>
            </a:r>
            <a:r>
              <a:rPr lang="en-US" sz="2800" dirty="0"/>
              <a:t>small numbers of elements.</a:t>
            </a:r>
          </a:p>
        </p:txBody>
      </p:sp>
      <p:sp>
        <p:nvSpPr>
          <p:cNvPr id="5" name="Slide Number Placeholder 4"/>
          <p:cNvSpPr>
            <a:spLocks noGrp="1"/>
          </p:cNvSpPr>
          <p:nvPr>
            <p:ph type="sldNum" sz="quarter" idx="12"/>
          </p:nvPr>
        </p:nvSpPr>
        <p:spPr/>
        <p:txBody>
          <a:bodyPr/>
          <a:lstStyle/>
          <a:p>
            <a:fld id="{B46DFC63-0FF6-4F16-8956-FD6FEDD2D8FE}" type="slidenum">
              <a:rPr lang="en-US" smtClean="0"/>
              <a:t>23</a:t>
            </a:fld>
            <a:endParaRPr lang="en-US"/>
          </a:p>
        </p:txBody>
      </p:sp>
    </p:spTree>
    <p:extLst>
      <p:ext uri="{BB962C8B-B14F-4D97-AF65-F5344CB8AC3E}">
        <p14:creationId xmlns:p14="http://schemas.microsoft.com/office/powerpoint/2010/main" val="159457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5" y="228601"/>
            <a:ext cx="6798734" cy="838200"/>
          </a:xfrm>
        </p:spPr>
        <p:txBody>
          <a:bodyPr/>
          <a:lstStyle/>
          <a:p>
            <a:r>
              <a:rPr lang="en-US" dirty="0" smtClean="0"/>
              <a:t>Merge Sort</a:t>
            </a:r>
            <a:endParaRPr lang="en-US" dirty="0"/>
          </a:p>
        </p:txBody>
      </p:sp>
      <p:sp>
        <p:nvSpPr>
          <p:cNvPr id="3" name="Content Placeholder 2"/>
          <p:cNvSpPr>
            <a:spLocks noGrp="1"/>
          </p:cNvSpPr>
          <p:nvPr>
            <p:ph idx="1"/>
          </p:nvPr>
        </p:nvSpPr>
        <p:spPr>
          <a:xfrm>
            <a:off x="304800" y="1066800"/>
            <a:ext cx="8305800" cy="3444997"/>
          </a:xfrm>
        </p:spPr>
        <p:txBody>
          <a:bodyPr>
            <a:noAutofit/>
          </a:bodyPr>
          <a:lstStyle/>
          <a:p>
            <a:r>
              <a:rPr lang="en-US" sz="2800" dirty="0"/>
              <a:t>Merge sort takes advantage of the ease of merging already sorted </a:t>
            </a:r>
            <a:r>
              <a:rPr lang="en-US" sz="2800" dirty="0" smtClean="0"/>
              <a:t>lists into </a:t>
            </a:r>
            <a:r>
              <a:rPr lang="en-US" sz="2800" dirty="0"/>
              <a:t>a new sorted list. It starts by comparing every two elements (i.e., </a:t>
            </a:r>
            <a:r>
              <a:rPr lang="en-US" sz="2800" dirty="0" smtClean="0"/>
              <a:t>1 with </a:t>
            </a:r>
            <a:r>
              <a:rPr lang="en-US" sz="2800" dirty="0"/>
              <a:t>2, then 3 with 4...) and swapping them if the first should come </a:t>
            </a:r>
            <a:r>
              <a:rPr lang="en-US" sz="2800" dirty="0" smtClean="0"/>
              <a:t>after the </a:t>
            </a:r>
            <a:r>
              <a:rPr lang="en-US" sz="2800" dirty="0"/>
              <a:t>second. </a:t>
            </a:r>
            <a:endParaRPr lang="en-US" sz="2800" dirty="0" smtClean="0"/>
          </a:p>
          <a:p>
            <a:endParaRPr lang="en-US" sz="1000" dirty="0"/>
          </a:p>
          <a:p>
            <a:r>
              <a:rPr lang="en-US" sz="2800" dirty="0" smtClean="0"/>
              <a:t>It </a:t>
            </a:r>
            <a:r>
              <a:rPr lang="en-US" sz="2800" dirty="0"/>
              <a:t>then merges each of the resulting lists of two into lists </a:t>
            </a:r>
            <a:r>
              <a:rPr lang="en-US" sz="2800" dirty="0" smtClean="0"/>
              <a:t>of four,  </a:t>
            </a:r>
            <a:r>
              <a:rPr lang="en-US" sz="2800" dirty="0"/>
              <a:t>then merges those lists of four, and so on; until at last two lists </a:t>
            </a:r>
            <a:r>
              <a:rPr lang="en-US" sz="2800" dirty="0" smtClean="0"/>
              <a:t>are merged </a:t>
            </a:r>
            <a:r>
              <a:rPr lang="en-US" sz="2800" dirty="0"/>
              <a:t>into the final sorted list. </a:t>
            </a:r>
            <a:endParaRPr lang="en-US" sz="2800" dirty="0" smtClean="0"/>
          </a:p>
          <a:p>
            <a:endParaRPr lang="en-US" sz="1050" dirty="0"/>
          </a:p>
          <a:p>
            <a:r>
              <a:rPr lang="en-US" sz="2800" dirty="0" smtClean="0"/>
              <a:t>Of </a:t>
            </a:r>
            <a:r>
              <a:rPr lang="en-US" sz="2800" dirty="0"/>
              <a:t>the algorithms described here, this </a:t>
            </a:r>
            <a:r>
              <a:rPr lang="en-US" sz="2800" dirty="0" smtClean="0"/>
              <a:t>is the </a:t>
            </a:r>
            <a:r>
              <a:rPr lang="en-US" sz="2800" dirty="0"/>
              <a:t>first that scales well to very large list.</a:t>
            </a:r>
          </a:p>
        </p:txBody>
      </p:sp>
      <p:sp>
        <p:nvSpPr>
          <p:cNvPr id="5" name="Slide Number Placeholder 4"/>
          <p:cNvSpPr>
            <a:spLocks noGrp="1"/>
          </p:cNvSpPr>
          <p:nvPr>
            <p:ph type="sldNum" sz="quarter" idx="12"/>
          </p:nvPr>
        </p:nvSpPr>
        <p:spPr/>
        <p:txBody>
          <a:bodyPr/>
          <a:lstStyle/>
          <a:p>
            <a:fld id="{B46DFC63-0FF6-4F16-8956-FD6FEDD2D8FE}" type="slidenum">
              <a:rPr lang="en-US" smtClean="0"/>
              <a:t>24</a:t>
            </a:fld>
            <a:endParaRPr lang="en-US"/>
          </a:p>
        </p:txBody>
      </p:sp>
    </p:spTree>
    <p:extLst>
      <p:ext uri="{BB962C8B-B14F-4D97-AF65-F5344CB8AC3E}">
        <p14:creationId xmlns:p14="http://schemas.microsoft.com/office/powerpoint/2010/main" val="2162439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112" y="304799"/>
            <a:ext cx="6798734" cy="685801"/>
          </a:xfrm>
        </p:spPr>
        <p:txBody>
          <a:bodyPr>
            <a:normAutofit fontScale="90000"/>
          </a:bodyPr>
          <a:lstStyle/>
          <a:p>
            <a:r>
              <a:rPr lang="en-US" dirty="0" smtClean="0"/>
              <a:t>Heap Sort</a:t>
            </a:r>
            <a:endParaRPr lang="en-US" dirty="0"/>
          </a:p>
        </p:txBody>
      </p:sp>
      <p:sp>
        <p:nvSpPr>
          <p:cNvPr id="3" name="Content Placeholder 2"/>
          <p:cNvSpPr>
            <a:spLocks noGrp="1"/>
          </p:cNvSpPr>
          <p:nvPr>
            <p:ph idx="1"/>
          </p:nvPr>
        </p:nvSpPr>
        <p:spPr>
          <a:xfrm>
            <a:off x="457200" y="1219200"/>
            <a:ext cx="8153400" cy="3444997"/>
          </a:xfrm>
        </p:spPr>
        <p:txBody>
          <a:bodyPr>
            <a:noAutofit/>
          </a:bodyPr>
          <a:lstStyle/>
          <a:p>
            <a:r>
              <a:rPr lang="en-US" sz="2600" dirty="0"/>
              <a:t>Heap sort is </a:t>
            </a:r>
            <a:r>
              <a:rPr lang="en-US" sz="2600" dirty="0" smtClean="0"/>
              <a:t>a </a:t>
            </a:r>
            <a:r>
              <a:rPr lang="en-US" sz="2600" dirty="0"/>
              <a:t>more efficient version of selection sort. It </a:t>
            </a:r>
            <a:r>
              <a:rPr lang="en-US" sz="2600" dirty="0" smtClean="0"/>
              <a:t>also works </a:t>
            </a:r>
            <a:r>
              <a:rPr lang="en-US" sz="2600" dirty="0"/>
              <a:t>by determining the largest (or smallest) element of the </a:t>
            </a:r>
            <a:r>
              <a:rPr lang="en-US" sz="2600" dirty="0" smtClean="0"/>
              <a:t>list, placing </a:t>
            </a:r>
            <a:r>
              <a:rPr lang="en-US" sz="2600" dirty="0"/>
              <a:t>that at the end (or beginning) of the list, then continuing with </a:t>
            </a:r>
            <a:r>
              <a:rPr lang="en-US" sz="2600" dirty="0" smtClean="0"/>
              <a:t>the rest </a:t>
            </a:r>
            <a:r>
              <a:rPr lang="en-US" sz="2600" dirty="0"/>
              <a:t>of the list, but accomplishes this task efficiently by using a </a:t>
            </a:r>
            <a:r>
              <a:rPr lang="en-US" sz="2600" dirty="0" smtClean="0"/>
              <a:t>data structure </a:t>
            </a:r>
            <a:r>
              <a:rPr lang="en-US" sz="2600" dirty="0"/>
              <a:t>called a </a:t>
            </a:r>
            <a:r>
              <a:rPr lang="en-US" sz="2600" i="1" dirty="0"/>
              <a:t>heap</a:t>
            </a:r>
            <a:r>
              <a:rPr lang="en-US" sz="2600" dirty="0"/>
              <a:t>, a special type of </a:t>
            </a:r>
            <a:r>
              <a:rPr lang="en-US" sz="2600" i="1" dirty="0"/>
              <a:t>binary tree</a:t>
            </a:r>
            <a:r>
              <a:rPr lang="en-US" sz="2600" dirty="0"/>
              <a:t>. </a:t>
            </a:r>
            <a:endParaRPr lang="en-US" sz="2600" dirty="0" smtClean="0"/>
          </a:p>
          <a:p>
            <a:endParaRPr lang="en-US" sz="2600" dirty="0"/>
          </a:p>
          <a:p>
            <a:r>
              <a:rPr lang="en-US" sz="2600" dirty="0" smtClean="0"/>
              <a:t>Once </a:t>
            </a:r>
            <a:r>
              <a:rPr lang="en-US" sz="2600" dirty="0"/>
              <a:t>the data </a:t>
            </a:r>
            <a:r>
              <a:rPr lang="en-US" sz="2600" dirty="0" smtClean="0"/>
              <a:t>list has </a:t>
            </a:r>
            <a:r>
              <a:rPr lang="en-US" sz="2600" dirty="0"/>
              <a:t>been made into a heap, the root node is guaranteed to be the </a:t>
            </a:r>
            <a:r>
              <a:rPr lang="en-US" sz="2600" dirty="0" smtClean="0"/>
              <a:t>largest (or </a:t>
            </a:r>
            <a:r>
              <a:rPr lang="en-US" sz="2600" dirty="0"/>
              <a:t>smallest) element. When it is removed and placed at the end of </a:t>
            </a:r>
            <a:r>
              <a:rPr lang="en-US" sz="2600" dirty="0" smtClean="0"/>
              <a:t>the list</a:t>
            </a:r>
            <a:r>
              <a:rPr lang="en-US" sz="2600" dirty="0"/>
              <a:t>, the heap is </a:t>
            </a:r>
            <a:r>
              <a:rPr lang="en-US" sz="2600" dirty="0" smtClean="0"/>
              <a:t>re-arranged </a:t>
            </a:r>
            <a:r>
              <a:rPr lang="en-US" sz="2600" dirty="0"/>
              <a:t>so the largest element remaining moves to </a:t>
            </a:r>
            <a:r>
              <a:rPr lang="en-US" sz="2600" dirty="0" smtClean="0"/>
              <a:t>the root</a:t>
            </a:r>
            <a:r>
              <a:rPr lang="en-US" sz="2600" dirty="0"/>
              <a:t>.</a:t>
            </a:r>
          </a:p>
        </p:txBody>
      </p:sp>
      <p:sp>
        <p:nvSpPr>
          <p:cNvPr id="5" name="Slide Number Placeholder 4"/>
          <p:cNvSpPr>
            <a:spLocks noGrp="1"/>
          </p:cNvSpPr>
          <p:nvPr>
            <p:ph type="sldNum" sz="quarter" idx="12"/>
          </p:nvPr>
        </p:nvSpPr>
        <p:spPr/>
        <p:txBody>
          <a:bodyPr/>
          <a:lstStyle/>
          <a:p>
            <a:fld id="{B46DFC63-0FF6-4F16-8956-FD6FEDD2D8FE}" type="slidenum">
              <a:rPr lang="en-US" smtClean="0"/>
              <a:t>25</a:t>
            </a:fld>
            <a:endParaRPr lang="en-US"/>
          </a:p>
        </p:txBody>
      </p:sp>
    </p:spTree>
    <p:extLst>
      <p:ext uri="{BB962C8B-B14F-4D97-AF65-F5344CB8AC3E}">
        <p14:creationId xmlns:p14="http://schemas.microsoft.com/office/powerpoint/2010/main" val="23840219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en-US" smtClean="0"/>
              <a:t>Heapsort Picture</a:t>
            </a:r>
          </a:p>
        </p:txBody>
      </p:sp>
      <p:sp>
        <p:nvSpPr>
          <p:cNvPr id="47107" name="Slide Number Placeholder 4"/>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5CCDF0-F46F-4759-A752-1BD14FF54AE7}" type="slidenum">
              <a:rPr lang="en-US"/>
              <a:pPr eaLnBrk="1" hangingPunct="1"/>
              <a:t>26</a:t>
            </a:fld>
            <a:endParaRPr lang="en-US" dirty="0"/>
          </a:p>
        </p:txBody>
      </p:sp>
      <p:pic>
        <p:nvPicPr>
          <p:cNvPr id="471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8001000" cy="512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979112" y="304799"/>
            <a:ext cx="6798734" cy="685801"/>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Tw Cen MT" panose="020B0602020104020603"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Heap Sort (Cont)</a:t>
            </a:r>
            <a:endParaRPr lang="en-US" dirty="0"/>
          </a:p>
        </p:txBody>
      </p:sp>
    </p:spTree>
    <p:extLst>
      <p:ext uri="{BB962C8B-B14F-4D97-AF65-F5344CB8AC3E}">
        <p14:creationId xmlns:p14="http://schemas.microsoft.com/office/powerpoint/2010/main" val="1421051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5" y="609600"/>
            <a:ext cx="6798734" cy="532463"/>
          </a:xfrm>
        </p:spPr>
        <p:txBody>
          <a:bodyPr>
            <a:normAutofit fontScale="90000"/>
          </a:bodyPr>
          <a:lstStyle/>
          <a:p>
            <a:r>
              <a:rPr lang="en-US" dirty="0" smtClean="0"/>
              <a:t>Quick Sort</a:t>
            </a:r>
            <a:endParaRPr lang="en-US" dirty="0"/>
          </a:p>
        </p:txBody>
      </p:sp>
      <p:sp>
        <p:nvSpPr>
          <p:cNvPr id="3" name="Content Placeholder 2"/>
          <p:cNvSpPr>
            <a:spLocks noGrp="1"/>
          </p:cNvSpPr>
          <p:nvPr>
            <p:ph idx="1"/>
          </p:nvPr>
        </p:nvSpPr>
        <p:spPr>
          <a:xfrm>
            <a:off x="457200" y="1371600"/>
            <a:ext cx="8153400" cy="3444997"/>
          </a:xfrm>
        </p:spPr>
        <p:txBody>
          <a:bodyPr>
            <a:noAutofit/>
          </a:bodyPr>
          <a:lstStyle/>
          <a:p>
            <a:r>
              <a:rPr lang="en-US" dirty="0" smtClean="0"/>
              <a:t>Quick </a:t>
            </a:r>
            <a:r>
              <a:rPr lang="en-US" dirty="0"/>
              <a:t>sort is a divide and conquer algorithm which relies on a </a:t>
            </a:r>
            <a:r>
              <a:rPr lang="en-US" i="1" dirty="0" smtClean="0"/>
              <a:t>partition </a:t>
            </a:r>
            <a:r>
              <a:rPr lang="en-US" dirty="0" smtClean="0"/>
              <a:t>operation</a:t>
            </a:r>
            <a:r>
              <a:rPr lang="en-US" dirty="0"/>
              <a:t>: to partition an array, we choose an element, called a </a:t>
            </a:r>
            <a:r>
              <a:rPr lang="en-US" i="1" dirty="0" smtClean="0"/>
              <a:t>pivot</a:t>
            </a:r>
            <a:r>
              <a:rPr lang="en-US" dirty="0" smtClean="0"/>
              <a:t>, move </a:t>
            </a:r>
            <a:r>
              <a:rPr lang="en-US" dirty="0"/>
              <a:t>all smaller elements before the pivot, and move all </a:t>
            </a:r>
            <a:r>
              <a:rPr lang="en-US" dirty="0" smtClean="0"/>
              <a:t>greater elements </a:t>
            </a:r>
            <a:r>
              <a:rPr lang="en-US" dirty="0"/>
              <a:t>after it. This can be done efficiently in linear time and in-place</a:t>
            </a:r>
            <a:r>
              <a:rPr lang="en-US" dirty="0" smtClean="0"/>
              <a:t>.</a:t>
            </a:r>
          </a:p>
          <a:p>
            <a:endParaRPr lang="en-US" dirty="0"/>
          </a:p>
          <a:p>
            <a:r>
              <a:rPr lang="en-US" dirty="0"/>
              <a:t>We then, recursively sort the lesser and greater sub-lists. </a:t>
            </a:r>
            <a:r>
              <a:rPr lang="en-US" dirty="0" smtClean="0"/>
              <a:t>Efficient implementations </a:t>
            </a:r>
            <a:r>
              <a:rPr lang="en-US" dirty="0"/>
              <a:t>of quick sort (with in-place partitioning) are </a:t>
            </a:r>
            <a:r>
              <a:rPr lang="en-US" dirty="0" smtClean="0"/>
              <a:t>typically unstable </a:t>
            </a:r>
            <a:r>
              <a:rPr lang="en-US" dirty="0"/>
              <a:t>sorts and somewhat complex, but are among the fastest </a:t>
            </a:r>
            <a:r>
              <a:rPr lang="en-US" dirty="0" smtClean="0"/>
              <a:t>sorting algorithms </a:t>
            </a:r>
            <a:r>
              <a:rPr lang="en-US" dirty="0"/>
              <a:t>in practice.</a:t>
            </a:r>
          </a:p>
        </p:txBody>
      </p:sp>
      <p:sp>
        <p:nvSpPr>
          <p:cNvPr id="5" name="Slide Number Placeholder 4"/>
          <p:cNvSpPr>
            <a:spLocks noGrp="1"/>
          </p:cNvSpPr>
          <p:nvPr>
            <p:ph type="sldNum" sz="quarter" idx="12"/>
          </p:nvPr>
        </p:nvSpPr>
        <p:spPr/>
        <p:txBody>
          <a:bodyPr/>
          <a:lstStyle/>
          <a:p>
            <a:fld id="{B46DFC63-0FF6-4F16-8956-FD6FEDD2D8FE}" type="slidenum">
              <a:rPr lang="en-US" smtClean="0"/>
              <a:t>27</a:t>
            </a:fld>
            <a:endParaRPr lang="en-US"/>
          </a:p>
        </p:txBody>
      </p:sp>
    </p:spTree>
    <p:extLst>
      <p:ext uri="{BB962C8B-B14F-4D97-AF65-F5344CB8AC3E}">
        <p14:creationId xmlns:p14="http://schemas.microsoft.com/office/powerpoint/2010/main" val="2027627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1"/>
            <a:ext cx="6798734" cy="685800"/>
          </a:xfrm>
        </p:spPr>
        <p:txBody>
          <a:bodyPr>
            <a:normAutofit fontScale="90000"/>
          </a:bodyPr>
          <a:lstStyle/>
          <a:p>
            <a:r>
              <a:rPr lang="en-US" dirty="0"/>
              <a:t>Quick </a:t>
            </a:r>
            <a:r>
              <a:rPr lang="en-US" dirty="0" smtClean="0"/>
              <a:t>Sort (Cont)</a:t>
            </a:r>
            <a:endParaRPr lang="en-US" dirty="0"/>
          </a:p>
        </p:txBody>
      </p:sp>
      <p:sp>
        <p:nvSpPr>
          <p:cNvPr id="3" name="Content Placeholder 2"/>
          <p:cNvSpPr>
            <a:spLocks noGrp="1"/>
          </p:cNvSpPr>
          <p:nvPr>
            <p:ph idx="1"/>
          </p:nvPr>
        </p:nvSpPr>
        <p:spPr>
          <a:xfrm>
            <a:off x="533400" y="1219200"/>
            <a:ext cx="8077200" cy="3444997"/>
          </a:xfrm>
        </p:spPr>
        <p:txBody>
          <a:bodyPr>
            <a:noAutofit/>
          </a:bodyPr>
          <a:lstStyle/>
          <a:p>
            <a:r>
              <a:rPr lang="en-US" sz="2800" dirty="0"/>
              <a:t>Because of its modest space usage, quick sort </a:t>
            </a:r>
            <a:r>
              <a:rPr lang="en-US" sz="2800" dirty="0" smtClean="0"/>
              <a:t>is one </a:t>
            </a:r>
            <a:r>
              <a:rPr lang="en-US" sz="2800" dirty="0"/>
              <a:t>of the most popular sorting algorithms, available in many </a:t>
            </a:r>
            <a:r>
              <a:rPr lang="en-US" sz="2800" dirty="0" smtClean="0"/>
              <a:t>standard libraries</a:t>
            </a:r>
            <a:r>
              <a:rPr lang="en-US" sz="2800" dirty="0"/>
              <a:t>. </a:t>
            </a:r>
            <a:endParaRPr lang="en-US" sz="2800" dirty="0" smtClean="0"/>
          </a:p>
          <a:p>
            <a:endParaRPr lang="en-US" sz="2800" dirty="0"/>
          </a:p>
          <a:p>
            <a:r>
              <a:rPr lang="en-US" sz="2800" dirty="0" smtClean="0"/>
              <a:t>The </a:t>
            </a:r>
            <a:r>
              <a:rPr lang="en-US" sz="2800" dirty="0"/>
              <a:t>most complex issue in quick sort is choosing a good </a:t>
            </a:r>
            <a:r>
              <a:rPr lang="en-US" sz="2800" dirty="0" smtClean="0"/>
              <a:t>pivot element</a:t>
            </a:r>
            <a:r>
              <a:rPr lang="en-US" sz="2800" dirty="0"/>
              <a:t>; consistently poor choices of pivots can result in </a:t>
            </a:r>
            <a:r>
              <a:rPr lang="en-US" sz="2800" dirty="0" smtClean="0"/>
              <a:t>drastically slower </a:t>
            </a:r>
            <a:r>
              <a:rPr lang="en-US" sz="2800" dirty="0"/>
              <a:t>performance, but if at each step we choose the </a:t>
            </a:r>
            <a:r>
              <a:rPr lang="en-US" sz="2800" i="1" dirty="0"/>
              <a:t>median </a:t>
            </a:r>
            <a:r>
              <a:rPr lang="en-US" sz="2800" dirty="0"/>
              <a:t>as </a:t>
            </a:r>
            <a:r>
              <a:rPr lang="en-US" sz="2800" dirty="0" smtClean="0"/>
              <a:t>the pivot </a:t>
            </a:r>
            <a:r>
              <a:rPr lang="en-US" sz="2800" dirty="0"/>
              <a:t>then it works with better performance.</a:t>
            </a:r>
          </a:p>
        </p:txBody>
      </p:sp>
      <p:sp>
        <p:nvSpPr>
          <p:cNvPr id="5" name="Slide Number Placeholder 4"/>
          <p:cNvSpPr>
            <a:spLocks noGrp="1"/>
          </p:cNvSpPr>
          <p:nvPr>
            <p:ph type="sldNum" sz="quarter" idx="12"/>
          </p:nvPr>
        </p:nvSpPr>
        <p:spPr/>
        <p:txBody>
          <a:bodyPr/>
          <a:lstStyle/>
          <a:p>
            <a:fld id="{B46DFC63-0FF6-4F16-8956-FD6FEDD2D8FE}" type="slidenum">
              <a:rPr lang="en-US" smtClean="0"/>
              <a:t>28</a:t>
            </a:fld>
            <a:endParaRPr lang="en-US"/>
          </a:p>
        </p:txBody>
      </p:sp>
    </p:spTree>
    <p:extLst>
      <p:ext uri="{BB962C8B-B14F-4D97-AF65-F5344CB8AC3E}">
        <p14:creationId xmlns:p14="http://schemas.microsoft.com/office/powerpoint/2010/main" val="4173074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1"/>
            <a:ext cx="6798734" cy="685800"/>
          </a:xfrm>
        </p:spPr>
        <p:txBody>
          <a:bodyPr>
            <a:normAutofit fontScale="90000"/>
          </a:bodyPr>
          <a:lstStyle/>
          <a:p>
            <a:r>
              <a:rPr lang="en-US" dirty="0"/>
              <a:t>Quick </a:t>
            </a:r>
            <a:r>
              <a:rPr lang="en-US" dirty="0" smtClean="0"/>
              <a:t>Sort (Cont)</a:t>
            </a:r>
            <a:endParaRPr lang="en-US" dirty="0"/>
          </a:p>
        </p:txBody>
      </p:sp>
      <p:sp>
        <p:nvSpPr>
          <p:cNvPr id="3" name="Content Placeholder 2"/>
          <p:cNvSpPr>
            <a:spLocks noGrp="1"/>
          </p:cNvSpPr>
          <p:nvPr>
            <p:ph idx="1"/>
          </p:nvPr>
        </p:nvSpPr>
        <p:spPr>
          <a:xfrm>
            <a:off x="533400" y="1066800"/>
            <a:ext cx="8077200" cy="3444997"/>
          </a:xfrm>
        </p:spPr>
        <p:txBody>
          <a:bodyPr>
            <a:noAutofit/>
          </a:bodyPr>
          <a:lstStyle/>
          <a:p>
            <a:r>
              <a:rPr lang="en-GB" sz="2000" dirty="0"/>
              <a:t>Let’s sort the list {15, 4, 23, 12, 56, 2} by quicksort. The ﬁrst thing we need to do is select a pivot. We can select any item of the list as our pivot, so for convenience let’s select the ﬁrst item, 15. </a:t>
            </a:r>
            <a:endParaRPr lang="en-GB" sz="2000" dirty="0" smtClean="0"/>
          </a:p>
          <a:p>
            <a:r>
              <a:rPr lang="en-GB" sz="2000" dirty="0" smtClean="0"/>
              <a:t>Now</a:t>
            </a:r>
            <a:r>
              <a:rPr lang="en-GB" sz="2000" dirty="0"/>
              <a:t>, let’s ﬁnd the ﬁrst item in the list that’s greater than our pivot. We’ll use the variable </a:t>
            </a:r>
            <a:r>
              <a:rPr lang="en-GB" sz="2000" b="1" dirty="0"/>
              <a:t>low</a:t>
            </a:r>
            <a:r>
              <a:rPr lang="en-GB" sz="2000" dirty="0"/>
              <a:t> to store the index of this item. Starting with the ﬁrst item beyond the pivot (4), we ﬁnd that the ﬁrst item that is greater than 15 is 23. So we set </a:t>
            </a:r>
            <a:r>
              <a:rPr lang="en-GB" sz="2000" b="1" dirty="0"/>
              <a:t>low</a:t>
            </a:r>
            <a:r>
              <a:rPr lang="en-GB" sz="2000" dirty="0"/>
              <a:t> = 2, since 23 is at index 2 in the list. Next, we start at the end of the list and work back toward the beginning of the list, looking for the ﬁrst item that is less than the pivot</a:t>
            </a:r>
            <a:r>
              <a:rPr lang="en-GB" sz="2000" dirty="0" smtClean="0"/>
              <a:t>.</a:t>
            </a:r>
          </a:p>
          <a:p>
            <a:r>
              <a:rPr lang="en-GB" sz="2000" dirty="0" smtClean="0"/>
              <a:t> </a:t>
            </a:r>
            <a:r>
              <a:rPr lang="en-GB" sz="2000" dirty="0"/>
              <a:t>We’ll use the variable </a:t>
            </a:r>
            <a:r>
              <a:rPr lang="en-GB" sz="2000" b="1" dirty="0"/>
              <a:t>high</a:t>
            </a:r>
            <a:r>
              <a:rPr lang="en-GB" sz="2000" dirty="0"/>
              <a:t> to store the index of this item. The last item in the list, 2, is less than our pivot (15), so we set </a:t>
            </a:r>
            <a:r>
              <a:rPr lang="en-GB" sz="2000" b="1" dirty="0"/>
              <a:t>high</a:t>
            </a:r>
            <a:r>
              <a:rPr lang="en-GB" sz="2000" dirty="0"/>
              <a:t> = 5, since 2 is at index 5 in the list. Now that we’ve found two items that are out of place in the list, we swap them. So, now our list looks like this: {15, 4, 2, 12, 56, 23}. We also increment </a:t>
            </a:r>
            <a:r>
              <a:rPr lang="en-GB" sz="2000" b="1" dirty="0"/>
              <a:t>low</a:t>
            </a:r>
            <a:r>
              <a:rPr lang="en-GB" sz="2000" dirty="0"/>
              <a:t> and decrement </a:t>
            </a:r>
            <a:r>
              <a:rPr lang="en-GB" sz="2000" b="1" dirty="0"/>
              <a:t>high</a:t>
            </a:r>
            <a:r>
              <a:rPr lang="en-GB" sz="2000" dirty="0"/>
              <a:t> by 1 before continuing our search. Now, low = 3 and high = 4, and these correspond to 2 and 56, respectively, in the list. </a:t>
            </a:r>
            <a:endParaRPr lang="en-US" sz="2000" dirty="0"/>
          </a:p>
        </p:txBody>
      </p:sp>
      <p:sp>
        <p:nvSpPr>
          <p:cNvPr id="5" name="Slide Number Placeholder 4"/>
          <p:cNvSpPr>
            <a:spLocks noGrp="1"/>
          </p:cNvSpPr>
          <p:nvPr>
            <p:ph type="sldNum" sz="quarter" idx="12"/>
          </p:nvPr>
        </p:nvSpPr>
        <p:spPr/>
        <p:txBody>
          <a:bodyPr/>
          <a:lstStyle/>
          <a:p>
            <a:fld id="{B46DFC63-0FF6-4F16-8956-FD6FEDD2D8FE}" type="slidenum">
              <a:rPr lang="en-US" smtClean="0"/>
              <a:t>29</a:t>
            </a:fld>
            <a:endParaRPr lang="en-US"/>
          </a:p>
        </p:txBody>
      </p:sp>
    </p:spTree>
    <p:extLst>
      <p:ext uri="{BB962C8B-B14F-4D97-AF65-F5344CB8AC3E}">
        <p14:creationId xmlns:p14="http://schemas.microsoft.com/office/powerpoint/2010/main" val="2214463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584200"/>
            <a:ext cx="7467601" cy="1320800"/>
          </a:xfrm>
        </p:spPr>
        <p:txBody>
          <a:bodyPr>
            <a:noAutofit/>
          </a:bodyPr>
          <a:lstStyle/>
          <a:p>
            <a:r>
              <a:rPr lang="en-US" sz="6000" dirty="0" smtClean="0">
                <a:solidFill>
                  <a:schemeClr val="tx1"/>
                </a:solidFill>
              </a:rPr>
              <a:t>File Managers</a:t>
            </a:r>
            <a:r>
              <a:rPr lang="en-US" dirty="0" smtClean="0">
                <a:solidFill>
                  <a:schemeClr val="tx1"/>
                </a:solidFill>
              </a:rPr>
              <a:t/>
            </a:r>
            <a:br>
              <a:rPr lang="en-US" dirty="0" smtClean="0">
                <a:solidFill>
                  <a:schemeClr val="tx1"/>
                </a:solidFill>
              </a:rPr>
            </a:br>
            <a:r>
              <a:rPr lang="en-US" dirty="0" smtClean="0">
                <a:solidFill>
                  <a:schemeClr val="tx1"/>
                </a:solidFill>
              </a:rPr>
              <a:t>Introduction</a:t>
            </a:r>
            <a:endParaRPr lang="en-US" dirty="0">
              <a:solidFill>
                <a:schemeClr val="tx1"/>
              </a:solidFill>
            </a:endParaRPr>
          </a:p>
        </p:txBody>
      </p:sp>
      <p:sp>
        <p:nvSpPr>
          <p:cNvPr id="3" name="Content Placeholder 2"/>
          <p:cNvSpPr>
            <a:spLocks noGrp="1"/>
          </p:cNvSpPr>
          <p:nvPr>
            <p:ph idx="1"/>
          </p:nvPr>
        </p:nvSpPr>
        <p:spPr>
          <a:xfrm>
            <a:off x="304800" y="2160590"/>
            <a:ext cx="8610599" cy="3880773"/>
          </a:xfrm>
        </p:spPr>
        <p:txBody>
          <a:bodyPr>
            <a:noAutofit/>
          </a:bodyPr>
          <a:lstStyle/>
          <a:p>
            <a:r>
              <a:rPr lang="en-US" sz="2400" dirty="0"/>
              <a:t>Various implementations of file management routines are available. U</a:t>
            </a:r>
            <a:r>
              <a:rPr lang="en-US" sz="2400" dirty="0" smtClean="0"/>
              <a:t>tility software are </a:t>
            </a:r>
            <a:r>
              <a:rPr lang="en-US" sz="2400" dirty="0"/>
              <a:t>either integrated with </a:t>
            </a:r>
            <a:r>
              <a:rPr lang="en-US" sz="2400" dirty="0" smtClean="0"/>
              <a:t>operating system </a:t>
            </a:r>
            <a:r>
              <a:rPr lang="en-US" sz="2400" dirty="0"/>
              <a:t>or available as off-the-shelf software. </a:t>
            </a:r>
            <a:endParaRPr lang="en-US" sz="2400" dirty="0" smtClean="0"/>
          </a:p>
          <a:p>
            <a:endParaRPr lang="en-US" sz="2400" dirty="0" smtClean="0"/>
          </a:p>
          <a:p>
            <a:r>
              <a:rPr lang="en-US" sz="2400" dirty="0"/>
              <a:t>A </a:t>
            </a:r>
            <a:r>
              <a:rPr lang="en-US" sz="2400" b="1" i="1" dirty="0"/>
              <a:t>file manager </a:t>
            </a:r>
            <a:r>
              <a:rPr lang="en-US" sz="2400" dirty="0"/>
              <a:t>or </a:t>
            </a:r>
            <a:r>
              <a:rPr lang="en-US" sz="2400" b="1" i="1" dirty="0"/>
              <a:t>file browser </a:t>
            </a:r>
            <a:r>
              <a:rPr lang="en-US" sz="2400" dirty="0"/>
              <a:t>is a computer program that provides a user interface to work with file systems. The most common operations are: </a:t>
            </a:r>
            <a:r>
              <a:rPr lang="en-US" sz="2400" b="1" i="1" dirty="0"/>
              <a:t>Create</a:t>
            </a:r>
            <a:r>
              <a:rPr lang="en-US" sz="2400" b="1" dirty="0"/>
              <a:t>, </a:t>
            </a:r>
            <a:r>
              <a:rPr lang="en-US" sz="2400" b="1" i="1" dirty="0"/>
              <a:t>open</a:t>
            </a:r>
            <a:r>
              <a:rPr lang="en-US" sz="2400" b="1" dirty="0"/>
              <a:t>, </a:t>
            </a:r>
            <a:r>
              <a:rPr lang="en-US" sz="2400" b="1" i="1" dirty="0"/>
              <a:t>edit</a:t>
            </a:r>
            <a:r>
              <a:rPr lang="en-US" sz="2400" b="1" dirty="0"/>
              <a:t>, </a:t>
            </a:r>
            <a:r>
              <a:rPr lang="en-US" sz="2400" b="1" i="1" dirty="0"/>
              <a:t>view</a:t>
            </a:r>
            <a:r>
              <a:rPr lang="en-US" sz="2400" b="1" dirty="0"/>
              <a:t>, </a:t>
            </a:r>
            <a:r>
              <a:rPr lang="en-US" sz="2400" b="1" i="1" dirty="0"/>
              <a:t>print</a:t>
            </a:r>
            <a:r>
              <a:rPr lang="en-US" sz="2400" b="1" dirty="0"/>
              <a:t>, </a:t>
            </a:r>
            <a:r>
              <a:rPr lang="en-US" sz="2400" b="1" i="1" dirty="0"/>
              <a:t>play</a:t>
            </a:r>
            <a:r>
              <a:rPr lang="en-US" sz="2400" b="1" dirty="0"/>
              <a:t>, </a:t>
            </a:r>
            <a:r>
              <a:rPr lang="en-US" sz="2400" b="1" i="1" dirty="0"/>
              <a:t>rename</a:t>
            </a:r>
            <a:r>
              <a:rPr lang="en-US" sz="2400" b="1" dirty="0"/>
              <a:t>, </a:t>
            </a:r>
            <a:r>
              <a:rPr lang="en-US" sz="2400" b="1" i="1" dirty="0"/>
              <a:t>move</a:t>
            </a:r>
            <a:r>
              <a:rPr lang="en-US" sz="2400" b="1" dirty="0"/>
              <a:t>, </a:t>
            </a:r>
            <a:r>
              <a:rPr lang="en-US" sz="2400" b="1" i="1" dirty="0"/>
              <a:t>copy</a:t>
            </a:r>
            <a:r>
              <a:rPr lang="en-US" sz="2400" b="1" dirty="0"/>
              <a:t>, </a:t>
            </a:r>
            <a:r>
              <a:rPr lang="en-US" sz="2400" b="1" i="1" dirty="0"/>
              <a:t>delete</a:t>
            </a:r>
            <a:r>
              <a:rPr lang="en-US" sz="2400" b="1" dirty="0"/>
              <a:t>, </a:t>
            </a:r>
            <a:r>
              <a:rPr lang="en-US" sz="2400" b="1" i="1" dirty="0"/>
              <a:t>attributes</a:t>
            </a:r>
            <a:r>
              <a:rPr lang="en-US" sz="2400" b="1" dirty="0"/>
              <a:t>, </a:t>
            </a:r>
            <a:r>
              <a:rPr lang="en-US" sz="2400" b="1" i="1" dirty="0"/>
              <a:t>properties</a:t>
            </a:r>
            <a:r>
              <a:rPr lang="en-US" sz="2400" b="1" dirty="0"/>
              <a:t>, </a:t>
            </a:r>
            <a:r>
              <a:rPr lang="en-US" sz="2400" b="1" i="1" dirty="0"/>
              <a:t>search/find</a:t>
            </a:r>
            <a:r>
              <a:rPr lang="en-US" sz="2400" b="1" dirty="0"/>
              <a:t>, and </a:t>
            </a:r>
            <a:r>
              <a:rPr lang="en-US" sz="2400" b="1" i="1" dirty="0"/>
              <a:t>permissions</a:t>
            </a:r>
            <a:r>
              <a:rPr lang="en-US" sz="2400" b="1" dirty="0"/>
              <a:t>.</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B46DFC63-0FF6-4F16-8956-FD6FEDD2D8FE}" type="slidenum">
              <a:rPr lang="en-US" smtClean="0"/>
              <a:t>3</a:t>
            </a:fld>
            <a:endParaRPr lang="en-US"/>
          </a:p>
        </p:txBody>
      </p:sp>
    </p:spTree>
    <p:extLst>
      <p:ext uri="{BB962C8B-B14F-4D97-AF65-F5344CB8AC3E}">
        <p14:creationId xmlns:p14="http://schemas.microsoft.com/office/powerpoint/2010/main" val="24584228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6798734" cy="532463"/>
          </a:xfrm>
        </p:spPr>
        <p:txBody>
          <a:bodyPr>
            <a:normAutofit fontScale="90000"/>
          </a:bodyPr>
          <a:lstStyle/>
          <a:p>
            <a:r>
              <a:rPr lang="en-US" dirty="0" smtClean="0"/>
              <a:t>Bucket Sort</a:t>
            </a:r>
            <a:endParaRPr lang="en-US" dirty="0"/>
          </a:p>
        </p:txBody>
      </p:sp>
      <p:sp>
        <p:nvSpPr>
          <p:cNvPr id="3" name="Content Placeholder 2"/>
          <p:cNvSpPr>
            <a:spLocks noGrp="1"/>
          </p:cNvSpPr>
          <p:nvPr>
            <p:ph idx="1"/>
          </p:nvPr>
        </p:nvSpPr>
        <p:spPr>
          <a:xfrm>
            <a:off x="533400" y="1143000"/>
            <a:ext cx="8001000" cy="3444997"/>
          </a:xfrm>
        </p:spPr>
        <p:txBody>
          <a:bodyPr>
            <a:noAutofit/>
          </a:bodyPr>
          <a:lstStyle/>
          <a:p>
            <a:r>
              <a:rPr lang="en-US" sz="2800" dirty="0"/>
              <a:t>Bucket sort is a sorting algorithm that works by partitioning an </a:t>
            </a:r>
            <a:r>
              <a:rPr lang="en-US" sz="2800" dirty="0" smtClean="0"/>
              <a:t>array into </a:t>
            </a:r>
            <a:r>
              <a:rPr lang="en-US" sz="2800" dirty="0"/>
              <a:t>a finite number of buckets. Each bucket is then sorted </a:t>
            </a:r>
            <a:r>
              <a:rPr lang="en-US" sz="2800" dirty="0" smtClean="0"/>
              <a:t>individually, either </a:t>
            </a:r>
            <a:r>
              <a:rPr lang="en-US" sz="2800" dirty="0"/>
              <a:t>using a different sorting algorithm, or by recursively applying </a:t>
            </a:r>
            <a:r>
              <a:rPr lang="en-US" sz="2800" dirty="0" smtClean="0"/>
              <a:t>the bucket </a:t>
            </a:r>
            <a:r>
              <a:rPr lang="en-US" sz="2800" dirty="0"/>
              <a:t>sorting algorithm. </a:t>
            </a:r>
            <a:endParaRPr lang="en-US" sz="2800" dirty="0" smtClean="0"/>
          </a:p>
          <a:p>
            <a:endParaRPr lang="en-US" sz="1400" dirty="0"/>
          </a:p>
          <a:p>
            <a:r>
              <a:rPr lang="en-US" sz="2800" dirty="0" smtClean="0"/>
              <a:t>Thus </a:t>
            </a:r>
            <a:r>
              <a:rPr lang="en-US" sz="2800" dirty="0"/>
              <a:t>this is most effective on data </a:t>
            </a:r>
            <a:r>
              <a:rPr lang="en-US" sz="2800" dirty="0" smtClean="0"/>
              <a:t>whose values </a:t>
            </a:r>
            <a:r>
              <a:rPr lang="en-US" sz="2800" dirty="0"/>
              <a:t>are </a:t>
            </a:r>
            <a:r>
              <a:rPr lang="en-US" sz="2800" dirty="0" smtClean="0"/>
              <a:t>limited. A </a:t>
            </a:r>
            <a:r>
              <a:rPr lang="en-US" sz="2800" dirty="0"/>
              <a:t>variation of this method called the single buffered count sort </a:t>
            </a:r>
            <a:r>
              <a:rPr lang="en-US" sz="2800" dirty="0" smtClean="0"/>
              <a:t>is faster </a:t>
            </a:r>
            <a:r>
              <a:rPr lang="en-US" sz="2800" dirty="0"/>
              <a:t>than quick sort and takes about the same time to run on any set </a:t>
            </a:r>
            <a:r>
              <a:rPr lang="en-US" sz="2800" dirty="0" smtClean="0"/>
              <a:t>of data</a:t>
            </a:r>
            <a:r>
              <a:rPr lang="en-US" sz="2800" dirty="0"/>
              <a:t>.</a:t>
            </a:r>
          </a:p>
        </p:txBody>
      </p:sp>
      <p:sp>
        <p:nvSpPr>
          <p:cNvPr id="5" name="Slide Number Placeholder 4"/>
          <p:cNvSpPr>
            <a:spLocks noGrp="1"/>
          </p:cNvSpPr>
          <p:nvPr>
            <p:ph type="sldNum" sz="quarter" idx="12"/>
          </p:nvPr>
        </p:nvSpPr>
        <p:spPr/>
        <p:txBody>
          <a:bodyPr/>
          <a:lstStyle/>
          <a:p>
            <a:fld id="{B46DFC63-0FF6-4F16-8956-FD6FEDD2D8FE}" type="slidenum">
              <a:rPr lang="en-US" smtClean="0"/>
              <a:t>30</a:t>
            </a:fld>
            <a:endParaRPr lang="en-US"/>
          </a:p>
        </p:txBody>
      </p:sp>
    </p:spTree>
    <p:extLst>
      <p:ext uri="{BB962C8B-B14F-4D97-AF65-F5344CB8AC3E}">
        <p14:creationId xmlns:p14="http://schemas.microsoft.com/office/powerpoint/2010/main" val="11782378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6798734" cy="684863"/>
          </a:xfrm>
        </p:spPr>
        <p:txBody>
          <a:bodyPr>
            <a:normAutofit fontScale="90000"/>
          </a:bodyPr>
          <a:lstStyle/>
          <a:p>
            <a:r>
              <a:rPr lang="en-US" dirty="0" smtClean="0"/>
              <a:t>Radix Sort</a:t>
            </a:r>
            <a:endParaRPr lang="en-US" dirty="0"/>
          </a:p>
        </p:txBody>
      </p:sp>
      <p:sp>
        <p:nvSpPr>
          <p:cNvPr id="3" name="Content Placeholder 2"/>
          <p:cNvSpPr>
            <a:spLocks noGrp="1"/>
          </p:cNvSpPr>
          <p:nvPr>
            <p:ph idx="1"/>
          </p:nvPr>
        </p:nvSpPr>
        <p:spPr>
          <a:xfrm>
            <a:off x="457200" y="1241123"/>
            <a:ext cx="8153400" cy="3444997"/>
          </a:xfrm>
        </p:spPr>
        <p:txBody>
          <a:bodyPr>
            <a:noAutofit/>
          </a:bodyPr>
          <a:lstStyle/>
          <a:p>
            <a:r>
              <a:rPr lang="en-US" sz="2800" dirty="0"/>
              <a:t>Radix sort is an algorithm that sorts a list of fixed-size numbers </a:t>
            </a:r>
            <a:r>
              <a:rPr lang="en-US" sz="2800" dirty="0" smtClean="0"/>
              <a:t>of length </a:t>
            </a:r>
            <a:r>
              <a:rPr lang="en-US" sz="2800" dirty="0"/>
              <a:t>k by treating them as bit strings. We first sort the list by the </a:t>
            </a:r>
            <a:r>
              <a:rPr lang="en-US" sz="2800" dirty="0" smtClean="0"/>
              <a:t>least significant </a:t>
            </a:r>
            <a:r>
              <a:rPr lang="en-US" sz="2800" dirty="0"/>
              <a:t>bit while preserving their relative order using a stable sort.</a:t>
            </a:r>
          </a:p>
          <a:p>
            <a:endParaRPr lang="en-US" sz="2800" dirty="0" smtClean="0"/>
          </a:p>
          <a:p>
            <a:r>
              <a:rPr lang="en-US" sz="2800" dirty="0" smtClean="0"/>
              <a:t>Then </a:t>
            </a:r>
            <a:r>
              <a:rPr lang="en-US" sz="2800" dirty="0"/>
              <a:t>we sort them by the next bit, and so on from right to left, and </a:t>
            </a:r>
            <a:r>
              <a:rPr lang="en-US" sz="2800" dirty="0" smtClean="0"/>
              <a:t>the list </a:t>
            </a:r>
            <a:r>
              <a:rPr lang="en-US" sz="2800" dirty="0"/>
              <a:t>will end up sorted. Most often, the counting sort algorithm is used </a:t>
            </a:r>
            <a:r>
              <a:rPr lang="en-US" sz="2800" dirty="0" smtClean="0"/>
              <a:t>to accomplish </a:t>
            </a:r>
            <a:r>
              <a:rPr lang="en-US" sz="2800" dirty="0"/>
              <a:t>the bitwise sorting, since the number of values a bit can </a:t>
            </a:r>
            <a:r>
              <a:rPr lang="en-US" sz="2800" dirty="0" smtClean="0"/>
              <a:t>have is </a:t>
            </a:r>
            <a:r>
              <a:rPr lang="en-US" sz="2800" dirty="0"/>
              <a:t>minimal - only ‘1’ or ‘0’.</a:t>
            </a:r>
          </a:p>
        </p:txBody>
      </p:sp>
      <p:sp>
        <p:nvSpPr>
          <p:cNvPr id="5" name="Slide Number Placeholder 4"/>
          <p:cNvSpPr>
            <a:spLocks noGrp="1"/>
          </p:cNvSpPr>
          <p:nvPr>
            <p:ph type="sldNum" sz="quarter" idx="12"/>
          </p:nvPr>
        </p:nvSpPr>
        <p:spPr/>
        <p:txBody>
          <a:bodyPr/>
          <a:lstStyle/>
          <a:p>
            <a:fld id="{B46DFC63-0FF6-4F16-8956-FD6FEDD2D8FE}" type="slidenum">
              <a:rPr lang="en-US" smtClean="0"/>
              <a:t>31</a:t>
            </a:fld>
            <a:endParaRPr lang="en-US"/>
          </a:p>
        </p:txBody>
      </p:sp>
    </p:spTree>
    <p:extLst>
      <p:ext uri="{BB962C8B-B14F-4D97-AF65-F5344CB8AC3E}">
        <p14:creationId xmlns:p14="http://schemas.microsoft.com/office/powerpoint/2010/main" val="4101547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1192106" y="381000"/>
            <a:ext cx="6798735" cy="685800"/>
          </a:xfrm>
        </p:spPr>
        <p:txBody>
          <a:bodyPr>
            <a:normAutofit fontScale="90000"/>
          </a:bodyPr>
          <a:lstStyle/>
          <a:p>
            <a:pPr eaLnBrk="1" hangingPunct="1"/>
            <a:r>
              <a:rPr lang="en-US" dirty="0" smtClean="0"/>
              <a:t>Comparison of Sort Algorithms</a:t>
            </a:r>
          </a:p>
        </p:txBody>
      </p:sp>
      <p:sp>
        <p:nvSpPr>
          <p:cNvPr id="67587" name="Slide Number Placeholder 4"/>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75DC3AB-535C-4616-91DB-76883BD8E99B}" type="slidenum">
              <a:rPr lang="en-US"/>
              <a:pPr eaLnBrk="1" hangingPunct="1"/>
              <a:t>32</a:t>
            </a:fld>
            <a:endParaRPr lang="en-US"/>
          </a:p>
        </p:txBody>
      </p:sp>
      <p:pic>
        <p:nvPicPr>
          <p:cNvPr id="675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91440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49072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5" y="457200"/>
            <a:ext cx="6798734" cy="608663"/>
          </a:xfrm>
        </p:spPr>
        <p:txBody>
          <a:bodyPr>
            <a:normAutofit fontScale="90000"/>
          </a:bodyPr>
          <a:lstStyle/>
          <a:p>
            <a:r>
              <a:rPr lang="en-US" b="1" dirty="0" smtClean="0"/>
              <a:t>Searching Techniques</a:t>
            </a:r>
            <a:endParaRPr lang="en-US" b="1" dirty="0"/>
          </a:p>
        </p:txBody>
      </p:sp>
      <p:sp>
        <p:nvSpPr>
          <p:cNvPr id="3" name="Content Placeholder 2"/>
          <p:cNvSpPr>
            <a:spLocks noGrp="1"/>
          </p:cNvSpPr>
          <p:nvPr>
            <p:ph idx="1"/>
          </p:nvPr>
        </p:nvSpPr>
        <p:spPr>
          <a:xfrm>
            <a:off x="457200" y="1447800"/>
            <a:ext cx="8153400" cy="2590800"/>
          </a:xfrm>
        </p:spPr>
        <p:txBody>
          <a:bodyPr>
            <a:noAutofit/>
          </a:bodyPr>
          <a:lstStyle/>
          <a:p>
            <a:r>
              <a:rPr lang="en-US" sz="3200" dirty="0"/>
              <a:t>A</a:t>
            </a:r>
            <a:r>
              <a:rPr lang="en-US" sz="3200" dirty="0" smtClean="0"/>
              <a:t> </a:t>
            </a:r>
            <a:r>
              <a:rPr lang="en-US" sz="3200" i="1" dirty="0"/>
              <a:t>search </a:t>
            </a:r>
            <a:r>
              <a:rPr lang="en-US" sz="3200" i="1" dirty="0" smtClean="0"/>
              <a:t>algorithm</a:t>
            </a:r>
            <a:r>
              <a:rPr lang="en-US" sz="3200" dirty="0"/>
              <a:t> </a:t>
            </a:r>
            <a:r>
              <a:rPr lang="en-US" sz="3200" dirty="0" smtClean="0"/>
              <a:t>is simply an algorithm </a:t>
            </a:r>
            <a:r>
              <a:rPr lang="en-US" sz="3200" dirty="0"/>
              <a:t>that takes a problem as input and returns a solution to </a:t>
            </a:r>
            <a:r>
              <a:rPr lang="en-US" sz="3200" dirty="0" smtClean="0"/>
              <a:t>the problem</a:t>
            </a:r>
            <a:r>
              <a:rPr lang="en-US" sz="3200" dirty="0"/>
              <a:t>, usually after evaluating a number of possible solutions</a:t>
            </a:r>
            <a:r>
              <a:rPr lang="en-US" sz="3200" dirty="0" smtClean="0"/>
              <a:t>.</a:t>
            </a:r>
          </a:p>
          <a:p>
            <a:endParaRPr lang="en-US" sz="3200" dirty="0" smtClean="0"/>
          </a:p>
          <a:p>
            <a:r>
              <a:rPr lang="en-US" sz="3200" dirty="0" smtClean="0"/>
              <a:t>The </a:t>
            </a:r>
            <a:r>
              <a:rPr lang="en-US" sz="3200" dirty="0"/>
              <a:t>set of all possible solutions to a </a:t>
            </a:r>
            <a:r>
              <a:rPr lang="en-US" sz="3200" dirty="0" smtClean="0"/>
              <a:t>problem is </a:t>
            </a:r>
            <a:r>
              <a:rPr lang="en-US" sz="3200" dirty="0"/>
              <a:t>called the </a:t>
            </a:r>
            <a:r>
              <a:rPr lang="en-US" sz="3200" b="1" i="1" dirty="0"/>
              <a:t>search </a:t>
            </a:r>
            <a:r>
              <a:rPr lang="en-US" sz="3200" b="1" i="1" dirty="0" smtClean="0"/>
              <a:t>space.</a:t>
            </a:r>
            <a:endParaRPr lang="en-US" sz="3200" b="1" dirty="0"/>
          </a:p>
        </p:txBody>
      </p:sp>
      <p:sp>
        <p:nvSpPr>
          <p:cNvPr id="5" name="Slide Number Placeholder 4"/>
          <p:cNvSpPr>
            <a:spLocks noGrp="1"/>
          </p:cNvSpPr>
          <p:nvPr>
            <p:ph type="sldNum" sz="quarter" idx="12"/>
          </p:nvPr>
        </p:nvSpPr>
        <p:spPr/>
        <p:txBody>
          <a:bodyPr/>
          <a:lstStyle/>
          <a:p>
            <a:fld id="{B46DFC63-0FF6-4F16-8956-FD6FEDD2D8FE}" type="slidenum">
              <a:rPr lang="en-US" smtClean="0"/>
              <a:t>33</a:t>
            </a:fld>
            <a:endParaRPr lang="en-US"/>
          </a:p>
        </p:txBody>
      </p:sp>
    </p:spTree>
    <p:extLst>
      <p:ext uri="{BB962C8B-B14F-4D97-AF65-F5344CB8AC3E}">
        <p14:creationId xmlns:p14="http://schemas.microsoft.com/office/powerpoint/2010/main" val="13692716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10205"/>
            <a:ext cx="6798734" cy="785196"/>
          </a:xfrm>
        </p:spPr>
        <p:txBody>
          <a:bodyPr>
            <a:normAutofit fontScale="90000"/>
          </a:bodyPr>
          <a:lstStyle/>
          <a:p>
            <a:r>
              <a:rPr lang="en-US" b="1" dirty="0"/>
              <a:t>Uninformed Vs Informed Search</a:t>
            </a:r>
            <a:endParaRPr lang="en-US" dirty="0"/>
          </a:p>
        </p:txBody>
      </p:sp>
      <p:sp>
        <p:nvSpPr>
          <p:cNvPr id="3" name="Content Placeholder 2"/>
          <p:cNvSpPr>
            <a:spLocks noGrp="1"/>
          </p:cNvSpPr>
          <p:nvPr>
            <p:ph idx="1"/>
          </p:nvPr>
        </p:nvSpPr>
        <p:spPr>
          <a:xfrm>
            <a:off x="533400" y="1431803"/>
            <a:ext cx="8153400" cy="3444997"/>
          </a:xfrm>
        </p:spPr>
        <p:txBody>
          <a:bodyPr>
            <a:noAutofit/>
          </a:bodyPr>
          <a:lstStyle/>
          <a:p>
            <a:r>
              <a:rPr lang="en-US" sz="3200" dirty="0"/>
              <a:t> </a:t>
            </a:r>
            <a:r>
              <a:rPr lang="en-US" sz="3200" dirty="0" smtClean="0"/>
              <a:t>Uninformed Algorithms use </a:t>
            </a:r>
            <a:r>
              <a:rPr lang="en-US" sz="3200" b="1" i="1" dirty="0" smtClean="0"/>
              <a:t>Brute-force </a:t>
            </a:r>
            <a:r>
              <a:rPr lang="en-US" sz="3200" b="1" i="1" dirty="0"/>
              <a:t>search</a:t>
            </a:r>
            <a:r>
              <a:rPr lang="en-US" sz="3200" dirty="0"/>
              <a:t>, </a:t>
            </a:r>
            <a:r>
              <a:rPr lang="en-US" sz="3200" dirty="0" smtClean="0"/>
              <a:t>also called a naïve search, it uses </a:t>
            </a:r>
            <a:r>
              <a:rPr lang="en-US" sz="3200" dirty="0"/>
              <a:t>the simplest method </a:t>
            </a:r>
            <a:r>
              <a:rPr lang="en-US" sz="3200" dirty="0" smtClean="0"/>
              <a:t>of searching through </a:t>
            </a:r>
            <a:r>
              <a:rPr lang="en-US" sz="3200" dirty="0"/>
              <a:t>the search </a:t>
            </a:r>
            <a:r>
              <a:rPr lang="en-US" sz="3200" dirty="0" smtClean="0"/>
              <a:t>space one by one for the expected result.</a:t>
            </a:r>
          </a:p>
          <a:p>
            <a:pPr marL="0" indent="0">
              <a:buNone/>
            </a:pPr>
            <a:r>
              <a:rPr lang="en-US" sz="3200" dirty="0" smtClean="0"/>
              <a:t> </a:t>
            </a:r>
          </a:p>
          <a:p>
            <a:r>
              <a:rPr lang="en-US" sz="3200" dirty="0" smtClean="0"/>
              <a:t>Informed </a:t>
            </a:r>
            <a:r>
              <a:rPr lang="en-US" sz="3200" dirty="0"/>
              <a:t>S</a:t>
            </a:r>
            <a:r>
              <a:rPr lang="en-US" sz="3200" dirty="0" smtClean="0"/>
              <a:t>earch </a:t>
            </a:r>
            <a:r>
              <a:rPr lang="en-US" sz="3200" dirty="0"/>
              <a:t>A</a:t>
            </a:r>
            <a:r>
              <a:rPr lang="en-US" sz="3200" dirty="0" smtClean="0"/>
              <a:t>lgorithms use </a:t>
            </a:r>
            <a:r>
              <a:rPr lang="en-US" sz="3200" b="1" i="1" dirty="0" smtClean="0"/>
              <a:t>heuristic </a:t>
            </a:r>
            <a:r>
              <a:rPr lang="en-US" sz="3200" b="1" i="1" dirty="0"/>
              <a:t>functions</a:t>
            </a:r>
            <a:r>
              <a:rPr lang="en-US" sz="3200" i="1" dirty="0"/>
              <a:t> </a:t>
            </a:r>
            <a:r>
              <a:rPr lang="en-US" sz="3200" dirty="0"/>
              <a:t>to apply knowledge about the structure of the </a:t>
            </a:r>
            <a:r>
              <a:rPr lang="en-US" sz="3200" dirty="0" smtClean="0"/>
              <a:t>search space </a:t>
            </a:r>
            <a:r>
              <a:rPr lang="en-US" sz="3200" dirty="0"/>
              <a:t>to try to reduce the amount of time spent searching.</a:t>
            </a:r>
          </a:p>
        </p:txBody>
      </p:sp>
      <p:sp>
        <p:nvSpPr>
          <p:cNvPr id="5" name="Slide Number Placeholder 4"/>
          <p:cNvSpPr>
            <a:spLocks noGrp="1"/>
          </p:cNvSpPr>
          <p:nvPr>
            <p:ph type="sldNum" sz="quarter" idx="12"/>
          </p:nvPr>
        </p:nvSpPr>
        <p:spPr/>
        <p:txBody>
          <a:bodyPr/>
          <a:lstStyle/>
          <a:p>
            <a:fld id="{B46DFC63-0FF6-4F16-8956-FD6FEDD2D8FE}" type="slidenum">
              <a:rPr lang="en-US" smtClean="0"/>
              <a:t>34</a:t>
            </a:fld>
            <a:endParaRPr lang="en-US"/>
          </a:p>
        </p:txBody>
      </p:sp>
    </p:spTree>
    <p:extLst>
      <p:ext uri="{BB962C8B-B14F-4D97-AF65-F5344CB8AC3E}">
        <p14:creationId xmlns:p14="http://schemas.microsoft.com/office/powerpoint/2010/main" val="2242491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05800" cy="914400"/>
          </a:xfrm>
        </p:spPr>
        <p:txBody>
          <a:bodyPr>
            <a:normAutofit/>
          </a:bodyPr>
          <a:lstStyle/>
          <a:p>
            <a:r>
              <a:rPr lang="en-US" b="1" dirty="0" smtClean="0"/>
              <a:t>Uninformed </a:t>
            </a:r>
            <a:r>
              <a:rPr lang="en-US" b="1" dirty="0" smtClean="0"/>
              <a:t>Search</a:t>
            </a:r>
            <a:endParaRPr lang="en-US" dirty="0"/>
          </a:p>
        </p:txBody>
      </p:sp>
      <p:sp>
        <p:nvSpPr>
          <p:cNvPr id="3" name="Content Placeholder 2"/>
          <p:cNvSpPr>
            <a:spLocks noGrp="1"/>
          </p:cNvSpPr>
          <p:nvPr>
            <p:ph idx="1"/>
          </p:nvPr>
        </p:nvSpPr>
        <p:spPr>
          <a:xfrm>
            <a:off x="533400" y="1584203"/>
            <a:ext cx="8153400" cy="3444997"/>
          </a:xfrm>
        </p:spPr>
        <p:txBody>
          <a:bodyPr>
            <a:noAutofit/>
          </a:bodyPr>
          <a:lstStyle/>
          <a:p>
            <a:r>
              <a:rPr lang="en-US" sz="2800" b="1" dirty="0" smtClean="0"/>
              <a:t>Uninformed Search - </a:t>
            </a:r>
            <a:r>
              <a:rPr lang="en-US" sz="2800" dirty="0" smtClean="0"/>
              <a:t>Not specific to the nature of a problem, can </a:t>
            </a:r>
            <a:r>
              <a:rPr lang="en-US" sz="2800" dirty="0"/>
              <a:t>be implemented </a:t>
            </a:r>
            <a:r>
              <a:rPr lang="en-US" sz="2800" dirty="0" smtClean="0"/>
              <a:t>in general</a:t>
            </a:r>
            <a:r>
              <a:rPr lang="en-US" sz="2800" dirty="0"/>
              <a:t>, and then the same implementation can be used in a wide </a:t>
            </a:r>
            <a:r>
              <a:rPr lang="en-US" sz="2800" dirty="0" smtClean="0"/>
              <a:t>range of </a:t>
            </a:r>
            <a:r>
              <a:rPr lang="en-US" sz="2800" dirty="0"/>
              <a:t>problems due to abstraction. </a:t>
            </a:r>
            <a:endParaRPr lang="en-US" sz="2800" dirty="0" smtClean="0"/>
          </a:p>
          <a:p>
            <a:endParaRPr lang="en-US" sz="2800" dirty="0"/>
          </a:p>
          <a:p>
            <a:r>
              <a:rPr lang="en-US" sz="2800" dirty="0" smtClean="0"/>
              <a:t>The </a:t>
            </a:r>
            <a:r>
              <a:rPr lang="en-US" sz="2800" dirty="0"/>
              <a:t>drawback is that, in actual </a:t>
            </a:r>
            <a:r>
              <a:rPr lang="en-US" sz="2800" dirty="0" smtClean="0"/>
              <a:t>practice, many </a:t>
            </a:r>
            <a:r>
              <a:rPr lang="en-US" sz="2800" dirty="0"/>
              <a:t>search spaces are extremely large, and an uninformed </a:t>
            </a:r>
            <a:r>
              <a:rPr lang="en-US" sz="2800" dirty="0" smtClean="0"/>
              <a:t>search (especially </a:t>
            </a:r>
            <a:r>
              <a:rPr lang="en-US" sz="2800" dirty="0"/>
              <a:t>of tree or graph storage structures) will take a </a:t>
            </a:r>
            <a:r>
              <a:rPr lang="en-US" sz="2800" dirty="0" smtClean="0"/>
              <a:t>reasonable amount </a:t>
            </a:r>
            <a:r>
              <a:rPr lang="en-US" sz="2800" dirty="0"/>
              <a:t>of time for even relatively small </a:t>
            </a:r>
            <a:r>
              <a:rPr lang="en-US" sz="2800" dirty="0" smtClean="0"/>
              <a:t>examples.</a:t>
            </a:r>
            <a:endParaRPr lang="en-US" sz="2800" dirty="0"/>
          </a:p>
        </p:txBody>
      </p:sp>
      <p:sp>
        <p:nvSpPr>
          <p:cNvPr id="5" name="Slide Number Placeholder 4"/>
          <p:cNvSpPr>
            <a:spLocks noGrp="1"/>
          </p:cNvSpPr>
          <p:nvPr>
            <p:ph type="sldNum" sz="quarter" idx="12"/>
          </p:nvPr>
        </p:nvSpPr>
        <p:spPr/>
        <p:txBody>
          <a:bodyPr/>
          <a:lstStyle/>
          <a:p>
            <a:fld id="{B46DFC63-0FF6-4F16-8956-FD6FEDD2D8FE}" type="slidenum">
              <a:rPr lang="en-US" smtClean="0"/>
              <a:t>35</a:t>
            </a:fld>
            <a:endParaRPr lang="en-US"/>
          </a:p>
        </p:txBody>
      </p:sp>
    </p:spTree>
    <p:extLst>
      <p:ext uri="{BB962C8B-B14F-4D97-AF65-F5344CB8AC3E}">
        <p14:creationId xmlns:p14="http://schemas.microsoft.com/office/powerpoint/2010/main" val="2605432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6798734" cy="456263"/>
          </a:xfrm>
        </p:spPr>
        <p:txBody>
          <a:bodyPr>
            <a:normAutofit fontScale="90000"/>
          </a:bodyPr>
          <a:lstStyle/>
          <a:p>
            <a:r>
              <a:rPr lang="en-US" dirty="0" smtClean="0"/>
              <a:t/>
            </a:r>
            <a:br>
              <a:rPr lang="en-US" dirty="0" smtClean="0"/>
            </a:br>
            <a:r>
              <a:rPr lang="en-US" b="1" dirty="0" smtClean="0"/>
              <a:t>Linear  </a:t>
            </a:r>
            <a:r>
              <a:rPr lang="en-US" b="1" dirty="0"/>
              <a:t>Search</a:t>
            </a:r>
            <a:r>
              <a:rPr lang="en-US" dirty="0" smtClean="0"/>
              <a:t/>
            </a:r>
            <a:br>
              <a:rPr lang="en-US" dirty="0" smtClean="0"/>
            </a:br>
            <a:endParaRPr lang="en-US" dirty="0"/>
          </a:p>
        </p:txBody>
      </p:sp>
      <p:sp>
        <p:nvSpPr>
          <p:cNvPr id="3" name="Content Placeholder 2"/>
          <p:cNvSpPr>
            <a:spLocks noGrp="1"/>
          </p:cNvSpPr>
          <p:nvPr>
            <p:ph idx="1"/>
          </p:nvPr>
        </p:nvSpPr>
        <p:spPr>
          <a:xfrm>
            <a:off x="609600" y="1431803"/>
            <a:ext cx="8001000" cy="3444997"/>
          </a:xfrm>
        </p:spPr>
        <p:txBody>
          <a:bodyPr>
            <a:noAutofit/>
          </a:bodyPr>
          <a:lstStyle/>
          <a:p>
            <a:r>
              <a:rPr lang="en-US" sz="2800" dirty="0" smtClean="0"/>
              <a:t>The </a:t>
            </a:r>
            <a:r>
              <a:rPr lang="en-US" sz="2800" dirty="0"/>
              <a:t>simplest </a:t>
            </a:r>
            <a:r>
              <a:rPr lang="en-US" sz="2800" dirty="0" smtClean="0"/>
              <a:t>of such an </a:t>
            </a:r>
            <a:r>
              <a:rPr lang="en-US" sz="2800" dirty="0"/>
              <a:t>algorithm is </a:t>
            </a:r>
            <a:r>
              <a:rPr lang="en-US" sz="2800" i="1" dirty="0"/>
              <a:t>linear search</a:t>
            </a:r>
            <a:r>
              <a:rPr lang="en-US" sz="2800" dirty="0"/>
              <a:t>, which examines </a:t>
            </a:r>
            <a:r>
              <a:rPr lang="en-US" sz="2800" dirty="0" smtClean="0"/>
              <a:t>each element </a:t>
            </a:r>
            <a:r>
              <a:rPr lang="en-US" sz="2800" dirty="0"/>
              <a:t>of the list as they are encountered. </a:t>
            </a:r>
            <a:endParaRPr lang="en-US" sz="2800" dirty="0" smtClean="0"/>
          </a:p>
          <a:p>
            <a:endParaRPr lang="en-US" sz="2000" dirty="0"/>
          </a:p>
          <a:p>
            <a:r>
              <a:rPr lang="en-US" sz="2800" dirty="0" smtClean="0"/>
              <a:t>It </a:t>
            </a:r>
            <a:r>
              <a:rPr lang="en-US" sz="2800" dirty="0"/>
              <a:t>is expensive in </a:t>
            </a:r>
            <a:r>
              <a:rPr lang="en-US" sz="2800" dirty="0" smtClean="0"/>
              <a:t>running time </a:t>
            </a:r>
            <a:r>
              <a:rPr lang="en-US" sz="2800" dirty="0"/>
              <a:t>compared to many other algorithms. </a:t>
            </a:r>
            <a:endParaRPr lang="en-US" sz="2800" dirty="0" smtClean="0"/>
          </a:p>
          <a:p>
            <a:endParaRPr lang="en-US" sz="2800" dirty="0"/>
          </a:p>
          <a:p>
            <a:r>
              <a:rPr lang="en-US" sz="2800" dirty="0" smtClean="0"/>
              <a:t>It </a:t>
            </a:r>
            <a:r>
              <a:rPr lang="en-US" sz="2800" dirty="0"/>
              <a:t>can be used directly on </a:t>
            </a:r>
            <a:r>
              <a:rPr lang="en-US" sz="2800" dirty="0" smtClean="0"/>
              <a:t>any unprocessed </a:t>
            </a:r>
            <a:r>
              <a:rPr lang="en-US" sz="2800" dirty="0"/>
              <a:t>list, regardless of history, which is sometimes useful. </a:t>
            </a:r>
            <a:r>
              <a:rPr lang="en-US" sz="2800" dirty="0" smtClean="0"/>
              <a:t>search</a:t>
            </a:r>
            <a:r>
              <a:rPr lang="en-US" sz="2800" dirty="0"/>
              <a:t>.</a:t>
            </a:r>
          </a:p>
        </p:txBody>
      </p:sp>
      <p:sp>
        <p:nvSpPr>
          <p:cNvPr id="5" name="Slide Number Placeholder 4"/>
          <p:cNvSpPr>
            <a:spLocks noGrp="1"/>
          </p:cNvSpPr>
          <p:nvPr>
            <p:ph type="sldNum" sz="quarter" idx="12"/>
          </p:nvPr>
        </p:nvSpPr>
        <p:spPr/>
        <p:txBody>
          <a:bodyPr/>
          <a:lstStyle/>
          <a:p>
            <a:fld id="{B46DFC63-0FF6-4F16-8956-FD6FEDD2D8FE}" type="slidenum">
              <a:rPr lang="en-US" smtClean="0"/>
              <a:t>36</a:t>
            </a:fld>
            <a:endParaRPr lang="en-US"/>
          </a:p>
        </p:txBody>
      </p:sp>
    </p:spTree>
    <p:extLst>
      <p:ext uri="{BB962C8B-B14F-4D97-AF65-F5344CB8AC3E}">
        <p14:creationId xmlns:p14="http://schemas.microsoft.com/office/powerpoint/2010/main" val="28035597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6798734" cy="456263"/>
          </a:xfrm>
        </p:spPr>
        <p:txBody>
          <a:bodyPr>
            <a:normAutofit fontScale="90000"/>
          </a:bodyPr>
          <a:lstStyle/>
          <a:p>
            <a:r>
              <a:rPr lang="en-US" dirty="0" smtClean="0"/>
              <a:t/>
            </a:r>
            <a:br>
              <a:rPr lang="en-US" dirty="0" smtClean="0"/>
            </a:br>
            <a:r>
              <a:rPr lang="en-US" b="1" dirty="0" smtClean="0"/>
              <a:t>Linear  </a:t>
            </a:r>
            <a:r>
              <a:rPr lang="en-US" b="1" dirty="0"/>
              <a:t>Search</a:t>
            </a:r>
            <a:r>
              <a:rPr lang="en-US" dirty="0" smtClean="0"/>
              <a:t/>
            </a:r>
            <a:br>
              <a:rPr lang="en-US" dirty="0" smtClean="0"/>
            </a:br>
            <a:endParaRPr lang="en-US" dirty="0"/>
          </a:p>
        </p:txBody>
      </p:sp>
      <p:sp>
        <p:nvSpPr>
          <p:cNvPr id="3" name="Content Placeholder 2"/>
          <p:cNvSpPr>
            <a:spLocks noGrp="1"/>
          </p:cNvSpPr>
          <p:nvPr>
            <p:ph idx="1"/>
          </p:nvPr>
        </p:nvSpPr>
        <p:spPr>
          <a:xfrm>
            <a:off x="609600" y="1431803"/>
            <a:ext cx="8001000" cy="3444997"/>
          </a:xfrm>
        </p:spPr>
        <p:txBody>
          <a:bodyPr>
            <a:noAutofit/>
          </a:bodyPr>
          <a:lstStyle/>
          <a:p>
            <a:pPr marL="0" indent="0">
              <a:buNone/>
            </a:pPr>
            <a:r>
              <a:rPr lang="en-GB" sz="2800" b="1" dirty="0" smtClean="0"/>
              <a:t>Algorithm </a:t>
            </a:r>
            <a:r>
              <a:rPr lang="en-GB" sz="2800" b="1" dirty="0"/>
              <a:t>for linear search</a:t>
            </a:r>
          </a:p>
          <a:p>
            <a:pPr marL="0" indent="0">
              <a:buNone/>
            </a:pPr>
            <a:r>
              <a:rPr lang="en-GB" sz="2800" dirty="0"/>
              <a:t>for (each item in list) { </a:t>
            </a:r>
            <a:endParaRPr lang="en-GB" sz="2800" dirty="0" smtClean="0"/>
          </a:p>
          <a:p>
            <a:pPr marL="0" indent="0">
              <a:buNone/>
            </a:pPr>
            <a:r>
              <a:rPr lang="en-GB" sz="2800" dirty="0"/>
              <a:t>	</a:t>
            </a:r>
            <a:r>
              <a:rPr lang="en-GB" sz="2800" dirty="0" smtClean="0"/>
              <a:t>	compare </a:t>
            </a:r>
            <a:r>
              <a:rPr lang="en-GB" sz="2800" dirty="0"/>
              <a:t>search term to current item </a:t>
            </a:r>
            <a:endParaRPr lang="en-GB" sz="2800" dirty="0" smtClean="0"/>
          </a:p>
          <a:p>
            <a:pPr marL="0" indent="0">
              <a:buNone/>
            </a:pPr>
            <a:r>
              <a:rPr lang="en-GB" sz="2800" dirty="0"/>
              <a:t>	</a:t>
            </a:r>
            <a:r>
              <a:rPr lang="en-GB" sz="2800" dirty="0" smtClean="0"/>
              <a:t>	if </a:t>
            </a:r>
            <a:r>
              <a:rPr lang="en-GB" sz="2800" dirty="0"/>
              <a:t>match, </a:t>
            </a:r>
            <a:endParaRPr lang="en-GB" sz="2800" dirty="0" smtClean="0"/>
          </a:p>
          <a:p>
            <a:pPr marL="0" indent="0">
              <a:buNone/>
            </a:pPr>
            <a:r>
              <a:rPr lang="en-GB" sz="2800" dirty="0"/>
              <a:t>	</a:t>
            </a:r>
            <a:r>
              <a:rPr lang="en-GB" sz="2800" dirty="0" smtClean="0"/>
              <a:t>			save </a:t>
            </a:r>
            <a:r>
              <a:rPr lang="en-GB" sz="2800" dirty="0"/>
              <a:t>index of matching item </a:t>
            </a:r>
            <a:r>
              <a:rPr lang="en-GB" sz="2800" dirty="0" smtClean="0"/>
              <a:t>break</a:t>
            </a:r>
          </a:p>
          <a:p>
            <a:pPr marL="0" indent="0">
              <a:buNone/>
            </a:pPr>
            <a:r>
              <a:rPr lang="en-GB" sz="2800" dirty="0" smtClean="0"/>
              <a:t> </a:t>
            </a:r>
            <a:r>
              <a:rPr lang="en-GB" sz="2800" dirty="0"/>
              <a:t>} </a:t>
            </a:r>
            <a:endParaRPr lang="en-GB" sz="2800" dirty="0" smtClean="0"/>
          </a:p>
          <a:p>
            <a:pPr marL="0" indent="0">
              <a:buNone/>
            </a:pPr>
            <a:r>
              <a:rPr lang="en-GB" sz="2800" dirty="0" smtClean="0"/>
              <a:t>return </a:t>
            </a:r>
            <a:r>
              <a:rPr lang="en-GB" sz="2800" dirty="0"/>
              <a:t>index of matching item, or -1 if item not found</a:t>
            </a:r>
          </a:p>
        </p:txBody>
      </p:sp>
      <p:sp>
        <p:nvSpPr>
          <p:cNvPr id="5" name="Slide Number Placeholder 4"/>
          <p:cNvSpPr>
            <a:spLocks noGrp="1"/>
          </p:cNvSpPr>
          <p:nvPr>
            <p:ph type="sldNum" sz="quarter" idx="12"/>
          </p:nvPr>
        </p:nvSpPr>
        <p:spPr/>
        <p:txBody>
          <a:bodyPr/>
          <a:lstStyle/>
          <a:p>
            <a:fld id="{B46DFC63-0FF6-4F16-8956-FD6FEDD2D8FE}" type="slidenum">
              <a:rPr lang="en-US" smtClean="0"/>
              <a:t>37</a:t>
            </a:fld>
            <a:endParaRPr lang="en-US"/>
          </a:p>
        </p:txBody>
      </p:sp>
    </p:spTree>
    <p:extLst>
      <p:ext uri="{BB962C8B-B14F-4D97-AF65-F5344CB8AC3E}">
        <p14:creationId xmlns:p14="http://schemas.microsoft.com/office/powerpoint/2010/main" val="19932159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6798734" cy="456263"/>
          </a:xfrm>
        </p:spPr>
        <p:txBody>
          <a:bodyPr>
            <a:normAutofit fontScale="90000"/>
          </a:bodyPr>
          <a:lstStyle/>
          <a:p>
            <a:r>
              <a:rPr lang="en-US" dirty="0" smtClean="0"/>
              <a:t/>
            </a:r>
            <a:br>
              <a:rPr lang="en-US" dirty="0" smtClean="0"/>
            </a:br>
            <a:r>
              <a:rPr lang="en-US" b="1" dirty="0" smtClean="0"/>
              <a:t>Linear  </a:t>
            </a:r>
            <a:r>
              <a:rPr lang="en-US" b="1" dirty="0"/>
              <a:t>Search</a:t>
            </a:r>
            <a:r>
              <a:rPr lang="en-US" dirty="0" smtClean="0"/>
              <a:t/>
            </a:r>
            <a:br>
              <a:rPr lang="en-US" dirty="0" smtClean="0"/>
            </a:br>
            <a:endParaRPr lang="en-US" dirty="0"/>
          </a:p>
        </p:txBody>
      </p:sp>
      <p:sp>
        <p:nvSpPr>
          <p:cNvPr id="3" name="Content Placeholder 2"/>
          <p:cNvSpPr>
            <a:spLocks noGrp="1"/>
          </p:cNvSpPr>
          <p:nvPr>
            <p:ph idx="1"/>
          </p:nvPr>
        </p:nvSpPr>
        <p:spPr>
          <a:xfrm>
            <a:off x="609600" y="533400"/>
            <a:ext cx="8001000" cy="3444997"/>
          </a:xfrm>
        </p:spPr>
        <p:txBody>
          <a:bodyPr>
            <a:noAutofit/>
          </a:bodyPr>
          <a:lstStyle/>
          <a:p>
            <a:pPr marL="0" indent="0">
              <a:buNone/>
            </a:pPr>
            <a:r>
              <a:rPr lang="en-GB" sz="1800" b="1" dirty="0" smtClean="0"/>
              <a:t>Performance </a:t>
            </a:r>
            <a:r>
              <a:rPr lang="en-GB" sz="1800" b="1" dirty="0"/>
              <a:t>of linear </a:t>
            </a:r>
            <a:r>
              <a:rPr lang="en-GB" sz="1800" b="1" dirty="0" smtClean="0"/>
              <a:t>search</a:t>
            </a:r>
            <a:r>
              <a:rPr lang="en-GB" sz="1800" dirty="0" smtClean="0"/>
              <a:t>: When </a:t>
            </a:r>
            <a:r>
              <a:rPr lang="en-GB" sz="1800" dirty="0"/>
              <a:t>comparing search algorithms, we only look at the number of comparisons, since we don’t swap any values while searching. Often, when comparing performance, we look at three cases: </a:t>
            </a:r>
            <a:endParaRPr lang="en-GB" sz="1800" dirty="0" smtClean="0"/>
          </a:p>
          <a:p>
            <a:pPr marL="0" indent="0">
              <a:buNone/>
            </a:pPr>
            <a:r>
              <a:rPr lang="en-GB" sz="1800" dirty="0" smtClean="0"/>
              <a:t>• </a:t>
            </a:r>
            <a:r>
              <a:rPr lang="en-GB" sz="1800" b="1" dirty="0"/>
              <a:t>Best case</a:t>
            </a:r>
            <a:r>
              <a:rPr lang="en-GB" sz="1800" dirty="0"/>
              <a:t>: What is the fewest number of comparisons necessary to ﬁnd an item? </a:t>
            </a:r>
            <a:endParaRPr lang="en-GB" sz="1800" dirty="0" smtClean="0"/>
          </a:p>
          <a:p>
            <a:pPr marL="0" indent="0">
              <a:buNone/>
            </a:pPr>
            <a:r>
              <a:rPr lang="en-GB" sz="1800" dirty="0" smtClean="0"/>
              <a:t>• </a:t>
            </a:r>
            <a:r>
              <a:rPr lang="en-GB" sz="1800" b="1" dirty="0"/>
              <a:t>Worst case</a:t>
            </a:r>
            <a:r>
              <a:rPr lang="en-GB" sz="1800" dirty="0"/>
              <a:t>: What is the most number of comparisons necessary to ﬁnd an item? </a:t>
            </a:r>
            <a:endParaRPr lang="en-GB" sz="1800" dirty="0" smtClean="0"/>
          </a:p>
          <a:p>
            <a:pPr marL="0" indent="0">
              <a:buNone/>
            </a:pPr>
            <a:r>
              <a:rPr lang="en-GB" sz="1800" dirty="0" smtClean="0"/>
              <a:t>• </a:t>
            </a:r>
            <a:r>
              <a:rPr lang="en-GB" sz="1800" b="1" dirty="0"/>
              <a:t>Average case</a:t>
            </a:r>
            <a:r>
              <a:rPr lang="en-GB" sz="1800" dirty="0"/>
              <a:t>: On average, how many comparisons does it take to ﬁnd an item in the list? For linear search, our cases look like this</a:t>
            </a:r>
            <a:r>
              <a:rPr lang="en-GB" sz="1800" dirty="0" smtClean="0"/>
              <a:t>:</a:t>
            </a:r>
            <a:endParaRPr lang="en-GB" sz="1800" dirty="0"/>
          </a:p>
          <a:p>
            <a:pPr marL="0" indent="0">
              <a:buNone/>
            </a:pPr>
            <a:r>
              <a:rPr lang="en-GB" sz="1800" dirty="0"/>
              <a:t>• </a:t>
            </a:r>
            <a:r>
              <a:rPr lang="en-GB" sz="1800" b="1" dirty="0"/>
              <a:t>Best case</a:t>
            </a:r>
            <a:r>
              <a:rPr lang="en-GB" sz="1800" dirty="0"/>
              <a:t>: The best case occurs when the search term is in the ﬁrst slot in the array. The number of comparisons in this case is 1. </a:t>
            </a:r>
            <a:endParaRPr lang="en-GB" sz="1800" dirty="0" smtClean="0"/>
          </a:p>
          <a:p>
            <a:pPr marL="0" indent="0">
              <a:buNone/>
            </a:pPr>
            <a:r>
              <a:rPr lang="en-GB" sz="1800" dirty="0" smtClean="0"/>
              <a:t>• </a:t>
            </a:r>
            <a:r>
              <a:rPr lang="en-GB" sz="1800" b="1" dirty="0"/>
              <a:t>Worst case</a:t>
            </a:r>
            <a:r>
              <a:rPr lang="en-GB" sz="1800" dirty="0"/>
              <a:t>: The worst case occurs when the search term is in the last slot in the array, or is not in the array. The number of comparisons in this case is equal to the size of the array. If our array has N items, then it takes N comparisons in the worst case. </a:t>
            </a:r>
            <a:endParaRPr lang="en-GB" sz="1800" dirty="0" smtClean="0"/>
          </a:p>
          <a:p>
            <a:pPr marL="0" indent="0">
              <a:buNone/>
            </a:pPr>
            <a:r>
              <a:rPr lang="en-GB" sz="1800" dirty="0" smtClean="0"/>
              <a:t>• </a:t>
            </a:r>
            <a:r>
              <a:rPr lang="en-GB" sz="1800" b="1" dirty="0"/>
              <a:t>Average case</a:t>
            </a:r>
            <a:r>
              <a:rPr lang="en-GB" sz="1800" dirty="0"/>
              <a:t>: On average, the search term will be somewhere in the middle of the array. The number of comparisons in this case is approximately N/2. In both the worst case and the average case, the number of comparisons is proportional to the number of items in the array, N. Thus, we say in these two cases that the number of comparisons is order N, or O(N) for short. For the best case, we say the number of comparisons is order 1, or O(1) for short.</a:t>
            </a:r>
          </a:p>
        </p:txBody>
      </p:sp>
      <p:sp>
        <p:nvSpPr>
          <p:cNvPr id="5" name="Slide Number Placeholder 4"/>
          <p:cNvSpPr>
            <a:spLocks noGrp="1"/>
          </p:cNvSpPr>
          <p:nvPr>
            <p:ph type="sldNum" sz="quarter" idx="12"/>
          </p:nvPr>
        </p:nvSpPr>
        <p:spPr/>
        <p:txBody>
          <a:bodyPr/>
          <a:lstStyle/>
          <a:p>
            <a:fld id="{B46DFC63-0FF6-4F16-8956-FD6FEDD2D8FE}" type="slidenum">
              <a:rPr lang="en-US" smtClean="0"/>
              <a:t>38</a:t>
            </a:fld>
            <a:endParaRPr lang="en-US"/>
          </a:p>
        </p:txBody>
      </p:sp>
    </p:spTree>
    <p:extLst>
      <p:ext uri="{BB962C8B-B14F-4D97-AF65-F5344CB8AC3E}">
        <p14:creationId xmlns:p14="http://schemas.microsoft.com/office/powerpoint/2010/main" val="25746955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112" y="457201"/>
            <a:ext cx="6798734" cy="609600"/>
          </a:xfrm>
        </p:spPr>
        <p:txBody>
          <a:bodyPr>
            <a:normAutofit fontScale="90000"/>
          </a:bodyPr>
          <a:lstStyle/>
          <a:p>
            <a:r>
              <a:rPr lang="en-US" dirty="0" smtClean="0"/>
              <a:t>Binary Search</a:t>
            </a:r>
            <a:endParaRPr lang="en-US" dirty="0"/>
          </a:p>
        </p:txBody>
      </p:sp>
      <p:sp>
        <p:nvSpPr>
          <p:cNvPr id="3" name="Content Placeholder 2"/>
          <p:cNvSpPr>
            <a:spLocks noGrp="1"/>
          </p:cNvSpPr>
          <p:nvPr>
            <p:ph idx="1"/>
          </p:nvPr>
        </p:nvSpPr>
        <p:spPr>
          <a:xfrm>
            <a:off x="381000" y="914400"/>
            <a:ext cx="8305800" cy="3444997"/>
          </a:xfrm>
        </p:spPr>
        <p:txBody>
          <a:bodyPr>
            <a:noAutofit/>
          </a:bodyPr>
          <a:lstStyle/>
          <a:p>
            <a:pPr>
              <a:spcBef>
                <a:spcPts val="0"/>
              </a:spcBef>
              <a:spcAft>
                <a:spcPts val="0"/>
              </a:spcAft>
            </a:pPr>
            <a:r>
              <a:rPr lang="en-US" dirty="0"/>
              <a:t>This </a:t>
            </a:r>
            <a:r>
              <a:rPr lang="en-US" dirty="0" smtClean="0"/>
              <a:t>is significantly </a:t>
            </a:r>
            <a:r>
              <a:rPr lang="en-US" dirty="0"/>
              <a:t>better than linear search for large lists, but is </a:t>
            </a:r>
            <a:r>
              <a:rPr lang="en-US" dirty="0" smtClean="0"/>
              <a:t>sometimes useful </a:t>
            </a:r>
            <a:r>
              <a:rPr lang="en-US" dirty="0"/>
              <a:t>for surprisingly small ones given its increase in speed. </a:t>
            </a:r>
            <a:endParaRPr lang="en-US" dirty="0" smtClean="0"/>
          </a:p>
          <a:p>
            <a:pPr>
              <a:spcBef>
                <a:spcPts val="0"/>
              </a:spcBef>
              <a:spcAft>
                <a:spcPts val="0"/>
              </a:spcAft>
            </a:pPr>
            <a:endParaRPr lang="en-US" sz="1100" dirty="0"/>
          </a:p>
          <a:p>
            <a:pPr>
              <a:spcBef>
                <a:spcPts val="0"/>
              </a:spcBef>
              <a:spcAft>
                <a:spcPts val="0"/>
              </a:spcAft>
            </a:pPr>
            <a:r>
              <a:rPr lang="en-US" dirty="0" smtClean="0"/>
              <a:t>Also, it requires </a:t>
            </a:r>
            <a:r>
              <a:rPr lang="en-US" dirty="0"/>
              <a:t>the list be </a:t>
            </a:r>
            <a:r>
              <a:rPr lang="en-US" b="1" dirty="0"/>
              <a:t>sorted before searching </a:t>
            </a:r>
            <a:r>
              <a:rPr lang="en-US" dirty="0"/>
              <a:t>and </a:t>
            </a:r>
            <a:r>
              <a:rPr lang="en-US" dirty="0" smtClean="0"/>
              <a:t>generally </a:t>
            </a:r>
            <a:r>
              <a:rPr lang="en-US" dirty="0"/>
              <a:t>that the list </a:t>
            </a:r>
            <a:r>
              <a:rPr lang="en-US" dirty="0" smtClean="0"/>
              <a:t>be randomly </a:t>
            </a:r>
            <a:r>
              <a:rPr lang="en-US" dirty="0"/>
              <a:t>accessible. </a:t>
            </a:r>
            <a:endParaRPr lang="en-US" dirty="0" smtClean="0"/>
          </a:p>
          <a:p>
            <a:pPr>
              <a:spcBef>
                <a:spcPts val="0"/>
              </a:spcBef>
              <a:spcAft>
                <a:spcPts val="0"/>
              </a:spcAft>
            </a:pPr>
            <a:endParaRPr lang="en-US" sz="1100" dirty="0" smtClean="0"/>
          </a:p>
          <a:p>
            <a:pPr>
              <a:spcBef>
                <a:spcPts val="0"/>
              </a:spcBef>
              <a:spcAft>
                <a:spcPts val="0"/>
              </a:spcAft>
            </a:pPr>
            <a:r>
              <a:rPr lang="en-US" dirty="0" smtClean="0"/>
              <a:t>This </a:t>
            </a:r>
            <a:r>
              <a:rPr lang="en-US" dirty="0"/>
              <a:t>may force lengthy reads of mass </a:t>
            </a:r>
            <a:r>
              <a:rPr lang="en-US" dirty="0" smtClean="0"/>
              <a:t>storage before </a:t>
            </a:r>
            <a:r>
              <a:rPr lang="en-US" dirty="0"/>
              <a:t>a binary search can be started. </a:t>
            </a:r>
            <a:endParaRPr lang="en-US" dirty="0" smtClean="0"/>
          </a:p>
          <a:p>
            <a:pPr>
              <a:spcBef>
                <a:spcPts val="0"/>
              </a:spcBef>
              <a:spcAft>
                <a:spcPts val="0"/>
              </a:spcAft>
            </a:pPr>
            <a:endParaRPr lang="en-US" sz="1050" dirty="0" smtClean="0"/>
          </a:p>
          <a:p>
            <a:pPr>
              <a:spcBef>
                <a:spcPts val="0"/>
              </a:spcBef>
              <a:spcAft>
                <a:spcPts val="0"/>
              </a:spcAft>
            </a:pPr>
            <a:r>
              <a:rPr lang="en-GB" dirty="0"/>
              <a:t> In general, the worst case for binary search is order log N, or O(</a:t>
            </a:r>
            <a:r>
              <a:rPr lang="en-GB" dirty="0" err="1"/>
              <a:t>logN</a:t>
            </a:r>
            <a:r>
              <a:rPr lang="en-GB" dirty="0"/>
              <a:t>). The average case occurs when the search term is anywhere else in the list. The number of comparisons is roughly the same as for the worst case, so it also is O(</a:t>
            </a:r>
            <a:r>
              <a:rPr lang="en-GB" dirty="0" err="1"/>
              <a:t>logN</a:t>
            </a:r>
            <a:r>
              <a:rPr lang="en-GB" dirty="0"/>
              <a:t>). </a:t>
            </a:r>
            <a:endParaRPr lang="en-GB" dirty="0" smtClean="0"/>
          </a:p>
          <a:p>
            <a:pPr>
              <a:spcBef>
                <a:spcPts val="0"/>
              </a:spcBef>
              <a:spcAft>
                <a:spcPts val="0"/>
              </a:spcAft>
            </a:pPr>
            <a:endParaRPr lang="en-GB" sz="800" dirty="0" smtClean="0"/>
          </a:p>
          <a:p>
            <a:pPr>
              <a:spcBef>
                <a:spcPts val="0"/>
              </a:spcBef>
              <a:spcAft>
                <a:spcPts val="0"/>
              </a:spcAft>
            </a:pPr>
            <a:r>
              <a:rPr lang="en-GB" dirty="0" smtClean="0"/>
              <a:t>In </a:t>
            </a:r>
            <a:r>
              <a:rPr lang="en-GB" dirty="0"/>
              <a:t>general, anytime an algorithm involves dividing a list in half, the number of operations is O(log N).</a:t>
            </a:r>
          </a:p>
          <a:p>
            <a:pPr>
              <a:spcBef>
                <a:spcPts val="0"/>
              </a:spcBef>
              <a:spcAft>
                <a:spcPts val="0"/>
              </a:spcAft>
            </a:pPr>
            <a:endParaRPr lang="en-US" dirty="0"/>
          </a:p>
        </p:txBody>
      </p:sp>
      <p:sp>
        <p:nvSpPr>
          <p:cNvPr id="5" name="Slide Number Placeholder 4"/>
          <p:cNvSpPr>
            <a:spLocks noGrp="1"/>
          </p:cNvSpPr>
          <p:nvPr>
            <p:ph type="sldNum" sz="quarter" idx="12"/>
          </p:nvPr>
        </p:nvSpPr>
        <p:spPr/>
        <p:txBody>
          <a:bodyPr/>
          <a:lstStyle/>
          <a:p>
            <a:fld id="{B46DFC63-0FF6-4F16-8956-FD6FEDD2D8FE}" type="slidenum">
              <a:rPr lang="en-US" smtClean="0"/>
              <a:t>39</a:t>
            </a:fld>
            <a:endParaRPr lang="en-US"/>
          </a:p>
        </p:txBody>
      </p:sp>
    </p:spTree>
    <p:extLst>
      <p:ext uri="{BB962C8B-B14F-4D97-AF65-F5344CB8AC3E}">
        <p14:creationId xmlns:p14="http://schemas.microsoft.com/office/powerpoint/2010/main" val="4215390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676400"/>
            <a:ext cx="7924801" cy="3444997"/>
          </a:xfrm>
        </p:spPr>
        <p:txBody>
          <a:bodyPr>
            <a:noAutofit/>
          </a:bodyPr>
          <a:lstStyle/>
          <a:p>
            <a:r>
              <a:rPr lang="en-US" dirty="0"/>
              <a:t>Files are </a:t>
            </a:r>
            <a:r>
              <a:rPr lang="en-US" dirty="0" smtClean="0"/>
              <a:t>typically displayed </a:t>
            </a:r>
            <a:r>
              <a:rPr lang="en-US" dirty="0"/>
              <a:t>in a hierarchy. Some file managers contain features </a:t>
            </a:r>
            <a:r>
              <a:rPr lang="en-US" dirty="0" smtClean="0"/>
              <a:t>inspired by </a:t>
            </a:r>
            <a:r>
              <a:rPr lang="en-US" dirty="0"/>
              <a:t>web browsers, including forward and back navigational buttons</a:t>
            </a:r>
            <a:r>
              <a:rPr lang="en-US" dirty="0" smtClean="0"/>
              <a:t>.</a:t>
            </a:r>
          </a:p>
          <a:p>
            <a:endParaRPr lang="en-US" sz="1050" dirty="0"/>
          </a:p>
          <a:p>
            <a:r>
              <a:rPr lang="en-US" dirty="0"/>
              <a:t>Some file managers provide network connectivity such as </a:t>
            </a:r>
            <a:r>
              <a:rPr lang="en-US" dirty="0" smtClean="0"/>
              <a:t>File Transfer Protocol (FTP), Network File System (NFS), Server Message Protocol (SMB) </a:t>
            </a:r>
            <a:r>
              <a:rPr lang="en-US" dirty="0"/>
              <a:t>or </a:t>
            </a:r>
            <a:r>
              <a:rPr lang="en-GB" dirty="0"/>
              <a:t>Web Distributed Authoring and </a:t>
            </a:r>
            <a:r>
              <a:rPr lang="en-GB" dirty="0" smtClean="0"/>
              <a:t>Versioning (</a:t>
            </a:r>
            <a:r>
              <a:rPr lang="en-US" dirty="0" smtClean="0"/>
              <a:t>WebDAV).</a:t>
            </a:r>
          </a:p>
          <a:p>
            <a:r>
              <a:rPr lang="en-US" dirty="0" smtClean="0"/>
              <a:t> </a:t>
            </a:r>
            <a:r>
              <a:rPr lang="en-US" dirty="0"/>
              <a:t>This is achieved either by allowing the user </a:t>
            </a:r>
            <a:r>
              <a:rPr lang="en-US" dirty="0" smtClean="0"/>
              <a:t>to browse </a:t>
            </a:r>
            <a:r>
              <a:rPr lang="en-US" dirty="0"/>
              <a:t>for a file server, connect to it and access the server's file </a:t>
            </a:r>
            <a:r>
              <a:rPr lang="en-US" dirty="0" smtClean="0"/>
              <a:t>system like </a:t>
            </a:r>
            <a:r>
              <a:rPr lang="en-US" dirty="0"/>
              <a:t>a local file system, or by providing its own full </a:t>
            </a:r>
            <a:r>
              <a:rPr lang="en-US" dirty="0" smtClean="0"/>
              <a:t>client implementations </a:t>
            </a:r>
            <a:r>
              <a:rPr lang="en-US" dirty="0"/>
              <a:t>for file server protocols.</a:t>
            </a:r>
          </a:p>
        </p:txBody>
      </p:sp>
      <p:sp>
        <p:nvSpPr>
          <p:cNvPr id="5" name="Slide Number Placeholder 4"/>
          <p:cNvSpPr>
            <a:spLocks noGrp="1"/>
          </p:cNvSpPr>
          <p:nvPr>
            <p:ph type="sldNum" sz="quarter" idx="12"/>
          </p:nvPr>
        </p:nvSpPr>
        <p:spPr/>
        <p:txBody>
          <a:bodyPr/>
          <a:lstStyle/>
          <a:p>
            <a:fld id="{B46DFC63-0FF6-4F16-8956-FD6FEDD2D8FE}" type="slidenum">
              <a:rPr lang="en-US" smtClean="0"/>
              <a:t>4</a:t>
            </a:fld>
            <a:endParaRPr lang="en-US"/>
          </a:p>
        </p:txBody>
      </p:sp>
      <p:sp>
        <p:nvSpPr>
          <p:cNvPr id="7" name="Title 1"/>
          <p:cNvSpPr>
            <a:spLocks noGrp="1"/>
          </p:cNvSpPr>
          <p:nvPr>
            <p:ph type="title"/>
          </p:nvPr>
        </p:nvSpPr>
        <p:spPr>
          <a:xfrm>
            <a:off x="609599" y="381000"/>
            <a:ext cx="7467601" cy="1320800"/>
          </a:xfrm>
        </p:spPr>
        <p:txBody>
          <a:bodyPr>
            <a:noAutofit/>
          </a:bodyPr>
          <a:lstStyle/>
          <a:p>
            <a:r>
              <a:rPr lang="en-US" sz="6000" dirty="0" smtClean="0">
                <a:solidFill>
                  <a:schemeClr val="tx1"/>
                </a:solidFill>
              </a:rPr>
              <a:t>File Managers</a:t>
            </a:r>
            <a:r>
              <a:rPr lang="en-US" dirty="0" smtClean="0">
                <a:solidFill>
                  <a:schemeClr val="tx1"/>
                </a:solidFill>
              </a:rPr>
              <a:t/>
            </a:r>
            <a:br>
              <a:rPr lang="en-US" dirty="0" smtClean="0">
                <a:solidFill>
                  <a:schemeClr val="tx1"/>
                </a:solidFill>
              </a:rPr>
            </a:br>
            <a:r>
              <a:rPr lang="en-US" dirty="0" smtClean="0">
                <a:solidFill>
                  <a:schemeClr val="tx1"/>
                </a:solidFill>
              </a:rPr>
              <a:t>Introduction</a:t>
            </a:r>
            <a:endParaRPr lang="en-US" dirty="0">
              <a:solidFill>
                <a:schemeClr val="tx1"/>
              </a:solidFill>
            </a:endParaRPr>
          </a:p>
        </p:txBody>
      </p:sp>
    </p:spTree>
    <p:extLst>
      <p:ext uri="{BB962C8B-B14F-4D97-AF65-F5344CB8AC3E}">
        <p14:creationId xmlns:p14="http://schemas.microsoft.com/office/powerpoint/2010/main" val="30742375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112" y="457201"/>
            <a:ext cx="6798734" cy="609600"/>
          </a:xfrm>
        </p:spPr>
        <p:txBody>
          <a:bodyPr>
            <a:normAutofit fontScale="90000"/>
          </a:bodyPr>
          <a:lstStyle/>
          <a:p>
            <a:r>
              <a:rPr lang="en-US" dirty="0" smtClean="0"/>
              <a:t>Binary Search</a:t>
            </a:r>
            <a:endParaRPr lang="en-US" dirty="0"/>
          </a:p>
        </p:txBody>
      </p:sp>
      <p:sp>
        <p:nvSpPr>
          <p:cNvPr id="3" name="Content Placeholder 2"/>
          <p:cNvSpPr>
            <a:spLocks noGrp="1"/>
          </p:cNvSpPr>
          <p:nvPr>
            <p:ph idx="1"/>
          </p:nvPr>
        </p:nvSpPr>
        <p:spPr>
          <a:xfrm>
            <a:off x="457200" y="990600"/>
            <a:ext cx="8077200" cy="3444997"/>
          </a:xfrm>
        </p:spPr>
        <p:txBody>
          <a:bodyPr>
            <a:noAutofit/>
          </a:bodyPr>
          <a:lstStyle/>
          <a:p>
            <a:pPr>
              <a:spcBef>
                <a:spcPts val="0"/>
              </a:spcBef>
              <a:spcAft>
                <a:spcPts val="0"/>
              </a:spcAft>
            </a:pPr>
            <a:r>
              <a:rPr lang="en-GB" sz="2600" dirty="0" smtClean="0"/>
              <a:t>The </a:t>
            </a:r>
            <a:r>
              <a:rPr lang="en-GB" sz="2600" dirty="0"/>
              <a:t>idea behind binary search is that each time we make a comparison, we eliminate half of the list, until we either ﬁnd the search term or determine that the term is not in the list. </a:t>
            </a:r>
            <a:endParaRPr lang="en-GB" sz="2600" dirty="0" smtClean="0"/>
          </a:p>
          <a:p>
            <a:pPr>
              <a:spcBef>
                <a:spcPts val="0"/>
              </a:spcBef>
              <a:spcAft>
                <a:spcPts val="0"/>
              </a:spcAft>
            </a:pPr>
            <a:endParaRPr lang="en-GB" dirty="0" smtClean="0"/>
          </a:p>
          <a:p>
            <a:pPr>
              <a:spcBef>
                <a:spcPts val="0"/>
              </a:spcBef>
              <a:spcAft>
                <a:spcPts val="0"/>
              </a:spcAft>
            </a:pPr>
            <a:r>
              <a:rPr lang="en-GB" sz="2600" dirty="0" smtClean="0"/>
              <a:t>We </a:t>
            </a:r>
            <a:r>
              <a:rPr lang="en-GB" sz="2600" dirty="0"/>
              <a:t>do this by looking at the middle item in the list, and determining if our search term is higher or lower than the middle item. If it’s lower, we eliminate the upper half of the list and repeat our search starting at the point halfway between the ﬁrst item and the middle item</a:t>
            </a:r>
            <a:r>
              <a:rPr lang="en-GB" sz="2600" dirty="0" smtClean="0"/>
              <a:t>.</a:t>
            </a:r>
          </a:p>
          <a:p>
            <a:pPr>
              <a:spcBef>
                <a:spcPts val="0"/>
              </a:spcBef>
              <a:spcAft>
                <a:spcPts val="0"/>
              </a:spcAft>
            </a:pPr>
            <a:endParaRPr lang="en-GB" sz="1200" dirty="0"/>
          </a:p>
          <a:p>
            <a:pPr>
              <a:spcBef>
                <a:spcPts val="0"/>
              </a:spcBef>
              <a:spcAft>
                <a:spcPts val="0"/>
              </a:spcAft>
            </a:pPr>
            <a:r>
              <a:rPr lang="en-GB" sz="2600" dirty="0" smtClean="0"/>
              <a:t> </a:t>
            </a:r>
            <a:r>
              <a:rPr lang="en-GB" sz="2600" dirty="0"/>
              <a:t>If it’s higher, we eliminate the lower half of the list and repeat our search starting at the point halfway between the middle item and the last item</a:t>
            </a:r>
            <a:endParaRPr lang="en-GB" sz="2600" dirty="0"/>
          </a:p>
        </p:txBody>
      </p:sp>
      <p:sp>
        <p:nvSpPr>
          <p:cNvPr id="5" name="Slide Number Placeholder 4"/>
          <p:cNvSpPr>
            <a:spLocks noGrp="1"/>
          </p:cNvSpPr>
          <p:nvPr>
            <p:ph type="sldNum" sz="quarter" idx="12"/>
          </p:nvPr>
        </p:nvSpPr>
        <p:spPr/>
        <p:txBody>
          <a:bodyPr/>
          <a:lstStyle/>
          <a:p>
            <a:fld id="{B46DFC63-0FF6-4F16-8956-FD6FEDD2D8FE}" type="slidenum">
              <a:rPr lang="en-US" smtClean="0"/>
              <a:t>40</a:t>
            </a:fld>
            <a:endParaRPr lang="en-US"/>
          </a:p>
        </p:txBody>
      </p:sp>
    </p:spTree>
    <p:extLst>
      <p:ext uri="{BB962C8B-B14F-4D97-AF65-F5344CB8AC3E}">
        <p14:creationId xmlns:p14="http://schemas.microsoft.com/office/powerpoint/2010/main" val="11228768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112" y="457201"/>
            <a:ext cx="6798734" cy="609600"/>
          </a:xfrm>
        </p:spPr>
        <p:txBody>
          <a:bodyPr>
            <a:normAutofit fontScale="90000"/>
          </a:bodyPr>
          <a:lstStyle/>
          <a:p>
            <a:r>
              <a:rPr lang="en-US" dirty="0" smtClean="0"/>
              <a:t>Binary Search</a:t>
            </a:r>
            <a:endParaRPr lang="en-US" dirty="0"/>
          </a:p>
        </p:txBody>
      </p:sp>
      <p:sp>
        <p:nvSpPr>
          <p:cNvPr id="3" name="Content Placeholder 2"/>
          <p:cNvSpPr>
            <a:spLocks noGrp="1"/>
          </p:cNvSpPr>
          <p:nvPr>
            <p:ph idx="1"/>
          </p:nvPr>
        </p:nvSpPr>
        <p:spPr>
          <a:xfrm>
            <a:off x="609600" y="1371600"/>
            <a:ext cx="8077200" cy="3444997"/>
          </a:xfrm>
        </p:spPr>
        <p:txBody>
          <a:bodyPr>
            <a:noAutofit/>
          </a:bodyPr>
          <a:lstStyle/>
          <a:p>
            <a:pPr marL="0" indent="0">
              <a:spcBef>
                <a:spcPts val="0"/>
              </a:spcBef>
              <a:spcAft>
                <a:spcPts val="0"/>
              </a:spcAft>
              <a:buNone/>
            </a:pPr>
            <a:r>
              <a:rPr lang="en-GB" sz="2800" b="1" dirty="0" smtClean="0"/>
              <a:t>Algorithm </a:t>
            </a:r>
            <a:r>
              <a:rPr lang="en-GB" sz="2800" b="1" dirty="0"/>
              <a:t>for binary search</a:t>
            </a:r>
          </a:p>
          <a:p>
            <a:pPr marL="0" indent="0">
              <a:spcBef>
                <a:spcPts val="0"/>
              </a:spcBef>
              <a:spcAft>
                <a:spcPts val="0"/>
              </a:spcAft>
              <a:buNone/>
            </a:pPr>
            <a:r>
              <a:rPr lang="en-GB" sz="2800" dirty="0"/>
              <a:t>set first = 1, last = N, mid = N/2 </a:t>
            </a:r>
            <a:endParaRPr lang="en-GB" sz="2800" dirty="0" smtClean="0"/>
          </a:p>
          <a:p>
            <a:pPr marL="0" indent="0">
              <a:spcBef>
                <a:spcPts val="0"/>
              </a:spcBef>
              <a:spcAft>
                <a:spcPts val="0"/>
              </a:spcAft>
              <a:buNone/>
            </a:pPr>
            <a:r>
              <a:rPr lang="en-GB" sz="2800" dirty="0" smtClean="0"/>
              <a:t>while </a:t>
            </a:r>
            <a:r>
              <a:rPr lang="en-GB" sz="2800" dirty="0"/>
              <a:t>(item not found and first &lt; last) { </a:t>
            </a:r>
            <a:endParaRPr lang="en-GB" sz="2800" dirty="0" smtClean="0"/>
          </a:p>
          <a:p>
            <a:pPr marL="0" indent="0">
              <a:spcBef>
                <a:spcPts val="0"/>
              </a:spcBef>
              <a:spcAft>
                <a:spcPts val="0"/>
              </a:spcAft>
              <a:buNone/>
            </a:pPr>
            <a:r>
              <a:rPr lang="en-GB" sz="2800" dirty="0"/>
              <a:t>	</a:t>
            </a:r>
            <a:r>
              <a:rPr lang="en-GB" sz="2800" dirty="0" smtClean="0"/>
              <a:t>compare </a:t>
            </a:r>
            <a:r>
              <a:rPr lang="en-GB" sz="2800" dirty="0"/>
              <a:t>search term to item at mid </a:t>
            </a:r>
            <a:endParaRPr lang="en-GB" sz="2800" dirty="0" smtClean="0"/>
          </a:p>
          <a:p>
            <a:pPr marL="0" indent="0">
              <a:spcBef>
                <a:spcPts val="0"/>
              </a:spcBef>
              <a:spcAft>
                <a:spcPts val="0"/>
              </a:spcAft>
              <a:buNone/>
            </a:pPr>
            <a:r>
              <a:rPr lang="en-GB" sz="2800" dirty="0"/>
              <a:t>	</a:t>
            </a:r>
            <a:r>
              <a:rPr lang="en-GB" sz="2800" dirty="0" smtClean="0"/>
              <a:t>if </a:t>
            </a:r>
            <a:r>
              <a:rPr lang="en-GB" sz="2800" dirty="0"/>
              <a:t>match save index break </a:t>
            </a:r>
            <a:endParaRPr lang="en-GB" sz="2800" dirty="0" smtClean="0"/>
          </a:p>
          <a:p>
            <a:pPr marL="0" indent="0">
              <a:spcBef>
                <a:spcPts val="0"/>
              </a:spcBef>
              <a:spcAft>
                <a:spcPts val="0"/>
              </a:spcAft>
              <a:buNone/>
            </a:pPr>
            <a:r>
              <a:rPr lang="en-GB" sz="2800" dirty="0" smtClean="0"/>
              <a:t>else </a:t>
            </a:r>
            <a:r>
              <a:rPr lang="en-GB" sz="2800" dirty="0"/>
              <a:t>if search term is less </a:t>
            </a:r>
            <a:r>
              <a:rPr lang="en-GB" sz="2800" dirty="0" smtClean="0"/>
              <a:t>	than </a:t>
            </a:r>
            <a:r>
              <a:rPr lang="en-GB" sz="2800" dirty="0"/>
              <a:t>item at mid, </a:t>
            </a:r>
            <a:endParaRPr lang="en-GB" sz="2800" dirty="0" smtClean="0"/>
          </a:p>
          <a:p>
            <a:pPr marL="0" indent="0">
              <a:spcBef>
                <a:spcPts val="0"/>
              </a:spcBef>
              <a:spcAft>
                <a:spcPts val="0"/>
              </a:spcAft>
              <a:buNone/>
            </a:pPr>
            <a:r>
              <a:rPr lang="en-GB" sz="2800" dirty="0" smtClean="0"/>
              <a:t>	set </a:t>
            </a:r>
            <a:r>
              <a:rPr lang="en-GB" sz="2800" dirty="0"/>
              <a:t>last = mid-1 </a:t>
            </a:r>
            <a:endParaRPr lang="en-GB" sz="2800" dirty="0" smtClean="0"/>
          </a:p>
          <a:p>
            <a:pPr marL="0" indent="0">
              <a:spcBef>
                <a:spcPts val="0"/>
              </a:spcBef>
              <a:spcAft>
                <a:spcPts val="0"/>
              </a:spcAft>
              <a:buNone/>
            </a:pPr>
            <a:r>
              <a:rPr lang="en-GB" sz="2800" dirty="0" smtClean="0"/>
              <a:t>else </a:t>
            </a:r>
          </a:p>
          <a:p>
            <a:pPr marL="0" indent="0">
              <a:spcBef>
                <a:spcPts val="0"/>
              </a:spcBef>
              <a:spcAft>
                <a:spcPts val="0"/>
              </a:spcAft>
              <a:buNone/>
            </a:pPr>
            <a:r>
              <a:rPr lang="en-GB" sz="2800" dirty="0" smtClean="0"/>
              <a:t>	set </a:t>
            </a:r>
            <a:r>
              <a:rPr lang="en-GB" sz="2800" dirty="0"/>
              <a:t>first = mid+1 set mid = (</a:t>
            </a:r>
            <a:r>
              <a:rPr lang="en-GB" sz="2800" dirty="0" err="1"/>
              <a:t>first+last</a:t>
            </a:r>
            <a:r>
              <a:rPr lang="en-GB" sz="2800" dirty="0"/>
              <a:t>)/</a:t>
            </a:r>
            <a:r>
              <a:rPr lang="en-GB" sz="2800" dirty="0" smtClean="0"/>
              <a:t>2</a:t>
            </a:r>
          </a:p>
          <a:p>
            <a:pPr marL="0" indent="0">
              <a:spcBef>
                <a:spcPts val="0"/>
              </a:spcBef>
              <a:spcAft>
                <a:spcPts val="0"/>
              </a:spcAft>
              <a:buNone/>
            </a:pPr>
            <a:r>
              <a:rPr lang="en-GB" sz="2800" dirty="0" smtClean="0"/>
              <a:t> </a:t>
            </a:r>
            <a:r>
              <a:rPr lang="en-GB" sz="2800" dirty="0"/>
              <a:t>} </a:t>
            </a:r>
            <a:endParaRPr lang="en-GB" sz="2800" dirty="0" smtClean="0"/>
          </a:p>
          <a:p>
            <a:pPr marL="0" indent="0">
              <a:spcBef>
                <a:spcPts val="0"/>
              </a:spcBef>
              <a:spcAft>
                <a:spcPts val="0"/>
              </a:spcAft>
              <a:buNone/>
            </a:pPr>
            <a:r>
              <a:rPr lang="en-GB" sz="2800" dirty="0" smtClean="0"/>
              <a:t>return </a:t>
            </a:r>
            <a:r>
              <a:rPr lang="en-GB" sz="2800" dirty="0"/>
              <a:t>index of matching item, or -1 if not found</a:t>
            </a:r>
            <a:endParaRPr lang="en-GB" sz="2800" dirty="0"/>
          </a:p>
        </p:txBody>
      </p:sp>
      <p:sp>
        <p:nvSpPr>
          <p:cNvPr id="5" name="Slide Number Placeholder 4"/>
          <p:cNvSpPr>
            <a:spLocks noGrp="1"/>
          </p:cNvSpPr>
          <p:nvPr>
            <p:ph type="sldNum" sz="quarter" idx="12"/>
          </p:nvPr>
        </p:nvSpPr>
        <p:spPr/>
        <p:txBody>
          <a:bodyPr/>
          <a:lstStyle/>
          <a:p>
            <a:fld id="{B46DFC63-0FF6-4F16-8956-FD6FEDD2D8FE}" type="slidenum">
              <a:rPr lang="en-US" smtClean="0"/>
              <a:t>41</a:t>
            </a:fld>
            <a:endParaRPr lang="en-US"/>
          </a:p>
        </p:txBody>
      </p:sp>
    </p:spTree>
    <p:extLst>
      <p:ext uri="{BB962C8B-B14F-4D97-AF65-F5344CB8AC3E}">
        <p14:creationId xmlns:p14="http://schemas.microsoft.com/office/powerpoint/2010/main" val="4452501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112" y="381001"/>
            <a:ext cx="6798734" cy="685800"/>
          </a:xfrm>
        </p:spPr>
        <p:txBody>
          <a:bodyPr>
            <a:normAutofit fontScale="90000"/>
          </a:bodyPr>
          <a:lstStyle/>
          <a:p>
            <a:r>
              <a:rPr lang="en-US" dirty="0" smtClean="0"/>
              <a:t>Hash Tables</a:t>
            </a:r>
            <a:endParaRPr lang="en-US" dirty="0"/>
          </a:p>
        </p:txBody>
      </p:sp>
      <p:sp>
        <p:nvSpPr>
          <p:cNvPr id="3" name="Content Placeholder 2"/>
          <p:cNvSpPr>
            <a:spLocks noGrp="1"/>
          </p:cNvSpPr>
          <p:nvPr>
            <p:ph idx="1"/>
          </p:nvPr>
        </p:nvSpPr>
        <p:spPr>
          <a:xfrm>
            <a:off x="533400" y="1295400"/>
            <a:ext cx="8077200" cy="3444997"/>
          </a:xfrm>
        </p:spPr>
        <p:txBody>
          <a:bodyPr>
            <a:noAutofit/>
          </a:bodyPr>
          <a:lstStyle/>
          <a:p>
            <a:r>
              <a:rPr lang="en-US" sz="2800" dirty="0"/>
              <a:t>Hash tables can also be used for list searches. They run in constant </a:t>
            </a:r>
            <a:r>
              <a:rPr lang="en-US" sz="2800" dirty="0" smtClean="0"/>
              <a:t>time in </a:t>
            </a:r>
            <a:r>
              <a:rPr lang="en-US" sz="2800" dirty="0"/>
              <a:t>the average case, but have terrible worst-case time. In addition, </a:t>
            </a:r>
            <a:r>
              <a:rPr lang="en-US" sz="2800" dirty="0" smtClean="0"/>
              <a:t>more space </a:t>
            </a:r>
            <a:r>
              <a:rPr lang="en-US" sz="2800" dirty="0"/>
              <a:t>and time is required to set up such tables. </a:t>
            </a:r>
            <a:endParaRPr lang="en-US" sz="2800" dirty="0" smtClean="0"/>
          </a:p>
          <a:p>
            <a:endParaRPr lang="en-US" sz="2800" dirty="0"/>
          </a:p>
          <a:p>
            <a:r>
              <a:rPr lang="en-US" sz="2800" dirty="0" smtClean="0"/>
              <a:t>Another </a:t>
            </a:r>
            <a:r>
              <a:rPr lang="en-US" sz="2800" dirty="0"/>
              <a:t>search based </a:t>
            </a:r>
            <a:r>
              <a:rPr lang="en-US" sz="2800" dirty="0" smtClean="0"/>
              <a:t>on specialized </a:t>
            </a:r>
            <a:r>
              <a:rPr lang="en-US" sz="2800" dirty="0"/>
              <a:t>data structures uses self-balancing binary search trees. </a:t>
            </a:r>
            <a:r>
              <a:rPr lang="en-US" sz="2800" dirty="0" smtClean="0"/>
              <a:t>Such tree </a:t>
            </a:r>
            <a:r>
              <a:rPr lang="en-US" sz="2800" dirty="0"/>
              <a:t>searches can be seen as extending the ideas of binary search </a:t>
            </a:r>
            <a:r>
              <a:rPr lang="en-US" sz="2800" dirty="0" smtClean="0"/>
              <a:t>to allow </a:t>
            </a:r>
            <a:r>
              <a:rPr lang="en-US" sz="2800" dirty="0"/>
              <a:t>fast insertion and removal in the data structures.</a:t>
            </a:r>
          </a:p>
        </p:txBody>
      </p:sp>
      <p:sp>
        <p:nvSpPr>
          <p:cNvPr id="5" name="Slide Number Placeholder 4"/>
          <p:cNvSpPr>
            <a:spLocks noGrp="1"/>
          </p:cNvSpPr>
          <p:nvPr>
            <p:ph type="sldNum" sz="quarter" idx="12"/>
          </p:nvPr>
        </p:nvSpPr>
        <p:spPr/>
        <p:txBody>
          <a:bodyPr/>
          <a:lstStyle/>
          <a:p>
            <a:fld id="{B46DFC63-0FF6-4F16-8956-FD6FEDD2D8FE}" type="slidenum">
              <a:rPr lang="en-US" smtClean="0"/>
              <a:t>42</a:t>
            </a:fld>
            <a:endParaRPr lang="en-US"/>
          </a:p>
        </p:txBody>
      </p:sp>
    </p:spTree>
    <p:extLst>
      <p:ext uri="{BB962C8B-B14F-4D97-AF65-F5344CB8AC3E}">
        <p14:creationId xmlns:p14="http://schemas.microsoft.com/office/powerpoint/2010/main" val="1457290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1"/>
            <a:ext cx="6798734" cy="838200"/>
          </a:xfrm>
        </p:spPr>
        <p:txBody>
          <a:bodyPr/>
          <a:lstStyle/>
          <a:p>
            <a:r>
              <a:rPr lang="en-US" dirty="0" smtClean="0"/>
              <a:t>Tree Search</a:t>
            </a:r>
            <a:endParaRPr lang="en-US" dirty="0"/>
          </a:p>
        </p:txBody>
      </p:sp>
      <p:sp>
        <p:nvSpPr>
          <p:cNvPr id="3" name="Content Placeholder 2"/>
          <p:cNvSpPr>
            <a:spLocks noGrp="1"/>
          </p:cNvSpPr>
          <p:nvPr>
            <p:ph idx="1"/>
          </p:nvPr>
        </p:nvSpPr>
        <p:spPr>
          <a:xfrm>
            <a:off x="533400" y="1524000"/>
            <a:ext cx="8077200" cy="3444997"/>
          </a:xfrm>
        </p:spPr>
        <p:txBody>
          <a:bodyPr>
            <a:noAutofit/>
          </a:bodyPr>
          <a:lstStyle/>
          <a:p>
            <a:r>
              <a:rPr lang="en-US" sz="2800" dirty="0"/>
              <a:t>Tree search algorithms </a:t>
            </a:r>
            <a:r>
              <a:rPr lang="en-US" sz="2800" dirty="0" smtClean="0"/>
              <a:t>are </a:t>
            </a:r>
            <a:r>
              <a:rPr lang="en-US" sz="2800" dirty="0"/>
              <a:t>likely the most used searching </a:t>
            </a:r>
            <a:r>
              <a:rPr lang="en-US" sz="2800" dirty="0" smtClean="0"/>
              <a:t>techniques for </a:t>
            </a:r>
            <a:r>
              <a:rPr lang="en-US" sz="2800" dirty="0"/>
              <a:t>structured data. They examine </a:t>
            </a:r>
            <a:r>
              <a:rPr lang="en-US" sz="2800" dirty="0" smtClean="0"/>
              <a:t>nodes of trees.</a:t>
            </a:r>
            <a:endParaRPr lang="en-US" sz="2800" dirty="0" smtClean="0"/>
          </a:p>
          <a:p>
            <a:endParaRPr lang="en-US" sz="2800" dirty="0"/>
          </a:p>
          <a:p>
            <a:r>
              <a:rPr lang="en-US" sz="2800" dirty="0" smtClean="0"/>
              <a:t>The</a:t>
            </a:r>
            <a:r>
              <a:rPr lang="en-US" sz="2800" dirty="0"/>
              <a:t> </a:t>
            </a:r>
            <a:r>
              <a:rPr lang="en-US" sz="2800" dirty="0" smtClean="0"/>
              <a:t>basic </a:t>
            </a:r>
            <a:r>
              <a:rPr lang="en-US" sz="2800" dirty="0"/>
              <a:t>principle is that a node is taken from a data structure, </a:t>
            </a:r>
            <a:r>
              <a:rPr lang="en-US" sz="2800" dirty="0" smtClean="0"/>
              <a:t>its successors </a:t>
            </a:r>
            <a:r>
              <a:rPr lang="en-US" sz="2800" dirty="0"/>
              <a:t>examined and added to the data structure. By </a:t>
            </a:r>
            <a:r>
              <a:rPr lang="en-US" sz="2800" dirty="0" smtClean="0"/>
              <a:t>manipulating the </a:t>
            </a:r>
            <a:r>
              <a:rPr lang="en-US" sz="2800" dirty="0"/>
              <a:t>data structure, the tree can be explored in different orders.</a:t>
            </a:r>
          </a:p>
        </p:txBody>
      </p:sp>
      <p:sp>
        <p:nvSpPr>
          <p:cNvPr id="5" name="Slide Number Placeholder 4"/>
          <p:cNvSpPr>
            <a:spLocks noGrp="1"/>
          </p:cNvSpPr>
          <p:nvPr>
            <p:ph type="sldNum" sz="quarter" idx="12"/>
          </p:nvPr>
        </p:nvSpPr>
        <p:spPr/>
        <p:txBody>
          <a:bodyPr/>
          <a:lstStyle/>
          <a:p>
            <a:fld id="{B46DFC63-0FF6-4F16-8956-FD6FEDD2D8FE}" type="slidenum">
              <a:rPr lang="en-US" smtClean="0"/>
              <a:t>43</a:t>
            </a:fld>
            <a:endParaRPr lang="en-US"/>
          </a:p>
        </p:txBody>
      </p:sp>
    </p:spTree>
    <p:extLst>
      <p:ext uri="{BB962C8B-B14F-4D97-AF65-F5344CB8AC3E}">
        <p14:creationId xmlns:p14="http://schemas.microsoft.com/office/powerpoint/2010/main" val="14194909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6798734" cy="684863"/>
          </a:xfrm>
        </p:spPr>
        <p:txBody>
          <a:bodyPr>
            <a:normAutofit fontScale="90000"/>
          </a:bodyPr>
          <a:lstStyle/>
          <a:p>
            <a:r>
              <a:rPr lang="en-US" dirty="0" smtClean="0"/>
              <a:t>Tree Search (Cont)</a:t>
            </a:r>
            <a:endParaRPr lang="en-US" dirty="0"/>
          </a:p>
        </p:txBody>
      </p:sp>
      <p:sp>
        <p:nvSpPr>
          <p:cNvPr id="3" name="Content Placeholder 2"/>
          <p:cNvSpPr>
            <a:spLocks noGrp="1"/>
          </p:cNvSpPr>
          <p:nvPr>
            <p:ph idx="1"/>
          </p:nvPr>
        </p:nvSpPr>
        <p:spPr>
          <a:xfrm>
            <a:off x="457200" y="1371600"/>
            <a:ext cx="8153400" cy="3444997"/>
          </a:xfrm>
        </p:spPr>
        <p:txBody>
          <a:bodyPr>
            <a:noAutofit/>
          </a:bodyPr>
          <a:lstStyle/>
          <a:p>
            <a:pPr marL="0" indent="0">
              <a:buNone/>
            </a:pPr>
            <a:r>
              <a:rPr lang="en-US" sz="2800" dirty="0" smtClean="0"/>
              <a:t>For instance</a:t>
            </a:r>
            <a:r>
              <a:rPr lang="en-US" sz="2800" dirty="0"/>
              <a:t>, level by level (i.e., breadth-first search) or reaching a leaf </a:t>
            </a:r>
            <a:r>
              <a:rPr lang="en-US" sz="2800" dirty="0" smtClean="0"/>
              <a:t>node </a:t>
            </a:r>
            <a:r>
              <a:rPr lang="en-US" sz="2800" dirty="0"/>
              <a:t>first and backtracking (i.e., depth-first search), etc. </a:t>
            </a:r>
            <a:endParaRPr lang="en-US" sz="2800" dirty="0" smtClean="0"/>
          </a:p>
          <a:p>
            <a:endParaRPr lang="en-US" sz="2800" dirty="0"/>
          </a:p>
          <a:p>
            <a:pPr marL="0" indent="0">
              <a:buNone/>
            </a:pPr>
            <a:r>
              <a:rPr lang="en-US" sz="2800" dirty="0" smtClean="0"/>
              <a:t>	Other </a:t>
            </a:r>
            <a:r>
              <a:rPr lang="en-US" sz="2800" dirty="0"/>
              <a:t>examples </a:t>
            </a:r>
            <a:r>
              <a:rPr lang="en-US" sz="2800" dirty="0" smtClean="0"/>
              <a:t>of tree-searches include: </a:t>
            </a:r>
          </a:p>
          <a:p>
            <a:pPr lvl="2"/>
            <a:r>
              <a:rPr lang="en-US" sz="2400" dirty="0"/>
              <a:t>I</a:t>
            </a:r>
            <a:r>
              <a:rPr lang="en-US" sz="2400" dirty="0" smtClean="0"/>
              <a:t>terative-deepening search</a:t>
            </a:r>
          </a:p>
          <a:p>
            <a:pPr lvl="2"/>
            <a:r>
              <a:rPr lang="en-US" sz="2400" dirty="0"/>
              <a:t>D</a:t>
            </a:r>
            <a:r>
              <a:rPr lang="en-US" sz="2400" dirty="0" smtClean="0"/>
              <a:t>epth-limited </a:t>
            </a:r>
            <a:r>
              <a:rPr lang="en-US" sz="2400" dirty="0"/>
              <a:t>search,</a:t>
            </a:r>
          </a:p>
          <a:p>
            <a:pPr lvl="2"/>
            <a:r>
              <a:rPr lang="en-US" sz="2400" dirty="0"/>
              <a:t>B</a:t>
            </a:r>
            <a:r>
              <a:rPr lang="en-US" sz="2400" dirty="0" smtClean="0"/>
              <a:t>idirectional </a:t>
            </a:r>
            <a:r>
              <a:rPr lang="en-US" sz="2400" dirty="0"/>
              <a:t>search, and </a:t>
            </a:r>
            <a:endParaRPr lang="en-US" sz="2400" dirty="0" smtClean="0"/>
          </a:p>
          <a:p>
            <a:pPr lvl="2"/>
            <a:r>
              <a:rPr lang="en-US" sz="2400" dirty="0"/>
              <a:t>U</a:t>
            </a:r>
            <a:r>
              <a:rPr lang="en-US" sz="2400" dirty="0" smtClean="0"/>
              <a:t>niform-cost </a:t>
            </a:r>
            <a:r>
              <a:rPr lang="en-US" sz="2400" dirty="0"/>
              <a:t>search.</a:t>
            </a:r>
          </a:p>
          <a:p>
            <a:endParaRPr lang="en-US" sz="2800" dirty="0"/>
          </a:p>
        </p:txBody>
      </p:sp>
      <p:sp>
        <p:nvSpPr>
          <p:cNvPr id="5" name="Slide Number Placeholder 4"/>
          <p:cNvSpPr>
            <a:spLocks noGrp="1"/>
          </p:cNvSpPr>
          <p:nvPr>
            <p:ph type="sldNum" sz="quarter" idx="12"/>
          </p:nvPr>
        </p:nvSpPr>
        <p:spPr/>
        <p:txBody>
          <a:bodyPr/>
          <a:lstStyle/>
          <a:p>
            <a:fld id="{B46DFC63-0FF6-4F16-8956-FD6FEDD2D8FE}" type="slidenum">
              <a:rPr lang="en-US" smtClean="0"/>
              <a:t>44</a:t>
            </a:fld>
            <a:endParaRPr lang="en-US"/>
          </a:p>
        </p:txBody>
      </p:sp>
    </p:spTree>
    <p:extLst>
      <p:ext uri="{BB962C8B-B14F-4D97-AF65-F5344CB8AC3E}">
        <p14:creationId xmlns:p14="http://schemas.microsoft.com/office/powerpoint/2010/main" val="3168607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872" y="381001"/>
            <a:ext cx="6798734" cy="762000"/>
          </a:xfrm>
        </p:spPr>
        <p:txBody>
          <a:bodyPr/>
          <a:lstStyle/>
          <a:p>
            <a:r>
              <a:rPr lang="en-US" dirty="0" smtClean="0"/>
              <a:t>Graph Search</a:t>
            </a:r>
            <a:endParaRPr lang="en-US" dirty="0"/>
          </a:p>
        </p:txBody>
      </p:sp>
      <p:sp>
        <p:nvSpPr>
          <p:cNvPr id="3" name="Content Placeholder 2"/>
          <p:cNvSpPr>
            <a:spLocks noGrp="1"/>
          </p:cNvSpPr>
          <p:nvPr>
            <p:ph idx="1"/>
          </p:nvPr>
        </p:nvSpPr>
        <p:spPr>
          <a:xfrm>
            <a:off x="609600" y="1447800"/>
            <a:ext cx="8001000" cy="3444997"/>
          </a:xfrm>
        </p:spPr>
        <p:txBody>
          <a:bodyPr>
            <a:noAutofit/>
          </a:bodyPr>
          <a:lstStyle/>
          <a:p>
            <a:pPr marL="0" indent="0">
              <a:buNone/>
            </a:pPr>
            <a:r>
              <a:rPr lang="en-US" dirty="0"/>
              <a:t>Many of the problems in graph theory can be solved using </a:t>
            </a:r>
            <a:r>
              <a:rPr lang="en-US" dirty="0" smtClean="0"/>
              <a:t>graph traversal </a:t>
            </a:r>
            <a:r>
              <a:rPr lang="en-US" dirty="0"/>
              <a:t>algorithms, such as </a:t>
            </a:r>
            <a:endParaRPr lang="en-US" dirty="0" smtClean="0"/>
          </a:p>
          <a:p>
            <a:pPr lvl="2"/>
            <a:r>
              <a:rPr lang="en-US" sz="2800" i="1" dirty="0" smtClean="0"/>
              <a:t>Dijkstra’s algorithm</a:t>
            </a:r>
            <a:r>
              <a:rPr lang="en-US" sz="2800" dirty="0" smtClean="0"/>
              <a:t> </a:t>
            </a:r>
          </a:p>
          <a:p>
            <a:pPr lvl="2"/>
            <a:r>
              <a:rPr lang="en-US" sz="2800" i="1" dirty="0" err="1" smtClean="0"/>
              <a:t>Kruskal’s</a:t>
            </a:r>
            <a:r>
              <a:rPr lang="en-US" sz="2800" i="1" dirty="0" smtClean="0"/>
              <a:t> algorithm</a:t>
            </a:r>
            <a:endParaRPr lang="en-US" sz="2800" dirty="0" smtClean="0"/>
          </a:p>
          <a:p>
            <a:pPr lvl="2"/>
            <a:r>
              <a:rPr lang="en-US" sz="2800" dirty="0" smtClean="0"/>
              <a:t>The </a:t>
            </a:r>
            <a:r>
              <a:rPr lang="en-US" sz="2800" i="1" dirty="0"/>
              <a:t>nearest </a:t>
            </a:r>
            <a:r>
              <a:rPr lang="en-US" sz="2800" i="1" dirty="0" err="1"/>
              <a:t>neighbour</a:t>
            </a:r>
            <a:r>
              <a:rPr lang="en-US" sz="2800" i="1" dirty="0"/>
              <a:t> </a:t>
            </a:r>
            <a:r>
              <a:rPr lang="en-US" sz="2800" i="1" dirty="0" smtClean="0"/>
              <a:t>algorithm</a:t>
            </a:r>
            <a:endParaRPr lang="en-US" sz="2800" dirty="0" smtClean="0"/>
          </a:p>
          <a:p>
            <a:pPr lvl="2"/>
            <a:r>
              <a:rPr lang="en-US" sz="2800" i="1" dirty="0" smtClean="0"/>
              <a:t>Prim's algorithm</a:t>
            </a:r>
            <a:endParaRPr lang="en-US" sz="2800" dirty="0" smtClean="0"/>
          </a:p>
          <a:p>
            <a:endParaRPr lang="en-US" dirty="0"/>
          </a:p>
          <a:p>
            <a:r>
              <a:rPr lang="en-US" dirty="0" smtClean="0"/>
              <a:t>These </a:t>
            </a:r>
            <a:r>
              <a:rPr lang="en-US" dirty="0"/>
              <a:t>can </a:t>
            </a:r>
            <a:r>
              <a:rPr lang="en-US" dirty="0" smtClean="0"/>
              <a:t>be seen </a:t>
            </a:r>
            <a:r>
              <a:rPr lang="en-US" dirty="0"/>
              <a:t>as extensions of the tree-search algorithms.</a:t>
            </a:r>
          </a:p>
        </p:txBody>
      </p:sp>
      <p:sp>
        <p:nvSpPr>
          <p:cNvPr id="5" name="Slide Number Placeholder 4"/>
          <p:cNvSpPr>
            <a:spLocks noGrp="1"/>
          </p:cNvSpPr>
          <p:nvPr>
            <p:ph type="sldNum" sz="quarter" idx="12"/>
          </p:nvPr>
        </p:nvSpPr>
        <p:spPr/>
        <p:txBody>
          <a:bodyPr/>
          <a:lstStyle/>
          <a:p>
            <a:fld id="{B46DFC63-0FF6-4F16-8956-FD6FEDD2D8FE}" type="slidenum">
              <a:rPr lang="en-US" smtClean="0"/>
              <a:t>45</a:t>
            </a:fld>
            <a:endParaRPr lang="en-US"/>
          </a:p>
        </p:txBody>
      </p:sp>
    </p:spTree>
    <p:extLst>
      <p:ext uri="{BB962C8B-B14F-4D97-AF65-F5344CB8AC3E}">
        <p14:creationId xmlns:p14="http://schemas.microsoft.com/office/powerpoint/2010/main" val="42942819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5" y="381000"/>
            <a:ext cx="6798734" cy="1303867"/>
          </a:xfrm>
        </p:spPr>
        <p:txBody>
          <a:bodyPr>
            <a:noAutofit/>
          </a:bodyPr>
          <a:lstStyle/>
          <a:p>
            <a:pPr algn="l">
              <a:lnSpc>
                <a:spcPct val="150000"/>
              </a:lnSpc>
            </a:pPr>
            <a:r>
              <a:rPr lang="en-US" sz="3600" dirty="0" smtClean="0"/>
              <a:t>			Informed Search</a:t>
            </a:r>
            <a:br>
              <a:rPr lang="en-US" sz="3600" dirty="0" smtClean="0"/>
            </a:br>
            <a:r>
              <a:rPr lang="en-US" sz="3200" dirty="0" smtClean="0"/>
              <a:t>Adversarial Search</a:t>
            </a:r>
            <a:endParaRPr lang="en-US" sz="3200" dirty="0"/>
          </a:p>
        </p:txBody>
      </p:sp>
      <p:sp>
        <p:nvSpPr>
          <p:cNvPr id="3" name="Content Placeholder 2"/>
          <p:cNvSpPr>
            <a:spLocks noGrp="1"/>
          </p:cNvSpPr>
          <p:nvPr>
            <p:ph idx="1"/>
          </p:nvPr>
        </p:nvSpPr>
        <p:spPr>
          <a:xfrm>
            <a:off x="457200" y="1965203"/>
            <a:ext cx="8153400" cy="3444997"/>
          </a:xfrm>
        </p:spPr>
        <p:txBody>
          <a:bodyPr>
            <a:noAutofit/>
          </a:bodyPr>
          <a:lstStyle/>
          <a:p>
            <a:r>
              <a:rPr lang="en-US" sz="2800" dirty="0" smtClean="0"/>
              <a:t>In </a:t>
            </a:r>
            <a:r>
              <a:rPr lang="en-US" sz="2800" dirty="0"/>
              <a:t>an informed search, a heuristic that is specific to the problem is </a:t>
            </a:r>
            <a:r>
              <a:rPr lang="en-US" sz="2800" dirty="0" smtClean="0"/>
              <a:t>used as </a:t>
            </a:r>
            <a:r>
              <a:rPr lang="en-US" sz="2800" dirty="0"/>
              <a:t>a guide. A good heuristic will make an informed search </a:t>
            </a:r>
            <a:r>
              <a:rPr lang="en-US" sz="2800" dirty="0" smtClean="0"/>
              <a:t>dramatically </a:t>
            </a:r>
            <a:r>
              <a:rPr lang="en-US" sz="2800" dirty="0" smtClean="0"/>
              <a:t>out-perform </a:t>
            </a:r>
            <a:r>
              <a:rPr lang="en-US" sz="2800" dirty="0"/>
              <a:t>any uninformed search</a:t>
            </a:r>
            <a:r>
              <a:rPr lang="en-US" sz="2800" dirty="0" smtClean="0"/>
              <a:t>.</a:t>
            </a:r>
          </a:p>
          <a:p>
            <a:endParaRPr lang="en-US" sz="800" dirty="0" smtClean="0"/>
          </a:p>
          <a:p>
            <a:r>
              <a:rPr lang="en-US" sz="2800" dirty="0"/>
              <a:t>Game-playing computer programs, as well </a:t>
            </a:r>
            <a:r>
              <a:rPr lang="en-US" sz="2800" dirty="0" smtClean="0"/>
              <a:t>as other </a:t>
            </a:r>
            <a:r>
              <a:rPr lang="en-US" sz="2800" dirty="0"/>
              <a:t>forms of artificial intelligence </a:t>
            </a:r>
            <a:r>
              <a:rPr lang="en-US" sz="2800" dirty="0" smtClean="0"/>
              <a:t>often </a:t>
            </a:r>
            <a:r>
              <a:rPr lang="en-US" sz="2800" dirty="0"/>
              <a:t>use search algorithms like the </a:t>
            </a:r>
            <a:r>
              <a:rPr lang="en-US" sz="2800" dirty="0" smtClean="0"/>
              <a:t>mini-max </a:t>
            </a:r>
            <a:r>
              <a:rPr lang="en-US" sz="2800" dirty="0"/>
              <a:t>algorithm, search tree pruning, </a:t>
            </a:r>
            <a:r>
              <a:rPr lang="en-US" sz="2800" dirty="0" smtClean="0"/>
              <a:t>and alpha-beta </a:t>
            </a:r>
            <a:r>
              <a:rPr lang="en-US" sz="2800" dirty="0"/>
              <a:t>pruning.</a:t>
            </a:r>
          </a:p>
          <a:p>
            <a:endParaRPr lang="en-US" sz="2800" dirty="0"/>
          </a:p>
        </p:txBody>
      </p:sp>
      <p:sp>
        <p:nvSpPr>
          <p:cNvPr id="5" name="Slide Number Placeholder 4"/>
          <p:cNvSpPr>
            <a:spLocks noGrp="1"/>
          </p:cNvSpPr>
          <p:nvPr>
            <p:ph type="sldNum" sz="quarter" idx="12"/>
          </p:nvPr>
        </p:nvSpPr>
        <p:spPr/>
        <p:txBody>
          <a:bodyPr/>
          <a:lstStyle/>
          <a:p>
            <a:fld id="{B46DFC63-0FF6-4F16-8956-FD6FEDD2D8FE}" type="slidenum">
              <a:rPr lang="en-US" smtClean="0"/>
              <a:t>46</a:t>
            </a:fld>
            <a:endParaRPr lang="en-US"/>
          </a:p>
        </p:txBody>
      </p:sp>
    </p:spTree>
    <p:extLst>
      <p:ext uri="{BB962C8B-B14F-4D97-AF65-F5344CB8AC3E}">
        <p14:creationId xmlns:p14="http://schemas.microsoft.com/office/powerpoint/2010/main" val="37159764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112" y="750234"/>
            <a:ext cx="6798734" cy="621366"/>
          </a:xfrm>
        </p:spPr>
        <p:txBody>
          <a:bodyPr>
            <a:normAutofit fontScale="90000"/>
          </a:bodyPr>
          <a:lstStyle/>
          <a:p>
            <a:r>
              <a:rPr lang="en-US" b="1" dirty="0"/>
              <a:t>Constraint Satisfaction</a:t>
            </a:r>
            <a:br>
              <a:rPr lang="en-US" b="1" dirty="0"/>
            </a:br>
            <a:endParaRPr lang="en-US" dirty="0"/>
          </a:p>
        </p:txBody>
      </p:sp>
      <p:sp>
        <p:nvSpPr>
          <p:cNvPr id="3" name="Content Placeholder 2"/>
          <p:cNvSpPr>
            <a:spLocks noGrp="1"/>
          </p:cNvSpPr>
          <p:nvPr>
            <p:ph idx="1"/>
          </p:nvPr>
        </p:nvSpPr>
        <p:spPr>
          <a:xfrm>
            <a:off x="457200" y="1584203"/>
            <a:ext cx="8305800" cy="3444997"/>
          </a:xfrm>
        </p:spPr>
        <p:txBody>
          <a:bodyPr>
            <a:noAutofit/>
          </a:bodyPr>
          <a:lstStyle/>
          <a:p>
            <a:r>
              <a:rPr lang="en-US" sz="3200" dirty="0" smtClean="0"/>
              <a:t>This </a:t>
            </a:r>
            <a:r>
              <a:rPr lang="en-US" sz="3200" dirty="0"/>
              <a:t>is a type of search which solves constraint satisfaction </a:t>
            </a:r>
            <a:r>
              <a:rPr lang="en-US" sz="3200" dirty="0" smtClean="0"/>
              <a:t>problems rather </a:t>
            </a:r>
            <a:r>
              <a:rPr lang="en-US" sz="3200" dirty="0"/>
              <a:t>than looking for a data value. The solution sought is a set </a:t>
            </a:r>
            <a:r>
              <a:rPr lang="en-US" sz="3200" dirty="0" smtClean="0"/>
              <a:t>of values </a:t>
            </a:r>
            <a:r>
              <a:rPr lang="en-US" sz="3200" dirty="0"/>
              <a:t>assigned to a set of variables. </a:t>
            </a:r>
            <a:endParaRPr lang="en-US" sz="3200" dirty="0" smtClean="0"/>
          </a:p>
          <a:p>
            <a:endParaRPr lang="en-US" sz="3200" dirty="0"/>
          </a:p>
          <a:p>
            <a:r>
              <a:rPr lang="en-US" sz="3200" dirty="0" smtClean="0"/>
              <a:t>Because </a:t>
            </a:r>
            <a:r>
              <a:rPr lang="en-US" sz="3200" dirty="0"/>
              <a:t>the variables can </a:t>
            </a:r>
            <a:r>
              <a:rPr lang="en-US" sz="3200" dirty="0" smtClean="0"/>
              <a:t>be processed </a:t>
            </a:r>
            <a:r>
              <a:rPr lang="en-US" sz="3200" dirty="0"/>
              <a:t>in any order, the usual tree search algorithms are not suitable.</a:t>
            </a:r>
            <a:endParaRPr lang="en-US" sz="3200" b="1" dirty="0"/>
          </a:p>
        </p:txBody>
      </p:sp>
      <p:sp>
        <p:nvSpPr>
          <p:cNvPr id="5" name="Slide Number Placeholder 4"/>
          <p:cNvSpPr>
            <a:spLocks noGrp="1"/>
          </p:cNvSpPr>
          <p:nvPr>
            <p:ph type="sldNum" sz="quarter" idx="12"/>
          </p:nvPr>
        </p:nvSpPr>
        <p:spPr/>
        <p:txBody>
          <a:bodyPr/>
          <a:lstStyle/>
          <a:p>
            <a:fld id="{B46DFC63-0FF6-4F16-8956-FD6FEDD2D8FE}" type="slidenum">
              <a:rPr lang="en-US" smtClean="0"/>
              <a:t>47</a:t>
            </a:fld>
            <a:endParaRPr lang="en-US"/>
          </a:p>
        </p:txBody>
      </p:sp>
    </p:spTree>
    <p:extLst>
      <p:ext uri="{BB962C8B-B14F-4D97-AF65-F5344CB8AC3E}">
        <p14:creationId xmlns:p14="http://schemas.microsoft.com/office/powerpoint/2010/main" val="35951851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872" y="304801"/>
            <a:ext cx="6798734" cy="1066800"/>
          </a:xfrm>
        </p:spPr>
        <p:txBody>
          <a:bodyPr/>
          <a:lstStyle/>
          <a:p>
            <a:r>
              <a:rPr lang="en-US" b="1" dirty="0"/>
              <a:t>Constraint </a:t>
            </a:r>
            <a:r>
              <a:rPr lang="en-US" b="1" dirty="0" smtClean="0"/>
              <a:t>Satisfaction (Cont)</a:t>
            </a:r>
            <a:endParaRPr lang="en-US" dirty="0"/>
          </a:p>
        </p:txBody>
      </p:sp>
      <p:sp>
        <p:nvSpPr>
          <p:cNvPr id="3" name="Content Placeholder 2"/>
          <p:cNvSpPr>
            <a:spLocks noGrp="1"/>
          </p:cNvSpPr>
          <p:nvPr>
            <p:ph idx="1"/>
          </p:nvPr>
        </p:nvSpPr>
        <p:spPr>
          <a:xfrm>
            <a:off x="457200" y="1447800"/>
            <a:ext cx="8229600" cy="3444997"/>
          </a:xfrm>
        </p:spPr>
        <p:txBody>
          <a:bodyPr>
            <a:noAutofit/>
          </a:bodyPr>
          <a:lstStyle/>
          <a:p>
            <a:r>
              <a:rPr lang="en-US" sz="2800" dirty="0"/>
              <a:t>Methods of solving constraint problems include combinatorial </a:t>
            </a:r>
            <a:r>
              <a:rPr lang="en-US" sz="2800" dirty="0" smtClean="0"/>
              <a:t>search and </a:t>
            </a:r>
            <a:r>
              <a:rPr lang="en-US" sz="2800" dirty="0"/>
              <a:t>backtracking, both of which take advantage of the </a:t>
            </a:r>
            <a:r>
              <a:rPr lang="en-US" sz="2800" dirty="0" smtClean="0"/>
              <a:t>freedom associated </a:t>
            </a:r>
            <a:r>
              <a:rPr lang="en-US" sz="2800" dirty="0"/>
              <a:t>with constraint problems. </a:t>
            </a:r>
            <a:endParaRPr lang="en-US" sz="2800" dirty="0" smtClean="0"/>
          </a:p>
          <a:p>
            <a:endParaRPr lang="en-US" sz="2800" dirty="0"/>
          </a:p>
          <a:p>
            <a:r>
              <a:rPr lang="en-US" sz="2800" dirty="0" smtClean="0"/>
              <a:t>Common </a:t>
            </a:r>
            <a:r>
              <a:rPr lang="en-US" sz="2800" dirty="0"/>
              <a:t>tricks or </a:t>
            </a:r>
            <a:r>
              <a:rPr lang="en-US" sz="2800" dirty="0" smtClean="0"/>
              <a:t>techniques involved </a:t>
            </a:r>
            <a:r>
              <a:rPr lang="en-US" sz="2800" dirty="0"/>
              <a:t>in backtracking are 'constraint propagation’, which is a </a:t>
            </a:r>
            <a:r>
              <a:rPr lang="en-US" sz="2800" dirty="0" smtClean="0"/>
              <a:t>general form </a:t>
            </a:r>
            <a:r>
              <a:rPr lang="en-US" sz="2800" dirty="0"/>
              <a:t>of ‘forward checking'. Other local search algorithms, such </a:t>
            </a:r>
            <a:r>
              <a:rPr lang="en-US" sz="2800" dirty="0" smtClean="0"/>
              <a:t>as generic </a:t>
            </a:r>
            <a:r>
              <a:rPr lang="en-US" sz="2800" dirty="0"/>
              <a:t>algorithm, which </a:t>
            </a:r>
            <a:r>
              <a:rPr lang="en-US" sz="2800" dirty="0" smtClean="0"/>
              <a:t>minimize </a:t>
            </a:r>
            <a:r>
              <a:rPr lang="en-US" sz="2800" dirty="0"/>
              <a:t>the </a:t>
            </a:r>
            <a:r>
              <a:rPr lang="en-US" sz="2800" dirty="0" smtClean="0"/>
              <a:t>conflicts </a:t>
            </a:r>
            <a:r>
              <a:rPr lang="en-US" sz="2800" dirty="0"/>
              <a:t>may also be practical.</a:t>
            </a:r>
          </a:p>
        </p:txBody>
      </p:sp>
      <p:sp>
        <p:nvSpPr>
          <p:cNvPr id="5" name="Slide Number Placeholder 4"/>
          <p:cNvSpPr>
            <a:spLocks noGrp="1"/>
          </p:cNvSpPr>
          <p:nvPr>
            <p:ph type="sldNum" sz="quarter" idx="12"/>
          </p:nvPr>
        </p:nvSpPr>
        <p:spPr/>
        <p:txBody>
          <a:bodyPr/>
          <a:lstStyle/>
          <a:p>
            <a:fld id="{B46DFC63-0FF6-4F16-8956-FD6FEDD2D8FE}" type="slidenum">
              <a:rPr lang="en-US" smtClean="0"/>
              <a:t>48</a:t>
            </a:fld>
            <a:endParaRPr lang="en-US"/>
          </a:p>
        </p:txBody>
      </p:sp>
    </p:spTree>
    <p:extLst>
      <p:ext uri="{BB962C8B-B14F-4D97-AF65-F5344CB8AC3E}">
        <p14:creationId xmlns:p14="http://schemas.microsoft.com/office/powerpoint/2010/main" val="42024787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112" y="521635"/>
            <a:ext cx="6798734" cy="621366"/>
          </a:xfrm>
        </p:spPr>
        <p:txBody>
          <a:bodyPr>
            <a:noAutofit/>
          </a:bodyPr>
          <a:lstStyle/>
          <a:p>
            <a:r>
              <a:rPr lang="en-US" b="1" dirty="0" smtClean="0"/>
              <a:t>Merge </a:t>
            </a:r>
            <a:r>
              <a:rPr lang="en-US" b="1" dirty="0" smtClean="0"/>
              <a:t>Algorithms</a:t>
            </a:r>
            <a:endParaRPr lang="en-US" b="1" dirty="0"/>
          </a:p>
        </p:txBody>
      </p:sp>
      <p:sp>
        <p:nvSpPr>
          <p:cNvPr id="3" name="Content Placeholder 2"/>
          <p:cNvSpPr>
            <a:spLocks noGrp="1"/>
          </p:cNvSpPr>
          <p:nvPr>
            <p:ph idx="1"/>
          </p:nvPr>
        </p:nvSpPr>
        <p:spPr>
          <a:xfrm>
            <a:off x="457200" y="1447800"/>
            <a:ext cx="8305800" cy="3444997"/>
          </a:xfrm>
        </p:spPr>
        <p:txBody>
          <a:bodyPr>
            <a:noAutofit/>
          </a:bodyPr>
          <a:lstStyle/>
          <a:p>
            <a:r>
              <a:rPr lang="en-US" sz="2800" i="1" dirty="0"/>
              <a:t>Merge algorithms </a:t>
            </a:r>
            <a:r>
              <a:rPr lang="en-US" sz="2800" dirty="0"/>
              <a:t>are a family of algorithms that run sequentially </a:t>
            </a:r>
            <a:r>
              <a:rPr lang="en-US" sz="2800" dirty="0" smtClean="0"/>
              <a:t>over multiple </a:t>
            </a:r>
            <a:r>
              <a:rPr lang="en-US" sz="2800" dirty="0"/>
              <a:t>sorted lists, typically producing more sorted lists as output.</a:t>
            </a:r>
          </a:p>
          <a:p>
            <a:endParaRPr lang="en-US" sz="2800" dirty="0" smtClean="0"/>
          </a:p>
          <a:p>
            <a:r>
              <a:rPr lang="en-US" sz="2800" dirty="0" smtClean="0"/>
              <a:t>This </a:t>
            </a:r>
            <a:r>
              <a:rPr lang="en-US" sz="2800" dirty="0"/>
              <a:t>is well-suited for machines with tape drives. </a:t>
            </a:r>
            <a:r>
              <a:rPr lang="en-US" sz="2800" dirty="0" smtClean="0"/>
              <a:t>Its usage </a:t>
            </a:r>
            <a:r>
              <a:rPr lang="en-US" sz="2800" dirty="0"/>
              <a:t>has declined </a:t>
            </a:r>
            <a:r>
              <a:rPr lang="en-US" sz="2800" dirty="0" smtClean="0"/>
              <a:t>due to </a:t>
            </a:r>
            <a:r>
              <a:rPr lang="en-US" sz="2800" dirty="0"/>
              <a:t>large random access memories, and many applications of </a:t>
            </a:r>
            <a:r>
              <a:rPr lang="en-US" sz="2800" dirty="0" smtClean="0"/>
              <a:t>merge algorithms </a:t>
            </a:r>
            <a:r>
              <a:rPr lang="en-US" sz="2800" dirty="0"/>
              <a:t>have faster alternatives when a random-access memory </a:t>
            </a:r>
            <a:r>
              <a:rPr lang="en-US" sz="2800" dirty="0" smtClean="0"/>
              <a:t>is available</a:t>
            </a:r>
            <a:r>
              <a:rPr lang="en-US" sz="2800" dirty="0"/>
              <a:t>.</a:t>
            </a:r>
          </a:p>
        </p:txBody>
      </p:sp>
      <p:sp>
        <p:nvSpPr>
          <p:cNvPr id="5" name="Slide Number Placeholder 4"/>
          <p:cNvSpPr>
            <a:spLocks noGrp="1"/>
          </p:cNvSpPr>
          <p:nvPr>
            <p:ph type="sldNum" sz="quarter" idx="12"/>
          </p:nvPr>
        </p:nvSpPr>
        <p:spPr/>
        <p:txBody>
          <a:bodyPr/>
          <a:lstStyle/>
          <a:p>
            <a:fld id="{B46DFC63-0FF6-4F16-8956-FD6FEDD2D8FE}" type="slidenum">
              <a:rPr lang="en-US" smtClean="0"/>
              <a:t>49</a:t>
            </a:fld>
            <a:endParaRPr lang="en-US"/>
          </a:p>
        </p:txBody>
      </p:sp>
    </p:spTree>
    <p:extLst>
      <p:ext uri="{BB962C8B-B14F-4D97-AF65-F5344CB8AC3E}">
        <p14:creationId xmlns:p14="http://schemas.microsoft.com/office/powerpoint/2010/main" val="3824417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2057400"/>
            <a:ext cx="8001001" cy="3810000"/>
          </a:xfrm>
        </p:spPr>
        <p:txBody>
          <a:bodyPr>
            <a:normAutofit lnSpcReduction="10000"/>
          </a:bodyPr>
          <a:lstStyle/>
          <a:p>
            <a:pPr marL="0" indent="0">
              <a:buNone/>
            </a:pPr>
            <a:r>
              <a:rPr lang="en-US" dirty="0" smtClean="0"/>
              <a:t>File managers can be: </a:t>
            </a:r>
          </a:p>
          <a:p>
            <a:pPr lvl="2"/>
            <a:r>
              <a:rPr lang="en-US" sz="2400" dirty="0" smtClean="0"/>
              <a:t>Orthodox</a:t>
            </a:r>
          </a:p>
          <a:p>
            <a:pPr lvl="2"/>
            <a:r>
              <a:rPr lang="en-US" sz="2400" dirty="0" smtClean="0"/>
              <a:t>File list</a:t>
            </a:r>
          </a:p>
          <a:p>
            <a:pPr lvl="2"/>
            <a:r>
              <a:rPr lang="en-US" sz="2400" dirty="0" smtClean="0"/>
              <a:t>Directory editors</a:t>
            </a:r>
          </a:p>
          <a:p>
            <a:pPr lvl="2"/>
            <a:r>
              <a:rPr lang="en-US" sz="2400" dirty="0" smtClean="0"/>
              <a:t>Spatial file managers</a:t>
            </a:r>
          </a:p>
          <a:p>
            <a:pPr lvl="2"/>
            <a:r>
              <a:rPr lang="en-US" sz="2400" dirty="0" smtClean="0"/>
              <a:t>3-D file managers</a:t>
            </a:r>
          </a:p>
          <a:p>
            <a:pPr lvl="2"/>
            <a:r>
              <a:rPr lang="en-US" sz="2400" b="1" dirty="0" smtClean="0"/>
              <a:t>Navigational file managers</a:t>
            </a:r>
          </a:p>
          <a:p>
            <a:pPr lvl="2"/>
            <a:r>
              <a:rPr lang="en-US" sz="2400" b="1" dirty="0" smtClean="0"/>
              <a:t>Web-based file managers.</a:t>
            </a:r>
          </a:p>
        </p:txBody>
      </p:sp>
      <p:sp>
        <p:nvSpPr>
          <p:cNvPr id="5" name="Slide Number Placeholder 4"/>
          <p:cNvSpPr>
            <a:spLocks noGrp="1"/>
          </p:cNvSpPr>
          <p:nvPr>
            <p:ph type="sldNum" sz="quarter" idx="12"/>
          </p:nvPr>
        </p:nvSpPr>
        <p:spPr/>
        <p:txBody>
          <a:bodyPr/>
          <a:lstStyle/>
          <a:p>
            <a:fld id="{B46DFC63-0FF6-4F16-8956-FD6FEDD2D8FE}" type="slidenum">
              <a:rPr lang="en-US" smtClean="0"/>
              <a:t>5</a:t>
            </a:fld>
            <a:endParaRPr lang="en-US"/>
          </a:p>
        </p:txBody>
      </p:sp>
      <p:sp>
        <p:nvSpPr>
          <p:cNvPr id="7" name="Title 1"/>
          <p:cNvSpPr>
            <a:spLocks noGrp="1"/>
          </p:cNvSpPr>
          <p:nvPr>
            <p:ph type="title"/>
          </p:nvPr>
        </p:nvSpPr>
        <p:spPr>
          <a:xfrm>
            <a:off x="609599" y="584200"/>
            <a:ext cx="7467601" cy="1320800"/>
          </a:xfrm>
        </p:spPr>
        <p:txBody>
          <a:bodyPr>
            <a:noAutofit/>
          </a:bodyPr>
          <a:lstStyle/>
          <a:p>
            <a:r>
              <a:rPr lang="en-US" sz="6000" dirty="0" smtClean="0">
                <a:solidFill>
                  <a:schemeClr val="tx1"/>
                </a:solidFill>
              </a:rPr>
              <a:t>File Managers</a:t>
            </a:r>
            <a:r>
              <a:rPr lang="en-US" dirty="0" smtClean="0">
                <a:solidFill>
                  <a:schemeClr val="tx1"/>
                </a:solidFill>
              </a:rPr>
              <a:t/>
            </a:r>
            <a:br>
              <a:rPr lang="en-US" dirty="0" smtClean="0">
                <a:solidFill>
                  <a:schemeClr val="tx1"/>
                </a:solidFill>
              </a:rPr>
            </a:br>
            <a:r>
              <a:rPr lang="en-US" dirty="0" smtClean="0">
                <a:solidFill>
                  <a:schemeClr val="tx1"/>
                </a:solidFill>
              </a:rPr>
              <a:t>Introduction (Cont)</a:t>
            </a:r>
            <a:endParaRPr lang="en-US" dirty="0">
              <a:solidFill>
                <a:schemeClr val="tx1"/>
              </a:solidFill>
            </a:endParaRPr>
          </a:p>
        </p:txBody>
      </p:sp>
    </p:spTree>
    <p:extLst>
      <p:ext uri="{BB962C8B-B14F-4D97-AF65-F5344CB8AC3E}">
        <p14:creationId xmlns:p14="http://schemas.microsoft.com/office/powerpoint/2010/main" val="22163430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352" y="381001"/>
            <a:ext cx="6798734" cy="762000"/>
          </a:xfrm>
        </p:spPr>
        <p:txBody>
          <a:bodyPr/>
          <a:lstStyle/>
          <a:p>
            <a:r>
              <a:rPr lang="en-US" dirty="0" smtClean="0"/>
              <a:t>Merging Language Support</a:t>
            </a:r>
            <a:endParaRPr lang="en-US" dirty="0"/>
          </a:p>
        </p:txBody>
      </p:sp>
      <p:sp>
        <p:nvSpPr>
          <p:cNvPr id="3" name="Content Placeholder 2"/>
          <p:cNvSpPr>
            <a:spLocks noGrp="1"/>
          </p:cNvSpPr>
          <p:nvPr>
            <p:ph idx="1"/>
          </p:nvPr>
        </p:nvSpPr>
        <p:spPr>
          <a:xfrm>
            <a:off x="533400" y="1295400"/>
            <a:ext cx="8153400" cy="3444997"/>
          </a:xfrm>
        </p:spPr>
        <p:txBody>
          <a:bodyPr>
            <a:noAutofit/>
          </a:bodyPr>
          <a:lstStyle/>
          <a:p>
            <a:r>
              <a:rPr lang="en-US" dirty="0" smtClean="0"/>
              <a:t>The </a:t>
            </a:r>
            <a:r>
              <a:rPr lang="en-US" dirty="0"/>
              <a:t>C++’s Standard Template Library has the function </a:t>
            </a:r>
            <a:r>
              <a:rPr lang="en-US" dirty="0" err="1"/>
              <a:t>std</a:t>
            </a:r>
            <a:r>
              <a:rPr lang="en-US" dirty="0"/>
              <a:t>::</a:t>
            </a:r>
            <a:r>
              <a:rPr lang="en-US" dirty="0" smtClean="0"/>
              <a:t>merge, which </a:t>
            </a:r>
            <a:r>
              <a:rPr lang="en-US" dirty="0"/>
              <a:t>merges two sorted ranges of iterators, and </a:t>
            </a:r>
            <a:r>
              <a:rPr lang="en-US" dirty="0" err="1"/>
              <a:t>std</a:t>
            </a:r>
            <a:r>
              <a:rPr lang="en-US" dirty="0"/>
              <a:t>::</a:t>
            </a:r>
            <a:r>
              <a:rPr lang="en-US" dirty="0" err="1" smtClean="0"/>
              <a:t>inplace</a:t>
            </a:r>
            <a:r>
              <a:rPr lang="en-US" dirty="0" smtClean="0"/>
              <a:t> merge, which </a:t>
            </a:r>
            <a:r>
              <a:rPr lang="en-US" dirty="0"/>
              <a:t>merges two consecutive sorted ranges </a:t>
            </a:r>
            <a:r>
              <a:rPr lang="en-US" i="1" dirty="0"/>
              <a:t>in-place</a:t>
            </a:r>
            <a:r>
              <a:rPr lang="en-US" dirty="0"/>
              <a:t>. </a:t>
            </a:r>
            <a:endParaRPr lang="en-US" dirty="0" smtClean="0"/>
          </a:p>
          <a:p>
            <a:endParaRPr lang="en-US" dirty="0"/>
          </a:p>
          <a:p>
            <a:r>
              <a:rPr lang="en-US" dirty="0" smtClean="0"/>
              <a:t>In </a:t>
            </a:r>
            <a:r>
              <a:rPr lang="en-US" dirty="0"/>
              <a:t>addition, </a:t>
            </a:r>
            <a:r>
              <a:rPr lang="en-US" dirty="0" smtClean="0"/>
              <a:t>the </a:t>
            </a:r>
            <a:r>
              <a:rPr lang="en-US" dirty="0" err="1" smtClean="0"/>
              <a:t>std</a:t>
            </a:r>
            <a:r>
              <a:rPr lang="en-US" dirty="0"/>
              <a:t>::list (linked list) class has its own merge method which </a:t>
            </a:r>
            <a:r>
              <a:rPr lang="en-US" dirty="0" smtClean="0"/>
              <a:t>merges another </a:t>
            </a:r>
            <a:r>
              <a:rPr lang="en-US" dirty="0"/>
              <a:t>list into itself. The type of the elements merged must support </a:t>
            </a:r>
            <a:r>
              <a:rPr lang="en-US" dirty="0" smtClean="0"/>
              <a:t>the less-than </a:t>
            </a:r>
            <a:r>
              <a:rPr lang="en-US" dirty="0"/>
              <a:t>(&lt;) operator, or it must be provided with a custom comparator.</a:t>
            </a:r>
          </a:p>
          <a:p>
            <a:endParaRPr lang="en-US" dirty="0" smtClean="0"/>
          </a:p>
          <a:p>
            <a:r>
              <a:rPr lang="en-US" dirty="0" smtClean="0"/>
              <a:t>PHP </a:t>
            </a:r>
            <a:r>
              <a:rPr lang="en-US" dirty="0"/>
              <a:t>has the </a:t>
            </a:r>
            <a:r>
              <a:rPr lang="en-US" dirty="0" smtClean="0"/>
              <a:t>array merge</a:t>
            </a:r>
            <a:r>
              <a:rPr lang="en-US" dirty="0"/>
              <a:t>() and </a:t>
            </a:r>
            <a:r>
              <a:rPr lang="en-US" dirty="0" err="1"/>
              <a:t>array_merge_recursive</a:t>
            </a:r>
            <a:r>
              <a:rPr lang="en-US" dirty="0"/>
              <a:t>() functions.</a:t>
            </a:r>
          </a:p>
        </p:txBody>
      </p:sp>
      <p:sp>
        <p:nvSpPr>
          <p:cNvPr id="5" name="Slide Number Placeholder 4"/>
          <p:cNvSpPr>
            <a:spLocks noGrp="1"/>
          </p:cNvSpPr>
          <p:nvPr>
            <p:ph type="sldNum" sz="quarter" idx="12"/>
          </p:nvPr>
        </p:nvSpPr>
        <p:spPr/>
        <p:txBody>
          <a:bodyPr/>
          <a:lstStyle/>
          <a:p>
            <a:fld id="{B46DFC63-0FF6-4F16-8956-FD6FEDD2D8FE}" type="slidenum">
              <a:rPr lang="en-US" smtClean="0"/>
              <a:t>50</a:t>
            </a:fld>
            <a:endParaRPr lang="en-US"/>
          </a:p>
        </p:txBody>
      </p:sp>
    </p:spTree>
    <p:extLst>
      <p:ext uri="{BB962C8B-B14F-4D97-AF65-F5344CB8AC3E}">
        <p14:creationId xmlns:p14="http://schemas.microsoft.com/office/powerpoint/2010/main" val="5761925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542" y="381000"/>
            <a:ext cx="6798734" cy="1303867"/>
          </a:xfrm>
        </p:spPr>
        <p:txBody>
          <a:bodyPr>
            <a:normAutofit fontScale="90000"/>
          </a:bodyPr>
          <a:lstStyle/>
          <a:p>
            <a:r>
              <a:rPr lang="en-US" dirty="0" smtClean="0"/>
              <a:t>File Handling in High </a:t>
            </a:r>
            <a:r>
              <a:rPr lang="en-US" dirty="0"/>
              <a:t>L</a:t>
            </a:r>
            <a:r>
              <a:rPr lang="en-US" dirty="0" smtClean="0"/>
              <a:t>evel Languages</a:t>
            </a:r>
            <a:endParaRPr lang="en-US" dirty="0"/>
          </a:p>
        </p:txBody>
      </p:sp>
      <p:sp>
        <p:nvSpPr>
          <p:cNvPr id="3" name="Content Placeholder 2"/>
          <p:cNvSpPr>
            <a:spLocks noGrp="1"/>
          </p:cNvSpPr>
          <p:nvPr>
            <p:ph idx="1"/>
          </p:nvPr>
        </p:nvSpPr>
        <p:spPr>
          <a:xfrm>
            <a:off x="457200" y="1736603"/>
            <a:ext cx="8153400" cy="3444997"/>
          </a:xfrm>
        </p:spPr>
        <p:txBody>
          <a:bodyPr>
            <a:noAutofit/>
          </a:bodyPr>
          <a:lstStyle/>
          <a:p>
            <a:r>
              <a:rPr lang="en-US" sz="2800" dirty="0"/>
              <a:t>Programming languages have facilities embedded in them to read </a:t>
            </a:r>
            <a:r>
              <a:rPr lang="en-US" sz="2800" dirty="0" smtClean="0"/>
              <a:t>data </a:t>
            </a:r>
            <a:r>
              <a:rPr lang="en-US" sz="2800" dirty="0"/>
              <a:t>values from a file stored in the computer memory or any </a:t>
            </a:r>
            <a:r>
              <a:rPr lang="en-US" sz="2800" dirty="0" smtClean="0"/>
              <a:t>storage device</a:t>
            </a:r>
            <a:r>
              <a:rPr lang="en-US" sz="2800" dirty="0"/>
              <a:t>. </a:t>
            </a:r>
            <a:endParaRPr lang="en-US" sz="2800" dirty="0" smtClean="0"/>
          </a:p>
          <a:p>
            <a:endParaRPr lang="en-US" sz="1600" dirty="0" smtClean="0"/>
          </a:p>
          <a:p>
            <a:r>
              <a:rPr lang="en-US" sz="2800" dirty="0" smtClean="0"/>
              <a:t>The </a:t>
            </a:r>
            <a:r>
              <a:rPr lang="en-US" sz="2800" dirty="0"/>
              <a:t>syntax differs from one programming language to another.</a:t>
            </a:r>
          </a:p>
          <a:p>
            <a:endParaRPr lang="en-US" sz="1800" dirty="0" smtClean="0"/>
          </a:p>
          <a:p>
            <a:r>
              <a:rPr lang="en-US" sz="2800" dirty="0" smtClean="0"/>
              <a:t>The </a:t>
            </a:r>
            <a:r>
              <a:rPr lang="en-US" sz="2800" dirty="0"/>
              <a:t>operating system has efficient ways of managing various </a:t>
            </a:r>
            <a:r>
              <a:rPr lang="en-US" sz="2800" dirty="0" smtClean="0"/>
              <a:t>files generated </a:t>
            </a:r>
            <a:r>
              <a:rPr lang="en-US" sz="2800" dirty="0"/>
              <a:t>by any programming language</a:t>
            </a:r>
          </a:p>
        </p:txBody>
      </p:sp>
      <p:sp>
        <p:nvSpPr>
          <p:cNvPr id="5" name="Slide Number Placeholder 4"/>
          <p:cNvSpPr>
            <a:spLocks noGrp="1"/>
          </p:cNvSpPr>
          <p:nvPr>
            <p:ph type="sldNum" sz="quarter" idx="12"/>
          </p:nvPr>
        </p:nvSpPr>
        <p:spPr/>
        <p:txBody>
          <a:bodyPr/>
          <a:lstStyle/>
          <a:p>
            <a:fld id="{B46DFC63-0FF6-4F16-8956-FD6FEDD2D8FE}" type="slidenum">
              <a:rPr lang="en-US" smtClean="0"/>
              <a:t>51</a:t>
            </a:fld>
            <a:endParaRPr lang="en-US"/>
          </a:p>
        </p:txBody>
      </p:sp>
    </p:spTree>
    <p:extLst>
      <p:ext uri="{BB962C8B-B14F-4D97-AF65-F5344CB8AC3E}">
        <p14:creationId xmlns:p14="http://schemas.microsoft.com/office/powerpoint/2010/main" val="31438810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927" y="381001"/>
            <a:ext cx="6798734" cy="762000"/>
          </a:xfrm>
        </p:spPr>
        <p:txBody>
          <a:bodyPr/>
          <a:lstStyle/>
          <a:p>
            <a:r>
              <a:rPr lang="en-US" dirty="0" smtClean="0"/>
              <a:t>C Language File </a:t>
            </a:r>
            <a:r>
              <a:rPr lang="en-US" dirty="0" err="1" smtClean="0"/>
              <a:t>Input/Output</a:t>
            </a:r>
            <a:endParaRPr lang="en-US" dirty="0"/>
          </a:p>
        </p:txBody>
      </p:sp>
      <p:sp>
        <p:nvSpPr>
          <p:cNvPr id="3" name="Content Placeholder 2"/>
          <p:cNvSpPr>
            <a:spLocks noGrp="1"/>
          </p:cNvSpPr>
          <p:nvPr>
            <p:ph idx="1"/>
          </p:nvPr>
        </p:nvSpPr>
        <p:spPr>
          <a:xfrm>
            <a:off x="533400" y="1447800"/>
            <a:ext cx="8077200" cy="3444997"/>
          </a:xfrm>
        </p:spPr>
        <p:txBody>
          <a:bodyPr>
            <a:noAutofit/>
          </a:bodyPr>
          <a:lstStyle/>
          <a:p>
            <a:r>
              <a:rPr lang="en-US" sz="2800" dirty="0"/>
              <a:t>The C programming language provides many standard library </a:t>
            </a:r>
            <a:r>
              <a:rPr lang="en-US" sz="2800" dirty="0" smtClean="0"/>
              <a:t>functions for </a:t>
            </a:r>
            <a:r>
              <a:rPr lang="en-US" sz="2800" dirty="0"/>
              <a:t>file input and output. These functions make up the bulk of the </a:t>
            </a:r>
            <a:r>
              <a:rPr lang="en-US" sz="2800" dirty="0" smtClean="0"/>
              <a:t>C standard </a:t>
            </a:r>
            <a:r>
              <a:rPr lang="en-US" sz="2800" dirty="0"/>
              <a:t>library header &lt;</a:t>
            </a:r>
            <a:r>
              <a:rPr lang="en-US" sz="2800" dirty="0" err="1"/>
              <a:t>stdio.h</a:t>
            </a:r>
            <a:r>
              <a:rPr lang="en-US" sz="2800" dirty="0"/>
              <a:t>&gt;. </a:t>
            </a:r>
            <a:endParaRPr lang="en-US" sz="2800" dirty="0" smtClean="0"/>
          </a:p>
          <a:p>
            <a:endParaRPr lang="en-US" sz="2800" dirty="0"/>
          </a:p>
          <a:p>
            <a:r>
              <a:rPr lang="en-US" sz="2800" dirty="0" smtClean="0"/>
              <a:t>The </a:t>
            </a:r>
            <a:r>
              <a:rPr lang="en-US" sz="2800" dirty="0"/>
              <a:t>I/O functionality of C is </a:t>
            </a:r>
            <a:r>
              <a:rPr lang="en-US" sz="2800" dirty="0" smtClean="0"/>
              <a:t>fairly low-level </a:t>
            </a:r>
            <a:r>
              <a:rPr lang="en-US" sz="2800" dirty="0"/>
              <a:t>by modern standards; C abstracts all file operations </a:t>
            </a:r>
            <a:r>
              <a:rPr lang="en-US" sz="2800" dirty="0" smtClean="0"/>
              <a:t>into operations </a:t>
            </a:r>
            <a:r>
              <a:rPr lang="en-US" sz="2800" dirty="0"/>
              <a:t>on streams of bytes, which may be “</a:t>
            </a:r>
            <a:r>
              <a:rPr lang="en-US" sz="2800" i="1" dirty="0"/>
              <a:t>input streams</a:t>
            </a:r>
            <a:r>
              <a:rPr lang="en-US" sz="2800" dirty="0"/>
              <a:t>” or “</a:t>
            </a:r>
            <a:r>
              <a:rPr lang="en-US" sz="2800" i="1" dirty="0" smtClean="0"/>
              <a:t>output streams</a:t>
            </a:r>
            <a:r>
              <a:rPr lang="en-US" sz="2800" dirty="0"/>
              <a:t>”.</a:t>
            </a:r>
          </a:p>
        </p:txBody>
      </p:sp>
      <p:sp>
        <p:nvSpPr>
          <p:cNvPr id="5" name="Slide Number Placeholder 4"/>
          <p:cNvSpPr>
            <a:spLocks noGrp="1"/>
          </p:cNvSpPr>
          <p:nvPr>
            <p:ph type="sldNum" sz="quarter" idx="12"/>
          </p:nvPr>
        </p:nvSpPr>
        <p:spPr/>
        <p:txBody>
          <a:bodyPr/>
          <a:lstStyle/>
          <a:p>
            <a:fld id="{B46DFC63-0FF6-4F16-8956-FD6FEDD2D8FE}" type="slidenum">
              <a:rPr lang="en-US" smtClean="0"/>
              <a:t>52</a:t>
            </a:fld>
            <a:endParaRPr lang="en-US"/>
          </a:p>
        </p:txBody>
      </p:sp>
    </p:spTree>
    <p:extLst>
      <p:ext uri="{BB962C8B-B14F-4D97-AF65-F5344CB8AC3E}">
        <p14:creationId xmlns:p14="http://schemas.microsoft.com/office/powerpoint/2010/main" val="19439626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14368" cy="1303867"/>
          </a:xfrm>
        </p:spPr>
        <p:txBody>
          <a:bodyPr>
            <a:normAutofit/>
          </a:bodyPr>
          <a:lstStyle/>
          <a:p>
            <a:r>
              <a:rPr lang="en-US" dirty="0"/>
              <a:t>C Language File </a:t>
            </a:r>
            <a:r>
              <a:rPr lang="en-US" dirty="0" err="1" smtClean="0"/>
              <a:t>Input/Output</a:t>
            </a:r>
            <a:r>
              <a:rPr lang="en-US" dirty="0" smtClean="0"/>
              <a:t> (Cont)</a:t>
            </a:r>
            <a:endParaRPr lang="en-US" dirty="0"/>
          </a:p>
        </p:txBody>
      </p:sp>
      <p:sp>
        <p:nvSpPr>
          <p:cNvPr id="3" name="Content Placeholder 2"/>
          <p:cNvSpPr>
            <a:spLocks noGrp="1"/>
          </p:cNvSpPr>
          <p:nvPr>
            <p:ph idx="1"/>
          </p:nvPr>
        </p:nvSpPr>
        <p:spPr>
          <a:xfrm>
            <a:off x="590550" y="1584203"/>
            <a:ext cx="8096250" cy="3444997"/>
          </a:xfrm>
        </p:spPr>
        <p:txBody>
          <a:bodyPr>
            <a:noAutofit/>
          </a:bodyPr>
          <a:lstStyle/>
          <a:p>
            <a:r>
              <a:rPr lang="en-US" sz="2800" dirty="0"/>
              <a:t>The stream model of file I/O was popularized by the Unix </a:t>
            </a:r>
            <a:r>
              <a:rPr lang="en-US" sz="2800" dirty="0" smtClean="0"/>
              <a:t>operating system</a:t>
            </a:r>
            <a:r>
              <a:rPr lang="en-US" sz="2800" dirty="0"/>
              <a:t>, which was developed concurrently with the C </a:t>
            </a:r>
            <a:r>
              <a:rPr lang="en-US" sz="2800" dirty="0" smtClean="0"/>
              <a:t>programming language </a:t>
            </a:r>
            <a:r>
              <a:rPr lang="en-US" sz="2800" dirty="0"/>
              <a:t>itself. </a:t>
            </a:r>
            <a:endParaRPr lang="en-US" sz="2800" dirty="0" smtClean="0"/>
          </a:p>
          <a:p>
            <a:endParaRPr lang="en-US" sz="2800" dirty="0"/>
          </a:p>
          <a:p>
            <a:r>
              <a:rPr lang="en-US" sz="2800" dirty="0" smtClean="0"/>
              <a:t>A large number of </a:t>
            </a:r>
            <a:r>
              <a:rPr lang="en-US" sz="2800" dirty="0"/>
              <a:t>modern operating systems </a:t>
            </a:r>
            <a:r>
              <a:rPr lang="en-US" sz="2800" dirty="0" smtClean="0"/>
              <a:t>have inherited </a:t>
            </a:r>
            <a:r>
              <a:rPr lang="en-US" sz="2800" dirty="0"/>
              <a:t>streams from Unix, and many languages in the C </a:t>
            </a:r>
            <a:r>
              <a:rPr lang="en-US" sz="2800" dirty="0" smtClean="0"/>
              <a:t>programming language </a:t>
            </a:r>
            <a:r>
              <a:rPr lang="en-US" sz="2800" dirty="0"/>
              <a:t>family have inherited C's file I/O interface with few if </a:t>
            </a:r>
            <a:r>
              <a:rPr lang="en-US" sz="2800" dirty="0" smtClean="0"/>
              <a:t>any changes </a:t>
            </a:r>
            <a:r>
              <a:rPr lang="en-US" sz="2800" dirty="0"/>
              <a:t>(for example, PHP). The C++ standard library reflects </a:t>
            </a:r>
            <a:r>
              <a:rPr lang="en-US" sz="2800" dirty="0" smtClean="0"/>
              <a:t>the “stream</a:t>
            </a:r>
            <a:r>
              <a:rPr lang="en-US" sz="2800" dirty="0"/>
              <a:t>” concept in its syntax.</a:t>
            </a:r>
          </a:p>
        </p:txBody>
      </p:sp>
      <p:sp>
        <p:nvSpPr>
          <p:cNvPr id="5" name="Slide Number Placeholder 4"/>
          <p:cNvSpPr>
            <a:spLocks noGrp="1"/>
          </p:cNvSpPr>
          <p:nvPr>
            <p:ph type="sldNum" sz="quarter" idx="12"/>
          </p:nvPr>
        </p:nvSpPr>
        <p:spPr/>
        <p:txBody>
          <a:bodyPr/>
          <a:lstStyle/>
          <a:p>
            <a:fld id="{B46DFC63-0FF6-4F16-8956-FD6FEDD2D8FE}" type="slidenum">
              <a:rPr lang="en-US" smtClean="0"/>
              <a:t>53</a:t>
            </a:fld>
            <a:endParaRPr lang="en-US"/>
          </a:p>
        </p:txBody>
      </p:sp>
    </p:spTree>
    <p:extLst>
      <p:ext uri="{BB962C8B-B14F-4D97-AF65-F5344CB8AC3E}">
        <p14:creationId xmlns:p14="http://schemas.microsoft.com/office/powerpoint/2010/main" val="27585220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112" y="381001"/>
            <a:ext cx="6798734" cy="838200"/>
          </a:xfrm>
        </p:spPr>
        <p:txBody>
          <a:bodyPr/>
          <a:lstStyle/>
          <a:p>
            <a:r>
              <a:rPr lang="en-US" b="1" dirty="0"/>
              <a:t>Opening a File Using </a:t>
            </a:r>
            <a:r>
              <a:rPr lang="en-US" b="1" dirty="0" err="1"/>
              <a:t>Fopen</a:t>
            </a:r>
            <a:endParaRPr lang="en-US" dirty="0"/>
          </a:p>
        </p:txBody>
      </p:sp>
      <p:sp>
        <p:nvSpPr>
          <p:cNvPr id="3" name="Content Placeholder 2"/>
          <p:cNvSpPr>
            <a:spLocks noGrp="1"/>
          </p:cNvSpPr>
          <p:nvPr>
            <p:ph idx="1"/>
          </p:nvPr>
        </p:nvSpPr>
        <p:spPr>
          <a:xfrm>
            <a:off x="533400" y="1447800"/>
            <a:ext cx="8153400" cy="3444997"/>
          </a:xfrm>
        </p:spPr>
        <p:txBody>
          <a:bodyPr>
            <a:noAutofit/>
          </a:bodyPr>
          <a:lstStyle/>
          <a:p>
            <a:r>
              <a:rPr lang="en-US" sz="3200" dirty="0"/>
              <a:t>A file is opened using </a:t>
            </a:r>
            <a:r>
              <a:rPr lang="en-US" sz="3200" b="1" dirty="0" err="1"/>
              <a:t>fopen</a:t>
            </a:r>
            <a:r>
              <a:rPr lang="en-US" sz="3200" dirty="0"/>
              <a:t>, which returns an I/O stream attached </a:t>
            </a:r>
            <a:r>
              <a:rPr lang="en-US" sz="3200" dirty="0" smtClean="0"/>
              <a:t>to the </a:t>
            </a:r>
            <a:r>
              <a:rPr lang="en-US" sz="3200" dirty="0"/>
              <a:t>specified file or other device from which reading and writing can </a:t>
            </a:r>
            <a:r>
              <a:rPr lang="en-US" sz="3200" dirty="0" smtClean="0"/>
              <a:t>be </a:t>
            </a:r>
            <a:r>
              <a:rPr lang="en-US" sz="3200" dirty="0"/>
              <a:t>done. If the function fails, it returns a null pointer. </a:t>
            </a:r>
            <a:endParaRPr lang="en-US" sz="3200" dirty="0" smtClean="0"/>
          </a:p>
          <a:p>
            <a:endParaRPr lang="en-US" sz="1050" dirty="0"/>
          </a:p>
          <a:p>
            <a:r>
              <a:rPr lang="en-US" sz="3200" dirty="0" smtClean="0"/>
              <a:t>The </a:t>
            </a:r>
            <a:r>
              <a:rPr lang="en-US" sz="3200" dirty="0"/>
              <a:t>related C </a:t>
            </a:r>
            <a:r>
              <a:rPr lang="en-US" sz="3200" dirty="0" smtClean="0"/>
              <a:t>library function </a:t>
            </a:r>
            <a:r>
              <a:rPr lang="en-US" sz="3200" b="1" dirty="0" err="1"/>
              <a:t>freopen</a:t>
            </a:r>
            <a:r>
              <a:rPr lang="en-US" sz="3200" b="1" dirty="0"/>
              <a:t> </a:t>
            </a:r>
            <a:r>
              <a:rPr lang="en-US" sz="3200" dirty="0"/>
              <a:t>performs the same operation after first closing </a:t>
            </a:r>
            <a:r>
              <a:rPr lang="en-US" sz="3200" dirty="0" smtClean="0"/>
              <a:t>any open </a:t>
            </a:r>
            <a:r>
              <a:rPr lang="en-US" sz="3200" dirty="0"/>
              <a:t>stream associated with its parameters.</a:t>
            </a:r>
          </a:p>
        </p:txBody>
      </p:sp>
      <p:sp>
        <p:nvSpPr>
          <p:cNvPr id="5" name="Slide Number Placeholder 4"/>
          <p:cNvSpPr>
            <a:spLocks noGrp="1"/>
          </p:cNvSpPr>
          <p:nvPr>
            <p:ph type="sldNum" sz="quarter" idx="12"/>
          </p:nvPr>
        </p:nvSpPr>
        <p:spPr/>
        <p:txBody>
          <a:bodyPr/>
          <a:lstStyle/>
          <a:p>
            <a:fld id="{B46DFC63-0FF6-4F16-8956-FD6FEDD2D8FE}" type="slidenum">
              <a:rPr lang="en-US" smtClean="0"/>
              <a:t>54</a:t>
            </a:fld>
            <a:endParaRPr lang="en-US"/>
          </a:p>
        </p:txBody>
      </p:sp>
    </p:spTree>
    <p:extLst>
      <p:ext uri="{BB962C8B-B14F-4D97-AF65-F5344CB8AC3E}">
        <p14:creationId xmlns:p14="http://schemas.microsoft.com/office/powerpoint/2010/main" val="39942498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82" y="521634"/>
            <a:ext cx="7490518" cy="1303867"/>
          </a:xfrm>
        </p:spPr>
        <p:txBody>
          <a:bodyPr>
            <a:normAutofit/>
          </a:bodyPr>
          <a:lstStyle/>
          <a:p>
            <a:r>
              <a:rPr lang="en-US" b="1" dirty="0"/>
              <a:t>Opening a File Using </a:t>
            </a:r>
            <a:r>
              <a:rPr lang="en-US" b="1" dirty="0" err="1" smtClean="0"/>
              <a:t>Fopen</a:t>
            </a:r>
            <a:r>
              <a:rPr lang="en-US" b="1" dirty="0" smtClean="0"/>
              <a:t> (Cont)</a:t>
            </a:r>
            <a:endParaRPr lang="en-US" dirty="0"/>
          </a:p>
        </p:txBody>
      </p:sp>
      <p:sp>
        <p:nvSpPr>
          <p:cNvPr id="3" name="Content Placeholder 2"/>
          <p:cNvSpPr>
            <a:spLocks noGrp="1"/>
          </p:cNvSpPr>
          <p:nvPr>
            <p:ph idx="1"/>
          </p:nvPr>
        </p:nvSpPr>
        <p:spPr>
          <a:xfrm>
            <a:off x="685800" y="2117603"/>
            <a:ext cx="7772400" cy="3444997"/>
          </a:xfrm>
        </p:spPr>
        <p:txBody>
          <a:bodyPr>
            <a:noAutofit/>
          </a:bodyPr>
          <a:lstStyle/>
          <a:p>
            <a:r>
              <a:rPr lang="en-US" sz="3600" dirty="0" smtClean="0"/>
              <a:t>FILE </a:t>
            </a:r>
            <a:r>
              <a:rPr lang="en-US" sz="3600" dirty="0"/>
              <a:t>*</a:t>
            </a:r>
            <a:r>
              <a:rPr lang="en-US" sz="3600" dirty="0" err="1"/>
              <a:t>fopen</a:t>
            </a:r>
            <a:r>
              <a:rPr lang="en-US" sz="3600" dirty="0"/>
              <a:t>(</a:t>
            </a:r>
            <a:r>
              <a:rPr lang="en-US" sz="3600" dirty="0" err="1"/>
              <a:t>const</a:t>
            </a:r>
            <a:r>
              <a:rPr lang="en-US" sz="3600" dirty="0"/>
              <a:t> char *path, </a:t>
            </a:r>
            <a:r>
              <a:rPr lang="en-US" sz="3600" dirty="0" err="1"/>
              <a:t>const</a:t>
            </a:r>
            <a:r>
              <a:rPr lang="en-US" sz="3600" dirty="0"/>
              <a:t> char *mode);</a:t>
            </a:r>
          </a:p>
          <a:p>
            <a:pPr marL="0" indent="0">
              <a:buNone/>
            </a:pPr>
            <a:endParaRPr lang="en-US" sz="1800" dirty="0" smtClean="0"/>
          </a:p>
          <a:p>
            <a:r>
              <a:rPr lang="en-US" sz="3600" dirty="0" smtClean="0"/>
              <a:t>FILE </a:t>
            </a:r>
            <a:r>
              <a:rPr lang="en-US" sz="3600" dirty="0"/>
              <a:t>*</a:t>
            </a:r>
            <a:r>
              <a:rPr lang="en-US" sz="3600" dirty="0" err="1"/>
              <a:t>freopen</a:t>
            </a:r>
            <a:r>
              <a:rPr lang="en-US" sz="3600" dirty="0"/>
              <a:t>(</a:t>
            </a:r>
            <a:r>
              <a:rPr lang="en-US" sz="3600" dirty="0" err="1"/>
              <a:t>const</a:t>
            </a:r>
            <a:r>
              <a:rPr lang="en-US" sz="3600" dirty="0"/>
              <a:t> char *path, </a:t>
            </a:r>
            <a:r>
              <a:rPr lang="en-US" sz="3600" dirty="0" err="1"/>
              <a:t>const</a:t>
            </a:r>
            <a:r>
              <a:rPr lang="en-US" sz="3600" dirty="0"/>
              <a:t> </a:t>
            </a:r>
            <a:r>
              <a:rPr lang="en-US" sz="3600" dirty="0" smtClean="0"/>
              <a:t>char  *</a:t>
            </a:r>
            <a:r>
              <a:rPr lang="en-US" sz="3600" dirty="0"/>
              <a:t>mode, FILE *</a:t>
            </a:r>
            <a:r>
              <a:rPr lang="en-US" sz="3600" dirty="0" err="1"/>
              <a:t>fp</a:t>
            </a:r>
            <a:r>
              <a:rPr lang="en-US" sz="3600" dirty="0"/>
              <a:t>);</a:t>
            </a:r>
          </a:p>
        </p:txBody>
      </p:sp>
      <p:sp>
        <p:nvSpPr>
          <p:cNvPr id="5" name="Slide Number Placeholder 4"/>
          <p:cNvSpPr>
            <a:spLocks noGrp="1"/>
          </p:cNvSpPr>
          <p:nvPr>
            <p:ph type="sldNum" sz="quarter" idx="12"/>
          </p:nvPr>
        </p:nvSpPr>
        <p:spPr/>
        <p:txBody>
          <a:bodyPr/>
          <a:lstStyle/>
          <a:p>
            <a:fld id="{B46DFC63-0FF6-4F16-8956-FD6FEDD2D8FE}" type="slidenum">
              <a:rPr lang="en-US" smtClean="0"/>
              <a:t>55</a:t>
            </a:fld>
            <a:endParaRPr lang="en-US"/>
          </a:p>
        </p:txBody>
      </p:sp>
    </p:spTree>
    <p:extLst>
      <p:ext uri="{BB962C8B-B14F-4D97-AF65-F5344CB8AC3E}">
        <p14:creationId xmlns:p14="http://schemas.microsoft.com/office/powerpoint/2010/main" val="40947220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498775"/>
            <a:ext cx="6798734" cy="720426"/>
          </a:xfrm>
        </p:spPr>
        <p:txBody>
          <a:bodyPr/>
          <a:lstStyle/>
          <a:p>
            <a:r>
              <a:rPr lang="en-US" b="1" dirty="0"/>
              <a:t>Closing a Stream Using </a:t>
            </a:r>
            <a:r>
              <a:rPr lang="en-US" b="1" dirty="0" err="1"/>
              <a:t>fclose</a:t>
            </a:r>
            <a:endParaRPr lang="en-US" dirty="0"/>
          </a:p>
        </p:txBody>
      </p:sp>
      <p:sp>
        <p:nvSpPr>
          <p:cNvPr id="3" name="Content Placeholder 2"/>
          <p:cNvSpPr>
            <a:spLocks noGrp="1"/>
          </p:cNvSpPr>
          <p:nvPr>
            <p:ph idx="1"/>
          </p:nvPr>
        </p:nvSpPr>
        <p:spPr>
          <a:xfrm>
            <a:off x="533400" y="1584203"/>
            <a:ext cx="8077200" cy="3444997"/>
          </a:xfrm>
        </p:spPr>
        <p:txBody>
          <a:bodyPr>
            <a:noAutofit/>
          </a:bodyPr>
          <a:lstStyle/>
          <a:p>
            <a:r>
              <a:rPr lang="en-US" sz="3200" dirty="0" smtClean="0"/>
              <a:t>The </a:t>
            </a:r>
            <a:r>
              <a:rPr lang="en-US" sz="3200" dirty="0" err="1"/>
              <a:t>fclose</a:t>
            </a:r>
            <a:r>
              <a:rPr lang="en-US" sz="3200" dirty="0"/>
              <a:t> function takes one argument: a pointer to the </a:t>
            </a:r>
            <a:r>
              <a:rPr lang="en-US" sz="3200" dirty="0" smtClean="0"/>
              <a:t>FILE structure </a:t>
            </a:r>
            <a:r>
              <a:rPr lang="en-US" sz="3200" dirty="0"/>
              <a:t>of the stream to </a:t>
            </a:r>
            <a:r>
              <a:rPr lang="en-US" sz="3200" dirty="0" smtClean="0"/>
              <a:t>close. </a:t>
            </a:r>
            <a:r>
              <a:rPr lang="en-US" sz="3200" dirty="0" err="1" smtClean="0"/>
              <a:t>int</a:t>
            </a:r>
            <a:r>
              <a:rPr lang="en-US" sz="3200" dirty="0" smtClean="0"/>
              <a:t> </a:t>
            </a:r>
            <a:r>
              <a:rPr lang="en-US" sz="3200" dirty="0" err="1"/>
              <a:t>fclose</a:t>
            </a:r>
            <a:r>
              <a:rPr lang="en-US" sz="3200" dirty="0"/>
              <a:t>(FILE *</a:t>
            </a:r>
            <a:r>
              <a:rPr lang="en-US" sz="3200" dirty="0" err="1"/>
              <a:t>fp</a:t>
            </a:r>
            <a:r>
              <a:rPr lang="en-US" sz="3200" dirty="0"/>
              <a:t>);</a:t>
            </a:r>
          </a:p>
          <a:p>
            <a:endParaRPr lang="en-US" sz="3200" dirty="0" smtClean="0"/>
          </a:p>
          <a:p>
            <a:r>
              <a:rPr lang="en-US" sz="3200" dirty="0" smtClean="0"/>
              <a:t>The </a:t>
            </a:r>
            <a:r>
              <a:rPr lang="en-US" sz="3200" dirty="0"/>
              <a:t>function returns zero on success, or EOF on </a:t>
            </a:r>
            <a:r>
              <a:rPr lang="en-US" sz="3200" dirty="0" smtClean="0"/>
              <a:t>failure. The program </a:t>
            </a:r>
            <a:r>
              <a:rPr lang="en-US" sz="3200" b="1" dirty="0" smtClean="0"/>
              <a:t>on the next slide </a:t>
            </a:r>
            <a:r>
              <a:rPr lang="en-US" sz="3200" dirty="0" smtClean="0"/>
              <a:t>opens </a:t>
            </a:r>
            <a:r>
              <a:rPr lang="en-US" sz="3200" dirty="0"/>
              <a:t>a file named sample.txt, writes </a:t>
            </a:r>
            <a:r>
              <a:rPr lang="en-US" sz="3200" dirty="0" smtClean="0"/>
              <a:t>a string </a:t>
            </a:r>
            <a:r>
              <a:rPr lang="en-US" sz="3200" dirty="0"/>
              <a:t>of characters to the file, then closes it.</a:t>
            </a:r>
          </a:p>
        </p:txBody>
      </p:sp>
      <p:sp>
        <p:nvSpPr>
          <p:cNvPr id="5" name="Slide Number Placeholder 4"/>
          <p:cNvSpPr>
            <a:spLocks noGrp="1"/>
          </p:cNvSpPr>
          <p:nvPr>
            <p:ph type="sldNum" sz="quarter" idx="12"/>
          </p:nvPr>
        </p:nvSpPr>
        <p:spPr/>
        <p:txBody>
          <a:bodyPr/>
          <a:lstStyle/>
          <a:p>
            <a:fld id="{B46DFC63-0FF6-4F16-8956-FD6FEDD2D8FE}" type="slidenum">
              <a:rPr lang="en-US" smtClean="0"/>
              <a:t>56</a:t>
            </a:fld>
            <a:endParaRPr lang="en-US"/>
          </a:p>
        </p:txBody>
      </p:sp>
    </p:spTree>
    <p:extLst>
      <p:ext uri="{BB962C8B-B14F-4D97-AF65-F5344CB8AC3E}">
        <p14:creationId xmlns:p14="http://schemas.microsoft.com/office/powerpoint/2010/main" val="20565197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4494"/>
            <a:ext cx="8077200" cy="1303867"/>
          </a:xfrm>
        </p:spPr>
        <p:txBody>
          <a:bodyPr>
            <a:normAutofit fontScale="90000"/>
          </a:bodyPr>
          <a:lstStyle/>
          <a:p>
            <a:r>
              <a:rPr lang="en-US" u="sng" dirty="0" smtClean="0"/>
              <a:t>Opening, writing, and closing </a:t>
            </a:r>
            <a:r>
              <a:rPr lang="en-US" u="sng" dirty="0"/>
              <a:t>a file</a:t>
            </a:r>
            <a:br>
              <a:rPr lang="en-US" u="sng" dirty="0"/>
            </a:br>
            <a:r>
              <a:rPr lang="en-US" u="sng" dirty="0" smtClean="0"/>
              <a:t>The file is named </a:t>
            </a:r>
            <a:r>
              <a:rPr lang="en-US" u="sng" dirty="0"/>
              <a:t>sample.txt</a:t>
            </a:r>
          </a:p>
        </p:txBody>
      </p:sp>
      <p:sp>
        <p:nvSpPr>
          <p:cNvPr id="3" name="Content Placeholder 2"/>
          <p:cNvSpPr>
            <a:spLocks noGrp="1"/>
          </p:cNvSpPr>
          <p:nvPr>
            <p:ph idx="1"/>
          </p:nvPr>
        </p:nvSpPr>
        <p:spPr>
          <a:xfrm>
            <a:off x="781354" y="1676400"/>
            <a:ext cx="7753045" cy="3444997"/>
          </a:xfrm>
        </p:spPr>
        <p:txBody>
          <a:bodyPr>
            <a:noAutofit/>
          </a:bodyPr>
          <a:lstStyle/>
          <a:p>
            <a:r>
              <a:rPr lang="en-US" sz="2000" b="1" dirty="0"/>
              <a:t>#include &lt;</a:t>
            </a:r>
            <a:r>
              <a:rPr lang="en-US" sz="2000" b="1" dirty="0" err="1"/>
              <a:t>stdio.h</a:t>
            </a:r>
            <a:r>
              <a:rPr lang="en-US" sz="2000" b="1" dirty="0"/>
              <a:t>&gt;</a:t>
            </a:r>
          </a:p>
          <a:p>
            <a:r>
              <a:rPr lang="en-US" sz="2000" b="1" dirty="0"/>
              <a:t>#include &lt;</a:t>
            </a:r>
            <a:r>
              <a:rPr lang="en-US" sz="2000" b="1" dirty="0" err="1"/>
              <a:t>string.h</a:t>
            </a:r>
            <a:r>
              <a:rPr lang="en-US" sz="2000" b="1" dirty="0"/>
              <a:t>&gt;</a:t>
            </a:r>
          </a:p>
          <a:p>
            <a:r>
              <a:rPr lang="en-US" sz="2000" b="1" dirty="0"/>
              <a:t>#include &lt;</a:t>
            </a:r>
            <a:r>
              <a:rPr lang="en-US" sz="2000" b="1" dirty="0" err="1"/>
              <a:t>stdlib.h</a:t>
            </a:r>
            <a:r>
              <a:rPr lang="en-US" sz="2000" b="1" dirty="0"/>
              <a:t>&gt;</a:t>
            </a:r>
          </a:p>
          <a:p>
            <a:r>
              <a:rPr lang="en-US" sz="2000" b="1" dirty="0" err="1"/>
              <a:t>int</a:t>
            </a:r>
            <a:r>
              <a:rPr lang="en-US" sz="2000" b="1" dirty="0"/>
              <a:t> main(void)</a:t>
            </a:r>
          </a:p>
          <a:p>
            <a:r>
              <a:rPr lang="en-US" sz="2000" b="1" dirty="0"/>
              <a:t>{</a:t>
            </a:r>
          </a:p>
          <a:p>
            <a:r>
              <a:rPr lang="en-US" sz="2000" b="1" dirty="0"/>
              <a:t>FILE *</a:t>
            </a:r>
            <a:r>
              <a:rPr lang="en-US" sz="2000" b="1" dirty="0" err="1"/>
              <a:t>fp</a:t>
            </a:r>
            <a:r>
              <a:rPr lang="en-US" sz="2000" b="1" dirty="0"/>
              <a:t>;</a:t>
            </a:r>
          </a:p>
          <a:p>
            <a:r>
              <a:rPr lang="en-US" sz="2000" b="1" dirty="0" err="1"/>
              <a:t>size_t</a:t>
            </a:r>
            <a:r>
              <a:rPr lang="en-US" sz="2000" b="1" dirty="0"/>
              <a:t> count;</a:t>
            </a:r>
          </a:p>
          <a:p>
            <a:r>
              <a:rPr lang="en-US" sz="2000" b="1" dirty="0" err="1"/>
              <a:t>const</a:t>
            </a:r>
            <a:r>
              <a:rPr lang="en-US" sz="2000" b="1" dirty="0"/>
              <a:t> char *</a:t>
            </a:r>
            <a:r>
              <a:rPr lang="en-US" sz="2000" b="1" dirty="0" err="1"/>
              <a:t>str</a:t>
            </a:r>
            <a:r>
              <a:rPr lang="en-US" sz="2000" b="1" dirty="0"/>
              <a:t> = "hello\n";</a:t>
            </a:r>
          </a:p>
          <a:p>
            <a:r>
              <a:rPr lang="en-US" sz="2000" b="1" dirty="0" err="1"/>
              <a:t>fp</a:t>
            </a:r>
            <a:r>
              <a:rPr lang="en-US" sz="2000" b="1" dirty="0"/>
              <a:t> = </a:t>
            </a:r>
            <a:r>
              <a:rPr lang="en-US" sz="2000" b="1" dirty="0" err="1"/>
              <a:t>fopen</a:t>
            </a:r>
            <a:r>
              <a:rPr lang="en-US" sz="2000" b="1" dirty="0"/>
              <a:t>("sample.txt", "w");</a:t>
            </a:r>
          </a:p>
          <a:p>
            <a:r>
              <a:rPr lang="en-US" sz="2000" b="1" dirty="0"/>
              <a:t>if(</a:t>
            </a:r>
            <a:r>
              <a:rPr lang="en-US" sz="2000" b="1" dirty="0" err="1"/>
              <a:t>fp</a:t>
            </a:r>
            <a:r>
              <a:rPr lang="en-US" sz="2000" b="1" dirty="0"/>
              <a:t> == NULL) </a:t>
            </a:r>
            <a:r>
              <a:rPr lang="en-US" sz="2000" b="1" dirty="0" smtClean="0"/>
              <a:t>{</a:t>
            </a:r>
            <a:endParaRPr lang="en-US" sz="2000" b="1" dirty="0"/>
          </a:p>
        </p:txBody>
      </p:sp>
      <p:sp>
        <p:nvSpPr>
          <p:cNvPr id="5" name="Slide Number Placeholder 4"/>
          <p:cNvSpPr>
            <a:spLocks noGrp="1"/>
          </p:cNvSpPr>
          <p:nvPr>
            <p:ph type="sldNum" sz="quarter" idx="12"/>
          </p:nvPr>
        </p:nvSpPr>
        <p:spPr/>
        <p:txBody>
          <a:bodyPr/>
          <a:lstStyle/>
          <a:p>
            <a:fld id="{B46DFC63-0FF6-4F16-8956-FD6FEDD2D8FE}" type="slidenum">
              <a:rPr lang="en-US" smtClean="0"/>
              <a:t>57</a:t>
            </a:fld>
            <a:endParaRPr lang="en-US"/>
          </a:p>
        </p:txBody>
      </p:sp>
    </p:spTree>
    <p:extLst>
      <p:ext uri="{BB962C8B-B14F-4D97-AF65-F5344CB8AC3E}">
        <p14:creationId xmlns:p14="http://schemas.microsoft.com/office/powerpoint/2010/main" val="36878831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4494"/>
            <a:ext cx="8077200" cy="1303867"/>
          </a:xfrm>
        </p:spPr>
        <p:txBody>
          <a:bodyPr>
            <a:normAutofit fontScale="90000"/>
          </a:bodyPr>
          <a:lstStyle/>
          <a:p>
            <a:r>
              <a:rPr lang="en-US" dirty="0" smtClean="0"/>
              <a:t>Opening, writing, and closing </a:t>
            </a:r>
            <a:r>
              <a:rPr lang="en-US" dirty="0"/>
              <a:t>a file</a:t>
            </a:r>
            <a:br>
              <a:rPr lang="en-US" dirty="0"/>
            </a:br>
            <a:r>
              <a:rPr lang="en-US" dirty="0" smtClean="0"/>
              <a:t>The file is named </a:t>
            </a:r>
            <a:r>
              <a:rPr lang="en-US" dirty="0"/>
              <a:t>sample.txt</a:t>
            </a:r>
          </a:p>
        </p:txBody>
      </p:sp>
      <p:sp>
        <p:nvSpPr>
          <p:cNvPr id="3" name="Content Placeholder 2"/>
          <p:cNvSpPr>
            <a:spLocks noGrp="1"/>
          </p:cNvSpPr>
          <p:nvPr>
            <p:ph idx="1"/>
          </p:nvPr>
        </p:nvSpPr>
        <p:spPr>
          <a:xfrm>
            <a:off x="781354" y="1676400"/>
            <a:ext cx="7753045" cy="3444997"/>
          </a:xfrm>
        </p:spPr>
        <p:txBody>
          <a:bodyPr>
            <a:noAutofit/>
          </a:bodyPr>
          <a:lstStyle/>
          <a:p>
            <a:r>
              <a:rPr lang="en-US" sz="2000" b="1" dirty="0" err="1" smtClean="0"/>
              <a:t>perror</a:t>
            </a:r>
            <a:r>
              <a:rPr lang="en-US" sz="2000" b="1" dirty="0"/>
              <a:t>("failed to open sample.txt");</a:t>
            </a:r>
          </a:p>
          <a:p>
            <a:r>
              <a:rPr lang="en-US" sz="2000" b="1" dirty="0"/>
              <a:t>return EXIT_FAILURE;</a:t>
            </a:r>
          </a:p>
          <a:p>
            <a:r>
              <a:rPr lang="en-US" sz="2000" b="1" dirty="0"/>
              <a:t>}</a:t>
            </a:r>
          </a:p>
          <a:p>
            <a:r>
              <a:rPr lang="en-US" sz="2000" b="1" dirty="0"/>
              <a:t>count = </a:t>
            </a:r>
            <a:r>
              <a:rPr lang="en-US" sz="2000" b="1" dirty="0" err="1"/>
              <a:t>fwrite</a:t>
            </a:r>
            <a:r>
              <a:rPr lang="en-US" sz="2000" b="1" dirty="0"/>
              <a:t>(</a:t>
            </a:r>
            <a:r>
              <a:rPr lang="en-US" sz="2000" b="1" dirty="0" err="1"/>
              <a:t>str</a:t>
            </a:r>
            <a:r>
              <a:rPr lang="en-US" sz="2000" b="1" dirty="0"/>
              <a:t>, 1, </a:t>
            </a:r>
            <a:r>
              <a:rPr lang="en-US" sz="2000" b="1" dirty="0" err="1"/>
              <a:t>strlen</a:t>
            </a:r>
            <a:r>
              <a:rPr lang="en-US" sz="2000" b="1" dirty="0"/>
              <a:t>(</a:t>
            </a:r>
            <a:r>
              <a:rPr lang="en-US" sz="2000" b="1" dirty="0" err="1"/>
              <a:t>str</a:t>
            </a:r>
            <a:r>
              <a:rPr lang="en-US" sz="2000" b="1" dirty="0"/>
              <a:t>), </a:t>
            </a:r>
            <a:r>
              <a:rPr lang="en-US" sz="2000" b="1" dirty="0" err="1"/>
              <a:t>fp</a:t>
            </a:r>
            <a:r>
              <a:rPr lang="en-US" sz="2000" b="1" dirty="0"/>
              <a:t>);</a:t>
            </a:r>
          </a:p>
          <a:p>
            <a:r>
              <a:rPr lang="en-US" sz="2000" b="1" dirty="0" err="1"/>
              <a:t>printf</a:t>
            </a:r>
            <a:r>
              <a:rPr lang="en-US" sz="2000" b="1" dirty="0"/>
              <a:t>("Wrote %</a:t>
            </a:r>
            <a:r>
              <a:rPr lang="en-US" sz="2000" b="1" dirty="0" err="1"/>
              <a:t>zu</a:t>
            </a:r>
            <a:r>
              <a:rPr lang="en-US" sz="2000" b="1" dirty="0"/>
              <a:t> bytes. </a:t>
            </a:r>
            <a:r>
              <a:rPr lang="en-US" sz="2000" b="1" dirty="0" err="1"/>
              <a:t>fclose</a:t>
            </a:r>
            <a:r>
              <a:rPr lang="en-US" sz="2000" b="1" dirty="0"/>
              <a:t>(</a:t>
            </a:r>
            <a:r>
              <a:rPr lang="en-US" sz="2000" b="1" dirty="0" err="1"/>
              <a:t>fp</a:t>
            </a:r>
            <a:r>
              <a:rPr lang="en-US" sz="2000" b="1" dirty="0"/>
              <a:t>) %s.\n",</a:t>
            </a:r>
          </a:p>
          <a:p>
            <a:r>
              <a:rPr lang="en-US" sz="2000" b="1" dirty="0"/>
              <a:t>count, </a:t>
            </a:r>
            <a:r>
              <a:rPr lang="en-US" sz="2000" b="1" dirty="0" err="1"/>
              <a:t>fclose</a:t>
            </a:r>
            <a:r>
              <a:rPr lang="en-US" sz="2000" b="1" dirty="0"/>
              <a:t>(</a:t>
            </a:r>
            <a:r>
              <a:rPr lang="en-US" sz="2000" b="1" dirty="0" err="1"/>
              <a:t>fp</a:t>
            </a:r>
            <a:r>
              <a:rPr lang="en-US" sz="2000" b="1" dirty="0"/>
              <a:t>) == 0 ? "succeeded" :</a:t>
            </a:r>
          </a:p>
          <a:p>
            <a:r>
              <a:rPr lang="en-US" sz="2000" b="1" dirty="0"/>
              <a:t>"failed");</a:t>
            </a:r>
          </a:p>
          <a:p>
            <a:r>
              <a:rPr lang="en-US" sz="2000" b="1" dirty="0" err="1"/>
              <a:t>fclose</a:t>
            </a:r>
            <a:r>
              <a:rPr lang="en-US" sz="2000" b="1" dirty="0"/>
              <a:t>(</a:t>
            </a:r>
            <a:r>
              <a:rPr lang="en-US" sz="2000" b="1" dirty="0" err="1"/>
              <a:t>fp</a:t>
            </a:r>
            <a:r>
              <a:rPr lang="en-US" sz="2000" b="1" dirty="0"/>
              <a:t>);//close de file</a:t>
            </a:r>
          </a:p>
          <a:p>
            <a:r>
              <a:rPr lang="en-US" sz="2000" b="1" dirty="0"/>
              <a:t>return EXIT_SUCCESS;</a:t>
            </a:r>
          </a:p>
          <a:p>
            <a:r>
              <a:rPr lang="en-US" sz="2000" b="1" dirty="0"/>
              <a:t>}</a:t>
            </a:r>
          </a:p>
        </p:txBody>
      </p:sp>
      <p:sp>
        <p:nvSpPr>
          <p:cNvPr id="5" name="Slide Number Placeholder 4"/>
          <p:cNvSpPr>
            <a:spLocks noGrp="1"/>
          </p:cNvSpPr>
          <p:nvPr>
            <p:ph type="sldNum" sz="quarter" idx="12"/>
          </p:nvPr>
        </p:nvSpPr>
        <p:spPr/>
        <p:txBody>
          <a:bodyPr/>
          <a:lstStyle/>
          <a:p>
            <a:fld id="{B46DFC63-0FF6-4F16-8956-FD6FEDD2D8FE}" type="slidenum">
              <a:rPr lang="en-US" smtClean="0"/>
              <a:t>58</a:t>
            </a:fld>
            <a:endParaRPr lang="en-US"/>
          </a:p>
        </p:txBody>
      </p:sp>
    </p:spTree>
    <p:extLst>
      <p:ext uri="{BB962C8B-B14F-4D97-AF65-F5344CB8AC3E}">
        <p14:creationId xmlns:p14="http://schemas.microsoft.com/office/powerpoint/2010/main" val="23428263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402" y="457201"/>
            <a:ext cx="6798734" cy="685800"/>
          </a:xfrm>
        </p:spPr>
        <p:txBody>
          <a:bodyPr>
            <a:noAutofit/>
          </a:bodyPr>
          <a:lstStyle/>
          <a:p>
            <a:r>
              <a:rPr lang="en-US" sz="4800" dirty="0" smtClean="0"/>
              <a:t>Homework</a:t>
            </a:r>
            <a:endParaRPr lang="en-US" sz="4800" dirty="0"/>
          </a:p>
        </p:txBody>
      </p:sp>
      <p:sp>
        <p:nvSpPr>
          <p:cNvPr id="3" name="Content Placeholder 2"/>
          <p:cNvSpPr>
            <a:spLocks noGrp="1"/>
          </p:cNvSpPr>
          <p:nvPr>
            <p:ph idx="1"/>
          </p:nvPr>
        </p:nvSpPr>
        <p:spPr>
          <a:xfrm>
            <a:off x="1013402" y="2286000"/>
            <a:ext cx="6798736" cy="1066800"/>
          </a:xfrm>
        </p:spPr>
        <p:txBody>
          <a:bodyPr>
            <a:noAutofit/>
          </a:bodyPr>
          <a:lstStyle/>
          <a:p>
            <a:pPr marL="0" indent="0">
              <a:buNone/>
            </a:pPr>
            <a:r>
              <a:rPr lang="en-US" sz="4000" dirty="0" smtClean="0"/>
              <a:t>Write a </a:t>
            </a:r>
            <a:r>
              <a:rPr lang="en-US" sz="4000" dirty="0"/>
              <a:t>C program </a:t>
            </a:r>
            <a:r>
              <a:rPr lang="en-US" sz="4000" dirty="0" smtClean="0"/>
              <a:t>that opens </a:t>
            </a:r>
            <a:r>
              <a:rPr lang="en-US" sz="4000" dirty="0"/>
              <a:t>a binary file called </a:t>
            </a:r>
            <a:r>
              <a:rPr lang="en-US" sz="4000" i="1" dirty="0" err="1"/>
              <a:t>myfile</a:t>
            </a:r>
            <a:r>
              <a:rPr lang="en-US" sz="4000" dirty="0"/>
              <a:t>, reads </a:t>
            </a:r>
            <a:r>
              <a:rPr lang="en-US" sz="4000" dirty="0" smtClean="0"/>
              <a:t>five bytes </a:t>
            </a:r>
            <a:r>
              <a:rPr lang="en-US" sz="4000" dirty="0"/>
              <a:t>from it, and then closes the file.</a:t>
            </a:r>
          </a:p>
          <a:p>
            <a:endParaRPr lang="en-US" sz="4000" dirty="0"/>
          </a:p>
        </p:txBody>
      </p:sp>
      <p:sp>
        <p:nvSpPr>
          <p:cNvPr id="5" name="Slide Number Placeholder 4"/>
          <p:cNvSpPr>
            <a:spLocks noGrp="1"/>
          </p:cNvSpPr>
          <p:nvPr>
            <p:ph type="sldNum" sz="quarter" idx="12"/>
          </p:nvPr>
        </p:nvSpPr>
        <p:spPr/>
        <p:txBody>
          <a:bodyPr/>
          <a:lstStyle/>
          <a:p>
            <a:fld id="{B46DFC63-0FF6-4F16-8956-FD6FEDD2D8FE}" type="slidenum">
              <a:rPr lang="en-US" smtClean="0"/>
              <a:t>59</a:t>
            </a:fld>
            <a:endParaRPr lang="en-US"/>
          </a:p>
        </p:txBody>
      </p:sp>
    </p:spTree>
    <p:extLst>
      <p:ext uri="{BB962C8B-B14F-4D97-AF65-F5344CB8AC3E}">
        <p14:creationId xmlns:p14="http://schemas.microsoft.com/office/powerpoint/2010/main" val="3708081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228600"/>
            <a:ext cx="6798734" cy="1303867"/>
          </a:xfrm>
        </p:spPr>
        <p:txBody>
          <a:bodyPr>
            <a:normAutofit/>
          </a:bodyPr>
          <a:lstStyle/>
          <a:p>
            <a:r>
              <a:rPr lang="en-US" sz="4400" b="1" dirty="0"/>
              <a:t>Navigational File Manager</a:t>
            </a:r>
            <a:endParaRPr lang="en-US" sz="4400" dirty="0"/>
          </a:p>
        </p:txBody>
      </p:sp>
      <p:sp>
        <p:nvSpPr>
          <p:cNvPr id="3" name="Content Placeholder 2"/>
          <p:cNvSpPr>
            <a:spLocks noGrp="1"/>
          </p:cNvSpPr>
          <p:nvPr>
            <p:ph idx="1"/>
          </p:nvPr>
        </p:nvSpPr>
        <p:spPr>
          <a:xfrm>
            <a:off x="304800" y="1600200"/>
            <a:ext cx="8458200" cy="3444997"/>
          </a:xfrm>
        </p:spPr>
        <p:txBody>
          <a:bodyPr>
            <a:noAutofit/>
          </a:bodyPr>
          <a:lstStyle/>
          <a:p>
            <a:r>
              <a:rPr lang="en-US" sz="3200" dirty="0"/>
              <a:t>A </a:t>
            </a:r>
            <a:r>
              <a:rPr lang="en-US" sz="3200" i="1" dirty="0"/>
              <a:t>navigational file manager</a:t>
            </a:r>
            <a:r>
              <a:rPr lang="en-US" sz="3200" dirty="0"/>
              <a:t>, also called an </a:t>
            </a:r>
            <a:r>
              <a:rPr lang="en-US" sz="3200" b="1" i="1" dirty="0"/>
              <a:t>Explorer type manager</a:t>
            </a:r>
            <a:r>
              <a:rPr lang="en-US" sz="3200" dirty="0"/>
              <a:t>, is </a:t>
            </a:r>
            <a:r>
              <a:rPr lang="en-US" sz="3200" dirty="0" smtClean="0"/>
              <a:t>a newer </a:t>
            </a:r>
            <a:r>
              <a:rPr lang="en-US" sz="3200" dirty="0"/>
              <a:t>type of file </a:t>
            </a:r>
            <a:r>
              <a:rPr lang="en-US" sz="3200" dirty="0" smtClean="0"/>
              <a:t>manager as commonly found in Microsoft Windows.</a:t>
            </a:r>
          </a:p>
          <a:p>
            <a:endParaRPr lang="en-US" sz="1800" dirty="0" smtClean="0"/>
          </a:p>
          <a:p>
            <a:r>
              <a:rPr lang="en-US" sz="3200" dirty="0"/>
              <a:t>The Windows Explorer is a </a:t>
            </a:r>
            <a:r>
              <a:rPr lang="en-US" sz="3200" dirty="0" smtClean="0"/>
              <a:t>classic </a:t>
            </a:r>
            <a:r>
              <a:rPr lang="en-US" sz="3200" dirty="0" smtClean="0"/>
              <a:t>representation </a:t>
            </a:r>
            <a:r>
              <a:rPr lang="en-US" sz="3200" dirty="0"/>
              <a:t>of the type, using a "navigational" metaphor to </a:t>
            </a:r>
            <a:r>
              <a:rPr lang="en-US" sz="3200" dirty="0" smtClean="0"/>
              <a:t>represent file </a:t>
            </a:r>
            <a:r>
              <a:rPr lang="en-US" sz="3200" dirty="0"/>
              <a:t>system locations</a:t>
            </a:r>
            <a:r>
              <a:rPr lang="en-US" sz="3200" dirty="0" smtClean="0"/>
              <a:t>. An exploration of GUI.</a:t>
            </a:r>
            <a:endParaRPr lang="en-US" sz="3200" dirty="0"/>
          </a:p>
        </p:txBody>
      </p:sp>
      <p:sp>
        <p:nvSpPr>
          <p:cNvPr id="5" name="Slide Number Placeholder 4"/>
          <p:cNvSpPr>
            <a:spLocks noGrp="1"/>
          </p:cNvSpPr>
          <p:nvPr>
            <p:ph type="sldNum" sz="quarter" idx="12"/>
          </p:nvPr>
        </p:nvSpPr>
        <p:spPr/>
        <p:txBody>
          <a:bodyPr/>
          <a:lstStyle/>
          <a:p>
            <a:fld id="{B46DFC63-0FF6-4F16-8956-FD6FEDD2D8FE}" type="slidenum">
              <a:rPr lang="en-US" smtClean="0"/>
              <a:t>6</a:t>
            </a:fld>
            <a:endParaRPr lang="en-US"/>
          </a:p>
        </p:txBody>
      </p:sp>
    </p:spTree>
    <p:extLst>
      <p:ext uri="{BB962C8B-B14F-4D97-AF65-F5344CB8AC3E}">
        <p14:creationId xmlns:p14="http://schemas.microsoft.com/office/powerpoint/2010/main" val="22374523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21635"/>
            <a:ext cx="6798734" cy="849966"/>
          </a:xfrm>
        </p:spPr>
        <p:txBody>
          <a:bodyPr/>
          <a:lstStyle/>
          <a:p>
            <a:r>
              <a:rPr lang="en-US" b="1" dirty="0"/>
              <a:t>Text File Operations in C#</a:t>
            </a:r>
            <a:endParaRPr lang="en-US" dirty="0"/>
          </a:p>
        </p:txBody>
      </p:sp>
      <p:sp>
        <p:nvSpPr>
          <p:cNvPr id="3" name="Content Placeholder 2"/>
          <p:cNvSpPr>
            <a:spLocks noGrp="1"/>
          </p:cNvSpPr>
          <p:nvPr>
            <p:ph idx="1"/>
          </p:nvPr>
        </p:nvSpPr>
        <p:spPr>
          <a:xfrm>
            <a:off x="609600" y="1524000"/>
            <a:ext cx="7924800" cy="3444997"/>
          </a:xfrm>
        </p:spPr>
        <p:txBody>
          <a:bodyPr>
            <a:noAutofit/>
          </a:bodyPr>
          <a:lstStyle/>
          <a:p>
            <a:r>
              <a:rPr lang="en-US" sz="2800" dirty="0"/>
              <a:t>C-Sharp provides a File class which is used in manipulating text files.</a:t>
            </a:r>
          </a:p>
          <a:p>
            <a:endParaRPr lang="en-US" sz="1400" dirty="0" smtClean="0"/>
          </a:p>
          <a:p>
            <a:r>
              <a:rPr lang="en-US" sz="2800" dirty="0" smtClean="0"/>
              <a:t>The </a:t>
            </a:r>
            <a:r>
              <a:rPr lang="en-US" sz="2800" dirty="0"/>
              <a:t>File class is within the System namespace. Also we can use </a:t>
            </a:r>
            <a:r>
              <a:rPr lang="en-US" sz="2800" dirty="0" smtClean="0"/>
              <a:t>the </a:t>
            </a:r>
            <a:r>
              <a:rPr lang="en-US" sz="2800" dirty="0" err="1" smtClean="0"/>
              <a:t>StreamReader</a:t>
            </a:r>
            <a:r>
              <a:rPr lang="en-US" sz="2800" dirty="0" smtClean="0"/>
              <a:t> </a:t>
            </a:r>
            <a:r>
              <a:rPr lang="en-US" sz="2800" dirty="0"/>
              <a:t>and </a:t>
            </a:r>
            <a:r>
              <a:rPr lang="en-US" sz="2800" dirty="0" err="1"/>
              <a:t>StreamWriter</a:t>
            </a:r>
            <a:r>
              <a:rPr lang="en-US" sz="2800" dirty="0"/>
              <a:t> classes, which are within </a:t>
            </a:r>
            <a:r>
              <a:rPr lang="en-US" sz="2800" dirty="0" smtClean="0"/>
              <a:t>the System.IO</a:t>
            </a:r>
            <a:r>
              <a:rPr lang="en-US" sz="2800" dirty="0"/>
              <a:t>, namespace for reading from and writing to a text file. </a:t>
            </a:r>
            <a:endParaRPr lang="en-US" sz="2800" dirty="0" smtClean="0"/>
          </a:p>
          <a:p>
            <a:endParaRPr lang="en-US" sz="1100" dirty="0"/>
          </a:p>
          <a:p>
            <a:r>
              <a:rPr lang="en-US" sz="2800" dirty="0" smtClean="0"/>
              <a:t>Now, we </a:t>
            </a:r>
            <a:r>
              <a:rPr lang="en-US" sz="2800" dirty="0"/>
              <a:t>see examples of creating a text file, reading contents of </a:t>
            </a:r>
            <a:r>
              <a:rPr lang="en-US" sz="2800" dirty="0" smtClean="0"/>
              <a:t>a text </a:t>
            </a:r>
            <a:r>
              <a:rPr lang="en-US" sz="2800" dirty="0"/>
              <a:t>file and appending lines to a text file.</a:t>
            </a:r>
          </a:p>
        </p:txBody>
      </p:sp>
      <p:sp>
        <p:nvSpPr>
          <p:cNvPr id="5" name="Slide Number Placeholder 4"/>
          <p:cNvSpPr>
            <a:spLocks noGrp="1"/>
          </p:cNvSpPr>
          <p:nvPr>
            <p:ph type="sldNum" sz="quarter" idx="12"/>
          </p:nvPr>
        </p:nvSpPr>
        <p:spPr/>
        <p:txBody>
          <a:bodyPr/>
          <a:lstStyle/>
          <a:p>
            <a:fld id="{B46DFC63-0FF6-4F16-8956-FD6FEDD2D8FE}" type="slidenum">
              <a:rPr lang="en-US" smtClean="0"/>
              <a:t>60</a:t>
            </a:fld>
            <a:endParaRPr lang="en-US"/>
          </a:p>
        </p:txBody>
      </p:sp>
    </p:spTree>
    <p:extLst>
      <p:ext uri="{BB962C8B-B14F-4D97-AF65-F5344CB8AC3E}">
        <p14:creationId xmlns:p14="http://schemas.microsoft.com/office/powerpoint/2010/main" val="13828586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542" y="555925"/>
            <a:ext cx="6798734" cy="739476"/>
          </a:xfrm>
        </p:spPr>
        <p:txBody>
          <a:bodyPr/>
          <a:lstStyle/>
          <a:p>
            <a:r>
              <a:rPr lang="en-US" b="1" dirty="0"/>
              <a:t>Creating a Text File</a:t>
            </a:r>
            <a:endParaRPr lang="en-US" dirty="0"/>
          </a:p>
        </p:txBody>
      </p:sp>
      <p:sp>
        <p:nvSpPr>
          <p:cNvPr id="3" name="Content Placeholder 2"/>
          <p:cNvSpPr>
            <a:spLocks noGrp="1"/>
          </p:cNvSpPr>
          <p:nvPr>
            <p:ph idx="1"/>
          </p:nvPr>
        </p:nvSpPr>
        <p:spPr>
          <a:xfrm>
            <a:off x="609600" y="1584203"/>
            <a:ext cx="8077200" cy="3444997"/>
          </a:xfrm>
        </p:spPr>
        <p:txBody>
          <a:bodyPr>
            <a:noAutofit/>
          </a:bodyPr>
          <a:lstStyle/>
          <a:p>
            <a:r>
              <a:rPr lang="en-US" sz="3200" dirty="0"/>
              <a:t>For creating text file we use the </a:t>
            </a:r>
            <a:r>
              <a:rPr lang="en-US" sz="3200" dirty="0" err="1"/>
              <a:t>CreateText</a:t>
            </a:r>
            <a:r>
              <a:rPr lang="en-US" sz="3200" dirty="0"/>
              <a:t> Method of the File Class.</a:t>
            </a:r>
          </a:p>
          <a:p>
            <a:pPr marL="0" indent="0">
              <a:buNone/>
            </a:pPr>
            <a:endParaRPr lang="en-US" sz="1800" dirty="0" smtClean="0"/>
          </a:p>
          <a:p>
            <a:r>
              <a:rPr lang="en-US" sz="3200" dirty="0" smtClean="0"/>
              <a:t>The </a:t>
            </a:r>
            <a:r>
              <a:rPr lang="en-US" sz="3200" dirty="0" err="1"/>
              <a:t>CreateText</a:t>
            </a:r>
            <a:r>
              <a:rPr lang="en-US" sz="3200" dirty="0"/>
              <a:t> Method takes in the path of the file to be created as </a:t>
            </a:r>
            <a:r>
              <a:rPr lang="en-US" sz="3200" dirty="0" smtClean="0"/>
              <a:t>an </a:t>
            </a:r>
            <a:r>
              <a:rPr lang="en-US" sz="3200" dirty="0"/>
              <a:t>argument. It creates a file in the specified path and returns </a:t>
            </a:r>
            <a:r>
              <a:rPr lang="en-US" sz="3200" dirty="0" smtClean="0"/>
              <a:t>a </a:t>
            </a:r>
            <a:r>
              <a:rPr lang="en-US" sz="3200" dirty="0" err="1" smtClean="0"/>
              <a:t>StreamWriter</a:t>
            </a:r>
            <a:r>
              <a:rPr lang="en-US" sz="3200" dirty="0" smtClean="0"/>
              <a:t> </a:t>
            </a:r>
            <a:r>
              <a:rPr lang="en-US" sz="3200" dirty="0"/>
              <a:t>object which can be used to write contents to the file</a:t>
            </a:r>
            <a:r>
              <a:rPr lang="en-US" sz="3200" dirty="0" smtClean="0"/>
              <a:t>. </a:t>
            </a:r>
            <a:endParaRPr lang="en-US" sz="3200" dirty="0"/>
          </a:p>
        </p:txBody>
      </p:sp>
      <p:sp>
        <p:nvSpPr>
          <p:cNvPr id="5" name="Slide Number Placeholder 4"/>
          <p:cNvSpPr>
            <a:spLocks noGrp="1"/>
          </p:cNvSpPr>
          <p:nvPr>
            <p:ph type="sldNum" sz="quarter" idx="12"/>
          </p:nvPr>
        </p:nvSpPr>
        <p:spPr/>
        <p:txBody>
          <a:bodyPr/>
          <a:lstStyle/>
          <a:p>
            <a:fld id="{B46DFC63-0FF6-4F16-8956-FD6FEDD2D8FE}" type="slidenum">
              <a:rPr lang="en-US" smtClean="0"/>
              <a:t>61</a:t>
            </a:fld>
            <a:endParaRPr lang="en-US"/>
          </a:p>
        </p:txBody>
      </p:sp>
    </p:spTree>
    <p:extLst>
      <p:ext uri="{BB962C8B-B14F-4D97-AF65-F5344CB8AC3E}">
        <p14:creationId xmlns:p14="http://schemas.microsoft.com/office/powerpoint/2010/main" val="29221992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112" y="304801"/>
            <a:ext cx="6798734" cy="838200"/>
          </a:xfrm>
        </p:spPr>
        <p:txBody>
          <a:bodyPr/>
          <a:lstStyle/>
          <a:p>
            <a:r>
              <a:rPr lang="en-US" u="sng" dirty="0" smtClean="0"/>
              <a:t>Creation of a Text File in C#</a:t>
            </a:r>
            <a:endParaRPr lang="en-US" u="sng" dirty="0"/>
          </a:p>
        </p:txBody>
      </p:sp>
      <p:sp>
        <p:nvSpPr>
          <p:cNvPr id="3" name="Content Placeholder 2"/>
          <p:cNvSpPr>
            <a:spLocks noGrp="1"/>
          </p:cNvSpPr>
          <p:nvPr>
            <p:ph idx="1"/>
          </p:nvPr>
        </p:nvSpPr>
        <p:spPr>
          <a:xfrm>
            <a:off x="685800" y="1279403"/>
            <a:ext cx="6798736" cy="3444997"/>
          </a:xfrm>
        </p:spPr>
        <p:txBody>
          <a:bodyPr>
            <a:noAutofit/>
          </a:bodyPr>
          <a:lstStyle/>
          <a:p>
            <a:r>
              <a:rPr lang="en-US" sz="1200" b="1" dirty="0"/>
              <a:t>public class </a:t>
            </a:r>
            <a:r>
              <a:rPr lang="en-US" sz="1200" b="1" dirty="0" err="1"/>
              <a:t>FileClass</a:t>
            </a:r>
            <a:endParaRPr lang="en-US" sz="1200" b="1" dirty="0"/>
          </a:p>
          <a:p>
            <a:r>
              <a:rPr lang="en-US" sz="1200" b="1" dirty="0"/>
              <a:t>{</a:t>
            </a:r>
          </a:p>
          <a:p>
            <a:r>
              <a:rPr lang="en-US" sz="1200" b="1" dirty="0"/>
              <a:t>public static void Main()</a:t>
            </a:r>
          </a:p>
          <a:p>
            <a:r>
              <a:rPr lang="en-US" sz="1200" b="1" dirty="0"/>
              <a:t>{</a:t>
            </a:r>
          </a:p>
          <a:p>
            <a:r>
              <a:rPr lang="en-US" sz="1200" b="1" dirty="0" err="1"/>
              <a:t>WriteToFile</a:t>
            </a:r>
            <a:r>
              <a:rPr lang="en-US" sz="1200" b="1" dirty="0"/>
              <a:t>();</a:t>
            </a:r>
          </a:p>
          <a:p>
            <a:r>
              <a:rPr lang="en-US" sz="1200" b="1" dirty="0"/>
              <a:t>}</a:t>
            </a:r>
          </a:p>
          <a:p>
            <a:r>
              <a:rPr lang="en-US" sz="1200" b="1" dirty="0"/>
              <a:t>static void </a:t>
            </a:r>
            <a:r>
              <a:rPr lang="en-US" sz="1200" b="1" dirty="0" err="1"/>
              <a:t>WriteToFile</a:t>
            </a:r>
            <a:r>
              <a:rPr lang="en-US" sz="1200" b="1" dirty="0"/>
              <a:t>()</a:t>
            </a:r>
          </a:p>
          <a:p>
            <a:r>
              <a:rPr lang="en-US" sz="1200" b="1" dirty="0"/>
              <a:t>{</a:t>
            </a:r>
          </a:p>
          <a:p>
            <a:r>
              <a:rPr lang="en-US" sz="1200" b="1" dirty="0" err="1"/>
              <a:t>StreamWriter</a:t>
            </a:r>
            <a:r>
              <a:rPr lang="en-US" sz="1200" b="1" dirty="0"/>
              <a:t> SW;</a:t>
            </a:r>
          </a:p>
          <a:p>
            <a:r>
              <a:rPr lang="en-US" sz="1200" b="1" dirty="0"/>
              <a:t>SW=</a:t>
            </a:r>
            <a:r>
              <a:rPr lang="en-US" sz="1200" b="1" dirty="0" err="1"/>
              <a:t>File.CreateText</a:t>
            </a:r>
            <a:r>
              <a:rPr lang="en-US" sz="1200" b="1" dirty="0"/>
              <a:t>("c:\\MyTextFile.txt");</a:t>
            </a:r>
          </a:p>
          <a:p>
            <a:r>
              <a:rPr lang="en-US" sz="1200" b="1" dirty="0" err="1"/>
              <a:t>SW.WriteLine</a:t>
            </a:r>
            <a:r>
              <a:rPr lang="en-US" sz="1200" b="1" dirty="0"/>
              <a:t>("God is greatest of them all");</a:t>
            </a:r>
          </a:p>
          <a:p>
            <a:r>
              <a:rPr lang="en-US" sz="1200" b="1" dirty="0" err="1"/>
              <a:t>SW.WriteLine</a:t>
            </a:r>
            <a:r>
              <a:rPr lang="en-US" sz="1200" b="1" dirty="0"/>
              <a:t>("This is second line");</a:t>
            </a:r>
          </a:p>
          <a:p>
            <a:r>
              <a:rPr lang="en-US" sz="1200" b="1" dirty="0" err="1"/>
              <a:t>SW.Close</a:t>
            </a:r>
            <a:r>
              <a:rPr lang="en-US" sz="1200" b="1" dirty="0"/>
              <a:t>();</a:t>
            </a:r>
          </a:p>
          <a:p>
            <a:r>
              <a:rPr lang="en-US" sz="1200" b="1" dirty="0" err="1"/>
              <a:t>Console.WriteLine</a:t>
            </a:r>
            <a:r>
              <a:rPr lang="en-US" sz="1200" b="1" dirty="0"/>
              <a:t>(“File Created</a:t>
            </a:r>
          </a:p>
          <a:p>
            <a:r>
              <a:rPr lang="en-US" sz="1200" b="1" dirty="0" err="1"/>
              <a:t>SuccessFully</a:t>
            </a:r>
            <a:r>
              <a:rPr lang="en-US" sz="1200" b="1" dirty="0"/>
              <a:t>”);</a:t>
            </a:r>
          </a:p>
          <a:p>
            <a:r>
              <a:rPr lang="en-US" sz="1200" b="1" dirty="0"/>
              <a:t>}</a:t>
            </a:r>
          </a:p>
          <a:p>
            <a:r>
              <a:rPr lang="en-US" sz="1200" b="1" dirty="0"/>
              <a:t>}</a:t>
            </a:r>
          </a:p>
        </p:txBody>
      </p:sp>
      <p:sp>
        <p:nvSpPr>
          <p:cNvPr id="5" name="Slide Number Placeholder 4"/>
          <p:cNvSpPr>
            <a:spLocks noGrp="1"/>
          </p:cNvSpPr>
          <p:nvPr>
            <p:ph type="sldNum" sz="quarter" idx="12"/>
          </p:nvPr>
        </p:nvSpPr>
        <p:spPr/>
        <p:txBody>
          <a:bodyPr/>
          <a:lstStyle/>
          <a:p>
            <a:fld id="{B46DFC63-0FF6-4F16-8956-FD6FEDD2D8FE}" type="slidenum">
              <a:rPr lang="en-US" smtClean="0"/>
              <a:t>62</a:t>
            </a:fld>
            <a:endParaRPr lang="en-US"/>
          </a:p>
        </p:txBody>
      </p:sp>
    </p:spTree>
    <p:extLst>
      <p:ext uri="{BB962C8B-B14F-4D97-AF65-F5344CB8AC3E}">
        <p14:creationId xmlns:p14="http://schemas.microsoft.com/office/powerpoint/2010/main" val="16731644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10205"/>
            <a:ext cx="6798734" cy="708996"/>
          </a:xfrm>
        </p:spPr>
        <p:txBody>
          <a:bodyPr>
            <a:normAutofit/>
          </a:bodyPr>
          <a:lstStyle/>
          <a:p>
            <a:r>
              <a:rPr lang="en-US" b="1" dirty="0"/>
              <a:t>Reading Contents of a Text File</a:t>
            </a:r>
            <a:endParaRPr lang="en-US" dirty="0"/>
          </a:p>
        </p:txBody>
      </p:sp>
      <p:sp>
        <p:nvSpPr>
          <p:cNvPr id="3" name="Content Placeholder 2"/>
          <p:cNvSpPr>
            <a:spLocks noGrp="1"/>
          </p:cNvSpPr>
          <p:nvPr>
            <p:ph idx="1"/>
          </p:nvPr>
        </p:nvSpPr>
        <p:spPr>
          <a:xfrm>
            <a:off x="381000" y="1524000"/>
            <a:ext cx="8382000" cy="3444997"/>
          </a:xfrm>
        </p:spPr>
        <p:txBody>
          <a:bodyPr>
            <a:noAutofit/>
          </a:bodyPr>
          <a:lstStyle/>
          <a:p>
            <a:r>
              <a:rPr lang="en-US" sz="2800" dirty="0"/>
              <a:t>For reading the contents of a text file we use the </a:t>
            </a:r>
            <a:r>
              <a:rPr lang="en-US" sz="2800" dirty="0" err="1"/>
              <a:t>OpenText</a:t>
            </a:r>
            <a:r>
              <a:rPr lang="en-US" sz="2800" dirty="0"/>
              <a:t> Method </a:t>
            </a:r>
            <a:r>
              <a:rPr lang="en-US" sz="2800" dirty="0" smtClean="0"/>
              <a:t>of the </a:t>
            </a:r>
            <a:r>
              <a:rPr lang="en-US" sz="2800" dirty="0"/>
              <a:t>File class. The </a:t>
            </a:r>
            <a:r>
              <a:rPr lang="en-US" sz="2800" dirty="0" err="1"/>
              <a:t>OpenText</a:t>
            </a:r>
            <a:r>
              <a:rPr lang="en-US" sz="2800" dirty="0"/>
              <a:t> Method takes in the path of the file to </a:t>
            </a:r>
            <a:r>
              <a:rPr lang="en-US" sz="2800" dirty="0" smtClean="0"/>
              <a:t>be opened </a:t>
            </a:r>
            <a:r>
              <a:rPr lang="en-US" sz="2800" dirty="0"/>
              <a:t>as an argument</a:t>
            </a:r>
            <a:r>
              <a:rPr lang="en-US" sz="2800" dirty="0" smtClean="0"/>
              <a:t>.</a:t>
            </a:r>
          </a:p>
          <a:p>
            <a:endParaRPr lang="en-US" sz="2800" dirty="0"/>
          </a:p>
          <a:p>
            <a:r>
              <a:rPr lang="en-US" sz="2800" dirty="0" smtClean="0"/>
              <a:t> </a:t>
            </a:r>
            <a:r>
              <a:rPr lang="en-US" sz="2800" dirty="0"/>
              <a:t>It opens the specified file and returns </a:t>
            </a:r>
            <a:r>
              <a:rPr lang="en-US" sz="2800" dirty="0" smtClean="0"/>
              <a:t>a </a:t>
            </a:r>
            <a:r>
              <a:rPr lang="en-US" sz="2800" dirty="0" err="1" smtClean="0"/>
              <a:t>StreamReader</a:t>
            </a:r>
            <a:r>
              <a:rPr lang="en-US" sz="2800" dirty="0" smtClean="0"/>
              <a:t> </a:t>
            </a:r>
            <a:r>
              <a:rPr lang="en-US" sz="2800" dirty="0"/>
              <a:t>object which can be used to read the contents of the file</a:t>
            </a:r>
            <a:r>
              <a:rPr lang="en-US" sz="2800" dirty="0" smtClean="0"/>
              <a:t>. For example:</a:t>
            </a:r>
            <a:endParaRPr lang="en-US" sz="2800" dirty="0"/>
          </a:p>
        </p:txBody>
      </p:sp>
      <p:sp>
        <p:nvSpPr>
          <p:cNvPr id="5" name="Slide Number Placeholder 4"/>
          <p:cNvSpPr>
            <a:spLocks noGrp="1"/>
          </p:cNvSpPr>
          <p:nvPr>
            <p:ph type="sldNum" sz="quarter" idx="12"/>
          </p:nvPr>
        </p:nvSpPr>
        <p:spPr/>
        <p:txBody>
          <a:bodyPr/>
          <a:lstStyle/>
          <a:p>
            <a:fld id="{B46DFC63-0FF6-4F16-8956-FD6FEDD2D8FE}" type="slidenum">
              <a:rPr lang="en-US" smtClean="0"/>
              <a:t>63</a:t>
            </a:fld>
            <a:endParaRPr lang="en-US"/>
          </a:p>
        </p:txBody>
      </p:sp>
    </p:spTree>
    <p:extLst>
      <p:ext uri="{BB962C8B-B14F-4D97-AF65-F5344CB8AC3E}">
        <p14:creationId xmlns:p14="http://schemas.microsoft.com/office/powerpoint/2010/main" val="30538530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1634"/>
            <a:ext cx="7924800" cy="1303867"/>
          </a:xfrm>
        </p:spPr>
        <p:txBody>
          <a:bodyPr>
            <a:normAutofit fontScale="90000"/>
          </a:bodyPr>
          <a:lstStyle/>
          <a:p>
            <a:r>
              <a:rPr lang="en-US" b="1" u="sng" dirty="0"/>
              <a:t>Reading Contents of a Text </a:t>
            </a:r>
            <a:r>
              <a:rPr lang="en-US" b="1" u="sng" dirty="0" smtClean="0"/>
              <a:t>File using C#</a:t>
            </a:r>
            <a:endParaRPr lang="en-US" u="sng" dirty="0"/>
          </a:p>
        </p:txBody>
      </p:sp>
      <p:sp>
        <p:nvSpPr>
          <p:cNvPr id="3" name="Content Placeholder 2"/>
          <p:cNvSpPr>
            <a:spLocks noGrp="1"/>
          </p:cNvSpPr>
          <p:nvPr>
            <p:ph idx="1"/>
          </p:nvPr>
        </p:nvSpPr>
        <p:spPr>
          <a:xfrm>
            <a:off x="754685" y="1825501"/>
            <a:ext cx="6798736" cy="3444997"/>
          </a:xfrm>
        </p:spPr>
        <p:txBody>
          <a:bodyPr>
            <a:noAutofit/>
          </a:bodyPr>
          <a:lstStyle/>
          <a:p>
            <a:r>
              <a:rPr lang="en-US" sz="800" b="1" dirty="0"/>
              <a:t>public class </a:t>
            </a:r>
            <a:r>
              <a:rPr lang="en-US" sz="800" b="1" dirty="0" err="1"/>
              <a:t>FileClass</a:t>
            </a:r>
            <a:endParaRPr lang="en-US" sz="800" b="1" dirty="0"/>
          </a:p>
          <a:p>
            <a:r>
              <a:rPr lang="en-US" sz="800" b="1" dirty="0"/>
              <a:t>{</a:t>
            </a:r>
          </a:p>
          <a:p>
            <a:r>
              <a:rPr lang="en-US" sz="800" b="1" dirty="0"/>
              <a:t>public static void Main()</a:t>
            </a:r>
          </a:p>
          <a:p>
            <a:r>
              <a:rPr lang="en-US" sz="800" b="1" dirty="0"/>
              <a:t>{</a:t>
            </a:r>
          </a:p>
          <a:p>
            <a:r>
              <a:rPr lang="en-US" sz="800" b="1" dirty="0" err="1"/>
              <a:t>ReadFromFile</a:t>
            </a:r>
            <a:r>
              <a:rPr lang="en-US" sz="800" b="1" dirty="0"/>
              <a:t>("c:\\MyTextFile.txt");</a:t>
            </a:r>
          </a:p>
          <a:p>
            <a:r>
              <a:rPr lang="en-US" sz="800" b="1" dirty="0"/>
              <a:t>}</a:t>
            </a:r>
          </a:p>
          <a:p>
            <a:r>
              <a:rPr lang="en-US" sz="800" b="1" dirty="0"/>
              <a:t>static void </a:t>
            </a:r>
            <a:r>
              <a:rPr lang="en-US" sz="800" b="1" dirty="0" err="1"/>
              <a:t>ReadFromFile</a:t>
            </a:r>
            <a:r>
              <a:rPr lang="en-US" sz="800" b="1" dirty="0"/>
              <a:t>(string filename)</a:t>
            </a:r>
          </a:p>
          <a:p>
            <a:r>
              <a:rPr lang="en-US" sz="800" b="1" dirty="0"/>
              <a:t>{</a:t>
            </a:r>
          </a:p>
          <a:p>
            <a:r>
              <a:rPr lang="en-US" sz="800" b="1" dirty="0" err="1"/>
              <a:t>StreamReader</a:t>
            </a:r>
            <a:r>
              <a:rPr lang="en-US" sz="800" b="1" dirty="0"/>
              <a:t> SR;</a:t>
            </a:r>
          </a:p>
          <a:p>
            <a:r>
              <a:rPr lang="en-US" sz="800" b="1" dirty="0"/>
              <a:t>string S;</a:t>
            </a:r>
          </a:p>
          <a:p>
            <a:r>
              <a:rPr lang="en-US" sz="800" b="1" dirty="0"/>
              <a:t>SR=</a:t>
            </a:r>
            <a:r>
              <a:rPr lang="en-US" sz="800" b="1" dirty="0" err="1"/>
              <a:t>File.OpenText</a:t>
            </a:r>
            <a:r>
              <a:rPr lang="en-US" sz="800" b="1" dirty="0"/>
              <a:t>(filename);</a:t>
            </a:r>
          </a:p>
          <a:p>
            <a:r>
              <a:rPr lang="en-US" sz="800" b="1" dirty="0"/>
              <a:t>S=</a:t>
            </a:r>
            <a:r>
              <a:rPr lang="en-US" sz="800" b="1" dirty="0" err="1"/>
              <a:t>SR.ReadLine</a:t>
            </a:r>
            <a:r>
              <a:rPr lang="en-US" sz="800" b="1" dirty="0"/>
              <a:t>();</a:t>
            </a:r>
          </a:p>
          <a:p>
            <a:r>
              <a:rPr lang="en-US" sz="800" b="1" dirty="0"/>
              <a:t>while(S!=null)</a:t>
            </a:r>
          </a:p>
          <a:p>
            <a:r>
              <a:rPr lang="en-US" sz="800" b="1" dirty="0"/>
              <a:t>{</a:t>
            </a:r>
          </a:p>
          <a:p>
            <a:r>
              <a:rPr lang="en-US" sz="800" b="1" dirty="0" err="1"/>
              <a:t>Console.WriteLine</a:t>
            </a:r>
            <a:r>
              <a:rPr lang="en-US" sz="800" b="1" dirty="0"/>
              <a:t>(S</a:t>
            </a:r>
            <a:r>
              <a:rPr lang="en-US" sz="800" b="1" dirty="0" smtClean="0"/>
              <a:t>);</a:t>
            </a:r>
          </a:p>
          <a:p>
            <a:r>
              <a:rPr lang="en-US" sz="800" b="1" dirty="0"/>
              <a:t>S=</a:t>
            </a:r>
            <a:r>
              <a:rPr lang="en-US" sz="800" b="1" dirty="0" err="1"/>
              <a:t>SR.ReadLine</a:t>
            </a:r>
            <a:r>
              <a:rPr lang="en-US" sz="800" b="1" dirty="0"/>
              <a:t>();</a:t>
            </a:r>
          </a:p>
          <a:p>
            <a:r>
              <a:rPr lang="en-US" sz="800" b="1" dirty="0"/>
              <a:t>}</a:t>
            </a:r>
          </a:p>
          <a:p>
            <a:r>
              <a:rPr lang="en-US" sz="800" b="1" dirty="0" err="1"/>
              <a:t>SR.Close</a:t>
            </a:r>
            <a:r>
              <a:rPr lang="en-US" sz="800" b="1" dirty="0"/>
              <a:t>();</a:t>
            </a:r>
          </a:p>
          <a:p>
            <a:r>
              <a:rPr lang="en-US" sz="800" b="1" dirty="0"/>
              <a:t>}</a:t>
            </a:r>
          </a:p>
          <a:p>
            <a:r>
              <a:rPr lang="en-US" sz="800" b="1" dirty="0"/>
              <a:t>}</a:t>
            </a:r>
          </a:p>
        </p:txBody>
      </p:sp>
      <p:sp>
        <p:nvSpPr>
          <p:cNvPr id="5" name="Slide Number Placeholder 4"/>
          <p:cNvSpPr>
            <a:spLocks noGrp="1"/>
          </p:cNvSpPr>
          <p:nvPr>
            <p:ph type="sldNum" sz="quarter" idx="12"/>
          </p:nvPr>
        </p:nvSpPr>
        <p:spPr/>
        <p:txBody>
          <a:bodyPr/>
          <a:lstStyle/>
          <a:p>
            <a:fld id="{B46DFC63-0FF6-4F16-8956-FD6FEDD2D8FE}" type="slidenum">
              <a:rPr lang="en-US" smtClean="0"/>
              <a:t>64</a:t>
            </a:fld>
            <a:endParaRPr lang="en-US"/>
          </a:p>
        </p:txBody>
      </p:sp>
    </p:spTree>
    <p:extLst>
      <p:ext uri="{BB962C8B-B14F-4D97-AF65-F5344CB8AC3E}">
        <p14:creationId xmlns:p14="http://schemas.microsoft.com/office/powerpoint/2010/main" val="5611774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21635"/>
            <a:ext cx="6798734" cy="697566"/>
          </a:xfrm>
        </p:spPr>
        <p:txBody>
          <a:bodyPr>
            <a:normAutofit fontScale="90000"/>
          </a:bodyPr>
          <a:lstStyle/>
          <a:p>
            <a:r>
              <a:rPr lang="en-US" b="1" dirty="0"/>
              <a:t>Appending Content to a Text File</a:t>
            </a:r>
            <a:endParaRPr lang="en-US" dirty="0"/>
          </a:p>
        </p:txBody>
      </p:sp>
      <p:sp>
        <p:nvSpPr>
          <p:cNvPr id="3" name="Content Placeholder 2"/>
          <p:cNvSpPr>
            <a:spLocks noGrp="1"/>
          </p:cNvSpPr>
          <p:nvPr>
            <p:ph idx="1"/>
          </p:nvPr>
        </p:nvSpPr>
        <p:spPr>
          <a:xfrm>
            <a:off x="533400" y="1736603"/>
            <a:ext cx="8001000" cy="3444997"/>
          </a:xfrm>
        </p:spPr>
        <p:txBody>
          <a:bodyPr>
            <a:noAutofit/>
          </a:bodyPr>
          <a:lstStyle/>
          <a:p>
            <a:r>
              <a:rPr lang="en-US" sz="3200" dirty="0"/>
              <a:t>For appending content to a text file we use the </a:t>
            </a:r>
            <a:r>
              <a:rPr lang="en-US" sz="3200" dirty="0" err="1"/>
              <a:t>AppendText</a:t>
            </a:r>
            <a:r>
              <a:rPr lang="en-US" sz="3200" dirty="0"/>
              <a:t> Method </a:t>
            </a:r>
            <a:r>
              <a:rPr lang="en-US" sz="3200" dirty="0" smtClean="0"/>
              <a:t>of the </a:t>
            </a:r>
            <a:r>
              <a:rPr lang="en-US" sz="3200" dirty="0"/>
              <a:t>File class. The </a:t>
            </a:r>
            <a:r>
              <a:rPr lang="en-US" sz="3200" dirty="0" err="1"/>
              <a:t>AppendText</a:t>
            </a:r>
            <a:r>
              <a:rPr lang="en-US" sz="3200" dirty="0"/>
              <a:t> method takes in the path of the file </a:t>
            </a:r>
            <a:r>
              <a:rPr lang="en-US" sz="3200" dirty="0" smtClean="0"/>
              <a:t>to which </a:t>
            </a:r>
            <a:r>
              <a:rPr lang="en-US" sz="3200" dirty="0"/>
              <a:t>the contents to be appended as an argument. </a:t>
            </a:r>
            <a:endParaRPr lang="en-US" sz="3200" dirty="0" smtClean="0"/>
          </a:p>
          <a:p>
            <a:endParaRPr lang="en-US" sz="1000" dirty="0"/>
          </a:p>
          <a:p>
            <a:r>
              <a:rPr lang="en-US" sz="3200" dirty="0" smtClean="0"/>
              <a:t>It </a:t>
            </a:r>
            <a:r>
              <a:rPr lang="en-US" sz="3200" dirty="0"/>
              <a:t>opens the file </a:t>
            </a:r>
            <a:r>
              <a:rPr lang="en-US" sz="3200" dirty="0" smtClean="0"/>
              <a:t>in the </a:t>
            </a:r>
            <a:r>
              <a:rPr lang="en-US" sz="3200" dirty="0"/>
              <a:t>specified path and returns a </a:t>
            </a:r>
            <a:r>
              <a:rPr lang="en-US" sz="3200" dirty="0" err="1"/>
              <a:t>StreamWriter</a:t>
            </a:r>
            <a:r>
              <a:rPr lang="en-US" sz="3200" dirty="0"/>
              <a:t> object which can be </a:t>
            </a:r>
            <a:r>
              <a:rPr lang="en-US" sz="3200" dirty="0" smtClean="0"/>
              <a:t>used to </a:t>
            </a:r>
            <a:r>
              <a:rPr lang="en-US" sz="3200" dirty="0"/>
              <a:t>append contents to the file</a:t>
            </a:r>
            <a:r>
              <a:rPr lang="en-US" sz="3200" dirty="0" smtClean="0"/>
              <a:t>. </a:t>
            </a:r>
          </a:p>
          <a:p>
            <a:endParaRPr lang="en-US" sz="3200" dirty="0"/>
          </a:p>
        </p:txBody>
      </p:sp>
      <p:sp>
        <p:nvSpPr>
          <p:cNvPr id="5" name="Slide Number Placeholder 4"/>
          <p:cNvSpPr>
            <a:spLocks noGrp="1"/>
          </p:cNvSpPr>
          <p:nvPr>
            <p:ph type="sldNum" sz="quarter" idx="12"/>
          </p:nvPr>
        </p:nvSpPr>
        <p:spPr/>
        <p:txBody>
          <a:bodyPr/>
          <a:lstStyle/>
          <a:p>
            <a:fld id="{B46DFC63-0FF6-4F16-8956-FD6FEDD2D8FE}" type="slidenum">
              <a:rPr lang="en-US" smtClean="0"/>
              <a:t>65</a:t>
            </a:fld>
            <a:endParaRPr lang="en-US"/>
          </a:p>
        </p:txBody>
      </p:sp>
    </p:spTree>
    <p:extLst>
      <p:ext uri="{BB962C8B-B14F-4D97-AF65-F5344CB8AC3E}">
        <p14:creationId xmlns:p14="http://schemas.microsoft.com/office/powerpoint/2010/main" val="693277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077200" cy="1303867"/>
          </a:xfrm>
        </p:spPr>
        <p:txBody>
          <a:bodyPr>
            <a:normAutofit fontScale="90000"/>
          </a:bodyPr>
          <a:lstStyle/>
          <a:p>
            <a:r>
              <a:rPr lang="en-US" b="1" u="sng" dirty="0"/>
              <a:t>Appending Content to a Text </a:t>
            </a:r>
            <a:r>
              <a:rPr lang="en-US" b="1" u="sng" dirty="0" smtClean="0"/>
              <a:t>File with C#</a:t>
            </a:r>
            <a:endParaRPr lang="en-US" u="sng" dirty="0"/>
          </a:p>
        </p:txBody>
      </p:sp>
      <p:sp>
        <p:nvSpPr>
          <p:cNvPr id="3" name="Content Placeholder 2"/>
          <p:cNvSpPr>
            <a:spLocks noGrp="1"/>
          </p:cNvSpPr>
          <p:nvPr>
            <p:ph idx="1"/>
          </p:nvPr>
        </p:nvSpPr>
        <p:spPr>
          <a:xfrm>
            <a:off x="897464" y="1279403"/>
            <a:ext cx="6798736" cy="3444997"/>
          </a:xfrm>
        </p:spPr>
        <p:txBody>
          <a:bodyPr>
            <a:noAutofit/>
          </a:bodyPr>
          <a:lstStyle/>
          <a:p>
            <a:r>
              <a:rPr lang="en-US" sz="1300" dirty="0"/>
              <a:t>public class </a:t>
            </a:r>
            <a:r>
              <a:rPr lang="en-US" sz="1300" dirty="0" err="1"/>
              <a:t>FileClass</a:t>
            </a:r>
            <a:endParaRPr lang="en-US" sz="1300" dirty="0"/>
          </a:p>
          <a:p>
            <a:r>
              <a:rPr lang="en-US" sz="1300" dirty="0"/>
              <a:t>{</a:t>
            </a:r>
          </a:p>
          <a:p>
            <a:r>
              <a:rPr lang="en-US" sz="1300" dirty="0"/>
              <a:t>public static void Main()</a:t>
            </a:r>
          </a:p>
          <a:p>
            <a:r>
              <a:rPr lang="en-US" sz="1300" dirty="0"/>
              <a:t>{</a:t>
            </a:r>
          </a:p>
          <a:p>
            <a:r>
              <a:rPr lang="en-US" sz="1300" dirty="0" err="1"/>
              <a:t>AppendToFile</a:t>
            </a:r>
            <a:r>
              <a:rPr lang="en-US" sz="1300" dirty="0"/>
              <a:t>();</a:t>
            </a:r>
          </a:p>
          <a:p>
            <a:r>
              <a:rPr lang="en-US" sz="1300" dirty="0"/>
              <a:t>}</a:t>
            </a:r>
          </a:p>
          <a:p>
            <a:r>
              <a:rPr lang="en-US" sz="1300" dirty="0"/>
              <a:t>static void </a:t>
            </a:r>
            <a:r>
              <a:rPr lang="en-US" sz="1300" dirty="0" err="1"/>
              <a:t>AppendToFile</a:t>
            </a:r>
            <a:r>
              <a:rPr lang="en-US" sz="1300" dirty="0"/>
              <a:t>()</a:t>
            </a:r>
          </a:p>
          <a:p>
            <a:r>
              <a:rPr lang="en-US" sz="1300" dirty="0"/>
              <a:t>{</a:t>
            </a:r>
          </a:p>
          <a:p>
            <a:r>
              <a:rPr lang="en-US" sz="1300" dirty="0" err="1"/>
              <a:t>StreamWriter</a:t>
            </a:r>
            <a:r>
              <a:rPr lang="en-US" sz="1300" dirty="0"/>
              <a:t> SW;</a:t>
            </a:r>
          </a:p>
          <a:p>
            <a:r>
              <a:rPr lang="en-US" sz="1300" dirty="0"/>
              <a:t>SW=</a:t>
            </a:r>
            <a:r>
              <a:rPr lang="en-US" sz="1300" dirty="0" err="1"/>
              <a:t>File.AppendText</a:t>
            </a:r>
            <a:r>
              <a:rPr lang="en-US" sz="1300" dirty="0"/>
              <a:t>("C:\\MyTextFile.txt");</a:t>
            </a:r>
          </a:p>
          <a:p>
            <a:r>
              <a:rPr lang="en-US" sz="1300" dirty="0" err="1"/>
              <a:t>SW.WriteLine</a:t>
            </a:r>
            <a:r>
              <a:rPr lang="en-US" sz="1300" dirty="0"/>
              <a:t>("This Line Is Appended");</a:t>
            </a:r>
          </a:p>
          <a:p>
            <a:r>
              <a:rPr lang="en-US" sz="1300" dirty="0" err="1"/>
              <a:t>SW.Close</a:t>
            </a:r>
            <a:r>
              <a:rPr lang="en-US" sz="1300" dirty="0"/>
              <a:t>();</a:t>
            </a:r>
          </a:p>
          <a:p>
            <a:r>
              <a:rPr lang="en-US" sz="1300" dirty="0" err="1"/>
              <a:t>Console.WriteLine</a:t>
            </a:r>
            <a:r>
              <a:rPr lang="en-US" sz="1300" dirty="0"/>
              <a:t>("Text Appended</a:t>
            </a:r>
          </a:p>
          <a:p>
            <a:r>
              <a:rPr lang="en-US" sz="1300" dirty="0"/>
              <a:t>Successfully");</a:t>
            </a:r>
          </a:p>
          <a:p>
            <a:r>
              <a:rPr lang="en-US" sz="1300" dirty="0"/>
              <a:t>}</a:t>
            </a:r>
          </a:p>
          <a:p>
            <a:r>
              <a:rPr lang="en-US" sz="1300" dirty="0"/>
              <a:t>}</a:t>
            </a:r>
          </a:p>
        </p:txBody>
      </p:sp>
      <p:sp>
        <p:nvSpPr>
          <p:cNvPr id="5" name="Slide Number Placeholder 4"/>
          <p:cNvSpPr>
            <a:spLocks noGrp="1"/>
          </p:cNvSpPr>
          <p:nvPr>
            <p:ph type="sldNum" sz="quarter" idx="12"/>
          </p:nvPr>
        </p:nvSpPr>
        <p:spPr/>
        <p:txBody>
          <a:bodyPr/>
          <a:lstStyle/>
          <a:p>
            <a:fld id="{B46DFC63-0FF6-4F16-8956-FD6FEDD2D8FE}" type="slidenum">
              <a:rPr lang="en-US" smtClean="0"/>
              <a:t>66</a:t>
            </a:fld>
            <a:endParaRPr lang="en-US"/>
          </a:p>
        </p:txBody>
      </p:sp>
    </p:spTree>
    <p:extLst>
      <p:ext uri="{BB962C8B-B14F-4D97-AF65-F5344CB8AC3E}">
        <p14:creationId xmlns:p14="http://schemas.microsoft.com/office/powerpoint/2010/main" val="8342738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822" y="510205"/>
            <a:ext cx="6798734" cy="708996"/>
          </a:xfrm>
        </p:spPr>
        <p:txBody>
          <a:bodyPr/>
          <a:lstStyle/>
          <a:p>
            <a:r>
              <a:rPr lang="en-US" dirty="0" smtClean="0"/>
              <a:t>References</a:t>
            </a:r>
            <a:endParaRPr lang="en-US" dirty="0"/>
          </a:p>
        </p:txBody>
      </p:sp>
      <p:sp>
        <p:nvSpPr>
          <p:cNvPr id="3" name="Content Placeholder 2"/>
          <p:cNvSpPr>
            <a:spLocks noGrp="1"/>
          </p:cNvSpPr>
          <p:nvPr>
            <p:ph idx="1"/>
          </p:nvPr>
        </p:nvSpPr>
        <p:spPr>
          <a:xfrm>
            <a:off x="785164" y="1371600"/>
            <a:ext cx="7673035" cy="3444997"/>
          </a:xfrm>
        </p:spPr>
        <p:txBody>
          <a:bodyPr>
            <a:noAutofit/>
          </a:bodyPr>
          <a:lstStyle/>
          <a:p>
            <a:pPr marL="0" indent="0">
              <a:buNone/>
            </a:pPr>
            <a:endParaRPr lang="en-US" sz="1100" b="1" dirty="0" smtClean="0"/>
          </a:p>
          <a:p>
            <a:pPr marL="0" indent="0">
              <a:buNone/>
            </a:pPr>
            <a:r>
              <a:rPr lang="en-US" sz="1100" b="1" dirty="0" smtClean="0"/>
              <a:t>Davis</a:t>
            </a:r>
            <a:r>
              <a:rPr lang="en-US" sz="1100" b="1" dirty="0"/>
              <a:t>, W. S. &amp; </a:t>
            </a:r>
            <a:r>
              <a:rPr lang="en-US" sz="1100" b="1" dirty="0" err="1"/>
              <a:t>Rajkumar</a:t>
            </a:r>
            <a:r>
              <a:rPr lang="en-US" sz="1100" b="1" dirty="0"/>
              <a:t>, T.M. (2001). Operating Systems: A Systematic View (5th Edition). New Jersey: Addison-Wesley.</a:t>
            </a:r>
          </a:p>
          <a:p>
            <a:pPr marL="0" indent="0">
              <a:buNone/>
            </a:pPr>
            <a:r>
              <a:rPr lang="en-US" sz="1100" b="1" dirty="0"/>
              <a:t> </a:t>
            </a:r>
          </a:p>
          <a:p>
            <a:pPr marL="0" indent="0">
              <a:buNone/>
            </a:pPr>
            <a:endParaRPr lang="en-US" sz="1100" b="1" dirty="0" smtClean="0"/>
          </a:p>
          <a:p>
            <a:pPr marL="0" indent="0">
              <a:buNone/>
            </a:pPr>
            <a:r>
              <a:rPr lang="en-US" sz="1100" b="1" dirty="0" err="1" smtClean="0"/>
              <a:t>Deitel</a:t>
            </a:r>
            <a:r>
              <a:rPr lang="en-US" sz="1100" b="1" dirty="0"/>
              <a:t>, H. M. (2004). Operating Systems, (3rd Edition). New Jersey: Prentice Hall.</a:t>
            </a:r>
          </a:p>
          <a:p>
            <a:pPr marL="0" indent="0">
              <a:buNone/>
            </a:pPr>
            <a:endParaRPr lang="en-US" sz="1100" b="1" dirty="0"/>
          </a:p>
          <a:p>
            <a:pPr marL="0" indent="0">
              <a:buNone/>
            </a:pPr>
            <a:r>
              <a:rPr lang="en-US" sz="1100" b="1" dirty="0"/>
              <a:t> </a:t>
            </a:r>
          </a:p>
          <a:p>
            <a:pPr marL="0" indent="0">
              <a:buNone/>
            </a:pPr>
            <a:r>
              <a:rPr lang="en-US" sz="1100" b="1" dirty="0"/>
              <a:t> Encarta (2007) http://en.www.wikipedia.com.</a:t>
            </a:r>
          </a:p>
          <a:p>
            <a:pPr marL="0" indent="0">
              <a:buNone/>
            </a:pPr>
            <a:endParaRPr lang="en-US" sz="1100" b="1" dirty="0" smtClean="0"/>
          </a:p>
          <a:p>
            <a:pPr marL="0" indent="0">
              <a:buNone/>
            </a:pPr>
            <a:r>
              <a:rPr lang="en-US" sz="1100" b="1" dirty="0" smtClean="0"/>
              <a:t>Stallings</a:t>
            </a:r>
            <a:r>
              <a:rPr lang="en-US" sz="1100" b="1" dirty="0"/>
              <a:t>, Williams (2004). Operating Systems; Internal and Design Principles, (5th Edition). New Jersey: Prentice Hall.</a:t>
            </a:r>
          </a:p>
          <a:p>
            <a:pPr marL="0" indent="0">
              <a:buNone/>
            </a:pPr>
            <a:r>
              <a:rPr lang="en-US" sz="1100" b="1" dirty="0"/>
              <a:t> </a:t>
            </a:r>
          </a:p>
          <a:p>
            <a:pPr marL="0" indent="0">
              <a:buNone/>
            </a:pPr>
            <a:r>
              <a:rPr lang="en-US" sz="1100" b="1" dirty="0" err="1"/>
              <a:t>Tanenbaum</a:t>
            </a:r>
            <a:r>
              <a:rPr lang="en-US" sz="1100" b="1" dirty="0"/>
              <a:t>, A. S. (2006). Modern Operating System, (3rd Edition). New Jersey: Prentice Hall.</a:t>
            </a:r>
          </a:p>
          <a:p>
            <a:pPr marL="0" indent="0">
              <a:buNone/>
            </a:pPr>
            <a:r>
              <a:rPr lang="en-US" sz="1100" b="1" dirty="0"/>
              <a:t> </a:t>
            </a:r>
          </a:p>
          <a:p>
            <a:pPr marL="0" indent="0">
              <a:buNone/>
            </a:pPr>
            <a:r>
              <a:rPr lang="en-US" sz="1100" b="1" dirty="0"/>
              <a:t>Williams, B. K. (1999). Using Information Technology: A Practical Information to Computers and Communications. (3rd Edition). Boston: McGraw Hill</a:t>
            </a:r>
            <a:r>
              <a:rPr lang="en-US" sz="1100" b="1" dirty="0" smtClean="0"/>
              <a:t>.</a:t>
            </a:r>
          </a:p>
          <a:p>
            <a:pPr marL="0" indent="0">
              <a:buNone/>
            </a:pPr>
            <a:endParaRPr lang="en-US" sz="1100" b="1" dirty="0"/>
          </a:p>
          <a:p>
            <a:pPr marL="0" indent="0">
              <a:buNone/>
            </a:pPr>
            <a:r>
              <a:rPr lang="en-US" sz="1100" b="1" dirty="0" err="1"/>
              <a:t>Ismaila</a:t>
            </a:r>
            <a:r>
              <a:rPr lang="en-US" sz="1100" b="1" dirty="0"/>
              <a:t> O. </a:t>
            </a:r>
            <a:r>
              <a:rPr lang="en-US" sz="1100" b="1" dirty="0" err="1" smtClean="0"/>
              <a:t>Mudasiru</a:t>
            </a:r>
            <a:r>
              <a:rPr lang="en-US" sz="1100" b="1" dirty="0" smtClean="0"/>
              <a:t>,  (2011), File Processing and Management, Course Guide, NOUN.</a:t>
            </a:r>
            <a:endParaRPr lang="en-US" sz="1100" b="1" dirty="0"/>
          </a:p>
          <a:p>
            <a:pPr marL="0" indent="0">
              <a:buNone/>
            </a:pPr>
            <a:r>
              <a:rPr lang="en-US" sz="1100" b="1" dirty="0"/>
              <a:t> </a:t>
            </a:r>
          </a:p>
          <a:p>
            <a:pPr marL="0" indent="0">
              <a:buNone/>
            </a:pPr>
            <a:r>
              <a:rPr lang="en-US" sz="1100" b="1" dirty="0" smtClean="0"/>
              <a:t> </a:t>
            </a:r>
            <a:endParaRPr lang="en-US" sz="1100" b="1" dirty="0"/>
          </a:p>
          <a:p>
            <a:endParaRPr lang="en-US" sz="1100" b="1" dirty="0"/>
          </a:p>
        </p:txBody>
      </p:sp>
      <p:sp>
        <p:nvSpPr>
          <p:cNvPr id="5" name="Slide Number Placeholder 4"/>
          <p:cNvSpPr>
            <a:spLocks noGrp="1"/>
          </p:cNvSpPr>
          <p:nvPr>
            <p:ph type="sldNum" sz="quarter" idx="12"/>
          </p:nvPr>
        </p:nvSpPr>
        <p:spPr/>
        <p:txBody>
          <a:bodyPr/>
          <a:lstStyle/>
          <a:p>
            <a:fld id="{B46DFC63-0FF6-4F16-8956-FD6FEDD2D8FE}" type="slidenum">
              <a:rPr lang="en-US" smtClean="0"/>
              <a:t>67</a:t>
            </a:fld>
            <a:endParaRPr lang="en-US"/>
          </a:p>
        </p:txBody>
      </p:sp>
    </p:spTree>
    <p:extLst>
      <p:ext uri="{BB962C8B-B14F-4D97-AF65-F5344CB8AC3E}">
        <p14:creationId xmlns:p14="http://schemas.microsoft.com/office/powerpoint/2010/main" val="1965479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457200"/>
            <a:ext cx="6798734" cy="1303867"/>
          </a:xfrm>
        </p:spPr>
        <p:txBody>
          <a:bodyPr>
            <a:normAutofit fontScale="90000"/>
          </a:bodyPr>
          <a:lstStyle/>
          <a:p>
            <a:r>
              <a:rPr lang="en-US" b="1" dirty="0"/>
              <a:t>Features of Navigational File Manager</a:t>
            </a:r>
            <a:endParaRPr lang="en-US" dirty="0"/>
          </a:p>
        </p:txBody>
      </p:sp>
      <p:sp>
        <p:nvSpPr>
          <p:cNvPr id="3" name="Content Placeholder 2"/>
          <p:cNvSpPr>
            <a:spLocks noGrp="1"/>
          </p:cNvSpPr>
          <p:nvPr>
            <p:ph idx="1"/>
          </p:nvPr>
        </p:nvSpPr>
        <p:spPr>
          <a:xfrm>
            <a:off x="457200" y="1905000"/>
            <a:ext cx="8153400" cy="3444997"/>
          </a:xfrm>
        </p:spPr>
        <p:txBody>
          <a:bodyPr>
            <a:noAutofit/>
          </a:bodyPr>
          <a:lstStyle/>
          <a:p>
            <a:r>
              <a:rPr lang="en-US" sz="2800" dirty="0"/>
              <a:t>The window displays the location currently being viewed.</a:t>
            </a:r>
          </a:p>
          <a:p>
            <a:r>
              <a:rPr lang="en-US" sz="2800" dirty="0" smtClean="0"/>
              <a:t>The </a:t>
            </a:r>
            <a:r>
              <a:rPr lang="en-US" sz="2800" dirty="0"/>
              <a:t>location being viewed (the current directory) can be </a:t>
            </a:r>
            <a:r>
              <a:rPr lang="en-US" sz="2800" dirty="0" smtClean="0"/>
              <a:t>changed by </a:t>
            </a:r>
            <a:r>
              <a:rPr lang="en-US" sz="2800" dirty="0"/>
              <a:t>the user, by opening folders, pressing a </a:t>
            </a:r>
            <a:r>
              <a:rPr lang="en-US" sz="2800" i="1" dirty="0"/>
              <a:t>back button</a:t>
            </a:r>
            <a:r>
              <a:rPr lang="en-US" sz="2800" dirty="0"/>
              <a:t>, typing </a:t>
            </a:r>
            <a:r>
              <a:rPr lang="en-US" sz="2800" dirty="0" smtClean="0"/>
              <a:t>a location</a:t>
            </a:r>
            <a:r>
              <a:rPr lang="en-US" sz="2800" dirty="0"/>
              <a:t>, or using additional pane with the navigation </a:t>
            </a:r>
            <a:r>
              <a:rPr lang="en-US" sz="2800" dirty="0" smtClean="0"/>
              <a:t>tree representing </a:t>
            </a:r>
            <a:r>
              <a:rPr lang="en-US" sz="2800" dirty="0"/>
              <a:t>part or all the file system.</a:t>
            </a:r>
          </a:p>
          <a:p>
            <a:r>
              <a:rPr lang="en-US" sz="2800" dirty="0" smtClean="0"/>
              <a:t>Icons </a:t>
            </a:r>
            <a:r>
              <a:rPr lang="en-US" sz="2800" dirty="0"/>
              <a:t>represent files, programs, and directories.</a:t>
            </a:r>
          </a:p>
        </p:txBody>
      </p:sp>
      <p:sp>
        <p:nvSpPr>
          <p:cNvPr id="5" name="Slide Number Placeholder 4"/>
          <p:cNvSpPr>
            <a:spLocks noGrp="1"/>
          </p:cNvSpPr>
          <p:nvPr>
            <p:ph type="sldNum" sz="quarter" idx="12"/>
          </p:nvPr>
        </p:nvSpPr>
        <p:spPr/>
        <p:txBody>
          <a:bodyPr/>
          <a:lstStyle/>
          <a:p>
            <a:fld id="{B46DFC63-0FF6-4F16-8956-FD6FEDD2D8FE}" type="slidenum">
              <a:rPr lang="en-US" smtClean="0"/>
              <a:t>7</a:t>
            </a:fld>
            <a:endParaRPr lang="en-US"/>
          </a:p>
        </p:txBody>
      </p:sp>
    </p:spTree>
    <p:extLst>
      <p:ext uri="{BB962C8B-B14F-4D97-AF65-F5344CB8AC3E}">
        <p14:creationId xmlns:p14="http://schemas.microsoft.com/office/powerpoint/2010/main" val="80096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457200"/>
            <a:ext cx="6798734" cy="1303867"/>
          </a:xfrm>
        </p:spPr>
        <p:txBody>
          <a:bodyPr>
            <a:normAutofit fontScale="90000"/>
          </a:bodyPr>
          <a:lstStyle/>
          <a:p>
            <a:r>
              <a:rPr lang="en-US" b="1" dirty="0"/>
              <a:t>Features of Navigational File </a:t>
            </a:r>
            <a:r>
              <a:rPr lang="en-US" b="1" dirty="0" smtClean="0"/>
              <a:t>Manager (Cont)</a:t>
            </a:r>
            <a:endParaRPr lang="en-US" dirty="0"/>
          </a:p>
        </p:txBody>
      </p:sp>
      <p:sp>
        <p:nvSpPr>
          <p:cNvPr id="3" name="Content Placeholder 2"/>
          <p:cNvSpPr>
            <a:spLocks noGrp="1"/>
          </p:cNvSpPr>
          <p:nvPr>
            <p:ph idx="1"/>
          </p:nvPr>
        </p:nvSpPr>
        <p:spPr>
          <a:xfrm>
            <a:off x="381000" y="1783927"/>
            <a:ext cx="8229600" cy="3444997"/>
          </a:xfrm>
        </p:spPr>
        <p:txBody>
          <a:bodyPr>
            <a:noAutofit/>
          </a:bodyPr>
          <a:lstStyle/>
          <a:p>
            <a:r>
              <a:rPr lang="en-US" sz="2800" dirty="0" smtClean="0"/>
              <a:t>The File navigation operations include Back, Forward, Reload, Drag and Drop, Clipboard Operations. It is possible to view many directories at the same time and perform cut and paste operations between instances.</a:t>
            </a:r>
          </a:p>
          <a:p>
            <a:endParaRPr lang="en-US" dirty="0" smtClean="0"/>
          </a:p>
          <a:p>
            <a:r>
              <a:rPr lang="en-US" sz="2800" dirty="0" smtClean="0"/>
              <a:t>The usage of GUI is embraced here. </a:t>
            </a:r>
            <a:r>
              <a:rPr lang="en-US" sz="2800" b="1" dirty="0" smtClean="0"/>
              <a:t>Examples </a:t>
            </a:r>
            <a:r>
              <a:rPr lang="en-US" sz="2800" b="1" dirty="0"/>
              <a:t>of Navigational File </a:t>
            </a:r>
            <a:r>
              <a:rPr lang="en-US" sz="2800" b="1" dirty="0" smtClean="0"/>
              <a:t>Manager are: Windows Explorer, Mac OS X Finder, </a:t>
            </a:r>
            <a:r>
              <a:rPr lang="en-US" sz="2800" b="1" dirty="0" err="1" smtClean="0"/>
              <a:t>Xtree</a:t>
            </a:r>
            <a:r>
              <a:rPr lang="en-US" sz="2800" b="1" dirty="0" smtClean="0"/>
              <a:t>/</a:t>
            </a:r>
            <a:r>
              <a:rPr lang="en-US" sz="2800" b="1" dirty="0" err="1" smtClean="0"/>
              <a:t>ZTreeWin</a:t>
            </a:r>
            <a:r>
              <a:rPr lang="en-US" sz="2800" b="1" dirty="0" smtClean="0"/>
              <a:t>, </a:t>
            </a:r>
            <a:r>
              <a:rPr lang="en-US" sz="2800" b="1" dirty="0" err="1" smtClean="0"/>
              <a:t>XYPlorer</a:t>
            </a:r>
            <a:r>
              <a:rPr lang="en-US" sz="2800" b="1" dirty="0" smtClean="0"/>
              <a:t>.</a:t>
            </a:r>
            <a:endParaRPr lang="en-US" sz="2800" dirty="0"/>
          </a:p>
        </p:txBody>
      </p:sp>
      <p:sp>
        <p:nvSpPr>
          <p:cNvPr id="5" name="Slide Number Placeholder 4"/>
          <p:cNvSpPr>
            <a:spLocks noGrp="1"/>
          </p:cNvSpPr>
          <p:nvPr>
            <p:ph type="sldNum" sz="quarter" idx="12"/>
          </p:nvPr>
        </p:nvSpPr>
        <p:spPr/>
        <p:txBody>
          <a:bodyPr/>
          <a:lstStyle/>
          <a:p>
            <a:fld id="{B46DFC63-0FF6-4F16-8956-FD6FEDD2D8FE}" type="slidenum">
              <a:rPr lang="en-US" smtClean="0"/>
              <a:t>8</a:t>
            </a:fld>
            <a:endParaRPr lang="en-US"/>
          </a:p>
        </p:txBody>
      </p:sp>
    </p:spTree>
    <p:extLst>
      <p:ext uri="{BB962C8B-B14F-4D97-AF65-F5344CB8AC3E}">
        <p14:creationId xmlns:p14="http://schemas.microsoft.com/office/powerpoint/2010/main" val="352308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5" y="152400"/>
            <a:ext cx="6798734" cy="1303867"/>
          </a:xfrm>
        </p:spPr>
        <p:txBody>
          <a:bodyPr/>
          <a:lstStyle/>
          <a:p>
            <a:r>
              <a:rPr lang="en-US" b="1" dirty="0"/>
              <a:t>Web-Based File Manager</a:t>
            </a:r>
            <a:endParaRPr lang="en-US" dirty="0"/>
          </a:p>
        </p:txBody>
      </p:sp>
      <p:sp>
        <p:nvSpPr>
          <p:cNvPr id="3" name="Content Placeholder 2"/>
          <p:cNvSpPr>
            <a:spLocks noGrp="1"/>
          </p:cNvSpPr>
          <p:nvPr>
            <p:ph idx="1"/>
          </p:nvPr>
        </p:nvSpPr>
        <p:spPr>
          <a:xfrm>
            <a:off x="457200" y="1219200"/>
            <a:ext cx="8229600" cy="3444997"/>
          </a:xfrm>
        </p:spPr>
        <p:txBody>
          <a:bodyPr>
            <a:noAutofit/>
          </a:bodyPr>
          <a:lstStyle/>
          <a:p>
            <a:r>
              <a:rPr lang="en-US" sz="2800" dirty="0"/>
              <a:t>Web-based file managers are typically scripts written in PHP, Perl, </a:t>
            </a:r>
            <a:r>
              <a:rPr lang="en-US" sz="2800" dirty="0" smtClean="0"/>
              <a:t>Asp or </a:t>
            </a:r>
            <a:r>
              <a:rPr lang="en-US" sz="2800" dirty="0"/>
              <a:t>any other server side languages. When installed on a local server </a:t>
            </a:r>
            <a:r>
              <a:rPr lang="en-US" sz="2800" dirty="0" smtClean="0"/>
              <a:t>or on </a:t>
            </a:r>
            <a:r>
              <a:rPr lang="en-US" sz="2800" dirty="0"/>
              <a:t>a remotely hosted server they allow files and folders located there </a:t>
            </a:r>
            <a:r>
              <a:rPr lang="en-US" sz="2800" dirty="0" smtClean="0"/>
              <a:t>to be </a:t>
            </a:r>
            <a:r>
              <a:rPr lang="en-US" sz="2800" dirty="0"/>
              <a:t>managed and edited without the need for FTP </a:t>
            </a:r>
            <a:r>
              <a:rPr lang="en-US" sz="2800" dirty="0" smtClean="0"/>
              <a:t>access.</a:t>
            </a:r>
          </a:p>
          <a:p>
            <a:r>
              <a:rPr lang="en-US" sz="2800" dirty="0"/>
              <a:t>More advanced, and usually commercially distributed, web-based </a:t>
            </a:r>
            <a:r>
              <a:rPr lang="en-US" sz="2800" dirty="0" smtClean="0"/>
              <a:t>file management </a:t>
            </a:r>
            <a:r>
              <a:rPr lang="en-US" sz="2800" dirty="0"/>
              <a:t>scripts allow the administrator of the file manager </a:t>
            </a:r>
            <a:r>
              <a:rPr lang="en-US" sz="2800" dirty="0" smtClean="0"/>
              <a:t>to configure and secure </a:t>
            </a:r>
            <a:r>
              <a:rPr lang="en-US" sz="2800" dirty="0"/>
              <a:t>individual user accounts, each with individual </a:t>
            </a:r>
            <a:r>
              <a:rPr lang="en-US" sz="2800" dirty="0" smtClean="0"/>
              <a:t>account permissions</a:t>
            </a:r>
            <a:r>
              <a:rPr lang="en-US" sz="2800" dirty="0"/>
              <a:t>.</a:t>
            </a:r>
          </a:p>
        </p:txBody>
      </p:sp>
      <p:sp>
        <p:nvSpPr>
          <p:cNvPr id="5" name="Slide Number Placeholder 4"/>
          <p:cNvSpPr>
            <a:spLocks noGrp="1"/>
          </p:cNvSpPr>
          <p:nvPr>
            <p:ph type="sldNum" sz="quarter" idx="12"/>
          </p:nvPr>
        </p:nvSpPr>
        <p:spPr/>
        <p:txBody>
          <a:bodyPr/>
          <a:lstStyle/>
          <a:p>
            <a:fld id="{B46DFC63-0FF6-4F16-8956-FD6FEDD2D8FE}" type="slidenum">
              <a:rPr lang="en-US" smtClean="0"/>
              <a:t>9</a:t>
            </a:fld>
            <a:endParaRPr lang="en-US"/>
          </a:p>
        </p:txBody>
      </p:sp>
    </p:spTree>
    <p:extLst>
      <p:ext uri="{BB962C8B-B14F-4D97-AF65-F5344CB8AC3E}">
        <p14:creationId xmlns:p14="http://schemas.microsoft.com/office/powerpoint/2010/main" val="18042706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1325</TotalTime>
  <Words>4841</Words>
  <Application>Microsoft Office PowerPoint</Application>
  <PresentationFormat>On-screen Show (4:3)</PresentationFormat>
  <Paragraphs>485</Paragraphs>
  <Slides>67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Garamond</vt:lpstr>
      <vt:lpstr>Rockwell</vt:lpstr>
      <vt:lpstr>Times New Roman</vt:lpstr>
      <vt:lpstr>Tw Cen MT</vt:lpstr>
      <vt:lpstr>Organic</vt:lpstr>
      <vt:lpstr>PowerPoint Presentation</vt:lpstr>
      <vt:lpstr>File Processing and Applications</vt:lpstr>
      <vt:lpstr>File Managers Introduction</vt:lpstr>
      <vt:lpstr>File Managers Introduction</vt:lpstr>
      <vt:lpstr>File Managers Introduction (Cont)</vt:lpstr>
      <vt:lpstr>Navigational File Manager</vt:lpstr>
      <vt:lpstr>Features of Navigational File Manager</vt:lpstr>
      <vt:lpstr>Features of Navigational File Manager (Cont)</vt:lpstr>
      <vt:lpstr>Web-Based File Manager</vt:lpstr>
      <vt:lpstr>Web-Based File Manager (Cont)</vt:lpstr>
      <vt:lpstr>MANAGING FILES IN WINDOWS</vt:lpstr>
      <vt:lpstr>The Save As Dialog Box in Windows</vt:lpstr>
      <vt:lpstr>`Save As Type What?</vt:lpstr>
      <vt:lpstr>Tips for Management of Electronic Files</vt:lpstr>
      <vt:lpstr>FILE SORTING, SEARCHING, AND MERGING</vt:lpstr>
      <vt:lpstr>Sorting</vt:lpstr>
      <vt:lpstr>Selection Sort</vt:lpstr>
      <vt:lpstr>Selection Sort</vt:lpstr>
      <vt:lpstr>Bubble Sort</vt:lpstr>
      <vt:lpstr>Bubble Sort</vt:lpstr>
      <vt:lpstr>Bubble Sort</vt:lpstr>
      <vt:lpstr>Insertion Sort</vt:lpstr>
      <vt:lpstr>Shell Sort</vt:lpstr>
      <vt:lpstr>Merge Sort</vt:lpstr>
      <vt:lpstr>Heap Sort</vt:lpstr>
      <vt:lpstr>Heapsort Picture</vt:lpstr>
      <vt:lpstr>Quick Sort</vt:lpstr>
      <vt:lpstr>Quick Sort (Cont)</vt:lpstr>
      <vt:lpstr>Quick Sort (Cont)</vt:lpstr>
      <vt:lpstr>Bucket Sort</vt:lpstr>
      <vt:lpstr>Radix Sort</vt:lpstr>
      <vt:lpstr>Comparison of Sort Algorithms</vt:lpstr>
      <vt:lpstr>Searching Techniques</vt:lpstr>
      <vt:lpstr>Uninformed Vs Informed Search</vt:lpstr>
      <vt:lpstr>Uninformed Search</vt:lpstr>
      <vt:lpstr> Linear  Search </vt:lpstr>
      <vt:lpstr> Linear  Search </vt:lpstr>
      <vt:lpstr> Linear  Search </vt:lpstr>
      <vt:lpstr>Binary Search</vt:lpstr>
      <vt:lpstr>Binary Search</vt:lpstr>
      <vt:lpstr>Binary Search</vt:lpstr>
      <vt:lpstr>Hash Tables</vt:lpstr>
      <vt:lpstr>Tree Search</vt:lpstr>
      <vt:lpstr>Tree Search (Cont)</vt:lpstr>
      <vt:lpstr>Graph Search</vt:lpstr>
      <vt:lpstr>   Informed Search Adversarial Search</vt:lpstr>
      <vt:lpstr>Constraint Satisfaction </vt:lpstr>
      <vt:lpstr>Constraint Satisfaction (Cont)</vt:lpstr>
      <vt:lpstr>Merge Algorithms</vt:lpstr>
      <vt:lpstr>Merging Language Support</vt:lpstr>
      <vt:lpstr>File Handling in High Level Languages</vt:lpstr>
      <vt:lpstr>C Language File Input/Output</vt:lpstr>
      <vt:lpstr>C Language File Input/Output (Cont)</vt:lpstr>
      <vt:lpstr>Opening a File Using Fopen</vt:lpstr>
      <vt:lpstr>Opening a File Using Fopen (Cont)</vt:lpstr>
      <vt:lpstr>Closing a Stream Using fclose</vt:lpstr>
      <vt:lpstr>Opening, writing, and closing a file The file is named sample.txt</vt:lpstr>
      <vt:lpstr>Opening, writing, and closing a file The file is named sample.txt</vt:lpstr>
      <vt:lpstr>Homework</vt:lpstr>
      <vt:lpstr>Text File Operations in C#</vt:lpstr>
      <vt:lpstr>Creating a Text File</vt:lpstr>
      <vt:lpstr>Creation of a Text File in C#</vt:lpstr>
      <vt:lpstr>Reading Contents of a Text File</vt:lpstr>
      <vt:lpstr>Reading Contents of a Text File using C#</vt:lpstr>
      <vt:lpstr>Appending Content to a Text File</vt:lpstr>
      <vt:lpstr>Appending Content to a Text File with C#</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FILES IN WINDOWS</dc:title>
  <dc:creator>Mr Eweoya</dc:creator>
  <cp:lastModifiedBy>ACE DATA CENTRE</cp:lastModifiedBy>
  <cp:revision>89</cp:revision>
  <dcterms:created xsi:type="dcterms:W3CDTF">2016-09-21T10:08:39Z</dcterms:created>
  <dcterms:modified xsi:type="dcterms:W3CDTF">2018-10-04T10:20:43Z</dcterms:modified>
</cp:coreProperties>
</file>