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4" r:id="rId8"/>
    <p:sldId id="265" r:id="rId9"/>
    <p:sldId id="266" r:id="rId10"/>
    <p:sldId id="261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tem\OneDrive\Documents\Direct%20Marketing%20Campaign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tem\OneDrive\Documents\Direct%20Marketing%20Campaign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tem\OneDrive\Documents\Direct%20Marketing%20Campaign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Ctem\OneDrive\Documents\Direct%20Marketing%20Campaign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[Direct Marketing Campaign Analysis.xlsx]Pivot 2!PivotTable1</c:name>
    <c:fmtId val="2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>
                <a:solidFill>
                  <a:schemeClr val="tx1"/>
                </a:solidFill>
              </a:rPr>
              <a:t>Previous Outcome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9"/>
        <c:marker>
          <c:symbol val="none"/>
        </c:marker>
      </c:pivotFmt>
      <c:pivotFmt>
        <c:idx val="10"/>
        <c:spPr>
          <a:solidFill>
            <a:schemeClr val="accent1"/>
          </a:solidFill>
          <a:ln>
            <a:solidFill>
              <a:schemeClr val="accent6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spPr>
          <a:solidFill>
            <a:schemeClr val="accent1"/>
          </a:solidFill>
          <a:ln>
            <a:solidFill>
              <a:schemeClr val="accent6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spPr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spPr>
          <a:solidFill>
            <a:schemeClr val="accent1"/>
          </a:solidFill>
          <a:ln>
            <a:solidFill>
              <a:schemeClr val="accent6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20"/>
        <c:marker>
          <c:symbol val="none"/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6">
                <a:lumMod val="50000"/>
              </a:schemeClr>
            </a:solidFill>
            <a:round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8185402229673073E-2"/>
          <c:y val="0.24950525729131326"/>
          <c:w val="0.70265736386944222"/>
          <c:h val="0.66405625183354267"/>
        </c:manualLayout>
      </c:layout>
      <c:lineChart>
        <c:grouping val="standard"/>
        <c:varyColors val="0"/>
        <c:ser>
          <c:idx val="0"/>
          <c:order val="0"/>
          <c:tx>
            <c:strRef>
              <c:f>'Pivot 2'!$B$3:$B$4</c:f>
              <c:strCache>
                <c:ptCount val="1"/>
                <c:pt idx="0">
                  <c:v>Failure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2'!$A$5:$A$17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2'!$B$5:$B$17</c:f>
              <c:numCache>
                <c:formatCode>General</c:formatCode>
                <c:ptCount val="12"/>
                <c:pt idx="0">
                  <c:v>31</c:v>
                </c:pt>
                <c:pt idx="1">
                  <c:v>55</c:v>
                </c:pt>
                <c:pt idx="2">
                  <c:v>5</c:v>
                </c:pt>
                <c:pt idx="3">
                  <c:v>72</c:v>
                </c:pt>
                <c:pt idx="4">
                  <c:v>177</c:v>
                </c:pt>
                <c:pt idx="5">
                  <c:v>11</c:v>
                </c:pt>
                <c:pt idx="6">
                  <c:v>14</c:v>
                </c:pt>
                <c:pt idx="7">
                  <c:v>22</c:v>
                </c:pt>
                <c:pt idx="8">
                  <c:v>7</c:v>
                </c:pt>
                <c:pt idx="9">
                  <c:v>18</c:v>
                </c:pt>
                <c:pt idx="10">
                  <c:v>74</c:v>
                </c:pt>
                <c:pt idx="11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'Pivot 2'!$C$3:$C$4</c:f>
              <c:strCache>
                <c:ptCount val="1"/>
                <c:pt idx="0">
                  <c:v>Other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'Pivot 2'!$A$5:$A$17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2'!$C$5:$C$17</c:f>
              <c:numCache>
                <c:formatCode>General</c:formatCode>
                <c:ptCount val="12"/>
                <c:pt idx="0">
                  <c:v>20</c:v>
                </c:pt>
                <c:pt idx="1">
                  <c:v>14</c:v>
                </c:pt>
                <c:pt idx="2">
                  <c:v>3</c:v>
                </c:pt>
                <c:pt idx="3">
                  <c:v>28</c:v>
                </c:pt>
                <c:pt idx="4">
                  <c:v>65</c:v>
                </c:pt>
                <c:pt idx="5">
                  <c:v>11</c:v>
                </c:pt>
                <c:pt idx="6">
                  <c:v>3</c:v>
                </c:pt>
                <c:pt idx="7">
                  <c:v>11</c:v>
                </c:pt>
                <c:pt idx="8">
                  <c:v>7</c:v>
                </c:pt>
                <c:pt idx="9">
                  <c:v>4</c:v>
                </c:pt>
                <c:pt idx="10">
                  <c:v>28</c:v>
                </c:pt>
                <c:pt idx="11">
                  <c:v>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'Pivot 2'!$D$3:$D$4</c:f>
              <c:strCache>
                <c:ptCount val="1"/>
                <c:pt idx="0">
                  <c:v>Success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2'!$A$5:$A$17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2'!$D$5:$D$17</c:f>
              <c:numCache>
                <c:formatCode>General</c:formatCode>
                <c:ptCount val="12"/>
                <c:pt idx="0">
                  <c:v>9</c:v>
                </c:pt>
                <c:pt idx="1">
                  <c:v>8</c:v>
                </c:pt>
                <c:pt idx="2">
                  <c:v>7</c:v>
                </c:pt>
                <c:pt idx="3">
                  <c:v>15</c:v>
                </c:pt>
                <c:pt idx="4">
                  <c:v>20</c:v>
                </c:pt>
                <c:pt idx="5">
                  <c:v>6</c:v>
                </c:pt>
                <c:pt idx="6">
                  <c:v>9</c:v>
                </c:pt>
                <c:pt idx="7">
                  <c:v>16</c:v>
                </c:pt>
                <c:pt idx="8">
                  <c:v>11</c:v>
                </c:pt>
                <c:pt idx="9">
                  <c:v>11</c:v>
                </c:pt>
                <c:pt idx="10">
                  <c:v>10</c:v>
                </c:pt>
                <c:pt idx="11">
                  <c:v>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'Pivot 2'!$E$3:$E$4</c:f>
              <c:strCache>
                <c:ptCount val="1"/>
                <c:pt idx="0">
                  <c:v>Unknown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'Pivot 2'!$A$5:$A$17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2'!$E$5:$E$17</c:f>
              <c:numCache>
                <c:formatCode>General</c:formatCode>
                <c:ptCount val="12"/>
                <c:pt idx="0">
                  <c:v>88</c:v>
                </c:pt>
                <c:pt idx="1">
                  <c:v>145</c:v>
                </c:pt>
                <c:pt idx="2">
                  <c:v>34</c:v>
                </c:pt>
                <c:pt idx="3">
                  <c:v>178</c:v>
                </c:pt>
                <c:pt idx="4">
                  <c:v>1136</c:v>
                </c:pt>
                <c:pt idx="5">
                  <c:v>503</c:v>
                </c:pt>
                <c:pt idx="6">
                  <c:v>680</c:v>
                </c:pt>
                <c:pt idx="7">
                  <c:v>584</c:v>
                </c:pt>
                <c:pt idx="8">
                  <c:v>27</c:v>
                </c:pt>
                <c:pt idx="9">
                  <c:v>47</c:v>
                </c:pt>
                <c:pt idx="10">
                  <c:v>277</c:v>
                </c:pt>
                <c:pt idx="11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8474256"/>
        <c:axId val="358472688"/>
      </c:lineChart>
      <c:catAx>
        <c:axId val="358474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472688"/>
        <c:crosses val="autoZero"/>
        <c:auto val="1"/>
        <c:lblAlgn val="ctr"/>
        <c:lblOffset val="100"/>
        <c:noMultiLvlLbl val="0"/>
      </c:catAx>
      <c:valAx>
        <c:axId val="358472688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474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60000"/>
        <a:lumOff val="40000"/>
      </a:schemeClr>
    </a:solidFill>
    <a:ln w="9525" cap="flat" cmpd="sng" algn="ctr">
      <a:solidFill>
        <a:schemeClr val="accent1">
          <a:lumMod val="60000"/>
          <a:lumOff val="40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[Direct Marketing Campaign Analysis.xlsx]Pivot 3!PivotTable1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ysClr val="windowText" lastClr="000000"/>
                </a:solidFill>
              </a:rPr>
              <a:t>Marketing Success</a:t>
            </a:r>
            <a:r>
              <a:rPr lang="en-US" b="1" baseline="0">
                <a:solidFill>
                  <a:sysClr val="windowText" lastClr="000000"/>
                </a:solidFill>
              </a:rPr>
              <a:t> by Month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solidFill>
              <a:schemeClr val="accent6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solidFill>
              <a:schemeClr val="accent6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solidFill>
              <a:schemeClr val="accent2">
                <a:lumMod val="75000"/>
              </a:schemeClr>
            </a:solidFill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solidFill>
              <a:schemeClr val="accent6">
                <a:lumMod val="50000"/>
              </a:schemeClr>
            </a:solidFill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2">
                <a:lumMod val="75000"/>
              </a:schemeClr>
            </a:solidFill>
            <a:round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6">
                <a:lumMod val="50000"/>
              </a:schemeClr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3'!$B$3:$B$4</c:f>
              <c:strCache>
                <c:ptCount val="1"/>
                <c:pt idx="0">
                  <c:v>No</c:v>
                </c:pt>
              </c:strCache>
            </c:strRef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3'!$A$5:$A$17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3'!$B$5:$B$17</c:f>
              <c:numCache>
                <c:formatCode>General</c:formatCode>
                <c:ptCount val="12"/>
                <c:pt idx="0">
                  <c:v>132</c:v>
                </c:pt>
                <c:pt idx="1">
                  <c:v>184</c:v>
                </c:pt>
                <c:pt idx="2">
                  <c:v>28</c:v>
                </c:pt>
                <c:pt idx="3">
                  <c:v>237</c:v>
                </c:pt>
                <c:pt idx="4">
                  <c:v>1305</c:v>
                </c:pt>
                <c:pt idx="5">
                  <c:v>476</c:v>
                </c:pt>
                <c:pt idx="6">
                  <c:v>645</c:v>
                </c:pt>
                <c:pt idx="7">
                  <c:v>554</c:v>
                </c:pt>
                <c:pt idx="8">
                  <c:v>35</c:v>
                </c:pt>
                <c:pt idx="9">
                  <c:v>43</c:v>
                </c:pt>
                <c:pt idx="10">
                  <c:v>350</c:v>
                </c:pt>
                <c:pt idx="11">
                  <c:v>11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'Pivot 3'!$C$3:$C$4</c:f>
              <c:strCache>
                <c:ptCount val="1"/>
                <c:pt idx="0">
                  <c:v>Yes</c:v>
                </c:pt>
              </c:strCache>
            </c:strRef>
          </c:tx>
          <c:spPr>
            <a:ln w="28575" cap="rnd">
              <a:solidFill>
                <a:schemeClr val="accent6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'Pivot 3'!$A$5:$A$17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3'!$C$5:$C$17</c:f>
              <c:numCache>
                <c:formatCode>General</c:formatCode>
                <c:ptCount val="12"/>
                <c:pt idx="0">
                  <c:v>16</c:v>
                </c:pt>
                <c:pt idx="1">
                  <c:v>38</c:v>
                </c:pt>
                <c:pt idx="2">
                  <c:v>21</c:v>
                </c:pt>
                <c:pt idx="3">
                  <c:v>56</c:v>
                </c:pt>
                <c:pt idx="4">
                  <c:v>93</c:v>
                </c:pt>
                <c:pt idx="5">
                  <c:v>55</c:v>
                </c:pt>
                <c:pt idx="6">
                  <c:v>61</c:v>
                </c:pt>
                <c:pt idx="7">
                  <c:v>79</c:v>
                </c:pt>
                <c:pt idx="8">
                  <c:v>17</c:v>
                </c:pt>
                <c:pt idx="9">
                  <c:v>37</c:v>
                </c:pt>
                <c:pt idx="10">
                  <c:v>39</c:v>
                </c:pt>
                <c:pt idx="11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8434760"/>
        <c:axId val="208435152"/>
      </c:lineChart>
      <c:catAx>
        <c:axId val="208434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35152"/>
        <c:crosses val="autoZero"/>
        <c:auto val="1"/>
        <c:lblAlgn val="ctr"/>
        <c:lblOffset val="100"/>
        <c:noMultiLvlLbl val="0"/>
      </c:catAx>
      <c:valAx>
        <c:axId val="20843515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434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60000"/>
        <a:lumOff val="4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[Direct Marketing Campaign Analysis.xlsx]Pivot 3 (3)!PivotTable1</c:name>
    <c:fmtId val="2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Marketing Success by Education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2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746981627296588"/>
          <c:y val="0.13786818314377369"/>
          <c:w val="0.77816469816272971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3 (3)'!$B$3:$B$4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3 (3)'!$A$5:$A$9</c:f>
              <c:strCache>
                <c:ptCount val="4"/>
                <c:pt idx="0">
                  <c:v>Secondary</c:v>
                </c:pt>
                <c:pt idx="1">
                  <c:v>Tertiary</c:v>
                </c:pt>
                <c:pt idx="2">
                  <c:v>Primary</c:v>
                </c:pt>
                <c:pt idx="3">
                  <c:v>Unknown</c:v>
                </c:pt>
              </c:strCache>
            </c:strRef>
          </c:cat>
          <c:val>
            <c:numRef>
              <c:f>'Pivot 3 (3)'!$B$5:$B$9</c:f>
              <c:numCache>
                <c:formatCode>General</c:formatCode>
                <c:ptCount val="4"/>
                <c:pt idx="0">
                  <c:v>2061</c:v>
                </c:pt>
                <c:pt idx="1">
                  <c:v>1157</c:v>
                </c:pt>
                <c:pt idx="2">
                  <c:v>614</c:v>
                </c:pt>
                <c:pt idx="3">
                  <c:v>168</c:v>
                </c:pt>
              </c:numCache>
            </c:numRef>
          </c:val>
        </c:ser>
        <c:ser>
          <c:idx val="1"/>
          <c:order val="1"/>
          <c:tx>
            <c:strRef>
              <c:f>'Pivot 3 (3)'!$C$3:$C$4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3 (3)'!$A$5:$A$9</c:f>
              <c:strCache>
                <c:ptCount val="4"/>
                <c:pt idx="0">
                  <c:v>Secondary</c:v>
                </c:pt>
                <c:pt idx="1">
                  <c:v>Tertiary</c:v>
                </c:pt>
                <c:pt idx="2">
                  <c:v>Primary</c:v>
                </c:pt>
                <c:pt idx="3">
                  <c:v>Unknown</c:v>
                </c:pt>
              </c:strCache>
            </c:strRef>
          </c:cat>
          <c:val>
            <c:numRef>
              <c:f>'Pivot 3 (3)'!$C$5:$C$9</c:f>
              <c:numCache>
                <c:formatCode>General</c:formatCode>
                <c:ptCount val="4"/>
                <c:pt idx="0">
                  <c:v>245</c:v>
                </c:pt>
                <c:pt idx="1">
                  <c:v>193</c:v>
                </c:pt>
                <c:pt idx="2">
                  <c:v>64</c:v>
                </c:pt>
                <c:pt idx="3">
                  <c:v>19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43178248"/>
        <c:axId val="408792032"/>
      </c:barChart>
      <c:catAx>
        <c:axId val="343178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92032"/>
        <c:crosses val="autoZero"/>
        <c:auto val="1"/>
        <c:lblAlgn val="ctr"/>
        <c:lblOffset val="100"/>
        <c:noMultiLvlLbl val="0"/>
      </c:catAx>
      <c:valAx>
        <c:axId val="408792032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3178248"/>
        <c:crosses val="autoZero"/>
        <c:crossBetween val="between"/>
      </c:valAx>
      <c:spPr>
        <a:noFill/>
        <a:ln w="57150"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60000"/>
        <a:lumOff val="4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[Direct Marketing Campaign Analysis.xlsx]Pivot 3 (4)!PivotTable1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chemeClr val="tx1"/>
                </a:solidFill>
              </a:rPr>
              <a:t>Marketing Success by Job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6">
              <a:lumMod val="5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746981627296588"/>
          <c:y val="0.13786818314377369"/>
          <c:w val="0.77816469816272971"/>
          <c:h val="0.6585309128025663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3 (4)'!$B$3:$B$4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3 (4)'!$A$5:$A$17</c:f>
              <c:strCache>
                <c:ptCount val="12"/>
                <c:pt idx="0">
                  <c:v>Blue-Collar</c:v>
                </c:pt>
                <c:pt idx="1">
                  <c:v>Management</c:v>
                </c:pt>
                <c:pt idx="2">
                  <c:v>Technician</c:v>
                </c:pt>
                <c:pt idx="3">
                  <c:v>Admin.</c:v>
                </c:pt>
                <c:pt idx="4">
                  <c:v>Services</c:v>
                </c:pt>
                <c:pt idx="5">
                  <c:v>Retired</c:v>
                </c:pt>
                <c:pt idx="6">
                  <c:v>Self-Employed</c:v>
                </c:pt>
                <c:pt idx="7">
                  <c:v>Entrepreneur</c:v>
                </c:pt>
                <c:pt idx="8">
                  <c:v>Unemployed</c:v>
                </c:pt>
                <c:pt idx="9">
                  <c:v>Housemaid</c:v>
                </c:pt>
                <c:pt idx="10">
                  <c:v>Student</c:v>
                </c:pt>
                <c:pt idx="11">
                  <c:v>Unknown</c:v>
                </c:pt>
              </c:strCache>
            </c:strRef>
          </c:cat>
          <c:val>
            <c:numRef>
              <c:f>'Pivot 3 (4)'!$B$5:$B$17</c:f>
              <c:numCache>
                <c:formatCode>General</c:formatCode>
                <c:ptCount val="12"/>
                <c:pt idx="0">
                  <c:v>877</c:v>
                </c:pt>
                <c:pt idx="1">
                  <c:v>838</c:v>
                </c:pt>
                <c:pt idx="2">
                  <c:v>685</c:v>
                </c:pt>
                <c:pt idx="3">
                  <c:v>420</c:v>
                </c:pt>
                <c:pt idx="4">
                  <c:v>379</c:v>
                </c:pt>
                <c:pt idx="5">
                  <c:v>176</c:v>
                </c:pt>
                <c:pt idx="6">
                  <c:v>163</c:v>
                </c:pt>
                <c:pt idx="7">
                  <c:v>153</c:v>
                </c:pt>
                <c:pt idx="8">
                  <c:v>115</c:v>
                </c:pt>
                <c:pt idx="9">
                  <c:v>98</c:v>
                </c:pt>
                <c:pt idx="10">
                  <c:v>65</c:v>
                </c:pt>
                <c:pt idx="11">
                  <c:v>31</c:v>
                </c:pt>
              </c:numCache>
            </c:numRef>
          </c:val>
        </c:ser>
        <c:ser>
          <c:idx val="1"/>
          <c:order val="1"/>
          <c:tx>
            <c:strRef>
              <c:f>'Pivot 3 (4)'!$C$3:$C$4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'Pivot 3 (4)'!$A$5:$A$17</c:f>
              <c:strCache>
                <c:ptCount val="12"/>
                <c:pt idx="0">
                  <c:v>Blue-Collar</c:v>
                </c:pt>
                <c:pt idx="1">
                  <c:v>Management</c:v>
                </c:pt>
                <c:pt idx="2">
                  <c:v>Technician</c:v>
                </c:pt>
                <c:pt idx="3">
                  <c:v>Admin.</c:v>
                </c:pt>
                <c:pt idx="4">
                  <c:v>Services</c:v>
                </c:pt>
                <c:pt idx="5">
                  <c:v>Retired</c:v>
                </c:pt>
                <c:pt idx="6">
                  <c:v>Self-Employed</c:v>
                </c:pt>
                <c:pt idx="7">
                  <c:v>Entrepreneur</c:v>
                </c:pt>
                <c:pt idx="8">
                  <c:v>Unemployed</c:v>
                </c:pt>
                <c:pt idx="9">
                  <c:v>Housemaid</c:v>
                </c:pt>
                <c:pt idx="10">
                  <c:v>Student</c:v>
                </c:pt>
                <c:pt idx="11">
                  <c:v>Unknown</c:v>
                </c:pt>
              </c:strCache>
            </c:strRef>
          </c:cat>
          <c:val>
            <c:numRef>
              <c:f>'Pivot 3 (4)'!$C$5:$C$17</c:f>
              <c:numCache>
                <c:formatCode>General</c:formatCode>
                <c:ptCount val="12"/>
                <c:pt idx="0">
                  <c:v>69</c:v>
                </c:pt>
                <c:pt idx="1">
                  <c:v>131</c:v>
                </c:pt>
                <c:pt idx="2">
                  <c:v>83</c:v>
                </c:pt>
                <c:pt idx="3">
                  <c:v>58</c:v>
                </c:pt>
                <c:pt idx="4">
                  <c:v>38</c:v>
                </c:pt>
                <c:pt idx="5">
                  <c:v>54</c:v>
                </c:pt>
                <c:pt idx="6">
                  <c:v>20</c:v>
                </c:pt>
                <c:pt idx="7">
                  <c:v>15</c:v>
                </c:pt>
                <c:pt idx="8">
                  <c:v>13</c:v>
                </c:pt>
                <c:pt idx="9">
                  <c:v>14</c:v>
                </c:pt>
                <c:pt idx="10">
                  <c:v>19</c:v>
                </c:pt>
                <c:pt idx="11">
                  <c:v>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08795560"/>
        <c:axId val="408792816"/>
      </c:barChart>
      <c:catAx>
        <c:axId val="408795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92816"/>
        <c:crosses val="autoZero"/>
        <c:auto val="1"/>
        <c:lblAlgn val="ctr"/>
        <c:lblOffset val="100"/>
        <c:noMultiLvlLbl val="0"/>
      </c:catAx>
      <c:valAx>
        <c:axId val="40879281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795560"/>
        <c:crosses val="autoZero"/>
        <c:crossBetween val="between"/>
      </c:valAx>
      <c:spPr>
        <a:noFill/>
        <a:ln w="57150"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accent1">
        <a:lumMod val="60000"/>
        <a:lumOff val="4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69538-BFC5-48BB-BEA1-D7AF1F385FD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F7584C-6CC5-40A2-9566-2842A5DEA97A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 and Preparation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581272CD-5908-4C17-8E9B-8BF6DCE43C3E}" type="parTrans" cxnId="{F68422C1-CD34-4DED-AA4B-85EFFF4FE933}">
      <dgm:prSet/>
      <dgm:spPr/>
      <dgm:t>
        <a:bodyPr/>
        <a:lstStyle/>
        <a:p>
          <a:endParaRPr lang="en-US"/>
        </a:p>
      </dgm:t>
    </dgm:pt>
    <dgm:pt modelId="{C41ED6A4-512C-48AB-901D-671B73446005}" type="sibTrans" cxnId="{F68422C1-CD34-4DED-AA4B-85EFFF4FE933}">
      <dgm:prSet/>
      <dgm:spPr/>
      <dgm:t>
        <a:bodyPr/>
        <a:lstStyle/>
        <a:p>
          <a:endParaRPr lang="en-US"/>
        </a:p>
      </dgm:t>
    </dgm:pt>
    <dgm:pt modelId="{51A6936C-668E-4912-B1B4-BA2D45D3F624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Visual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F7D40F1-9723-47F5-BFD2-340696378D49}" type="parTrans" cxnId="{000FE2BB-9FE6-4965-ADF5-E3E85B644286}">
      <dgm:prSet/>
      <dgm:spPr/>
      <dgm:t>
        <a:bodyPr/>
        <a:lstStyle/>
        <a:p>
          <a:endParaRPr lang="en-US"/>
        </a:p>
      </dgm:t>
    </dgm:pt>
    <dgm:pt modelId="{E68031D9-E3F9-439E-86FC-2A0A3A3988D0}" type="sibTrans" cxnId="{000FE2BB-9FE6-4965-ADF5-E3E85B644286}">
      <dgm:prSet/>
      <dgm:spPr/>
      <dgm:t>
        <a:bodyPr/>
        <a:lstStyle/>
        <a:p>
          <a:endParaRPr lang="en-US"/>
        </a:p>
      </dgm:t>
    </dgm:pt>
    <dgm:pt modelId="{928B5CB8-3545-4EE5-8BED-981D3C6157A5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Dashboard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8452F8D0-82FD-4609-B6BD-446E31563D8A}" type="parTrans" cxnId="{085D3777-7996-4375-B5FB-BFD96D1BF9E4}">
      <dgm:prSet/>
      <dgm:spPr/>
      <dgm:t>
        <a:bodyPr/>
        <a:lstStyle/>
        <a:p>
          <a:endParaRPr lang="en-US"/>
        </a:p>
      </dgm:t>
    </dgm:pt>
    <dgm:pt modelId="{8EF545BA-8D8A-4813-A428-2F18D76E61FA}" type="sibTrans" cxnId="{085D3777-7996-4375-B5FB-BFD96D1BF9E4}">
      <dgm:prSet/>
      <dgm:spPr/>
      <dgm:t>
        <a:bodyPr/>
        <a:lstStyle/>
        <a:p>
          <a:endParaRPr lang="en-US"/>
        </a:p>
      </dgm:t>
    </dgm:pt>
    <dgm:pt modelId="{0D51337A-31FA-4717-B2BF-9243F96D2B9B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Project Overview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6799645E-F42F-43D8-B2EA-A1377D84D0B3}" type="sibTrans" cxnId="{9E6BB655-7FE4-4F8D-B1D2-F885E60B8754}">
      <dgm:prSet/>
      <dgm:spPr/>
      <dgm:t>
        <a:bodyPr/>
        <a:lstStyle/>
        <a:p>
          <a:endParaRPr lang="en-US"/>
        </a:p>
      </dgm:t>
    </dgm:pt>
    <dgm:pt modelId="{A9294D65-F371-46C8-A624-E557E9DF1A30}" type="parTrans" cxnId="{9E6BB655-7FE4-4F8D-B1D2-F885E60B8754}">
      <dgm:prSet/>
      <dgm:spPr/>
      <dgm:t>
        <a:bodyPr/>
        <a:lstStyle/>
        <a:p>
          <a:endParaRPr lang="en-US"/>
        </a:p>
      </dgm:t>
    </dgm:pt>
    <dgm:pt modelId="{EB973D48-640E-4D4A-A700-1BBBC7C4FEE8}">
      <dgm:prSet phldrT="[Text]"/>
      <dgm:spPr/>
      <dgm:t>
        <a:bodyPr/>
        <a:lstStyle/>
        <a:p>
          <a:r>
            <a:rPr lang="en-US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Recommendations &amp; Next Steps</a:t>
          </a:r>
          <a:endParaRPr lang="en-US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gm:t>
    </dgm:pt>
    <dgm:pt modelId="{CDA624B3-7EF3-4585-86AF-D3470CE1CCB2}" type="parTrans" cxnId="{BD495BA5-2742-49F1-952E-E153C6ED091C}">
      <dgm:prSet/>
      <dgm:spPr/>
      <dgm:t>
        <a:bodyPr/>
        <a:lstStyle/>
        <a:p>
          <a:endParaRPr lang="en-US"/>
        </a:p>
      </dgm:t>
    </dgm:pt>
    <dgm:pt modelId="{BCE4D625-18FA-4A73-8DEF-5F402C303758}" type="sibTrans" cxnId="{BD495BA5-2742-49F1-952E-E153C6ED091C}">
      <dgm:prSet/>
      <dgm:spPr/>
      <dgm:t>
        <a:bodyPr/>
        <a:lstStyle/>
        <a:p>
          <a:endParaRPr lang="en-US"/>
        </a:p>
      </dgm:t>
    </dgm:pt>
    <dgm:pt modelId="{99FD7F24-5BB9-46E8-BB7C-4B477B73B815}" type="pres">
      <dgm:prSet presAssocID="{81269538-BFC5-48BB-BEA1-D7AF1F385FD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BAB8945-0B00-4547-92CF-AE59FDD0EF39}" type="pres">
      <dgm:prSet presAssocID="{0D51337A-31FA-4717-B2BF-9243F96D2B9B}" presName="linNode" presStyleCnt="0"/>
      <dgm:spPr/>
    </dgm:pt>
    <dgm:pt modelId="{3230722F-B757-4673-BD2F-9D4BAB5CEE8D}" type="pres">
      <dgm:prSet presAssocID="{0D51337A-31FA-4717-B2BF-9243F96D2B9B}" presName="parentText" presStyleLbl="node1" presStyleIdx="0" presStyleCnt="5" custScaleX="209517" custScaleY="28423" custLinFactNeighborX="361" custLinFactNeighborY="520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E4AEBB9-D07D-412D-A9F3-5F50CE85FF20}" type="pres">
      <dgm:prSet presAssocID="{6799645E-F42F-43D8-B2EA-A1377D84D0B3}" presName="sp" presStyleCnt="0"/>
      <dgm:spPr/>
    </dgm:pt>
    <dgm:pt modelId="{C60E4332-AB2E-4201-AF29-E3D9D2CE99DD}" type="pres">
      <dgm:prSet presAssocID="{A7F7584C-6CC5-40A2-9566-2842A5DEA97A}" presName="linNode" presStyleCnt="0"/>
      <dgm:spPr/>
    </dgm:pt>
    <dgm:pt modelId="{8A3FE5E4-2689-4041-B2C5-C63BC276A3EF}" type="pres">
      <dgm:prSet presAssocID="{A7F7584C-6CC5-40A2-9566-2842A5DEA97A}" presName="parentText" presStyleLbl="node1" presStyleIdx="1" presStyleCnt="5" custScaleX="204499" custScaleY="27819" custLinFactNeighborX="2166" custLinFactNeighborY="263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F97419B-1653-4404-8A25-A4EB2811914A}" type="pres">
      <dgm:prSet presAssocID="{C41ED6A4-512C-48AB-901D-671B73446005}" presName="sp" presStyleCnt="0"/>
      <dgm:spPr/>
    </dgm:pt>
    <dgm:pt modelId="{74B4E996-D144-43FA-9C7B-5183D295C315}" type="pres">
      <dgm:prSet presAssocID="{51A6936C-668E-4912-B1B4-BA2D45D3F624}" presName="linNode" presStyleCnt="0"/>
      <dgm:spPr/>
    </dgm:pt>
    <dgm:pt modelId="{1C763A21-352A-41D1-A2E2-E305DABA275D}" type="pres">
      <dgm:prSet presAssocID="{51A6936C-668E-4912-B1B4-BA2D45D3F624}" presName="parentText" presStyleLbl="node1" presStyleIdx="2" presStyleCnt="5" custScaleX="207599" custScaleY="25980" custLinFactNeighborX="-1" custLinFactNeighborY="58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D3735EA-64D5-44A4-9D60-787BDDA83D1A}" type="pres">
      <dgm:prSet presAssocID="{E68031D9-E3F9-439E-86FC-2A0A3A3988D0}" presName="sp" presStyleCnt="0"/>
      <dgm:spPr/>
    </dgm:pt>
    <dgm:pt modelId="{120DCED0-01FF-429D-8B4B-923E0875F75E}" type="pres">
      <dgm:prSet presAssocID="{928B5CB8-3545-4EE5-8BED-981D3C6157A5}" presName="linNode" presStyleCnt="0"/>
      <dgm:spPr/>
    </dgm:pt>
    <dgm:pt modelId="{B9324B26-5FF5-4FF7-9073-66103CBE8481}" type="pres">
      <dgm:prSet presAssocID="{928B5CB8-3545-4EE5-8BED-981D3C6157A5}" presName="parentText" presStyleLbl="node1" presStyleIdx="3" presStyleCnt="5" custScaleX="208737" custScaleY="26392" custLinFactNeighborX="1835" custLinFactNeighborY="-170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A6FE497-BA40-4C26-8327-6F813EDD21B5}" type="pres">
      <dgm:prSet presAssocID="{8EF545BA-8D8A-4813-A428-2F18D76E61FA}" presName="sp" presStyleCnt="0"/>
      <dgm:spPr/>
    </dgm:pt>
    <dgm:pt modelId="{CF5825CB-0F34-4AE5-AC72-F601A709006A}" type="pres">
      <dgm:prSet presAssocID="{EB973D48-640E-4D4A-A700-1BBBC7C4FEE8}" presName="linNode" presStyleCnt="0"/>
      <dgm:spPr/>
    </dgm:pt>
    <dgm:pt modelId="{BFB95C8E-2714-4E7F-87DC-C6CDF1A46416}" type="pres">
      <dgm:prSet presAssocID="{EB973D48-640E-4D4A-A700-1BBBC7C4FEE8}" presName="parentText" presStyleLbl="node1" presStyleIdx="4" presStyleCnt="5" custScaleX="208795" custScaleY="27557" custLinFactNeighborX="2527" custLinFactNeighborY="-439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6BB655-7FE4-4F8D-B1D2-F885E60B8754}" srcId="{81269538-BFC5-48BB-BEA1-D7AF1F385FD5}" destId="{0D51337A-31FA-4717-B2BF-9243F96D2B9B}" srcOrd="0" destOrd="0" parTransId="{A9294D65-F371-46C8-A624-E557E9DF1A30}" sibTransId="{6799645E-F42F-43D8-B2EA-A1377D84D0B3}"/>
    <dgm:cxn modelId="{D51B6075-27E4-4292-9F89-0CC50DF21ED9}" type="presOf" srcId="{51A6936C-668E-4912-B1B4-BA2D45D3F624}" destId="{1C763A21-352A-41D1-A2E2-E305DABA275D}" srcOrd="0" destOrd="0" presId="urn:microsoft.com/office/officeart/2005/8/layout/vList5"/>
    <dgm:cxn modelId="{BD495BA5-2742-49F1-952E-E153C6ED091C}" srcId="{81269538-BFC5-48BB-BEA1-D7AF1F385FD5}" destId="{EB973D48-640E-4D4A-A700-1BBBC7C4FEE8}" srcOrd="4" destOrd="0" parTransId="{CDA624B3-7EF3-4585-86AF-D3470CE1CCB2}" sibTransId="{BCE4D625-18FA-4A73-8DEF-5F402C303758}"/>
    <dgm:cxn modelId="{000FE2BB-9FE6-4965-ADF5-E3E85B644286}" srcId="{81269538-BFC5-48BB-BEA1-D7AF1F385FD5}" destId="{51A6936C-668E-4912-B1B4-BA2D45D3F624}" srcOrd="2" destOrd="0" parTransId="{8F7D40F1-9723-47F5-BFD2-340696378D49}" sibTransId="{E68031D9-E3F9-439E-86FC-2A0A3A3988D0}"/>
    <dgm:cxn modelId="{A38C1039-CB78-4EBF-844F-7A838983E228}" type="presOf" srcId="{A7F7584C-6CC5-40A2-9566-2842A5DEA97A}" destId="{8A3FE5E4-2689-4041-B2C5-C63BC276A3EF}" srcOrd="0" destOrd="0" presId="urn:microsoft.com/office/officeart/2005/8/layout/vList5"/>
    <dgm:cxn modelId="{085D3777-7996-4375-B5FB-BFD96D1BF9E4}" srcId="{81269538-BFC5-48BB-BEA1-D7AF1F385FD5}" destId="{928B5CB8-3545-4EE5-8BED-981D3C6157A5}" srcOrd="3" destOrd="0" parTransId="{8452F8D0-82FD-4609-B6BD-446E31563D8A}" sibTransId="{8EF545BA-8D8A-4813-A428-2F18D76E61FA}"/>
    <dgm:cxn modelId="{F68422C1-CD34-4DED-AA4B-85EFFF4FE933}" srcId="{81269538-BFC5-48BB-BEA1-D7AF1F385FD5}" destId="{A7F7584C-6CC5-40A2-9566-2842A5DEA97A}" srcOrd="1" destOrd="0" parTransId="{581272CD-5908-4C17-8E9B-8BF6DCE43C3E}" sibTransId="{C41ED6A4-512C-48AB-901D-671B73446005}"/>
    <dgm:cxn modelId="{53988784-A0E1-4D82-B36B-740DE83EB0C9}" type="presOf" srcId="{81269538-BFC5-48BB-BEA1-D7AF1F385FD5}" destId="{99FD7F24-5BB9-46E8-BB7C-4B477B73B815}" srcOrd="0" destOrd="0" presId="urn:microsoft.com/office/officeart/2005/8/layout/vList5"/>
    <dgm:cxn modelId="{A44DF6E5-2150-478D-AAB9-24BC6742BCEE}" type="presOf" srcId="{928B5CB8-3545-4EE5-8BED-981D3C6157A5}" destId="{B9324B26-5FF5-4FF7-9073-66103CBE8481}" srcOrd="0" destOrd="0" presId="urn:microsoft.com/office/officeart/2005/8/layout/vList5"/>
    <dgm:cxn modelId="{02B1C3C3-F2D2-4C80-8962-E0C9B39A6EF4}" type="presOf" srcId="{0D51337A-31FA-4717-B2BF-9243F96D2B9B}" destId="{3230722F-B757-4673-BD2F-9D4BAB5CEE8D}" srcOrd="0" destOrd="0" presId="urn:microsoft.com/office/officeart/2005/8/layout/vList5"/>
    <dgm:cxn modelId="{1FED0FAF-5A3B-40C9-BA2B-9C8162FCEB8B}" type="presOf" srcId="{EB973D48-640E-4D4A-A700-1BBBC7C4FEE8}" destId="{BFB95C8E-2714-4E7F-87DC-C6CDF1A46416}" srcOrd="0" destOrd="0" presId="urn:microsoft.com/office/officeart/2005/8/layout/vList5"/>
    <dgm:cxn modelId="{45435F90-22A5-4C03-B101-FD4577E8A794}" type="presParOf" srcId="{99FD7F24-5BB9-46E8-BB7C-4B477B73B815}" destId="{BBAB8945-0B00-4547-92CF-AE59FDD0EF39}" srcOrd="0" destOrd="0" presId="urn:microsoft.com/office/officeart/2005/8/layout/vList5"/>
    <dgm:cxn modelId="{B399DCC2-FF40-4D75-A2A7-A495D4AF2387}" type="presParOf" srcId="{BBAB8945-0B00-4547-92CF-AE59FDD0EF39}" destId="{3230722F-B757-4673-BD2F-9D4BAB5CEE8D}" srcOrd="0" destOrd="0" presId="urn:microsoft.com/office/officeart/2005/8/layout/vList5"/>
    <dgm:cxn modelId="{26C2F444-58E5-4B3C-A169-EBC64ABE0EE9}" type="presParOf" srcId="{99FD7F24-5BB9-46E8-BB7C-4B477B73B815}" destId="{3E4AEBB9-D07D-412D-A9F3-5F50CE85FF20}" srcOrd="1" destOrd="0" presId="urn:microsoft.com/office/officeart/2005/8/layout/vList5"/>
    <dgm:cxn modelId="{FB2D3183-70C6-44DD-875A-CC09A2C89FEB}" type="presParOf" srcId="{99FD7F24-5BB9-46E8-BB7C-4B477B73B815}" destId="{C60E4332-AB2E-4201-AF29-E3D9D2CE99DD}" srcOrd="2" destOrd="0" presId="urn:microsoft.com/office/officeart/2005/8/layout/vList5"/>
    <dgm:cxn modelId="{B9D84324-BE5B-4514-8201-6B25BE814C19}" type="presParOf" srcId="{C60E4332-AB2E-4201-AF29-E3D9D2CE99DD}" destId="{8A3FE5E4-2689-4041-B2C5-C63BC276A3EF}" srcOrd="0" destOrd="0" presId="urn:microsoft.com/office/officeart/2005/8/layout/vList5"/>
    <dgm:cxn modelId="{902C8576-A8E1-4C1E-B647-4F0EFC878EDE}" type="presParOf" srcId="{99FD7F24-5BB9-46E8-BB7C-4B477B73B815}" destId="{CF97419B-1653-4404-8A25-A4EB2811914A}" srcOrd="3" destOrd="0" presId="urn:microsoft.com/office/officeart/2005/8/layout/vList5"/>
    <dgm:cxn modelId="{C0AE58B2-3BCF-4A17-9962-82AF5DB00A66}" type="presParOf" srcId="{99FD7F24-5BB9-46E8-BB7C-4B477B73B815}" destId="{74B4E996-D144-43FA-9C7B-5183D295C315}" srcOrd="4" destOrd="0" presId="urn:microsoft.com/office/officeart/2005/8/layout/vList5"/>
    <dgm:cxn modelId="{CC23B1CA-2592-479D-988C-BB870D7E9EC9}" type="presParOf" srcId="{74B4E996-D144-43FA-9C7B-5183D295C315}" destId="{1C763A21-352A-41D1-A2E2-E305DABA275D}" srcOrd="0" destOrd="0" presId="urn:microsoft.com/office/officeart/2005/8/layout/vList5"/>
    <dgm:cxn modelId="{933347A6-BCAF-495A-96A7-208A97A1751A}" type="presParOf" srcId="{99FD7F24-5BB9-46E8-BB7C-4B477B73B815}" destId="{4D3735EA-64D5-44A4-9D60-787BDDA83D1A}" srcOrd="5" destOrd="0" presId="urn:microsoft.com/office/officeart/2005/8/layout/vList5"/>
    <dgm:cxn modelId="{677D4939-AE22-4645-A75D-BD07DA38E78F}" type="presParOf" srcId="{99FD7F24-5BB9-46E8-BB7C-4B477B73B815}" destId="{120DCED0-01FF-429D-8B4B-923E0875F75E}" srcOrd="6" destOrd="0" presId="urn:microsoft.com/office/officeart/2005/8/layout/vList5"/>
    <dgm:cxn modelId="{AF6385C2-1319-4602-9D19-9A89E6EBF57F}" type="presParOf" srcId="{120DCED0-01FF-429D-8B4B-923E0875F75E}" destId="{B9324B26-5FF5-4FF7-9073-66103CBE8481}" srcOrd="0" destOrd="0" presId="urn:microsoft.com/office/officeart/2005/8/layout/vList5"/>
    <dgm:cxn modelId="{FC483667-E334-4EF3-B779-795F1E0AA7D9}" type="presParOf" srcId="{99FD7F24-5BB9-46E8-BB7C-4B477B73B815}" destId="{AA6FE497-BA40-4C26-8327-6F813EDD21B5}" srcOrd="7" destOrd="0" presId="urn:microsoft.com/office/officeart/2005/8/layout/vList5"/>
    <dgm:cxn modelId="{4507FB85-E796-4C5E-BB62-9587CCCE9248}" type="presParOf" srcId="{99FD7F24-5BB9-46E8-BB7C-4B477B73B815}" destId="{CF5825CB-0F34-4AE5-AC72-F601A709006A}" srcOrd="8" destOrd="0" presId="urn:microsoft.com/office/officeart/2005/8/layout/vList5"/>
    <dgm:cxn modelId="{64A47047-8324-4517-B65D-B3570E1ACF5F}" type="presParOf" srcId="{CF5825CB-0F34-4AE5-AC72-F601A709006A}" destId="{BFB95C8E-2714-4E7F-87DC-C6CDF1A4641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0722F-B757-4673-BD2F-9D4BAB5CEE8D}">
      <dsp:nvSpPr>
        <dsp:cNvPr id="0" name=""/>
        <dsp:cNvSpPr/>
      </dsp:nvSpPr>
      <dsp:spPr>
        <a:xfrm>
          <a:off x="1230018" y="161446"/>
          <a:ext cx="7471711" cy="8686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Project Overview</a:t>
          </a:r>
          <a:endParaRPr lang="en-US" sz="37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272424" y="203852"/>
        <a:ext cx="7386899" cy="783874"/>
      </dsp:txXfrm>
    </dsp:sp>
    <dsp:sp modelId="{8A3FE5E4-2689-4041-B2C5-C63BC276A3EF}">
      <dsp:nvSpPr>
        <dsp:cNvPr id="0" name=""/>
        <dsp:cNvSpPr/>
      </dsp:nvSpPr>
      <dsp:spPr>
        <a:xfrm>
          <a:off x="1294387" y="1104552"/>
          <a:ext cx="7292761" cy="8502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Data Cleaning and Preparation</a:t>
          </a:r>
          <a:endParaRPr lang="en-US" sz="36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35892" y="1146057"/>
        <a:ext cx="7209751" cy="767216"/>
      </dsp:txXfrm>
    </dsp:sp>
    <dsp:sp modelId="{1C763A21-352A-41D1-A2E2-E305DABA275D}">
      <dsp:nvSpPr>
        <dsp:cNvPr id="0" name=""/>
        <dsp:cNvSpPr/>
      </dsp:nvSpPr>
      <dsp:spPr>
        <a:xfrm>
          <a:off x="1217108" y="2045031"/>
          <a:ext cx="7403312" cy="794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Visual</a:t>
          </a:r>
          <a:endParaRPr lang="en-US" sz="36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255869" y="2083792"/>
        <a:ext cx="7325790" cy="716499"/>
      </dsp:txXfrm>
    </dsp:sp>
    <dsp:sp modelId="{B9324B26-5FF5-4FF7-9073-66103CBE8481}">
      <dsp:nvSpPr>
        <dsp:cNvPr id="0" name=""/>
        <dsp:cNvSpPr/>
      </dsp:nvSpPr>
      <dsp:spPr>
        <a:xfrm>
          <a:off x="1282583" y="2921694"/>
          <a:ext cx="7443895" cy="8066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Dashboard</a:t>
          </a:r>
          <a:endParaRPr lang="en-US" sz="36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21959" y="2961070"/>
        <a:ext cx="7365143" cy="727861"/>
      </dsp:txXfrm>
    </dsp:sp>
    <dsp:sp modelId="{BFB95C8E-2714-4E7F-87DC-C6CDF1A46416}">
      <dsp:nvSpPr>
        <dsp:cNvPr id="0" name=""/>
        <dsp:cNvSpPr/>
      </dsp:nvSpPr>
      <dsp:spPr>
        <a:xfrm>
          <a:off x="1307261" y="3798908"/>
          <a:ext cx="7445963" cy="8422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rPr>
            <a:t>Recommendations &amp; Next Steps</a:t>
          </a:r>
          <a:endParaRPr lang="en-US" sz="3500" kern="1200" dirty="0">
            <a:solidFill>
              <a:schemeClr val="tx1"/>
            </a:solidFill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endParaRPr>
        </a:p>
      </dsp:txBody>
      <dsp:txXfrm>
        <a:off x="1348375" y="3840022"/>
        <a:ext cx="7363735" cy="759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hart" Target="../charts/chart2.xml"/><Relationship Id="rId7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Rockwell" panose="02060603020205020403" pitchFamily="18" charset="0"/>
              </a:rPr>
              <a:t>Direct marketing campaign analysis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 from excel based analysis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ajayi</a:t>
            </a:r>
            <a:r>
              <a:rPr lang="en-US" sz="24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 err="1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tolulope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6366"/>
            <a:ext cx="9905998" cy="1275009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CONTENT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8D4F1745-A55E-4835-88EB-BC637121B6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736941"/>
              </p:ext>
            </p:extLst>
          </p:nvPr>
        </p:nvGraphicFramePr>
        <p:xfrm>
          <a:off x="1141413" y="1661375"/>
          <a:ext cx="9906000" cy="4778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PROJECT OVERVIEW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r>
              <a:rPr lang="en-US" dirty="0"/>
              <a:t>Analyze customer responses to a bank’s telemarketing campaign</a:t>
            </a:r>
          </a:p>
          <a:p>
            <a:r>
              <a:rPr lang="en-US" dirty="0"/>
              <a:t>Identify patterns in successful term deposit </a:t>
            </a:r>
            <a:r>
              <a:rPr lang="en-US" dirty="0" smtClean="0"/>
              <a:t>subscriptions</a:t>
            </a:r>
          </a:p>
          <a:p>
            <a:r>
              <a:rPr lang="en-US" b="1" dirty="0"/>
              <a:t>Dataset</a:t>
            </a:r>
            <a:r>
              <a:rPr lang="en-US" dirty="0"/>
              <a:t>:</a:t>
            </a:r>
          </a:p>
          <a:p>
            <a:r>
              <a:rPr lang="en-US" dirty="0" smtClean="0"/>
              <a:t>4511 records</a:t>
            </a:r>
            <a:endParaRPr lang="en-US" dirty="0"/>
          </a:p>
          <a:p>
            <a:r>
              <a:rPr lang="en-US" dirty="0"/>
              <a:t>Variables: Age, Job, Marital Status, Month, Duration, Outcome (Success/Failure),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Data </a:t>
            </a:r>
            <a:r>
              <a:rPr lang="en-US" sz="4400" dirty="0"/>
              <a:t>Cleaning &amp; Preparation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Steps Taken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Removed </a:t>
            </a:r>
            <a:r>
              <a:rPr lang="en-US" dirty="0" smtClean="0"/>
              <a:t>duplicates </a:t>
            </a:r>
            <a:r>
              <a:rPr lang="en-US" dirty="0" smtClean="0"/>
              <a:t>and </a:t>
            </a:r>
            <a:r>
              <a:rPr lang="en-US" dirty="0" smtClean="0"/>
              <a:t>blanks</a:t>
            </a:r>
          </a:p>
          <a:p>
            <a:r>
              <a:rPr lang="en-US" dirty="0" smtClean="0"/>
              <a:t>Standardized texts using =PROPER()</a:t>
            </a:r>
            <a:endParaRPr lang="en-US" dirty="0" smtClean="0"/>
          </a:p>
          <a:p>
            <a:r>
              <a:rPr lang="en-US" dirty="0" smtClean="0"/>
              <a:t>Converted date fields to day and month format</a:t>
            </a:r>
          </a:p>
          <a:p>
            <a:r>
              <a:rPr lang="en-US" dirty="0" smtClean="0"/>
              <a:t>Created new columns categorizing age in Youth, Adult and Elderly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47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 Visual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 Findings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Previous conversion rate by month – Showed that the new campaign had a better outcome as compared to the previous outcome</a:t>
            </a:r>
          </a:p>
          <a:p>
            <a:r>
              <a:rPr lang="en-US" dirty="0" smtClean="0"/>
              <a:t>Conversion rate by month </a:t>
            </a:r>
            <a:r>
              <a:rPr lang="en-US" dirty="0"/>
              <a:t>– Highest conversations in May and </a:t>
            </a:r>
            <a:r>
              <a:rPr lang="en-US" dirty="0" smtClean="0"/>
              <a:t>August</a:t>
            </a:r>
          </a:p>
          <a:p>
            <a:r>
              <a:rPr lang="en-US" dirty="0" smtClean="0"/>
              <a:t>Customer segmentation showed that the elderly(Retired) had better outcomes than adults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7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 Visual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Key Findings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Education- Tertiary education had a better outcome of 14% as compared to secondary education of 10% with primary education being the lowest</a:t>
            </a:r>
          </a:p>
          <a:p>
            <a:r>
              <a:rPr lang="en-US" dirty="0" smtClean="0"/>
              <a:t>Management, Blue-collar and Technician jobs had the </a:t>
            </a:r>
            <a:r>
              <a:rPr lang="en-US" dirty="0" err="1" smtClean="0"/>
              <a:t>higest</a:t>
            </a:r>
            <a:r>
              <a:rPr lang="en-US" dirty="0" smtClean="0"/>
              <a:t> success rate as compared to the others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58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17" y="179137"/>
            <a:ext cx="9581130" cy="91385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DASHBOARD</a:t>
            </a:r>
            <a:endParaRPr lang="en-US" sz="4400" dirty="0">
              <a:latin typeface="Rockwell" panose="02060603020205020403" pitchFamily="18" charset="0"/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985802"/>
              </p:ext>
            </p:extLst>
          </p:nvPr>
        </p:nvGraphicFramePr>
        <p:xfrm>
          <a:off x="895150" y="1347536"/>
          <a:ext cx="7640023" cy="35481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63"/>
                <a:gridCol w="420070"/>
                <a:gridCol w="420070"/>
                <a:gridCol w="420070"/>
                <a:gridCol w="420070"/>
                <a:gridCol w="420070"/>
                <a:gridCol w="420070"/>
                <a:gridCol w="420070"/>
                <a:gridCol w="420070"/>
                <a:gridCol w="420070"/>
                <a:gridCol w="420070"/>
                <a:gridCol w="420070"/>
                <a:gridCol w="420070"/>
                <a:gridCol w="420070"/>
                <a:gridCol w="420070"/>
                <a:gridCol w="420070"/>
                <a:gridCol w="420070"/>
                <a:gridCol w="420070"/>
                <a:gridCol w="420070"/>
              </a:tblGrid>
              <a:tr h="115519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  <a:tr h="126896"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2301474" y="1345949"/>
            <a:ext cx="9188450" cy="76517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/>
              <a:t>DIRECT MARKETING CAMPAIGN DASHBOARD</a:t>
            </a:r>
          </a:p>
        </p:txBody>
      </p:sp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103178"/>
              </p:ext>
            </p:extLst>
          </p:nvPr>
        </p:nvGraphicFramePr>
        <p:xfrm>
          <a:off x="2435025" y="2139699"/>
          <a:ext cx="4465638" cy="2017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/>
          <p:cNvSpPr/>
          <p:nvPr/>
        </p:nvSpPr>
        <p:spPr>
          <a:xfrm>
            <a:off x="895150" y="1363411"/>
            <a:ext cx="1538288" cy="49037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5509993"/>
              </p:ext>
            </p:extLst>
          </p:nvPr>
        </p:nvGraphicFramePr>
        <p:xfrm>
          <a:off x="6940350" y="2131761"/>
          <a:ext cx="4541838" cy="2017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73327"/>
              </p:ext>
            </p:extLst>
          </p:nvPr>
        </p:nvGraphicFramePr>
        <p:xfrm>
          <a:off x="2435025" y="4235199"/>
          <a:ext cx="4451350" cy="201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9528581"/>
              </p:ext>
            </p:extLst>
          </p:nvPr>
        </p:nvGraphicFramePr>
        <p:xfrm>
          <a:off x="6940350" y="4241549"/>
          <a:ext cx="4551363" cy="19954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8" name="tabl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413" y="4552699"/>
            <a:ext cx="1417637" cy="947737"/>
          </a:xfrm>
          <a:prstGeom prst="rect">
            <a:avLst/>
          </a:prstGeom>
        </p:spPr>
      </p:pic>
      <p:pic>
        <p:nvPicPr>
          <p:cNvPr id="19" name="tabl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7063" y="2155574"/>
            <a:ext cx="1412875" cy="949325"/>
          </a:xfrm>
          <a:prstGeom prst="rect">
            <a:avLst/>
          </a:prstGeom>
        </p:spPr>
      </p:pic>
      <p:pic>
        <p:nvPicPr>
          <p:cNvPr id="20" name="table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463" y="3277936"/>
            <a:ext cx="1412875" cy="11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 Recommendations and next steps</a:t>
            </a:r>
            <a:endParaRPr lang="en-US" sz="4400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Recommendations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 smtClean="0"/>
              <a:t>Target months like May and August for future campaigns</a:t>
            </a:r>
          </a:p>
          <a:p>
            <a:r>
              <a:rPr lang="en-US" dirty="0" smtClean="0"/>
              <a:t>Prioritize the elderly and Adults</a:t>
            </a:r>
          </a:p>
          <a:p>
            <a:r>
              <a:rPr lang="en-US" dirty="0" smtClean="0"/>
              <a:t>Expand to other campaign activities to have better results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35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537" y="2572446"/>
            <a:ext cx="9898764" cy="3318216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Rockwell" panose="02060603020205020403" pitchFamily="18" charset="0"/>
              </a:rPr>
              <a:t>THANK YOU </a:t>
            </a:r>
            <a:endParaRPr lang="en-US" sz="4400" dirty="0"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250</Words>
  <Application>Microsoft Office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Rockwell</vt:lpstr>
      <vt:lpstr>Tahoma</vt:lpstr>
      <vt:lpstr>Trebuchet MS</vt:lpstr>
      <vt:lpstr>Tw Cen MT</vt:lpstr>
      <vt:lpstr>Circuit</vt:lpstr>
      <vt:lpstr>Direct marketing campaign analysis</vt:lpstr>
      <vt:lpstr>CONTENT</vt:lpstr>
      <vt:lpstr>PROJECT OVERVIEW</vt:lpstr>
      <vt:lpstr>Data Cleaning &amp; Preparation</vt:lpstr>
      <vt:lpstr> Visual</vt:lpstr>
      <vt:lpstr> Visual</vt:lpstr>
      <vt:lpstr>DASHBOARD</vt:lpstr>
      <vt:lpstr> Recommendations and next steps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2025-05-24T18:51:56Z</dcterms:created>
  <dcterms:modified xsi:type="dcterms:W3CDTF">2025-05-25T12:01:07Z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