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29BB-0CF7-9E43-9214-FE2856A44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BB12D-4DD2-074D-A365-2E5BB8AA3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53768-BE99-CC4C-B0B7-5F64E3E4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1D53-A572-A046-ADFB-D1031EAD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BC05A-9631-8C4E-B3DA-C032D1C0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ACB7-EFB1-FA42-862B-E1D6B25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AB0F1-33F6-F143-85CB-FCA5E5AEE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7EAF0-489D-9342-A244-2EC9EF63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7D2A-70B8-4B4B-AA8F-6BA7660D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70C7-FC52-084A-B85C-B31244EA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50B1F-0FD7-1443-AD73-1FB12D506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206B8-3AC8-304E-899F-5E4F1A13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514C-3438-1547-ADA4-49766E10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6C80-B4BD-4146-8938-88C9B05D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9398-BF67-564A-BB45-FE579589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9D40-F193-7C44-9C33-9767A0BE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D931-6440-5C4D-BED2-69849599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34120-588F-2C49-B482-6DA80AD0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E541-77A7-8B4E-AC7B-86099881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1675-2296-2F42-BB24-909A84CE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6A65-DF7C-234E-8E53-28EFC4E7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AB759-05DE-DE45-A43F-A601171F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C8B9-23B5-2948-8305-EAC4D902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8AE2-78B0-1347-BC32-A40CE787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5CE7B-E0DC-E44C-8E70-8BB4AC1C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5BFF-2E89-9048-80AF-DED81AF7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E5B1-27FB-434B-A6BF-34FDAC82B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9D9C9-564A-E84B-AB36-B90D657A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67CE-C50C-A84F-B6F4-AEA12503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F09D1-05AD-5B46-AA56-67871435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5318-9A2C-D840-8A09-AD8B0E2E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63CD-1329-644C-BE09-84CC4B8F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B65E-514F-384C-9BB2-AF091548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2284A-E614-DB4D-BAE1-9FA87B6F5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C55FF-D0C4-764D-87BB-C0A57CD3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02E0E-7E48-F142-ADDC-C090F0168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6F940-A68F-4D42-AAE2-823C86FF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5AB43-F1E1-7D41-8187-B72CEA92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DED83-4940-8542-A6B1-7207846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D591-9594-AA44-8F01-B9D97ABC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AC919-4601-2447-9B6C-F3E16415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FD861-E26F-174E-83D5-6023674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7B91A-01BC-7245-B551-EF2437D8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86DBE-9C7D-AB4C-9812-1FA28F62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972F3-4DCA-1B47-8B19-B92486E2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903D3-586A-9347-8B32-F78726AC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94B1-1517-4C4E-9D08-18849D0F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78DB-84DD-AA4F-9D68-7A223B5AC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B6524-1C19-DE49-A303-6FDD82DF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33D4-917B-AD41-A3A4-C20091C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42AD8-AD33-4746-9385-A86C31C5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1F18C-B405-FC4F-95A3-5ADCDE65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6483-3792-834D-B584-424957FD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BDF76-FD08-9D43-BD17-00F46F05E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889-7DDE-3842-947B-56CA90DE4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38A5-9070-2C44-AC8C-B82016E0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7863E-86F2-B64B-8B0B-63D0A30B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97EC-1CF3-6641-91CB-DF07E827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EC28E-EBF6-0B43-8F09-8DCB8301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49061-386A-D944-AE7E-10A9C4AF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3E23-5203-7948-B427-872ECB62C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1FDDC-1BFD-C14B-8F19-DA1C9C1A933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2DB9-8C9A-3B4E-A748-6759ED3CF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FB00-E7B7-104A-95CF-7270AC829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F222-2AFD-854C-BA57-1C3A0E2C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FC91-16E4-8949-8FC5-47090A256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Testbed for Quantum Error Correcting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085A-EC5B-D442-9DE1-2ADE36747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'Fault Intolerant' (Tom O'Leary)</a:t>
            </a:r>
          </a:p>
          <a:p>
            <a:r>
              <a:rPr lang="en-US" dirty="0"/>
              <a:t>Email: </a:t>
            </a:r>
            <a:r>
              <a:rPr lang="en-US" dirty="0" err="1"/>
              <a:t>thomas.oleary@lmh.ox.ac.uk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5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E97A-88C9-2840-9BF0-2FF3F38B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source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2187-517F-AC44-8E09-F1FA9659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'Decoding Quantum Errors With Subspace Expansions'</a:t>
            </a:r>
            <a:endParaRPr lang="en-GB" dirty="0"/>
          </a:p>
          <a:p>
            <a:r>
              <a:rPr lang="en-GB" dirty="0"/>
              <a:t>Jarrod R. McClean, Zhang Jiang, Nicholas C. Rubin, Ryan </a:t>
            </a:r>
            <a:r>
              <a:rPr lang="en-GB" dirty="0" err="1"/>
              <a:t>Babbush</a:t>
            </a:r>
            <a:r>
              <a:rPr lang="en-GB" dirty="0"/>
              <a:t> &amp; Hartmut Neven. </a:t>
            </a:r>
          </a:p>
          <a:p>
            <a:r>
              <a:rPr lang="en-GB" dirty="0"/>
              <a:t>Nature Communications, (2020)11:636, https://</a:t>
            </a:r>
            <a:r>
              <a:rPr lang="en-GB" dirty="0" err="1"/>
              <a:t>doi.org</a:t>
            </a:r>
            <a:r>
              <a:rPr lang="en-GB" dirty="0"/>
              <a:t>/10.1038/s41467-020-14341-w </a:t>
            </a:r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3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73F3-F1CF-E04F-A7FB-4E858E5C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3515"/>
            <a:ext cx="10515600" cy="1325563"/>
          </a:xfrm>
        </p:spPr>
        <p:txBody>
          <a:bodyPr/>
          <a:lstStyle/>
          <a:p>
            <a:r>
              <a:rPr lang="en-US" dirty="0"/>
              <a:t>The method in a slide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2C098D-B287-3248-8430-C02B760CA883}"/>
                  </a:ext>
                </a:extLst>
              </p:cNvPr>
              <p:cNvSpPr txBox="1"/>
              <p:nvPr/>
            </p:nvSpPr>
            <p:spPr>
              <a:xfrm>
                <a:off x="222069" y="1031966"/>
                <a:ext cx="1180882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Using the </a:t>
                </a:r>
                <a:r>
                  <a:rPr lang="en-US" dirty="0" err="1"/>
                  <a:t>stabiliser</a:t>
                </a:r>
                <a:r>
                  <a:rPr lang="en-US" dirty="0"/>
                  <a:t> generators for some quantum code one can define a projector which will project a mixed state onto the code space. </a:t>
                </a:r>
              </a:p>
              <a:p>
                <a:endParaRPr lang="en-US" dirty="0"/>
              </a:p>
              <a:p>
                <a:r>
                  <a:rPr lang="en-US" dirty="0"/>
                  <a:t>- This projector is equal to the sum of elements in the full </a:t>
                </a:r>
                <a:r>
                  <a:rPr lang="en-US" dirty="0" err="1"/>
                  <a:t>stabiliser</a:t>
                </a:r>
                <a:r>
                  <a:rPr lang="en-US" dirty="0"/>
                  <a:t> group. The size of this group grows exponentially with the size of its generating set. So errors can't be comprehensively suppressed with this method.</a:t>
                </a:r>
              </a:p>
              <a:p>
                <a:endParaRPr lang="en-US" dirty="0"/>
              </a:p>
              <a:p>
                <a:r>
                  <a:rPr lang="en-US" dirty="0"/>
                  <a:t>- However, we can choose to use a subset of the elements of the full </a:t>
                </a:r>
                <a:r>
                  <a:rPr lang="en-US" dirty="0" err="1"/>
                  <a:t>stabiliser</a:t>
                </a:r>
                <a:r>
                  <a:rPr lang="en-US" dirty="0"/>
                  <a:t> group to form our projector.</a:t>
                </a:r>
              </a:p>
              <a:p>
                <a:endParaRPr lang="en-US" dirty="0"/>
              </a:p>
              <a:p>
                <a:r>
                  <a:rPr lang="en-US" dirty="0"/>
                  <a:t>- The problem now becomes how to weight these.</a:t>
                </a:r>
              </a:p>
              <a:p>
                <a:endParaRPr lang="en-US" dirty="0"/>
              </a:p>
              <a:p>
                <a:r>
                  <a:rPr lang="en-US" dirty="0"/>
                  <a:t>- It can be shown finding the optimal weighting is equivalent to solving a generalised eigenvalue problem using a classical computer.</a:t>
                </a:r>
              </a:p>
              <a:p>
                <a:endParaRPr lang="en-US" dirty="0"/>
              </a:p>
              <a:p>
                <a:r>
                  <a:rPr lang="en-US" dirty="0"/>
                  <a:t>- With the optimal weighting in hand one can correct a target observable with measurements scaling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𝑠h𝑜𝑡𝑠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/>
              </a:p>
              <a:p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𝑠h𝑜𝑡𝑠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are the number of device shots per measurement and the number of check operators used.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2C098D-B287-3248-8430-C02B760CA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9" y="1031966"/>
                <a:ext cx="11808822" cy="4247317"/>
              </a:xfrm>
              <a:prstGeom prst="rect">
                <a:avLst/>
              </a:prstGeom>
              <a:blipFill>
                <a:blip r:embed="rId2"/>
                <a:stretch>
                  <a:fillRect l="-430" t="-597" r="-752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06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B5B9-D69F-424D-9B4B-ECBE4FFA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3328"/>
            <a:ext cx="10515600" cy="1325563"/>
          </a:xfrm>
        </p:spPr>
        <p:txBody>
          <a:bodyPr/>
          <a:lstStyle/>
          <a:p>
            <a:r>
              <a:rPr lang="en-US" dirty="0"/>
              <a:t>The Toy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FEE6F-AC34-AF4B-8440-F872AA1C9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3338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Encode random state using the [[5,1,3]] code encoding network (order of qubits is reversed in Python code i.e. c is qubit 0).</a:t>
                </a:r>
              </a:p>
              <a:p>
                <a:r>
                  <a:rPr lang="en-US" dirty="0"/>
                  <a:t>Estimate necessary expectation values to calculate observable from quantum subspace expansion method.</a:t>
                </a:r>
              </a:p>
              <a:p>
                <a:r>
                  <a:rPr lang="en-US" dirty="0"/>
                  <a:t>Target observable is the logical Z: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is all done through a </a:t>
                </a:r>
                <a:r>
                  <a:rPr lang="en-US" dirty="0" err="1"/>
                  <a:t>depolarising</a:t>
                </a:r>
                <a:r>
                  <a:rPr lang="en-US" dirty="0"/>
                  <a:t> channel.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FEE6F-AC34-AF4B-8440-F872AA1C9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3389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2B0F21-0B48-9449-AC05-ADE0E12F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4" y="3963421"/>
            <a:ext cx="2996010" cy="1992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DDA249-C3DE-5148-A0E4-0A513EDB8E46}"/>
              </a:ext>
            </a:extLst>
          </p:cNvPr>
          <p:cNvSpPr txBox="1"/>
          <p:nvPr/>
        </p:nvSpPr>
        <p:spPr>
          <a:xfrm>
            <a:off x="226424" y="6492875"/>
            <a:ext cx="696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Gottesman - 1997 - Stabilizer Codes and Quantum 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421894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8BC2-442B-6A49-B02C-35EACBBF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189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DE586-442C-DC4A-9CCE-262ABEEF5A7F}"/>
              </a:ext>
            </a:extLst>
          </p:cNvPr>
          <p:cNvSpPr txBox="1"/>
          <p:nvPr/>
        </p:nvSpPr>
        <p:spPr>
          <a:xfrm>
            <a:off x="113211" y="5904411"/>
            <a:ext cx="1196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of expectation of logical Z for a randomly chosen single qubit state. 'Exact' is expectation of single qubit Pauli Z with no noise. 'Unencoded' is expectation for single qubit Pauli Z with noise. 'Encoded &amp; corrected' is expectation of logical Z for 5 qubit code with encoded single qubit state and with QSE correction applied. 'Encoded' is with no QSE correction applied.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22BD5-1F1F-CA4E-B8A4-E68F9111C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6" t="9714" r="8785" b="4190"/>
          <a:stretch/>
        </p:blipFill>
        <p:spPr>
          <a:xfrm>
            <a:off x="1841863" y="0"/>
            <a:ext cx="9614263" cy="59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8BC2-442B-6A49-B02C-35EACBBF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189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DE586-442C-DC4A-9CCE-262ABEEF5A7F}"/>
              </a:ext>
            </a:extLst>
          </p:cNvPr>
          <p:cNvSpPr txBox="1"/>
          <p:nvPr/>
        </p:nvSpPr>
        <p:spPr>
          <a:xfrm>
            <a:off x="113211" y="6089077"/>
            <a:ext cx="1196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error with exact expectation of target observable. Labels correspond to same cases as on previous slide.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23F05-5013-D24E-83A3-70D4C739A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0" t="10867" r="9062" b="3038"/>
          <a:stretch/>
        </p:blipFill>
        <p:spPr>
          <a:xfrm>
            <a:off x="1841862" y="184666"/>
            <a:ext cx="9614263" cy="59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9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F226-AA8C-8244-A390-A889F9F1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had two more weeks (or if my laptop charger didn't break!)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856F-17E6-674F-A33B-2F7715FA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if presence of noise in encoding network contributed to lack of efficacy of the encoding and correction.</a:t>
            </a:r>
          </a:p>
          <a:p>
            <a:endParaRPr lang="en-US" dirty="0"/>
          </a:p>
          <a:p>
            <a:r>
              <a:rPr lang="en-US" dirty="0"/>
              <a:t>Use as a pedagogical tool to observe the relationship between the optimal weighting of check operators and the choice of noise model . </a:t>
            </a:r>
          </a:p>
          <a:p>
            <a:endParaRPr lang="en-US" dirty="0"/>
          </a:p>
          <a:p>
            <a:r>
              <a:rPr lang="en-US" dirty="0"/>
              <a:t>How does the choice of check operators affect the numerical stability of the generalised eigenvalue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6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F226-AA8C-8244-A390-A889F9F1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2" y="0"/>
            <a:ext cx="12074435" cy="1325563"/>
          </a:xfrm>
        </p:spPr>
        <p:txBody>
          <a:bodyPr/>
          <a:lstStyle/>
          <a:p>
            <a:r>
              <a:rPr lang="en-US" dirty="0"/>
              <a:t>If I had two more weeks (or if my laptop charger didn't break!) [</a:t>
            </a:r>
            <a:r>
              <a:rPr lang="en-US" dirty="0" err="1"/>
              <a:t>cont</a:t>
            </a:r>
            <a:r>
              <a:rPr lang="en-US" dirty="0"/>
              <a:t>].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856F-17E6-674F-A33B-2F7715FA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" y="1825624"/>
            <a:ext cx="11939451" cy="5032375"/>
          </a:xfrm>
        </p:spPr>
        <p:txBody>
          <a:bodyPr/>
          <a:lstStyle/>
          <a:p>
            <a:r>
              <a:rPr lang="en-US" dirty="0"/>
              <a:t>Observe the effects for more target observables which can't be efficiently classically simulated. </a:t>
            </a:r>
          </a:p>
          <a:p>
            <a:endParaRPr lang="en-US" dirty="0"/>
          </a:p>
          <a:p>
            <a:r>
              <a:rPr lang="en-US" dirty="0"/>
              <a:t>Observe the effects for different noise models &amp; real device noise. Control noise on real device by adding layers of redundant operations of increasing depth.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75E4-FA6D-8942-BCAD-F97D99BE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26CB-B8FD-014D-BE6C-B2FFCBBE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implementation using Qiskit. (While for the purposes of this hackathon an artificial parameterised noise model was chosen, this could be removed in </a:t>
            </a:r>
            <a:r>
              <a:rPr lang="en-US" dirty="0" err="1"/>
              <a:t>favour</a:t>
            </a:r>
            <a:r>
              <a:rPr lang="en-US" dirty="0"/>
              <a:t> of a backend of choice)</a:t>
            </a:r>
          </a:p>
          <a:p>
            <a:r>
              <a:rPr lang="en-US" dirty="0"/>
              <a:t>Observing the accuracy of estimation of a Pauli observable.</a:t>
            </a:r>
          </a:p>
          <a:p>
            <a:r>
              <a:rPr lang="en-US" dirty="0"/>
              <a:t>Generic code structure intended to be easily adapted to other choices of quantum codes and elements of </a:t>
            </a:r>
            <a:r>
              <a:rPr lang="en-US" dirty="0" err="1"/>
              <a:t>stabiliser</a:t>
            </a:r>
            <a:r>
              <a:rPr lang="en-US" dirty="0"/>
              <a:t> group for the expansion.</a:t>
            </a:r>
          </a:p>
        </p:txBody>
      </p:sp>
    </p:spTree>
    <p:extLst>
      <p:ext uri="{BB962C8B-B14F-4D97-AF65-F5344CB8AC3E}">
        <p14:creationId xmlns:p14="http://schemas.microsoft.com/office/powerpoint/2010/main" val="3039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619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 Testbed for Quantum Error Correcting Codes</vt:lpstr>
      <vt:lpstr>The source material</vt:lpstr>
      <vt:lpstr>The method in a slide</vt:lpstr>
      <vt:lpstr>The Toy Problem</vt:lpstr>
      <vt:lpstr>Results</vt:lpstr>
      <vt:lpstr>Results</vt:lpstr>
      <vt:lpstr>If I had two more weeks (or if my laptop charger didn't break!)</vt:lpstr>
      <vt:lpstr>If I had two more weeks (or if my laptop charger didn't break!) [cont].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Testbed for Quantum Error Correcting Codes</dc:title>
  <dc:creator>O'LEARY, THOMAS G. (Student)</dc:creator>
  <cp:lastModifiedBy>O'LEARY, THOMAS G. (Student)</cp:lastModifiedBy>
  <cp:revision>16</cp:revision>
  <dcterms:created xsi:type="dcterms:W3CDTF">2022-02-25T15:32:35Z</dcterms:created>
  <dcterms:modified xsi:type="dcterms:W3CDTF">2022-02-25T17:21:58Z</dcterms:modified>
</cp:coreProperties>
</file>