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avi" ContentType="video/x-msvide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311" r:id="rId2"/>
    <p:sldId id="269" r:id="rId3"/>
    <p:sldId id="309" r:id="rId4"/>
    <p:sldId id="297" r:id="rId5"/>
    <p:sldId id="298" r:id="rId6"/>
    <p:sldId id="299" r:id="rId7"/>
    <p:sldId id="300" r:id="rId8"/>
    <p:sldId id="301" r:id="rId9"/>
    <p:sldId id="302" r:id="rId10"/>
    <p:sldId id="312" r:id="rId11"/>
    <p:sldId id="303" r:id="rId12"/>
    <p:sldId id="304" r:id="rId13"/>
    <p:sldId id="305" r:id="rId14"/>
    <p:sldId id="310" r:id="rId15"/>
    <p:sldId id="313" r:id="rId16"/>
    <p:sldId id="306" r:id="rId17"/>
    <p:sldId id="308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" initials="u" lastIdx="2" clrIdx="0"/>
  <p:cmAuthor id="1" name="yochai" initials="y" lastIdx="1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0286" autoAdjust="0"/>
  </p:normalViewPr>
  <p:slideViewPr>
    <p:cSldViewPr>
      <p:cViewPr varScale="1">
        <p:scale>
          <a:sx n="78" d="100"/>
          <a:sy n="78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A0E41CF-7B24-44D7-9B77-F461CDCCD284}" type="datetimeFigureOut">
              <a:rPr lang="he-IL" smtClean="0"/>
              <a:pPr/>
              <a:t>י'/סיון/תשע"ז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A8BD61-D36B-4A08-88CD-802073B5C88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38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5814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108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8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663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663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4967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Possible approaches: waiting for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Yair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4430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7232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385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581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704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27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Threshold = 4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35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688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822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7350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735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B6FCD67-4309-4984-9557-AA1AE0FDAD17}" type="datetime1">
              <a:rPr lang="en-US" smtClean="0"/>
              <a:pPr/>
              <a:t>04-Jun-17</a:t>
            </a:fld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2238-E5A0-4256-A2B2-191EA6C3634A}" type="datetime1">
              <a:rPr lang="en-US" smtClean="0"/>
              <a:pPr/>
              <a:t>04-Jun-17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08F7-55B0-46C3-8A7F-273188F65D52}" type="datetime1">
              <a:rPr lang="en-US" smtClean="0"/>
              <a:pPr/>
              <a:t>04-Jun-17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69CE-2F1D-449C-9461-57CEE017AD81}" type="datetime1">
              <a:rPr lang="en-US" smtClean="0"/>
              <a:pPr/>
              <a:t>04-Jun-17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9D66-23CF-4EA5-ACA9-ED2DE1394703}" type="datetime1">
              <a:rPr lang="en-US" smtClean="0"/>
              <a:pPr/>
              <a:t>04-Jun-17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94-30FD-4060-9EE2-B473918E7107}" type="datetime1">
              <a:rPr lang="en-US" smtClean="0"/>
              <a:pPr/>
              <a:t>04-Jun-17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46581C-461D-47D8-A2AC-30E4A29EEA3D}" type="datetime1">
              <a:rPr lang="en-US" smtClean="0"/>
              <a:pPr/>
              <a:t>04-Jun-17</a:t>
            </a:fld>
            <a:endParaRPr lang="en-US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2EA678A-1DE2-4BCC-9D23-B62A2B52549B}" type="datetime1">
              <a:rPr lang="en-US" smtClean="0"/>
              <a:pPr/>
              <a:t>04-Jun-17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2BE2-EBBD-4B74-9362-60538C3F835D}" type="datetime1">
              <a:rPr lang="en-US" smtClean="0"/>
              <a:pPr/>
              <a:t>04-Jun-17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8A84-44EE-4FE0-960D-26522D04B2C1}" type="datetime1">
              <a:rPr lang="en-US" smtClean="0"/>
              <a:pPr/>
              <a:t>04-Jun-17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0A92-EAA5-4A3C-9D84-37F5CB43D4A8}" type="datetime1">
              <a:rPr lang="en-US" smtClean="0"/>
              <a:pPr/>
              <a:t>04-Jun-17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792E5DA-49D4-494C-BE2A-0F59ABA5C25E}" type="datetime1">
              <a:rPr lang="en-US" smtClean="0"/>
              <a:pPr/>
              <a:t>04-Jun-17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5.png"/><Relationship Id="rId7" Type="http://schemas.openxmlformats.org/officeDocument/2006/relationships/image" Target="../media/image1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0.gif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9512" y="2132856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Machine Learning of a Piezoelectric Sensor for Detection of Children Abandoned in Cars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3899938"/>
            <a:ext cx="9144000" cy="2958062"/>
          </a:xfrm>
        </p:spPr>
        <p:txBody>
          <a:bodyPr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  <a:cs typeface="Aparajita" pitchFamily="34" charset="0"/>
              </a:rPr>
              <a:t>Presented by</a:t>
            </a:r>
            <a:r>
              <a:rPr lang="en-US" dirty="0">
                <a:latin typeface="Garamond" panose="02020404030301010803" pitchFamily="18" charset="0"/>
                <a:cs typeface="Aparajita" pitchFamily="34" charset="0"/>
              </a:rPr>
              <a:t>: Li Adar and Tom Beer</a:t>
            </a:r>
          </a:p>
          <a:p>
            <a:r>
              <a:rPr lang="en-US" b="1" dirty="0">
                <a:latin typeface="Garamond" panose="02020404030301010803" pitchFamily="18" charset="0"/>
                <a:cs typeface="Aparajita" pitchFamily="34" charset="0"/>
              </a:rPr>
              <a:t>Supervised by</a:t>
            </a:r>
            <a:r>
              <a:rPr lang="en-US" dirty="0">
                <a:latin typeface="Garamond" panose="02020404030301010803" pitchFamily="18" charset="0"/>
                <a:cs typeface="Aparajita" pitchFamily="34" charset="0"/>
              </a:rPr>
              <a:t>: </a:t>
            </a:r>
            <a:r>
              <a:rPr lang="en-US" dirty="0" err="1">
                <a:latin typeface="Garamond" panose="02020404030301010803" pitchFamily="18" charset="0"/>
                <a:cs typeface="Aparajita" pitchFamily="34" charset="0"/>
              </a:rPr>
              <a:t>Alon</a:t>
            </a:r>
            <a:r>
              <a:rPr lang="en-US" dirty="0">
                <a:latin typeface="Garamond" panose="02020404030301010803" pitchFamily="18" charset="0"/>
                <a:cs typeface="Aparajita" pitchFamily="34" charset="0"/>
              </a:rPr>
              <a:t> </a:t>
            </a:r>
            <a:r>
              <a:rPr lang="en-US" dirty="0" err="1">
                <a:latin typeface="Garamond" panose="02020404030301010803" pitchFamily="18" charset="0"/>
                <a:cs typeface="Aparajita" pitchFamily="34" charset="0"/>
              </a:rPr>
              <a:t>Eilam</a:t>
            </a:r>
            <a:endParaRPr lang="en-US" dirty="0">
              <a:latin typeface="Garamond" panose="02020404030301010803" pitchFamily="18" charset="0"/>
              <a:cs typeface="Aparajita" pitchFamily="34" charset="0"/>
            </a:endParaRPr>
          </a:p>
        </p:txBody>
      </p:sp>
      <p:pic>
        <p:nvPicPr>
          <p:cNvPr id="7" name="Picture 8" descr="http://pard.technion.ac.il/archives/Logo/Technion%20logo-1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4" y="6180961"/>
            <a:ext cx="2394856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קבוצה 13"/>
          <p:cNvGrpSpPr/>
          <p:nvPr/>
        </p:nvGrpSpPr>
        <p:grpSpPr>
          <a:xfrm>
            <a:off x="-166712" y="5841832"/>
            <a:ext cx="1930400" cy="1016168"/>
            <a:chOff x="537548" y="76200"/>
            <a:chExt cx="1930400" cy="1016168"/>
          </a:xfrm>
        </p:grpSpPr>
        <p:pic>
          <p:nvPicPr>
            <p:cNvPr id="12" name="SIPL animated logo, low resolution">
              <a:hlinkClick r:id="" action="ppaction://media"/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5" cstate="print"/>
            <a:srcRect b="14094"/>
            <a:stretch>
              <a:fillRect/>
            </a:stretch>
          </p:blipFill>
          <p:spPr>
            <a:xfrm>
              <a:off x="711200" y="76200"/>
              <a:ext cx="1593088" cy="698240"/>
            </a:xfrm>
            <a:prstGeom prst="rect">
              <a:avLst/>
            </a:prstGeom>
          </p:spPr>
        </p:pic>
        <p:pic>
          <p:nvPicPr>
            <p:cNvPr id="13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48" y="137674"/>
              <a:ext cx="1344000" cy="493234"/>
            </a:xfrm>
            <a:prstGeom prst="rect">
              <a:avLst/>
            </a:prstGeom>
          </p:spPr>
        </p:pic>
        <p:sp>
          <p:nvSpPr>
            <p:cNvPr id="14" name="Title 1"/>
            <p:cNvSpPr txBox="1">
              <a:spLocks/>
            </p:cNvSpPr>
            <p:nvPr/>
          </p:nvSpPr>
          <p:spPr>
            <a:xfrm>
              <a:off x="537548" y="660401"/>
              <a:ext cx="1930400" cy="431967"/>
            </a:xfrm>
            <a:prstGeom prst="rect">
              <a:avLst/>
            </a:prstGeom>
          </p:spPr>
          <p:txBody>
            <a:bodyPr vert="horz" lIns="91440" tIns="45720" rIns="91440" bIns="45720" rtlCol="1" anchor="t">
              <a:normAutofit fontScale="85000" lnSpcReduction="20000"/>
            </a:bodyPr>
            <a:lstStyle>
              <a:lvl1pPr algn="l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he-IL" sz="1800" b="1" kern="1200" baseline="0" dirty="0" smtClean="0">
                  <a:solidFill>
                    <a:srgbClr val="0021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ctr"/>
              <a:r>
                <a:rPr lang="en-US" sz="1600" b="0" dirty="0">
                  <a:solidFill>
                    <a:srgbClr val="AD13A9"/>
                  </a:solidFill>
                  <a:latin typeface="Calibri"/>
                </a:rPr>
                <a:t>Signal and Image Processing Lab.</a:t>
              </a:r>
            </a:p>
          </p:txBody>
        </p:sp>
      </p:grpSp>
      <p:grpSp>
        <p:nvGrpSpPr>
          <p:cNvPr id="9" name="קבוצה 14"/>
          <p:cNvGrpSpPr/>
          <p:nvPr/>
        </p:nvGrpSpPr>
        <p:grpSpPr>
          <a:xfrm>
            <a:off x="2703596" y="5733256"/>
            <a:ext cx="3668604" cy="1124744"/>
            <a:chOff x="4655065" y="114049"/>
            <a:chExt cx="3380572" cy="948328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4655065" y="114049"/>
              <a:ext cx="3380572" cy="431967"/>
            </a:xfrm>
            <a:prstGeom prst="rect">
              <a:avLst/>
            </a:prstGeom>
          </p:spPr>
          <p:txBody>
            <a:bodyPr vert="horz" lIns="91440" tIns="45720" rIns="91440" bIns="45720" rtlCol="1" anchor="t">
              <a:normAutofit lnSpcReduction="10000"/>
            </a:bodyPr>
            <a:lstStyle>
              <a:lvl1pPr algn="l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he-IL" sz="1800" b="1" kern="1200" baseline="0" dirty="0" smtClean="0">
                  <a:solidFill>
                    <a:srgbClr val="0021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r>
                <a:rPr lang="en-US" sz="1600" b="0" dirty="0">
                  <a:solidFill>
                    <a:srgbClr val="002060"/>
                  </a:solidFill>
                  <a:latin typeface="Calibri"/>
                </a:rPr>
                <a:t>Andrew and Erna </a:t>
              </a:r>
              <a:r>
                <a:rPr lang="en-US" sz="1600" b="0" dirty="0" err="1">
                  <a:solidFill>
                    <a:srgbClr val="002060"/>
                  </a:solidFill>
                  <a:latin typeface="Calibri"/>
                </a:rPr>
                <a:t>Viterbi</a:t>
              </a:r>
              <a:r>
                <a:rPr lang="en-US" sz="1600" b="0" dirty="0">
                  <a:solidFill>
                    <a:srgbClr val="002060"/>
                  </a:solidFill>
                  <a:latin typeface="Calibri"/>
                </a:rPr>
                <a:t> Faculty of Electrical Engineering</a:t>
              </a:r>
            </a:p>
          </p:txBody>
        </p:sp>
        <p:pic>
          <p:nvPicPr>
            <p:cNvPr id="11" name="Picture 1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95" r="15670"/>
            <a:stretch/>
          </p:blipFill>
          <p:spPr>
            <a:xfrm>
              <a:off x="4727344" y="510690"/>
              <a:ext cx="2400000" cy="551687"/>
            </a:xfrm>
            <a:prstGeom prst="rect">
              <a:avLst/>
            </a:prstGeom>
          </p:spPr>
        </p:pic>
      </p:grpSp>
      <p:sp>
        <p:nvSpPr>
          <p:cNvPr id="15" name="כותרת משנה 2"/>
          <p:cNvSpPr txBox="1">
            <a:spLocks/>
          </p:cNvSpPr>
          <p:nvPr/>
        </p:nvSpPr>
        <p:spPr>
          <a:xfrm>
            <a:off x="7271792" y="4221088"/>
            <a:ext cx="1872208" cy="43204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parajita" pitchFamily="34" charset="0"/>
              </a:rPr>
              <a:t>January 2017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7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Wavelet Transform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3816424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Discrete wavelet transform (DWT) is defined by: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163" b="5501"/>
          <a:stretch>
            <a:fillRect/>
          </a:stretch>
        </p:blipFill>
        <p:spPr bwMode="auto">
          <a:xfrm>
            <a:off x="2051720" y="2405648"/>
            <a:ext cx="661340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866"/>
          <a:stretch>
            <a:fillRect/>
          </a:stretch>
        </p:blipFill>
        <p:spPr bwMode="auto">
          <a:xfrm>
            <a:off x="0" y="4221088"/>
            <a:ext cx="4572000" cy="273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 descr="C:\Users\user7\Downloads\CodeCogsEqn (7)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40" y="1700808"/>
            <a:ext cx="3996952" cy="759899"/>
          </a:xfrm>
          <a:prstGeom prst="rect">
            <a:avLst/>
          </a:prstGeom>
          <a:noFill/>
        </p:spPr>
      </p:pic>
      <p:pic>
        <p:nvPicPr>
          <p:cNvPr id="41989" name="Picture 5" descr="C:\Users\user7\Downloads\CodeCogsEqn (6)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1700808"/>
            <a:ext cx="4104456" cy="7478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97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l="28570" r="14285"/>
          <a:stretch/>
        </p:blipFill>
        <p:spPr>
          <a:xfrm>
            <a:off x="7812360" y="3212976"/>
            <a:ext cx="288032" cy="455276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96752"/>
                <a:ext cx="8712968" cy="5400600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accent2">
                      <a:lumMod val="50000"/>
                    </a:schemeClr>
                  </a:buClr>
                </a:pPr>
                <a:r>
                  <a:rPr lang="en-US" sz="2200" b="1" dirty="0">
                    <a:solidFill>
                      <a:schemeClr val="tx2">
                        <a:lumMod val="50000"/>
                      </a:schemeClr>
                    </a:solidFill>
                    <a:latin typeface="Garamond" pitchFamily="18" charset="0"/>
                  </a:rPr>
                  <a:t>LDA assumes both </a:t>
                </a:r>
                <a:r>
                  <a:rPr lang="en-US" sz="2200" b="1" dirty="0">
                    <a:latin typeface="Garamond" pitchFamily="18" charset="0"/>
                  </a:rPr>
                  <a:t>conditional PDFs </a:t>
                </a:r>
                <a:r>
                  <a:rPr lang="en-US" sz="2200" b="1" dirty="0">
                    <a:solidFill>
                      <a:schemeClr val="tx2">
                        <a:lumMod val="50000"/>
                      </a:schemeClr>
                    </a:solidFill>
                    <a:latin typeface="Garamond" pitchFamily="18" charset="0"/>
                  </a:rPr>
                  <a:t>are normally distributed with the same covariance:</a:t>
                </a:r>
              </a:p>
              <a:p>
                <a:pPr marL="109728" indent="0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US" sz="800" b="1" dirty="0">
                    <a:solidFill>
                      <a:schemeClr val="tx2">
                        <a:lumMod val="50000"/>
                      </a:schemeClr>
                    </a:solidFill>
                    <a:latin typeface="Garamond" pitchFamily="18" charset="0"/>
                  </a:rPr>
                  <a:t> </a:t>
                </a:r>
                <a:endParaRPr lang="en-US" sz="2000" b="1" dirty="0">
                  <a:solidFill>
                    <a:schemeClr val="tx2">
                      <a:lumMod val="50000"/>
                    </a:schemeClr>
                  </a:solidFill>
                  <a:latin typeface="Garamond" pitchFamily="18" charset="0"/>
                </a:endParaRPr>
              </a:p>
              <a:p>
                <a:pPr marL="109728" indent="0" algn="ctr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e>
                        <m:r>
                          <a:rPr lang="en-US" sz="22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2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2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2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sz="22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ctrlPr>
                          <a:rPr lang="en-US" sz="22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</m:bar>
                    <m:r>
                      <a:rPr lang="en-US" sz="22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</a:schemeClr>
                    </a:solidFill>
                    <a:latin typeface="Garamond" pitchFamily="18" charset="0"/>
                  </a:rPr>
                  <a:t>  ;  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e>
                        <m:r>
                          <a:rPr lang="en-US" sz="2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2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ctrlPr>
                          <a:rPr lang="en-US" sz="2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</m:bar>
                    <m:r>
                      <a:rPr lang="en-US" sz="2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dirty="0">
                  <a:solidFill>
                    <a:schemeClr val="tx2">
                      <a:lumMod val="50000"/>
                    </a:schemeClr>
                  </a:solidFill>
                  <a:latin typeface="Garamond" pitchFamily="18" charset="0"/>
                </a:endParaRPr>
              </a:p>
              <a:p>
                <a:pPr marL="109728" indent="0">
                  <a:buClr>
                    <a:schemeClr val="accent2">
                      <a:lumMod val="50000"/>
                    </a:schemeClr>
                  </a:buClr>
                  <a:buNone/>
                </a:pPr>
                <a:endParaRPr lang="en-US" sz="1100" b="1" dirty="0">
                  <a:solidFill>
                    <a:schemeClr val="tx2">
                      <a:lumMod val="50000"/>
                    </a:schemeClr>
                  </a:solidFill>
                  <a:latin typeface="Garamond" pitchFamily="18" charset="0"/>
                </a:endParaRPr>
              </a:p>
              <a:p>
                <a:pPr marL="109728" indent="0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US" sz="2200" b="1" dirty="0">
                    <a:solidFill>
                      <a:schemeClr val="tx2">
                        <a:lumMod val="50000"/>
                      </a:schemeClr>
                    </a:solidFill>
                    <a:latin typeface="Garamond" pitchFamily="18" charset="0"/>
                  </a:rPr>
                  <a:t>Under this, the optimal Bayesian classifier is:</a:t>
                </a:r>
              </a:p>
              <a:p>
                <a:pPr marL="109728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2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f>
                                <m:fPr>
                                  <m:ctrlP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200" b="1" i="1" baseline="30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ctrlP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en-US" sz="2200" b="1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lim>
                      </m:limLow>
                      <m:r>
                        <a:rPr lang="en-US" sz="22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1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bar>
                        </m:e>
                        <m:sup>
                          <m:r>
                            <a:rPr lang="en-US" sz="22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limLow>
                        <m:limLowPr>
                          <m:ctrlPr>
                            <a:rPr lang="en-US" sz="22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ctrlP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200" b="1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bar>
                            <m:barPr>
                              <m:pos m:val="top"/>
                              <m:ctrlPr>
                                <a:rPr lang="en-US" sz="22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2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bar>
                        </m:lim>
                      </m:limLow>
                      <m:r>
                        <a:rPr lang="en-US" sz="22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2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200" b="1" dirty="0">
                  <a:solidFill>
                    <a:schemeClr val="tx2">
                      <a:lumMod val="50000"/>
                    </a:schemeClr>
                  </a:solidFill>
                  <a:latin typeface="Garamond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US" sz="2200" b="1" dirty="0">
                    <a:solidFill>
                      <a:schemeClr val="tx2">
                        <a:lumMod val="50000"/>
                      </a:schemeClr>
                    </a:solidFill>
                    <a:latin typeface="Garamond" pitchFamily="18" charset="0"/>
                  </a:rPr>
                  <a:t>Which is just a linear combination of the input feature vector:</a:t>
                </a:r>
              </a:p>
              <a:p>
                <a:pPr marL="109728" indent="0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US" sz="700" b="1" dirty="0">
                    <a:solidFill>
                      <a:schemeClr val="tx2">
                        <a:lumMod val="50000"/>
                      </a:schemeClr>
                    </a:solidFill>
                    <a:latin typeface="Garamond" pitchFamily="18" charset="0"/>
                  </a:rPr>
                  <a:t> </a:t>
                </a:r>
                <a:endParaRPr lang="en-US" sz="2200" b="1" dirty="0">
                  <a:solidFill>
                    <a:schemeClr val="tx2">
                      <a:lumMod val="50000"/>
                    </a:schemeClr>
                  </a:solidFill>
                  <a:latin typeface="Garamond" pitchFamily="18" charset="0"/>
                </a:endParaRPr>
              </a:p>
              <a:p>
                <a:pPr marL="109728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sz="22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22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sz="22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2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2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200" b="1" dirty="0">
                  <a:solidFill>
                    <a:schemeClr val="tx2">
                      <a:lumMod val="50000"/>
                    </a:schemeClr>
                  </a:solidFill>
                  <a:latin typeface="Garamond" pitchFamily="18" charset="0"/>
                </a:endParaRPr>
              </a:p>
              <a:p>
                <a:pPr marL="109728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sz="22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</a:rPr>
                      <m:t>        − 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</a:schemeClr>
                    </a:solidFill>
                    <a:latin typeface="Garamond" pitchFamily="18" charset="0"/>
                  </a:rPr>
                  <a:t>Wavelet coefficients vector (input)</a:t>
                </a:r>
              </a:p>
              <a:p>
                <a:pPr marL="109728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</a:schemeClr>
                    </a:solidFill>
                    <a:latin typeface="Garamond" pitchFamily="18" charset="0"/>
                  </a:rPr>
                  <a:t>        – Label</a:t>
                </a:r>
              </a:p>
              <a:p>
                <a:pPr marL="109728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sz="2200" b="1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  <a:ea typeface="Cambria Math" panose="02040503050406030204" pitchFamily="18" charset="0"/>
                      </a:rPr>
                      <m:t>,</m:t>
                    </m:r>
                    <m:bar>
                      <m:barPr>
                        <m:ctrlPr>
                          <a:rPr lang="en-US" sz="2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</m:bar>
                    <m:r>
                      <a:rPr lang="en-US" sz="22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  <a:ea typeface="Cambria Math" panose="02040503050406030204" pitchFamily="18" charset="0"/>
                      </a:rPr>
                      <m:t>  − 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</a:schemeClr>
                    </a:solidFill>
                    <a:latin typeface="Garamond" pitchFamily="18" charset="0"/>
                  </a:rPr>
                  <a:t>Input mean and covariance matrix</a:t>
                </a:r>
              </a:p>
              <a:p>
                <a:pPr marL="109728" indent="0" algn="just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</a:rPr>
                      <m:t>      −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</a:schemeClr>
                    </a:solidFill>
                    <a:latin typeface="Garamond" pitchFamily="18" charset="0"/>
                  </a:rPr>
                  <a:t> Proportional frequencies of classes</a:t>
                </a:r>
              </a:p>
              <a:p>
                <a:pPr marL="109728" indent="0">
                  <a:buClr>
                    <a:schemeClr val="accent2">
                      <a:lumMod val="50000"/>
                    </a:schemeClr>
                  </a:buClr>
                  <a:buNone/>
                </a:pPr>
                <a:endParaRPr lang="en-US" sz="2200" b="1" dirty="0">
                  <a:solidFill>
                    <a:schemeClr val="tx2">
                      <a:lumMod val="50000"/>
                    </a:schemeClr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96752"/>
                <a:ext cx="8712968" cy="5400600"/>
              </a:xfrm>
              <a:blipFill rotWithShape="1">
                <a:blip r:embed="rId4" cstate="print"/>
                <a:stretch>
                  <a:fillRect t="-6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652" y="4505692"/>
            <a:ext cx="288032" cy="4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1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Performance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400600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11% false alarms and 7% miss detections out of 74 experiments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Unsatisfactory results, but may improve with more data</a:t>
            </a:r>
          </a:p>
        </p:txBody>
      </p:sp>
      <p:pic>
        <p:nvPicPr>
          <p:cNvPr id="3074" name="Picture 2" descr="C:\Users\liadar\Dropbox\Tom_Li\perfFig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1" y="1052736"/>
            <a:ext cx="882142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Progress (1)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3816424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Learn to code in Arduino development environment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Implement wavelet transform in Arduino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Implement LDA classifier in Arduino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Implement an SD interface to allow simulation on signals independently of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1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Progress (2)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12776"/>
            <a:ext cx="8424936" cy="410445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Real-time computation measurements were made in order to make sure the 2 seconds time limit is held: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Current code uses ~18% of the given timeframe, so there’s still extra room for later extensions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Full compatibility with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Matlab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simulation– almost there!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50" y="104775"/>
            <a:ext cx="45148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What’s Next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82453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Our goal is to maximize the system’s success rate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How?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Receive more data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Examine more classification algorithms to improve the decision rule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Consider replacing or adding more input features (</a:t>
            </a:r>
            <a:r>
              <a:rPr lang="en-US" sz="2200" b="1" dirty="0" err="1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e.g</a:t>
            </a: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signal energy)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Implement the selected classifier and input transform</a:t>
            </a:r>
          </a:p>
          <a:p>
            <a:pPr marL="411480" lvl="1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   in Arduino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074209"/>
              </p:ext>
            </p:extLst>
          </p:nvPr>
        </p:nvGraphicFramePr>
        <p:xfrm>
          <a:off x="4394200" y="2362200"/>
          <a:ext cx="914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4" imgW="914400" imgH="181440" progId="Equation.DSMT4">
                  <p:embed/>
                </p:oleObj>
              </mc:Choice>
              <mc:Fallback>
                <p:oleObj name="Equation" r:id="rId4" imgW="914400" imgH="18144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362200"/>
                        <a:ext cx="9144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Summary</a:t>
            </a: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19944" y="1781200"/>
            <a:ext cx="8229600" cy="52979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Tx/>
              <a:tabLst/>
              <a:defRPr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Tx/>
              <a:buAutoNum type="arabicPeriod"/>
              <a:tabLst/>
              <a:defRPr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Tx/>
              <a:buAutoNum type="arabicPeriod"/>
              <a:tabLst/>
              <a:defRPr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Tx/>
              <a:buAutoNum type="arabicPeriod"/>
              <a:tabLst/>
              <a:defRPr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Tx/>
              <a:tabLst/>
              <a:defRPr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482453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Significant progress was made with the first machine learning classifier - still in process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After achieving full compatibility, we’ll examine more classification models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The selected model will be implemented on the firmware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More data is urgently needed for performance analysis and parameter tuning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4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8008" y="764704"/>
            <a:ext cx="6048672" cy="5472608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Thank you</a:t>
            </a: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467544" y="1628800"/>
            <a:ext cx="8229600" cy="487372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Tx/>
              <a:buFont typeface="Georgia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5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Motivation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82453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In recent years, more and more children are left in the car by their parents or caretakers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This increasing phenomenon has even been given a name: ‘Forgotten Baby Syndrome” (FBS)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In Israel, 19 children have died in 400 such cases, in the last 8 years only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	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7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Project Goals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82453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Develop a machine learning algorithm to detect cases of children forgotten in cars  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Implement the algorithm on a real time microcontroller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Make use of a single piezoelectric sensor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System Hardware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82453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Piezoelectric sensors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Arduino DUE microcontroller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Interface board (microcontroller </a:t>
            </a:r>
          </a:p>
          <a:p>
            <a:pPr marL="109728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  to car and sensors)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	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7137" y="2492896"/>
            <a:ext cx="4143375" cy="4248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11363" r="1764" b="8083"/>
          <a:stretch/>
        </p:blipFill>
        <p:spPr>
          <a:xfrm rot="16200000">
            <a:off x="259448" y="2689462"/>
            <a:ext cx="3909090" cy="4427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21" y="763698"/>
            <a:ext cx="4092154" cy="218521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6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Data Capture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12776"/>
            <a:ext cx="7848872" cy="482453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Sensor data is recorded while driving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Signals are sampled at </a:t>
            </a:r>
            <a:r>
              <a:rPr lang="he-IL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1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KHz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Buffer size is 4096 samples, with 50% overlap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Processing interval is of 2 seconds, resulting in ‘kid in’ or ‘no kid’ decision taken at the end of each interval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While in training, the data is tagged ‘kid in’ or ‘no kid’ according to case</a:t>
            </a:r>
          </a:p>
          <a:p>
            <a:pPr marL="109728" indent="0">
              <a:buClr>
                <a:schemeClr val="accent2">
                  <a:lumMod val="50000"/>
                </a:schemeClr>
              </a:buClr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6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Prior Art: Two Sensors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82453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Two sensors are used, one for child ballistocardiography and the other for reference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Using Fourier analysis, spectral content of both sensors is compared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If energy ratio of relevant frequencies between child sensor and reference sensor exceeds a predefined threshold, the system declares a child in the car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Down side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Complicated installation: the system is non-standalone, and cannot be delivered as an integrated unit</a:t>
            </a:r>
            <a:endParaRPr lang="en-US" sz="22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1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Machine Learning based decision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82453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If a decision can be made using a </a:t>
            </a:r>
            <a:r>
              <a:rPr lang="en-US" sz="2400" b="1" u="sng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single sensor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without degrading performance, practical feasibility will be improved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We aspire not only to maintain the current performance, but to improve it significantly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Stages of a machine learning based decision:</a:t>
            </a:r>
          </a:p>
        </p:txBody>
      </p:sp>
      <p:pic>
        <p:nvPicPr>
          <p:cNvPr id="4098" name="Picture 2" descr="C:\Users\liadar\Dropbox\Tom_Li\waveletFig.bm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7973"/>
          <a:stretch/>
        </p:blipFill>
        <p:spPr bwMode="auto">
          <a:xfrm>
            <a:off x="3059832" y="3210996"/>
            <a:ext cx="5913480" cy="353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3228384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50000"/>
                </a:schemeClr>
              </a:buClr>
              <a:buFont typeface="Garamond" panose="02020404030301010803" pitchFamily="18" charset="0"/>
              <a:buChar char="▫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Signal features extraction</a:t>
            </a:r>
          </a:p>
          <a:p>
            <a:pPr marL="342900" indent="-342900">
              <a:buClr>
                <a:schemeClr val="accent2">
                  <a:lumMod val="50000"/>
                </a:schemeClr>
              </a:buClr>
              <a:buFont typeface="Garamond" panose="02020404030301010803" pitchFamily="18" charset="0"/>
              <a:buChar char="▫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Classification</a:t>
            </a:r>
          </a:p>
          <a:p>
            <a:pPr marL="285750" indent="-285750">
              <a:buFont typeface="Garamond" panose="02020404030301010803" pitchFamily="18" charset="0"/>
              <a:buChar char="▫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Machine learning: First attempt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82453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Input features were selected to be 250 first coefficients of a Daubechies-4 wavelet transform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Classification algorithm was chosen to be Linear Discriminant Analysis (LDA)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Simulation and training of the parameters is done in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Matlab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Classifier is implemented on the microcontroller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8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Wavelet Transform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573325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Allows multi resolution analysis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1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A set of wavelet functions </a:t>
            </a:r>
            <a:r>
              <a:rPr lang="el-GR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Ψ</a:t>
            </a:r>
            <a:r>
              <a:rPr lang="en-US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and a scaling functions </a:t>
            </a:r>
            <a:r>
              <a:rPr lang="el-GR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φ</a:t>
            </a:r>
            <a:r>
              <a:rPr lang="en-US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are defined by dyadic translations and dilations: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5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Subspaces of</a:t>
            </a:r>
            <a:r>
              <a:rPr lang="el-GR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Ψ</a:t>
            </a:r>
            <a:r>
              <a:rPr lang="en-US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and </a:t>
            </a:r>
            <a:r>
              <a:rPr lang="el-GR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φ </a:t>
            </a:r>
            <a:r>
              <a:rPr lang="en-US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are orthogonal to one another.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1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</a:t>
            </a:r>
            <a:endParaRPr lang="en-US" sz="25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Higher order subspaces of</a:t>
            </a:r>
            <a:r>
              <a:rPr lang="el-GR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φ</a:t>
            </a:r>
            <a:r>
              <a:rPr lang="en-US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and </a:t>
            </a:r>
            <a:r>
              <a:rPr lang="el-GR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Ψ </a:t>
            </a:r>
            <a:r>
              <a:rPr lang="en-US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are nested in lower order subspaces of </a:t>
            </a:r>
            <a:r>
              <a:rPr lang="el-GR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φ</a:t>
            </a:r>
            <a:r>
              <a:rPr lang="en-US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and </a:t>
            </a:r>
            <a:r>
              <a:rPr lang="el-GR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Ψ </a:t>
            </a:r>
            <a:r>
              <a:rPr lang="en-US" sz="25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, respectively:</a:t>
            </a:r>
          </a:p>
        </p:txBody>
      </p:sp>
      <p:pic>
        <p:nvPicPr>
          <p:cNvPr id="12289" name="Picture 1" descr="C:\Users\user7\Downloads\CodeCogsEqn (1)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636912"/>
            <a:ext cx="3622104" cy="432048"/>
          </a:xfrm>
          <a:prstGeom prst="rect">
            <a:avLst/>
          </a:prstGeom>
          <a:noFill/>
        </p:spPr>
      </p:pic>
      <p:pic>
        <p:nvPicPr>
          <p:cNvPr id="12290" name="Picture 2" descr="C:\Users\user7\Downloads\CodeCogsEqn (2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636912"/>
            <a:ext cx="3744416" cy="437347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43400" y="4581128"/>
            <a:ext cx="5400600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 descr="C:\Users\user7\Downloads\CodeCogsEqn (3)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5301208"/>
            <a:ext cx="3384376" cy="430738"/>
          </a:xfrm>
          <a:prstGeom prst="rect">
            <a:avLst/>
          </a:prstGeom>
          <a:noFill/>
        </p:spPr>
      </p:pic>
      <p:pic>
        <p:nvPicPr>
          <p:cNvPr id="12292" name="Picture 4" descr="C:\Users\user7\Downloads\CodeCogsEqn (4)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736" y="5834632"/>
            <a:ext cx="3380184" cy="44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979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פסגה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8664</TotalTime>
  <Words>802</Words>
  <Application>Microsoft Office PowerPoint</Application>
  <PresentationFormat>On-screen Show (4:3)</PresentationFormat>
  <Paragraphs>146</Paragraphs>
  <Slides>18</Slides>
  <Notes>17</Notes>
  <HiddenSlides>0</HiddenSlides>
  <MMClips>1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Aparajita</vt:lpstr>
      <vt:lpstr>Arial</vt:lpstr>
      <vt:lpstr>Calibri</vt:lpstr>
      <vt:lpstr>Cambria Math</vt:lpstr>
      <vt:lpstr>Garamond</vt:lpstr>
      <vt:lpstr>Georgia</vt:lpstr>
      <vt:lpstr>Tahoma</vt:lpstr>
      <vt:lpstr>Times New Roman</vt:lpstr>
      <vt:lpstr>Trebuchet MS</vt:lpstr>
      <vt:lpstr>Wingdings 2</vt:lpstr>
      <vt:lpstr>עירוני</vt:lpstr>
      <vt:lpstr>Equation</vt:lpstr>
      <vt:lpstr>Machine Learning of a Piezoelectric Sensor for Detection of Children Abandoned in Cars</vt:lpstr>
      <vt:lpstr>Motivation</vt:lpstr>
      <vt:lpstr>Project Goals</vt:lpstr>
      <vt:lpstr>System Hardware</vt:lpstr>
      <vt:lpstr>Data Capture</vt:lpstr>
      <vt:lpstr>Prior Art: Two Sensors</vt:lpstr>
      <vt:lpstr>Machine Learning based decision</vt:lpstr>
      <vt:lpstr>Machine learning: First attempt</vt:lpstr>
      <vt:lpstr>Wavelet Transform (1)</vt:lpstr>
      <vt:lpstr>Wavelet Transform (2)</vt:lpstr>
      <vt:lpstr>Linear Discriminant Analysis</vt:lpstr>
      <vt:lpstr>Performance</vt:lpstr>
      <vt:lpstr>Progress (1)</vt:lpstr>
      <vt:lpstr>Progress (2)</vt:lpstr>
      <vt:lpstr>Live Demo</vt:lpstr>
      <vt:lpstr>What’s Next</vt:lpstr>
      <vt:lpstr>Summary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Tom&amp;Li</dc:creator>
  <cp:lastModifiedBy>Tom Beer</cp:lastModifiedBy>
  <cp:revision>414</cp:revision>
  <dcterms:created xsi:type="dcterms:W3CDTF">2016-05-14T17:06:11Z</dcterms:created>
  <dcterms:modified xsi:type="dcterms:W3CDTF">2017-06-04T19:53:37Z</dcterms:modified>
</cp:coreProperties>
</file>