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0"/>
    <a:srgbClr val="003399"/>
    <a:srgbClr val="CFE4FE"/>
    <a:srgbClr val="2C5D98"/>
    <a:srgbClr val="00FE2A"/>
    <a:srgbClr val="3A7CCB"/>
    <a:srgbClr val="4A7EBB"/>
    <a:srgbClr val="3C7BC7"/>
    <a:srgbClr val="98B954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63" autoAdjust="0"/>
    <p:restoredTop sz="99637" autoAdjust="0"/>
  </p:normalViewPr>
  <p:slideViewPr>
    <p:cSldViewPr>
      <p:cViewPr>
        <p:scale>
          <a:sx n="50" d="100"/>
          <a:sy n="50" d="100"/>
        </p:scale>
        <p:origin x="660" y="-4158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openxmlformats.org/officeDocument/2006/relationships/image" Target="../media/image14.emf"/><Relationship Id="rId2" Type="http://schemas.openxmlformats.org/officeDocument/2006/relationships/image" Target="../media/image1.jpg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5" Type="http://schemas.openxmlformats.org/officeDocument/2006/relationships/image" Target="../media/image4.jpeg"/><Relationship Id="rId15" Type="http://schemas.openxmlformats.org/officeDocument/2006/relationships/image" Target="../media/image12.emf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emf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2904580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" y="-174281"/>
            <a:ext cx="30275212" cy="3168129"/>
          </a:xfrm>
          <a:prstGeom prst="rect">
            <a:avLst/>
          </a:prstGeom>
          <a:solidFill>
            <a:srgbClr val="00002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054" y="676802"/>
            <a:ext cx="4965643" cy="1968714"/>
          </a:xfrm>
          <a:prstGeom prst="rect">
            <a:avLst/>
          </a:prstGeom>
          <a:noFill/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975" y="252664"/>
            <a:ext cx="2850032" cy="1946363"/>
          </a:xfrm>
          <a:prstGeom prst="rect">
            <a:avLst/>
          </a:prstGeom>
        </p:spPr>
      </p:pic>
      <p:sp>
        <p:nvSpPr>
          <p:cNvPr id="112" name="Rounded Rectangle 18"/>
          <p:cNvSpPr/>
          <p:nvPr/>
        </p:nvSpPr>
        <p:spPr>
          <a:xfrm>
            <a:off x="629999" y="7838282"/>
            <a:ext cx="9360000" cy="1369989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7990681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 dirty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8981281"/>
            <a:ext cx="8820000" cy="125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In recent years, more and more children are forgotten in cars by their parents or caregivers, with tragic results</a:t>
            </a:r>
          </a:p>
          <a:p>
            <a:pPr marL="457200" indent="-457200" algn="l" rtl="0"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This increasing phenomenon has even been given a name: ‘Forgotten Baby Syndrome” (FBS)</a:t>
            </a:r>
          </a:p>
          <a:p>
            <a:pPr marL="457200" indent="-457200" algn="l" rtl="0"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In Israel, 19 children have died in 400 such cases, in the last 8 years only</a:t>
            </a:r>
          </a:p>
          <a:p>
            <a:pPr marL="457200" indent="-457200" algn="l" rtl="0"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Awareness raising attempts have been found fruitless</a:t>
            </a:r>
          </a:p>
          <a:p>
            <a:pPr marL="457200" indent="-457200" algn="l" rtl="0"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 technological approach is essential to eradicate this problem</a:t>
            </a:r>
          </a:p>
          <a:p>
            <a:pPr algn="l" rtl="0">
              <a:buClr>
                <a:schemeClr val="accent2">
                  <a:lumMod val="50000"/>
                </a:schemeClr>
              </a:buClr>
              <a:buSzPct val="125000"/>
            </a:pP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Develop a sensor based system for use in the car</a:t>
            </a: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Use statistical signal processing and machine learning techniques to detect and alarm in such cases</a:t>
            </a: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Achieve reliable performance and increase survival rates</a:t>
            </a:r>
          </a:p>
          <a:p>
            <a:pPr marL="457200" indent="-457200" algn="l" rtl="0"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16125633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 dirty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625123" y="32622187"/>
            <a:ext cx="9360000" cy="9980630"/>
          </a:xfrm>
          <a:prstGeom prst="roundRect">
            <a:avLst>
              <a:gd name="adj" fmla="val 4666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895688" y="22011481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Hardware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5688" y="21870905"/>
            <a:ext cx="9360000" cy="1034235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42" name="Rounded Rectangle 193"/>
          <p:cNvSpPr/>
          <p:nvPr/>
        </p:nvSpPr>
        <p:spPr>
          <a:xfrm>
            <a:off x="19557206" y="7826845"/>
            <a:ext cx="9967202" cy="9269736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912073" y="32813433"/>
            <a:ext cx="9054000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Data acquisition 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1020124" y="3185862"/>
            <a:ext cx="28290682" cy="28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Machine Learning of a Piezoelectric Sensor for Detection of Children Abandoned in Cars</a:t>
            </a:r>
            <a:endParaRPr lang="en-US" sz="11000" kern="0" dirty="0">
              <a:solidFill>
                <a:schemeClr val="accent6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410751" y="6466681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Li Adar and Tom Beer</a:t>
            </a:r>
          </a:p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Supervised by Alon </a:t>
            </a:r>
            <a:r>
              <a:rPr lang="en-US" sz="6000" dirty="0" err="1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Eilam</a:t>
            </a:r>
            <a:r>
              <a:rPr lang="en-US" sz="600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and </a:t>
            </a:r>
            <a:r>
              <a:rPr lang="en-US" sz="6000" dirty="0" err="1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Yair</a:t>
            </a:r>
            <a:r>
              <a:rPr lang="en-US" sz="600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Moshe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875679" y="33822482"/>
            <a:ext cx="88200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All data was acquired by us in different scenarios, 10 hours total</a:t>
            </a: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Signals are sampled at 1K samples per second</a:t>
            </a: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Obtained recordings are pressure signals similar to ones used in </a:t>
            </a:r>
            <a:r>
              <a:rPr lang="en-US" sz="3800" b="0" dirty="0" err="1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ballistocardiography</a:t>
            </a: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</a:pP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895688" y="23068372"/>
            <a:ext cx="8820000" cy="3210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Arduino DUE microcontroller</a:t>
            </a: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Interface board (microcontroller to car and sensors)</a:t>
            </a: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Piezoelectric sensor in custom designed package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584" y="876042"/>
            <a:ext cx="9283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Andrew and Erna Viterbi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Faculty of Electrical Engineering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489406" y="2275681"/>
            <a:ext cx="928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Signal and Image Processing Lab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531572" y="7839847"/>
            <a:ext cx="8720834" cy="13698333"/>
            <a:chOff x="10568796" y="16777856"/>
            <a:chExt cx="9359999" cy="13546759"/>
          </a:xfrm>
        </p:grpSpPr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11010687" y="17201276"/>
              <a:ext cx="8475042" cy="847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140" dirty="0">
                  <a:solidFill>
                    <a:srgbClr val="D1282E">
                      <a:lumMod val="75000"/>
                    </a:srgb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Feature Extraction:  Wavelet Transform</a:t>
              </a:r>
            </a:p>
          </p:txBody>
        </p:sp>
        <p:sp>
          <p:nvSpPr>
            <p:cNvPr id="252" name="Rounded Rectangle 172"/>
            <p:cNvSpPr/>
            <p:nvPr/>
          </p:nvSpPr>
          <p:spPr>
            <a:xfrm>
              <a:off x="10568796" y="16777856"/>
              <a:ext cx="9359999" cy="13546759"/>
            </a:xfrm>
            <a:prstGeom prst="roundRect">
              <a:avLst>
                <a:gd name="adj" fmla="val 3514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0" name="Rectangle 4"/>
            <p:cNvSpPr>
              <a:spLocks noChangeArrowheads="1"/>
            </p:cNvSpPr>
            <p:nvPr/>
          </p:nvSpPr>
          <p:spPr bwMode="auto">
            <a:xfrm>
              <a:off x="10707431" y="18528890"/>
              <a:ext cx="8820000" cy="10974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57200" lvl="0" indent="-457200" algn="l" rtl="0">
                <a:buClr>
                  <a:schemeClr val="accent2">
                    <a:lumMod val="50000"/>
                  </a:schemeClr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sz="3800" b="0" dirty="0">
                  <a:solidFill>
                    <a:srgbClr val="000060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We used features that are based on the discrete wavelet transform (DWT) of the signals</a:t>
              </a:r>
            </a:p>
            <a:p>
              <a:pPr marL="457200" lvl="0" indent="-457200" algn="l" rtl="0">
                <a:buClr>
                  <a:schemeClr val="accent2">
                    <a:lumMod val="50000"/>
                  </a:schemeClr>
                </a:buClr>
                <a:buSzPct val="125000"/>
                <a:buFont typeface="Arial" panose="020B0604020202020204" pitchFamily="34" charset="0"/>
                <a:buChar char="•"/>
              </a:pPr>
              <a:r>
                <a:rPr lang="en-US" sz="3800" b="0" dirty="0">
                  <a:solidFill>
                    <a:srgbClr val="000060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This transform allows for multiresolution analysis and captures both time and frequency information of the signals</a:t>
              </a:r>
            </a:p>
            <a:p>
              <a:pPr marL="457200" lvl="0" indent="-457200" algn="l" rtl="0">
                <a:buClr>
                  <a:schemeClr val="accent2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endPara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393462" y="21870904"/>
            <a:ext cx="9075770" cy="9535638"/>
            <a:chOff x="10393462" y="31940699"/>
            <a:chExt cx="9075770" cy="9867214"/>
          </a:xfrm>
        </p:grpSpPr>
        <p:sp>
          <p:nvSpPr>
            <p:cNvPr id="212" name="Rounded Rectangle 199"/>
            <p:cNvSpPr/>
            <p:nvPr/>
          </p:nvSpPr>
          <p:spPr>
            <a:xfrm>
              <a:off x="10489406" y="31940699"/>
              <a:ext cx="8689034" cy="9867214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93462" y="33251482"/>
              <a:ext cx="8484990" cy="4976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l" rtl="0">
                <a:buClr>
                  <a:schemeClr val="accent2">
                    <a:lumMod val="50000"/>
                  </a:schemeClr>
                </a:buClr>
              </a:pPr>
              <a:r>
                <a:rPr lang="en-US" sz="3800" b="0" dirty="0">
                  <a:solidFill>
                    <a:srgbClr val="000060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Many classification algorithms were tested, </a:t>
              </a:r>
              <a:r>
                <a:rPr lang="en-US" sz="3800" b="0" dirty="0" smtClean="0">
                  <a:solidFill>
                    <a:srgbClr val="000060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including </a:t>
              </a:r>
              <a:r>
                <a:rPr lang="en-US" sz="3800" b="0" dirty="0">
                  <a:solidFill>
                    <a:srgbClr val="000060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LDA, KNN, SVM, logistic regression, decision trees and naïve Bayes.</a:t>
              </a:r>
            </a:p>
            <a:p>
              <a:pPr lvl="1" algn="l" rtl="0">
                <a:buClr>
                  <a:schemeClr val="accent2">
                    <a:lumMod val="50000"/>
                  </a:schemeClr>
                </a:buClr>
              </a:pPr>
              <a:r>
                <a:rPr lang="en-US" sz="3800" b="0" dirty="0">
                  <a:solidFill>
                    <a:srgbClr val="000060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After parameter tuning for each,  </a:t>
              </a:r>
              <a:r>
                <a:rPr lang="en-US" sz="3800" dirty="0" smtClean="0">
                  <a:solidFill>
                    <a:srgbClr val="000060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KNN</a:t>
              </a:r>
              <a:r>
                <a:rPr lang="en-US" sz="3800" b="0" dirty="0" smtClean="0">
                  <a:solidFill>
                    <a:srgbClr val="000060"/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 provided the optimal performance, by far.</a:t>
              </a:r>
            </a:p>
            <a:p>
              <a:pPr lvl="1" algn="l" rtl="0">
                <a:buClr>
                  <a:schemeClr val="accent2">
                    <a:lumMod val="50000"/>
                  </a:schemeClr>
                </a:buClr>
              </a:pPr>
              <a:endParaRPr lang="he-IL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  <a:p>
              <a:pPr marL="109728" algn="l" rtl="0">
                <a:spcBef>
                  <a:spcPts val="300"/>
                </a:spcBef>
                <a:buClr>
                  <a:schemeClr val="accent2">
                    <a:lumMod val="50000"/>
                  </a:schemeClr>
                </a:buClr>
                <a:defRPr/>
              </a:pPr>
              <a:endPara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2"/>
            <p:cNvSpPr>
              <a:spLocks noChangeArrowheads="1"/>
            </p:cNvSpPr>
            <p:nvPr/>
          </p:nvSpPr>
          <p:spPr bwMode="auto">
            <a:xfrm>
              <a:off x="10667207" y="32188436"/>
              <a:ext cx="8802025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140" dirty="0" smtClean="0">
                  <a:solidFill>
                    <a:srgbClr val="D1282E">
                      <a:lumMod val="75000"/>
                    </a:srgbClr>
                  </a:solidFill>
                  <a:latin typeface="Garamond" panose="02020404030301010803" pitchFamily="18" charset="0"/>
                  <a:cs typeface="Arial" panose="020B0604020202020204" pitchFamily="34" charset="0"/>
                </a:rPr>
                <a:t>Classification Algorithms</a:t>
              </a:r>
              <a:endParaRPr lang="en-US" sz="4800" dirty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10861436" y="31994506"/>
            <a:ext cx="8802025" cy="97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Median Filtering</a:t>
            </a:r>
            <a:endParaRPr lang="en-US" sz="4800" dirty="0">
              <a:solidFill>
                <a:srgbClr val="D1282E">
                  <a:lumMod val="75000"/>
                </a:srgb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3" name="Rounded Rectangle 193"/>
          <p:cNvSpPr/>
          <p:nvPr/>
        </p:nvSpPr>
        <p:spPr>
          <a:xfrm>
            <a:off x="10489194" y="31917481"/>
            <a:ext cx="8727346" cy="10685336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81967" y="33093203"/>
            <a:ext cx="8396473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Low error rates are critical for this task: misdetections may be fatal and false alarms reduce reliability</a:t>
            </a: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On the other hand, a delay of a few seconds is harmless</a:t>
            </a: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The idea is to use this delay to output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filtered decisions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with higher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certainty</a:t>
            </a: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Here is an example of this block’s effect:</a:t>
            </a: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/>
            </a:pP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10922906" y="19144683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140" dirty="0">
              <a:solidFill>
                <a:srgbClr val="D1282E">
                  <a:lumMod val="75000"/>
                </a:srgb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58" name="Rounded Rectangle 199"/>
          <p:cNvSpPr/>
          <p:nvPr/>
        </p:nvSpPr>
        <p:spPr>
          <a:xfrm>
            <a:off x="19555342" y="17515545"/>
            <a:ext cx="10016280" cy="5791336"/>
          </a:xfrm>
          <a:prstGeom prst="roundRect">
            <a:avLst>
              <a:gd name="adj" fmla="val 5263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9869904" y="17694183"/>
            <a:ext cx="9396747" cy="88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900819" rtl="0"/>
            <a:r>
              <a:rPr lang="en-US" sz="5140" dirty="0" smtClean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Real Time Implementation</a:t>
            </a:r>
            <a:endParaRPr lang="he-IL" sz="5140" dirty="0">
              <a:solidFill>
                <a:srgbClr val="D1282E">
                  <a:lumMod val="75000"/>
                </a:srgb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64" name="Rectangle 2"/>
          <p:cNvSpPr>
            <a:spLocks noChangeArrowheads="1"/>
          </p:cNvSpPr>
          <p:nvPr/>
        </p:nvSpPr>
        <p:spPr bwMode="auto">
          <a:xfrm>
            <a:off x="19961686" y="8005619"/>
            <a:ext cx="9024835" cy="84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 dirty="0" smtClean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Results</a:t>
            </a:r>
            <a:endParaRPr lang="en-US" sz="5140" dirty="0">
              <a:solidFill>
                <a:srgbClr val="D1282E">
                  <a:lumMod val="75000"/>
                </a:srgb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65" name="Rounded Rectangle 199"/>
          <p:cNvSpPr/>
          <p:nvPr/>
        </p:nvSpPr>
        <p:spPr>
          <a:xfrm>
            <a:off x="19643845" y="23760515"/>
            <a:ext cx="9927777" cy="12957566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69" name="Rounded Rectangle 199"/>
          <p:cNvSpPr/>
          <p:nvPr/>
        </p:nvSpPr>
        <p:spPr>
          <a:xfrm>
            <a:off x="19643846" y="37095379"/>
            <a:ext cx="9927776" cy="5507438"/>
          </a:xfrm>
          <a:prstGeom prst="roundRect">
            <a:avLst>
              <a:gd name="adj" fmla="val 643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9961686" y="23916481"/>
            <a:ext cx="8182640" cy="88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Passenger Detection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025485" y="38013481"/>
            <a:ext cx="9433005" cy="429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We developed a fully operational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machine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learning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based system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for the detection of children forgotten in cars. </a:t>
            </a:r>
          </a:p>
          <a:p>
            <a:pPr marL="457200" lvl="1" indent="-457200"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Our work showed that child detection in cars can be done with error rates as low as 0.07% - that is one error every 1400 data samples, or a single error every hour.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0166806" y="37175281"/>
            <a:ext cx="7772400" cy="88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Summary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6AF834-786D-4C77-A6B1-EE2A1B60D1E0}"/>
              </a:ext>
            </a:extLst>
          </p:cNvPr>
          <p:cNvGrpSpPr/>
          <p:nvPr/>
        </p:nvGrpSpPr>
        <p:grpSpPr>
          <a:xfrm>
            <a:off x="1040606" y="26366528"/>
            <a:ext cx="8636845" cy="5550953"/>
            <a:chOff x="950737" y="1268760"/>
            <a:chExt cx="7360917" cy="5354879"/>
          </a:xfrm>
        </p:grpSpPr>
        <p:grpSp>
          <p:nvGrpSpPr>
            <p:cNvPr id="74" name="Group 2">
              <a:extLst>
                <a:ext uri="{FF2B5EF4-FFF2-40B4-BE49-F238E27FC236}">
                  <a16:creationId xmlns:a16="http://schemas.microsoft.com/office/drawing/2014/main" id="{9833861F-CD1F-43D3-9716-06852FCFDD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737" y="1291227"/>
              <a:ext cx="3784600" cy="5332412"/>
              <a:chOff x="461" y="1600"/>
              <a:chExt cx="5962" cy="8397"/>
            </a:xfrm>
          </p:grpSpPr>
          <p:pic>
            <p:nvPicPr>
              <p:cNvPr id="83" name="Picture 3" descr="IMG_20170621_190613">
                <a:extLst>
                  <a:ext uri="{FF2B5EF4-FFF2-40B4-BE49-F238E27FC236}">
                    <a16:creationId xmlns:a16="http://schemas.microsoft.com/office/drawing/2014/main" id="{6C29FB01-540E-47DF-BD57-75294BEB2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50" t="15802"/>
              <a:stretch>
                <a:fillRect/>
              </a:stretch>
            </p:blipFill>
            <p:spPr bwMode="auto">
              <a:xfrm>
                <a:off x="461" y="1600"/>
                <a:ext cx="5962" cy="39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4" descr="IMG_20170621_190643">
                <a:extLst>
                  <a:ext uri="{FF2B5EF4-FFF2-40B4-BE49-F238E27FC236}">
                    <a16:creationId xmlns:a16="http://schemas.microsoft.com/office/drawing/2014/main" id="{7C4B561E-CD15-4760-9BE7-F5E0898293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1235" y="4810"/>
                <a:ext cx="4413" cy="5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6AA9C2C-B25C-4A86-86F5-DF9F4825633F}"/>
                </a:ext>
              </a:extLst>
            </p:cNvPr>
            <p:cNvGrpSpPr/>
            <p:nvPr/>
          </p:nvGrpSpPr>
          <p:grpSpPr>
            <a:xfrm>
              <a:off x="4725809" y="1268760"/>
              <a:ext cx="3585845" cy="5353685"/>
              <a:chOff x="0" y="0"/>
              <a:chExt cx="3585845" cy="5353721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F11D8DF0-01FA-49FD-B2D5-2C6DC80ACF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4" t="11363" r="1764" b="8083"/>
              <a:stretch/>
            </p:blipFill>
            <p:spPr>
              <a:xfrm rot="16200000">
                <a:off x="194094" y="2367951"/>
                <a:ext cx="2799715" cy="3171825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D77E718-4C0C-46B2-AF95-EE66A34A03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6" r="2861"/>
              <a:stretch/>
            </p:blipFill>
            <p:spPr bwMode="auto">
              <a:xfrm>
                <a:off x="0" y="0"/>
                <a:ext cx="3585845" cy="255587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1892CC-DF8E-437C-9B6C-01648C1AEC37}"/>
              </a:ext>
            </a:extLst>
          </p:cNvPr>
          <p:cNvGrpSpPr/>
          <p:nvPr/>
        </p:nvGrpSpPr>
        <p:grpSpPr>
          <a:xfrm>
            <a:off x="733251" y="38596441"/>
            <a:ext cx="9070355" cy="3989040"/>
            <a:chOff x="243933" y="2079064"/>
            <a:chExt cx="8667597" cy="3989040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A45CF02-E8F4-42B1-9463-0237A68D2453}"/>
                </a:ext>
              </a:extLst>
            </p:cNvPr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9" t="13671" r="8110" b="60205"/>
            <a:stretch/>
          </p:blipFill>
          <p:spPr bwMode="auto">
            <a:xfrm>
              <a:off x="243933" y="2079064"/>
              <a:ext cx="8656134" cy="174218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A9CD86E-7868-4212-96F1-8CC8B711C6D2}"/>
                </a:ext>
              </a:extLst>
            </p:cNvPr>
            <p:cNvPicPr/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4" t="41836" r="7917" b="32582"/>
            <a:stretch/>
          </p:blipFill>
          <p:spPr bwMode="auto">
            <a:xfrm>
              <a:off x="293768" y="4365104"/>
              <a:ext cx="8617762" cy="1703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2994E28-AE83-46DE-8AFC-72122C29BD0E}"/>
              </a:ext>
            </a:extLst>
          </p:cNvPr>
          <p:cNvSpPr/>
          <p:nvPr/>
        </p:nvSpPr>
        <p:spPr>
          <a:xfrm>
            <a:off x="1020124" y="37937281"/>
            <a:ext cx="4144468" cy="695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</a:pPr>
            <a:r>
              <a:rPr lang="en-US" sz="4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 signal of a kid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697D64-0051-4134-824B-422A394FC286}"/>
              </a:ext>
            </a:extLst>
          </p:cNvPr>
          <p:cNvSpPr/>
          <p:nvPr/>
        </p:nvSpPr>
        <p:spPr>
          <a:xfrm>
            <a:off x="1021556" y="40223281"/>
            <a:ext cx="6356612" cy="717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ts val="4700"/>
              </a:lnSpc>
              <a:buClr>
                <a:schemeClr val="accent2">
                  <a:lumMod val="50000"/>
                </a:schemeClr>
              </a:buClr>
              <a:buSzPct val="125000"/>
            </a:pPr>
            <a:r>
              <a:rPr lang="en-US" sz="4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 signal of a different kid</a:t>
            </a:r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EE679BB1-4B1E-43B2-9DFE-49CA42BD6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6296"/>
          <a:stretch/>
        </p:blipFill>
        <p:spPr bwMode="auto">
          <a:xfrm>
            <a:off x="10660744" y="16853918"/>
            <a:ext cx="7452343" cy="439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92129487-44F0-4C14-98D2-B59E5DCF1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2652" r="16704" b="5501"/>
          <a:stretch/>
        </p:blipFill>
        <p:spPr bwMode="auto">
          <a:xfrm>
            <a:off x="11655447" y="13903097"/>
            <a:ext cx="6606359" cy="335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F3EBCE2-0588-43A9-9C62-F75BE925F55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0705" t="6525" r="7731" b="6598"/>
          <a:stretch/>
        </p:blipFill>
        <p:spPr>
          <a:xfrm>
            <a:off x="10628693" y="38013482"/>
            <a:ext cx="8249759" cy="42085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53175" y="18600876"/>
            <a:ext cx="9465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Wavelet transform, LDA classifier and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median filter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were implemented on Arduino microcontroller</a:t>
            </a:r>
          </a:p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Real-time computation measurements were made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to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make sure the 2 seconds time limit is held</a:t>
            </a:r>
          </a:p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Full compatibility with </a:t>
            </a:r>
            <a:r>
              <a:rPr lang="en-US" sz="3800" b="0" dirty="0" err="1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Matlab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simulation was achieved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25484" y="24902591"/>
            <a:ext cx="9285321" cy="440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We wanted to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see if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the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poor false positive rates of common seat belt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detectors can be improved</a:t>
            </a:r>
            <a:endParaRPr lang="he-IL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This seems a greater challenge, as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signals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from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driving cars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are </a:t>
            </a: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more noisy</a:t>
            </a: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 new database was acquired: </a:t>
            </a:r>
            <a:r>
              <a:rPr lang="en-US" sz="3800" b="0" dirty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4 hours of recordings from a driving car</a:t>
            </a:r>
          </a:p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/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 t="10169" r="8364" b="3319"/>
          <a:stretch/>
        </p:blipFill>
        <p:spPr bwMode="auto">
          <a:xfrm>
            <a:off x="19682158" y="28955301"/>
            <a:ext cx="9525162" cy="5553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9748105" y="34618069"/>
            <a:ext cx="968419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Using the same framework as the child detection scenario, error rates of 1% were achieved – a good starting point for future work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0269196-76CA-4D61-B6B6-143B87FAE45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7475" t="2816" r="5124" b="52482"/>
          <a:stretch/>
        </p:blipFill>
        <p:spPr>
          <a:xfrm>
            <a:off x="10522468" y="27094108"/>
            <a:ext cx="8494259" cy="383733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17"/>
          <a:srcRect l="8298" t="5806" r="7762" b="52821"/>
          <a:stretch/>
        </p:blipFill>
        <p:spPr>
          <a:xfrm>
            <a:off x="19616137" y="12175499"/>
            <a:ext cx="9955485" cy="4652271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9838948" y="9000647"/>
            <a:ext cx="9510974" cy="332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With optimal parameters for the wavelet transform and KNN algorithm, we tested different delays of the median filter.</a:t>
            </a:r>
          </a:p>
          <a:p>
            <a:pPr marL="457200" indent="-457200" algn="l" rtl="0">
              <a:lnSpc>
                <a:spcPts val="4200"/>
              </a:lnSpc>
              <a:buClr>
                <a:schemeClr val="accent2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800" b="0" dirty="0" smtClean="0">
                <a:solidFill>
                  <a:srgbClr val="00006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 filtering of 14 time frames (delay of 30 seconds) provided in error rates of less than 0.1%</a:t>
            </a:r>
            <a:endParaRPr lang="en-US" sz="3800" b="0" dirty="0">
              <a:solidFill>
                <a:srgbClr val="00006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22818</TotalTime>
  <Words>552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Tahoma</vt:lpstr>
      <vt:lpstr>Times New Roman</vt:lpstr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Tom Beer</cp:lastModifiedBy>
  <cp:revision>473</cp:revision>
  <cp:lastPrinted>2003-04-18T14:25:05Z</cp:lastPrinted>
  <dcterms:created xsi:type="dcterms:W3CDTF">2003-04-11T15:30:44Z</dcterms:created>
  <dcterms:modified xsi:type="dcterms:W3CDTF">2017-07-19T09:05:50Z</dcterms:modified>
</cp:coreProperties>
</file>