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9" r:id="rId4"/>
    <p:sldId id="271" r:id="rId5"/>
    <p:sldId id="272" r:id="rId6"/>
    <p:sldId id="273" r:id="rId7"/>
    <p:sldId id="274" r:id="rId8"/>
    <p:sldId id="276" r:id="rId9"/>
    <p:sldId id="270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52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A0E41CF-7B24-44D7-9B77-F461CDCCD284}" type="datetimeFigureOut">
              <a:rPr lang="he-IL" smtClean="0"/>
              <a:pPr/>
              <a:t>ג'/אלול/תשע"ו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A8BD61-D36B-4A08-88CD-802073B5C88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38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581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3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39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19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412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46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6901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2285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BD61-D36B-4A08-88CD-802073B5C885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595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2C58C8F-A96C-4A54-AADD-8477CD6ABF8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C58C8F-A96C-4A54-AADD-8477CD6ABF8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2C58C8F-A96C-4A54-AADD-8477CD6ABF8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C8F-A96C-4A54-AADD-8477CD6ABF8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2C58C8F-A96C-4A54-AADD-8477CD6ABF88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3B04A27-F440-4AC9-BB49-F47EFB61C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9512" y="2132856"/>
            <a:ext cx="84582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Predicting the Existence of Dyslexia in Children Using fMRI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3899938"/>
            <a:ext cx="9144000" cy="295806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Garamond" panose="02020404030301010803" pitchFamily="18" charset="0"/>
                <a:cs typeface="Aparajita" pitchFamily="34" charset="0"/>
              </a:rPr>
              <a:t>Presented by</a:t>
            </a:r>
            <a:r>
              <a:rPr lang="en-US" dirty="0" smtClean="0">
                <a:latin typeface="Garamond" panose="02020404030301010803" pitchFamily="18" charset="0"/>
                <a:cs typeface="Aparajita" pitchFamily="34" charset="0"/>
              </a:rPr>
              <a:t>: Chen Cohen and Tom Beer</a:t>
            </a:r>
          </a:p>
          <a:p>
            <a:r>
              <a:rPr lang="en-US" b="1" dirty="0" smtClean="0">
                <a:latin typeface="Garamond" panose="02020404030301010803" pitchFamily="18" charset="0"/>
                <a:cs typeface="Aparajita" pitchFamily="34" charset="0"/>
              </a:rPr>
              <a:t>Supervised by</a:t>
            </a:r>
            <a:r>
              <a:rPr lang="en-US" dirty="0" smtClean="0">
                <a:latin typeface="Garamond" panose="02020404030301010803" pitchFamily="18" charset="0"/>
                <a:cs typeface="Aparajita" pitchFamily="34" charset="0"/>
              </a:rPr>
              <a:t>: </a:t>
            </a:r>
            <a:r>
              <a:rPr lang="en-US" dirty="0" err="1" smtClean="0">
                <a:latin typeface="Garamond" panose="02020404030301010803" pitchFamily="18" charset="0"/>
                <a:cs typeface="Aparajita" pitchFamily="34" charset="0"/>
              </a:rPr>
              <a:t>Yochai</a:t>
            </a:r>
            <a:r>
              <a:rPr lang="en-US" dirty="0" smtClean="0">
                <a:latin typeface="Garamond" panose="02020404030301010803" pitchFamily="18" charset="0"/>
                <a:cs typeface="Aparajita" pitchFamily="34" charset="0"/>
              </a:rPr>
              <a:t> </a:t>
            </a:r>
            <a:r>
              <a:rPr lang="en-US" dirty="0" err="1" smtClean="0">
                <a:latin typeface="Garamond" panose="02020404030301010803" pitchFamily="18" charset="0"/>
                <a:cs typeface="Aparajita" pitchFamily="34" charset="0"/>
              </a:rPr>
              <a:t>Blau</a:t>
            </a:r>
            <a:endParaRPr lang="en-US" dirty="0" smtClean="0">
              <a:latin typeface="Garamond" panose="02020404030301010803" pitchFamily="18" charset="0"/>
              <a:cs typeface="Aparajita" pitchFamily="34" charset="0"/>
            </a:endParaRPr>
          </a:p>
          <a:p>
            <a:r>
              <a:rPr lang="en-US" b="1" dirty="0" smtClean="0">
                <a:latin typeface="Garamond" panose="02020404030301010803" pitchFamily="18" charset="0"/>
                <a:cs typeface="Aparajita" pitchFamily="34" charset="0"/>
              </a:rPr>
              <a:t>Clinical expert: </a:t>
            </a:r>
            <a:r>
              <a:rPr lang="en-US" dirty="0" err="1" smtClean="0">
                <a:latin typeface="Garamond" panose="02020404030301010803" pitchFamily="18" charset="0"/>
                <a:cs typeface="Aparajita" pitchFamily="34" charset="0"/>
              </a:rPr>
              <a:t>Tzipi</a:t>
            </a:r>
            <a:r>
              <a:rPr lang="en-US" dirty="0" smtClean="0">
                <a:latin typeface="Garamond" panose="02020404030301010803" pitchFamily="18" charset="0"/>
                <a:cs typeface="Aparajita" pitchFamily="34" charset="0"/>
              </a:rPr>
              <a:t> </a:t>
            </a:r>
            <a:r>
              <a:rPr lang="en-US" dirty="0" smtClean="0">
                <a:latin typeface="Garamond" panose="02020404030301010803" pitchFamily="18" charset="0"/>
                <a:cs typeface="Aparajita" pitchFamily="34" charset="0"/>
              </a:rPr>
              <a:t>Horowitz-Kraus</a:t>
            </a:r>
          </a:p>
          <a:p>
            <a:endParaRPr lang="en-US" sz="2000" dirty="0">
              <a:latin typeface="Garamond" panose="02020404030301010803" pitchFamily="18" charset="0"/>
              <a:cs typeface="Aparajita" pitchFamily="34" charset="0"/>
            </a:endParaRPr>
          </a:p>
          <a:p>
            <a:endParaRPr lang="en-US" sz="2000" dirty="0" smtClean="0">
              <a:latin typeface="Garamond" panose="02020404030301010803" pitchFamily="18" charset="0"/>
              <a:cs typeface="Aparajita" pitchFamily="34" charset="0"/>
            </a:endParaRPr>
          </a:p>
          <a:p>
            <a:pPr algn="r"/>
            <a:r>
              <a:rPr lang="en-US" sz="2000" dirty="0" smtClean="0">
                <a:latin typeface="Garamond" panose="02020404030301010803" pitchFamily="18" charset="0"/>
                <a:cs typeface="Aparajita" pitchFamily="34" charset="0"/>
              </a:rPr>
              <a:t>Signal </a:t>
            </a:r>
            <a:r>
              <a:rPr lang="en-US" sz="2000" dirty="0">
                <a:latin typeface="Garamond" panose="02020404030301010803" pitchFamily="18" charset="0"/>
                <a:cs typeface="Aparajita" pitchFamily="34" charset="0"/>
              </a:rPr>
              <a:t>and Image Processing </a:t>
            </a:r>
            <a:r>
              <a:rPr lang="en-US" sz="2000" dirty="0" smtClean="0">
                <a:latin typeface="Garamond" panose="02020404030301010803" pitchFamily="18" charset="0"/>
                <a:cs typeface="Aparajita" pitchFamily="34" charset="0"/>
              </a:rPr>
              <a:t>Lab</a:t>
            </a:r>
            <a:endParaRPr lang="en-US" sz="2000" dirty="0">
              <a:latin typeface="Garamond" panose="02020404030301010803" pitchFamily="18" charset="0"/>
              <a:cs typeface="Aparajita" pitchFamily="34" charset="0"/>
            </a:endParaRPr>
          </a:p>
          <a:p>
            <a:pPr algn="r"/>
            <a:r>
              <a:rPr lang="en-US" sz="2000" dirty="0" smtClean="0">
                <a:latin typeface="Garamond" panose="02020404030301010803" pitchFamily="18" charset="0"/>
                <a:cs typeface="Aparajita" pitchFamily="34" charset="0"/>
              </a:rPr>
              <a:t>September 2016</a:t>
            </a:r>
            <a:endParaRPr lang="en-US" sz="2000" dirty="0">
              <a:latin typeface="Garamond" panose="02020404030301010803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1200" y="908720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Discussion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672408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u="sng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SVM</a:t>
            </a: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Input vectors</a:t>
            </a: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…</a:t>
            </a: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 marL="109728" indent="0">
              <a:buClr>
                <a:schemeClr val="accent2">
                  <a:lumMod val="50000"/>
                </a:schemeClr>
              </a:buClr>
              <a:buNone/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0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Results so far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1 - LEM, no clustering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2276872"/>
            <a:ext cx="8229600" cy="302433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Using raw data after SPM pre-processing,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including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smoothing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u="sng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Parameters we’ve checked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: 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Dimensions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10,15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Nearest neighbors 10:2:20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* All results were nearly the same.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511" r="8263" b="7254"/>
          <a:stretch/>
        </p:blipFill>
        <p:spPr>
          <a:xfrm>
            <a:off x="611560" y="0"/>
            <a:ext cx="7812360" cy="684511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22226" y="1867932"/>
            <a:ext cx="683568" cy="4756953"/>
            <a:chOff x="122226" y="1867932"/>
            <a:chExt cx="683568" cy="4756953"/>
          </a:xfrm>
        </p:grpSpPr>
        <p:sp>
          <p:nvSpPr>
            <p:cNvPr id="8" name="TextBox 7"/>
            <p:cNvSpPr txBox="1"/>
            <p:nvPr/>
          </p:nvSpPr>
          <p:spPr>
            <a:xfrm>
              <a:off x="122226" y="1867932"/>
              <a:ext cx="68356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Dim #1</a:t>
              </a:r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2226" y="2926685"/>
              <a:ext cx="68356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Dim #2</a:t>
              </a:r>
              <a:endParaRPr lang="he-I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2226" y="3861048"/>
              <a:ext cx="68356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Dim #3</a:t>
              </a:r>
              <a:endParaRPr lang="he-IL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2226" y="4919801"/>
              <a:ext cx="68356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Dim #4</a:t>
              </a:r>
              <a:endParaRPr lang="he-I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2226" y="5978554"/>
              <a:ext cx="68356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Dim #5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4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t="3025" r="8590" b="7229"/>
          <a:stretch/>
        </p:blipFill>
        <p:spPr>
          <a:xfrm>
            <a:off x="683568" y="0"/>
            <a:ext cx="7740352" cy="682070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51520" y="1844824"/>
            <a:ext cx="683568" cy="4756953"/>
            <a:chOff x="122226" y="1867932"/>
            <a:chExt cx="683568" cy="4756953"/>
          </a:xfrm>
        </p:grpSpPr>
        <p:sp>
          <p:nvSpPr>
            <p:cNvPr id="9" name="TextBox 8"/>
            <p:cNvSpPr txBox="1"/>
            <p:nvPr/>
          </p:nvSpPr>
          <p:spPr>
            <a:xfrm>
              <a:off x="122226" y="1867932"/>
              <a:ext cx="68356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Dim #6</a:t>
              </a:r>
              <a:endParaRPr lang="he-I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2226" y="2926685"/>
              <a:ext cx="68356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Dim #7</a:t>
              </a:r>
              <a:endParaRPr lang="he-IL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2226" y="3861048"/>
              <a:ext cx="68356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Dim #8</a:t>
              </a:r>
              <a:endParaRPr lang="he-I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2226" y="4919801"/>
              <a:ext cx="68356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Dim #9</a:t>
              </a:r>
              <a:endParaRPr lang="he-I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2226" y="5978554"/>
              <a:ext cx="68356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Dim #10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5094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2 - LEM &amp; Clustering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2276872"/>
            <a:ext cx="8229600" cy="4392488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Using raw data after SPM pre-processing,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including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smoothing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LEM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Dimensions 10,15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Nearest neighbors 10:2:20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* All results were nearly the same.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K means</a:t>
            </a:r>
          </a:p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5, 7, 9, 10, 15, 20, 25 Clusters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1" t="2521" r="8229" b="8000"/>
          <a:stretch/>
        </p:blipFill>
        <p:spPr>
          <a:xfrm>
            <a:off x="695210" y="0"/>
            <a:ext cx="7837230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1" t="2751" r="8229" b="8000"/>
          <a:stretch/>
        </p:blipFill>
        <p:spPr>
          <a:xfrm>
            <a:off x="683568" y="0"/>
            <a:ext cx="7826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2008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Additional Tested Approaches 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644824"/>
            <a:ext cx="8568952" cy="482453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  <a:buNone/>
            </a:pPr>
            <a:r>
              <a:rPr lang="en-US" sz="2400" u="sng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Non-linear Algorithms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:</a:t>
            </a: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LLE -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locally linear embedding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DM -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diffusion maps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HLLE -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Hessian LLE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KPCA -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kernel PCA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LTSA -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local tangent space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alignment</a:t>
            </a:r>
          </a:p>
          <a:p>
            <a:pPr marL="109728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ramond" pitchFamily="18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  <a:sym typeface="Wingdings" panose="05000000000000000000" pitchFamily="2" charset="2"/>
              </a:rPr>
              <a:t> memory problems or never finished running</a:t>
            </a: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 marL="109728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u="sng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Data manipulations:</a:t>
            </a: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Band-pass temporal filtering – memory problems</a:t>
            </a: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Partial brain analysis (10\46 slices) – no improvement</a:t>
            </a: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Garamond" pitchFamily="18" charset="0"/>
              </a:rPr>
              <a:t>Replacing the similarity metric from distance to correlation - WIP</a:t>
            </a:r>
          </a:p>
          <a:p>
            <a:pPr>
              <a:buClr>
                <a:schemeClr val="accent2">
                  <a:lumMod val="50000"/>
                </a:schemeClr>
              </a:buClr>
              <a:buFontTx/>
              <a:buChar char="-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 marL="109728" indent="0">
              <a:buClr>
                <a:schemeClr val="accent2">
                  <a:lumMod val="50000"/>
                </a:schemeClr>
              </a:buClr>
              <a:buNone/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פסגה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6002</TotalTime>
  <Words>189</Words>
  <Application>Microsoft Office PowerPoint</Application>
  <PresentationFormat>On-screen Show (4:3)</PresentationFormat>
  <Paragraphs>68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Aparajita</vt:lpstr>
      <vt:lpstr>Arial</vt:lpstr>
      <vt:lpstr>Calibri</vt:lpstr>
      <vt:lpstr>Garamond</vt:lpstr>
      <vt:lpstr>Georgia</vt:lpstr>
      <vt:lpstr>Times New Roman</vt:lpstr>
      <vt:lpstr>Trebuchet MS</vt:lpstr>
      <vt:lpstr>Wingdings</vt:lpstr>
      <vt:lpstr>Wingdings 2</vt:lpstr>
      <vt:lpstr>עירוני</vt:lpstr>
      <vt:lpstr>Predicting the Existence of Dyslexia in Children Using fMRI</vt:lpstr>
      <vt:lpstr>Results so far</vt:lpstr>
      <vt:lpstr>1 - LEM, no clustering</vt:lpstr>
      <vt:lpstr>PowerPoint Presentation</vt:lpstr>
      <vt:lpstr>PowerPoint Presentation</vt:lpstr>
      <vt:lpstr>2 - LEM &amp; Clustering</vt:lpstr>
      <vt:lpstr>PowerPoint Presentation</vt:lpstr>
      <vt:lpstr>PowerPoint Presentation</vt:lpstr>
      <vt:lpstr>Additional Tested Approaches  </vt:lpstr>
      <vt:lpstr>Discussion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Chen</dc:creator>
  <cp:lastModifiedBy>Cohen Chen</cp:lastModifiedBy>
  <cp:revision>164</cp:revision>
  <dcterms:created xsi:type="dcterms:W3CDTF">2016-05-14T17:06:11Z</dcterms:created>
  <dcterms:modified xsi:type="dcterms:W3CDTF">2016-09-06T10:57:30Z</dcterms:modified>
</cp:coreProperties>
</file>