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62" r:id="rId5"/>
    <p:sldId id="264" r:id="rId6"/>
    <p:sldId id="265" r:id="rId7"/>
    <p:sldId id="266" r:id="rId8"/>
    <p:sldId id="268" r:id="rId9"/>
    <p:sldId id="267" r:id="rId10"/>
    <p:sldId id="270" r:id="rId11"/>
    <p:sldId id="272" r:id="rId12"/>
    <p:sldId id="271" r:id="rId13"/>
    <p:sldId id="259" r:id="rId14"/>
    <p:sldId id="273" r:id="rId15"/>
  </p:sldIdLst>
  <p:sldSz cx="9144000" cy="5143500" type="screen16x9"/>
  <p:notesSz cx="6858000" cy="9144000"/>
  <p:embeddedFontLst>
    <p:embeddedFont>
      <p:font typeface="Cambria Math" panose="02040503050406030204" pitchFamily="18" charset="0"/>
      <p:regular r:id="rId17"/>
    </p:embeddedFont>
    <p:embeddedFont>
      <p:font typeface="Poppins Medium" pitchFamily="2" charset="77"/>
      <p:regular r:id="rId18"/>
      <p:bold r:id="rId19"/>
      <p:italic r:id="rId20"/>
      <p:boldItalic r:id="rId21"/>
    </p:embeddedFont>
    <p:embeddedFont>
      <p:font typeface="Roboto"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89"/>
    <p:restoredTop sz="92732"/>
  </p:normalViewPr>
  <p:slideViewPr>
    <p:cSldViewPr snapToGrid="0">
      <p:cViewPr varScale="1">
        <p:scale>
          <a:sx n="276" d="100"/>
          <a:sy n="276" d="100"/>
        </p:scale>
        <p:origin x="392"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c4966ebb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c4966eb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r>
              <a:rPr lang="he-IL" dirty="0"/>
              <a:t>כל זה טוב ויפה בתאוריה, אבל עכשיו אנחנו צריכים ללמוד מודל כזה. ולמרות שבתאוריה אין הבדל בין תאוריה לפרקטיקה, </a:t>
            </a:r>
          </a:p>
          <a:p>
            <a:pPr marL="0" marR="0" lvl="0" indent="0" algn="r" rtl="1">
              <a:lnSpc>
                <a:spcPct val="100000"/>
              </a:lnSpc>
              <a:spcBef>
                <a:spcPts val="0"/>
              </a:spcBef>
              <a:spcAft>
                <a:spcPts val="0"/>
              </a:spcAft>
              <a:buClr>
                <a:srgbClr val="000000"/>
              </a:buClr>
              <a:buSzPts val="1100"/>
              <a:buFont typeface="Arial"/>
              <a:buNone/>
            </a:pPr>
            <a:r>
              <a:rPr lang="he-IL" dirty="0"/>
              <a:t>*</a:t>
            </a:r>
          </a:p>
          <a:p>
            <a:pPr marL="0" marR="0" lvl="0" indent="0" algn="r" rtl="1">
              <a:lnSpc>
                <a:spcPct val="100000"/>
              </a:lnSpc>
              <a:spcBef>
                <a:spcPts val="0"/>
              </a:spcBef>
              <a:spcAft>
                <a:spcPts val="0"/>
              </a:spcAft>
              <a:buClr>
                <a:srgbClr val="000000"/>
              </a:buClr>
              <a:buSzPts val="1100"/>
              <a:buFont typeface="Arial"/>
              <a:buNone/>
            </a:pPr>
            <a:r>
              <a:rPr lang="he-IL" dirty="0"/>
              <a:t>אנחנו יודעים שאי אפשר לבצע אופטימיזציה (ERM) על ה-</a:t>
            </a:r>
            <a:r>
              <a:rPr lang="en-US" dirty="0"/>
              <a:t>loss functions</a:t>
            </a:r>
            <a:r>
              <a:rPr lang="he-IL" dirty="0"/>
              <a:t> שהוצגו קודם, כי הן לא גזירות, לא קמורות </a:t>
            </a:r>
            <a:r>
              <a:rPr lang="he-IL" dirty="0" err="1"/>
              <a:t>וכו</a:t>
            </a:r>
            <a:r>
              <a:rPr lang="he-IL" dirty="0"/>
              <a:t>'.</a:t>
            </a:r>
          </a:p>
          <a:p>
            <a:pPr marL="0" marR="0" lvl="0" indent="0" algn="r" rtl="1">
              <a:lnSpc>
                <a:spcPct val="100000"/>
              </a:lnSpc>
              <a:spcBef>
                <a:spcPts val="0"/>
              </a:spcBef>
              <a:spcAft>
                <a:spcPts val="0"/>
              </a:spcAft>
              <a:buClr>
                <a:srgbClr val="000000"/>
              </a:buClr>
              <a:buSzPts val="1100"/>
              <a:buFont typeface="Arial"/>
              <a:buNone/>
            </a:pPr>
            <a:r>
              <a:rPr lang="he-IL" dirty="0"/>
              <a:t>אז מה שעושים, וזה נכון בכללי ללמידת מסווגים, זה למצוא </a:t>
            </a:r>
            <a:r>
              <a:rPr lang="en-US" dirty="0"/>
              <a:t>loss function</a:t>
            </a:r>
            <a:r>
              <a:rPr lang="he-IL" dirty="0"/>
              <a:t> נחמד יותר, שקל ללמוד מודל לפיו אבל עדיין מספיק דומה למה שהיינו רוצים. </a:t>
            </a:r>
          </a:p>
          <a:p>
            <a:pPr marL="0" marR="0" lvl="0" indent="0" algn="r" rtl="1">
              <a:lnSpc>
                <a:spcPct val="100000"/>
              </a:lnSpc>
              <a:spcBef>
                <a:spcPts val="0"/>
              </a:spcBef>
              <a:spcAft>
                <a:spcPts val="0"/>
              </a:spcAft>
              <a:buClr>
                <a:srgbClr val="000000"/>
              </a:buClr>
              <a:buSzPts val="1100"/>
              <a:buFont typeface="Arial"/>
              <a:buNone/>
            </a:pPr>
            <a:r>
              <a:rPr lang="he-IL" dirty="0"/>
              <a:t>*</a:t>
            </a:r>
            <a:endParaRPr lang="en-US" dirty="0"/>
          </a:p>
          <a:p>
            <a:pPr marL="0" marR="0" lvl="0" indent="0" algn="r" rtl="1">
              <a:lnSpc>
                <a:spcPct val="100000"/>
              </a:lnSpc>
              <a:spcBef>
                <a:spcPts val="0"/>
              </a:spcBef>
              <a:spcAft>
                <a:spcPts val="0"/>
              </a:spcAft>
              <a:buClr>
                <a:srgbClr val="000000"/>
              </a:buClr>
              <a:buSzPts val="1100"/>
              <a:buFont typeface="Arial"/>
              <a:buNone/>
            </a:pPr>
            <a:r>
              <a:rPr lang="he-IL" dirty="0"/>
              <a:t>במאמר הזה הם מוכיחים את נכונות השיטה שלהם לכל </a:t>
            </a:r>
            <a:r>
              <a:rPr lang="en-US" dirty="0"/>
              <a:t>loss function </a:t>
            </a:r>
            <a:r>
              <a:rPr lang="he-IL" dirty="0"/>
              <a:t> שהוא </a:t>
            </a:r>
            <a:r>
              <a:rPr lang="en-US" dirty="0"/>
              <a:t>classification-calibrated</a:t>
            </a:r>
            <a:r>
              <a:rPr lang="he-IL" dirty="0"/>
              <a:t>. </a:t>
            </a:r>
            <a:r>
              <a:rPr lang="en-US" dirty="0"/>
              <a:t>Classification-calibration</a:t>
            </a:r>
            <a:r>
              <a:rPr lang="he-IL" dirty="0"/>
              <a:t> זו תכונה של </a:t>
            </a:r>
            <a:r>
              <a:rPr lang="en-US" dirty="0"/>
              <a:t>surrogate loss functions</a:t>
            </a:r>
            <a:r>
              <a:rPr lang="he-IL" dirty="0"/>
              <a:t> שאומרת שמזעור ה-</a:t>
            </a:r>
            <a:r>
              <a:rPr lang="en-US" dirty="0"/>
              <a:t>risk</a:t>
            </a:r>
            <a:r>
              <a:rPr lang="he-IL" dirty="0"/>
              <a:t> שנובע מה-</a:t>
            </a:r>
            <a:r>
              <a:rPr lang="en-US" dirty="0"/>
              <a:t>loss</a:t>
            </a:r>
            <a:r>
              <a:rPr lang="he-IL" dirty="0"/>
              <a:t> הרלוונטי שקול למזעור ה-</a:t>
            </a:r>
            <a:r>
              <a:rPr lang="en-US" dirty="0"/>
              <a:t>risk</a:t>
            </a:r>
            <a:r>
              <a:rPr lang="he-IL" dirty="0"/>
              <a:t> של המסווג האופטימלי. </a:t>
            </a:r>
          </a:p>
          <a:p>
            <a:pPr marL="0" marR="0" lvl="0" indent="0" algn="r" rtl="1">
              <a:lnSpc>
                <a:spcPct val="100000"/>
              </a:lnSpc>
              <a:spcBef>
                <a:spcPts val="0"/>
              </a:spcBef>
              <a:spcAft>
                <a:spcPts val="0"/>
              </a:spcAft>
              <a:buClr>
                <a:srgbClr val="000000"/>
              </a:buClr>
              <a:buSzPts val="1100"/>
              <a:buFont typeface="Arial"/>
              <a:buNone/>
            </a:pPr>
            <a:r>
              <a:rPr lang="he-IL" dirty="0"/>
              <a:t>*</a:t>
            </a:r>
          </a:p>
          <a:p>
            <a:pPr marL="0" marR="0" lvl="0" indent="0" algn="r" rtl="1">
              <a:lnSpc>
                <a:spcPct val="100000"/>
              </a:lnSpc>
              <a:spcBef>
                <a:spcPts val="0"/>
              </a:spcBef>
              <a:spcAft>
                <a:spcPts val="0"/>
              </a:spcAft>
              <a:buClr>
                <a:srgbClr val="000000"/>
              </a:buClr>
              <a:buSzPts val="1100"/>
              <a:buFont typeface="Arial"/>
              <a:buNone/>
            </a:pPr>
            <a:r>
              <a:rPr lang="he-IL" dirty="0"/>
              <a:t>ההגדרה מופיע במאמר הזה, ומצאתי שם גם את הציטוט המצחיק הזה.</a:t>
            </a:r>
          </a:p>
          <a:p>
            <a:pPr marL="0" marR="0" lvl="0" indent="0" algn="r" rtl="1">
              <a:lnSpc>
                <a:spcPct val="100000"/>
              </a:lnSpc>
              <a:spcBef>
                <a:spcPts val="0"/>
              </a:spcBef>
              <a:spcAft>
                <a:spcPts val="0"/>
              </a:spcAft>
              <a:buClr>
                <a:srgbClr val="000000"/>
              </a:buClr>
              <a:buSzPts val="1100"/>
              <a:buFont typeface="Arial"/>
              <a:buNone/>
            </a:pPr>
            <a:r>
              <a:rPr lang="he-IL" dirty="0"/>
              <a:t>רוב ה-</a:t>
            </a:r>
            <a:r>
              <a:rPr lang="en-US" dirty="0"/>
              <a:t>loss functions</a:t>
            </a:r>
            <a:r>
              <a:rPr lang="he-IL" dirty="0"/>
              <a:t> שאנחנו מכירים הן </a:t>
            </a:r>
            <a:r>
              <a:rPr lang="en-US" dirty="0"/>
              <a:t>classification calibrated</a:t>
            </a:r>
            <a:r>
              <a:rPr lang="he-IL" dirty="0"/>
              <a:t>, למשל </a:t>
            </a:r>
            <a:r>
              <a:rPr lang="en-US" dirty="0"/>
              <a:t>sigmoid, logistic, hinge, exponential, squared loss</a:t>
            </a:r>
            <a:r>
              <a:rPr lang="he-IL" dirty="0"/>
              <a:t> ועוד. לכן לצורך הדיון נדע שאפשר לבחור אחת מבין </a:t>
            </a:r>
            <a:r>
              <a:rPr lang="en-US" dirty="0"/>
              <a:t>loss </a:t>
            </a:r>
            <a:r>
              <a:rPr lang="en-US" dirty="0" err="1"/>
              <a:t>funcitons</a:t>
            </a:r>
            <a:r>
              <a:rPr lang="en-US" dirty="0"/>
              <a:t> </a:t>
            </a:r>
            <a:r>
              <a:rPr lang="he-IL" dirty="0"/>
              <a:t> רבות ועדיין השיטה תהיה נכונה. </a:t>
            </a:r>
          </a:p>
          <a:p>
            <a:pPr marL="0" marR="0" lvl="0" indent="0" algn="r" rtl="1">
              <a:lnSpc>
                <a:spcPct val="100000"/>
              </a:lnSpc>
              <a:spcBef>
                <a:spcPts val="0"/>
              </a:spcBef>
              <a:spcAft>
                <a:spcPts val="0"/>
              </a:spcAft>
              <a:buClr>
                <a:srgbClr val="000000"/>
              </a:buClr>
              <a:buSzPts val="1100"/>
              <a:buFont typeface="Arial"/>
              <a:buNone/>
            </a:pPr>
            <a:r>
              <a:rPr lang="he-IL" dirty="0"/>
              <a:t>*</a:t>
            </a:r>
            <a:endParaRPr lang="en-US" dirty="0"/>
          </a:p>
          <a:p>
            <a:pPr marL="0" marR="0" lvl="0" indent="0" algn="r" rtl="1">
              <a:lnSpc>
                <a:spcPct val="100000"/>
              </a:lnSpc>
              <a:spcBef>
                <a:spcPts val="0"/>
              </a:spcBef>
              <a:spcAft>
                <a:spcPts val="0"/>
              </a:spcAft>
              <a:buClr>
                <a:srgbClr val="000000"/>
              </a:buClr>
              <a:buSzPts val="1100"/>
              <a:buFont typeface="Arial"/>
              <a:buNone/>
            </a:pPr>
            <a:r>
              <a:rPr lang="he-IL" dirty="0"/>
              <a:t>אנחנו מנסים ללמוד וקטור</a:t>
            </a:r>
            <a:r>
              <a:rPr lang="en-US" dirty="0"/>
              <a:t> G </a:t>
            </a:r>
            <a:r>
              <a:rPr lang="he-IL" dirty="0"/>
              <a:t> של </a:t>
            </a:r>
            <a:r>
              <a:rPr lang="en-US" dirty="0"/>
              <a:t>score functions</a:t>
            </a:r>
            <a:r>
              <a:rPr lang="he-IL" dirty="0"/>
              <a:t>, אחת לכל קלאס, אלה הן פונקציות ייצוג של הפיצ'רים. ה-</a:t>
            </a:r>
            <a:r>
              <a:rPr lang="en-US" dirty="0"/>
              <a:t>objective </a:t>
            </a:r>
            <a:r>
              <a:rPr lang="he-IL" dirty="0"/>
              <a:t> לאופטימיזציה נראה ככה. הוא תלוי ב-</a:t>
            </a:r>
            <a:r>
              <a:rPr lang="en-US" dirty="0"/>
              <a:t>loss function </a:t>
            </a:r>
            <a:r>
              <a:rPr lang="he-IL" dirty="0"/>
              <a:t> פי שבחרנו ובפרמטר </a:t>
            </a:r>
            <a:r>
              <a:rPr lang="he-IL" dirty="0" err="1"/>
              <a:t>C</a:t>
            </a:r>
            <a:r>
              <a:rPr lang="he-IL" dirty="0"/>
              <a:t> של העלות לביצוע REJECT, והוא נראה ככה. לא מלבב, אבל זה עובד כנראה.</a:t>
            </a:r>
          </a:p>
          <a:p>
            <a:pPr marL="0" marR="0" lvl="0" indent="0" algn="r" rtl="1">
              <a:lnSpc>
                <a:spcPct val="100000"/>
              </a:lnSpc>
              <a:spcBef>
                <a:spcPts val="0"/>
              </a:spcBef>
              <a:spcAft>
                <a:spcPts val="0"/>
              </a:spcAft>
              <a:buClr>
                <a:srgbClr val="000000"/>
              </a:buClr>
              <a:buSzPts val="1100"/>
              <a:buFont typeface="Arial"/>
              <a:buNone/>
            </a:pPr>
            <a:endParaRPr lang="he-IL" dirty="0"/>
          </a:p>
        </p:txBody>
      </p:sp>
    </p:spTree>
    <p:extLst>
      <p:ext uri="{BB962C8B-B14F-4D97-AF65-F5344CB8AC3E}">
        <p14:creationId xmlns:p14="http://schemas.microsoft.com/office/powerpoint/2010/main" val="1404658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c4966ebb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c4966eb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r>
              <a:rPr lang="he-IL" dirty="0"/>
              <a:t>הכלל שמתבסס על הייצוג </a:t>
            </a:r>
            <a:r>
              <a:rPr lang="he-IL" dirty="0" err="1"/>
              <a:t>G</a:t>
            </a:r>
            <a:r>
              <a:rPr lang="he-IL" dirty="0"/>
              <a:t> אומר ככה. אם כל המסווגים הבינאריים של </a:t>
            </a:r>
            <a:r>
              <a:rPr lang="en-US" dirty="0"/>
              <a:t>one versus rest</a:t>
            </a:r>
            <a:r>
              <a:rPr lang="he-IL" dirty="0"/>
              <a:t> נותנים פלט שלישי, נבחר לדחות את </a:t>
            </a:r>
            <a:r>
              <a:rPr lang="he-IL" dirty="0" err="1"/>
              <a:t>X</a:t>
            </a:r>
            <a:r>
              <a:rPr lang="he-IL" dirty="0"/>
              <a:t>. זה קורה כשלאף אחד מהם אין מספיק </a:t>
            </a:r>
            <a:r>
              <a:rPr lang="en-US" dirty="0"/>
              <a:t>confidence</a:t>
            </a:r>
            <a:r>
              <a:rPr lang="he-IL" dirty="0"/>
              <a:t>.</a:t>
            </a:r>
          </a:p>
          <a:p>
            <a:pPr marL="0" marR="0" lvl="0" indent="0" algn="r" rtl="1">
              <a:lnSpc>
                <a:spcPct val="100000"/>
              </a:lnSpc>
              <a:spcBef>
                <a:spcPts val="0"/>
              </a:spcBef>
              <a:spcAft>
                <a:spcPts val="0"/>
              </a:spcAft>
              <a:buClr>
                <a:srgbClr val="000000"/>
              </a:buClr>
              <a:buSzPts val="1100"/>
              <a:buFont typeface="Arial"/>
              <a:buNone/>
            </a:pPr>
            <a:r>
              <a:rPr lang="he-IL" dirty="0"/>
              <a:t>בנוסף, אם יותר ממסווג אחד נותנים תיוג חיובי אז גם נדחה, כי זה מרמז על קונפליקט ביניהם. אם אנחנו לא באחד המקרים האלה, נחזיר את המחלקה עם הציון הכי גבוה.</a:t>
            </a:r>
            <a:endParaRPr lang="en-US" dirty="0"/>
          </a:p>
          <a:p>
            <a:pPr marL="0" marR="0" lvl="0" indent="0" algn="r" rtl="1">
              <a:lnSpc>
                <a:spcPct val="100000"/>
              </a:lnSpc>
              <a:spcBef>
                <a:spcPts val="0"/>
              </a:spcBef>
              <a:spcAft>
                <a:spcPts val="0"/>
              </a:spcAft>
              <a:buClr>
                <a:srgbClr val="000000"/>
              </a:buClr>
              <a:buSzPts val="1100"/>
              <a:buFont typeface="Arial"/>
              <a:buNone/>
            </a:pPr>
            <a:r>
              <a:rPr lang="he-IL" dirty="0"/>
              <a:t>*</a:t>
            </a:r>
          </a:p>
          <a:p>
            <a:pPr marL="0" marR="0" lvl="0" indent="0" algn="r" rtl="1">
              <a:lnSpc>
                <a:spcPct val="100000"/>
              </a:lnSpc>
              <a:spcBef>
                <a:spcPts val="0"/>
              </a:spcBef>
              <a:spcAft>
                <a:spcPts val="0"/>
              </a:spcAft>
              <a:buClr>
                <a:srgbClr val="000000"/>
              </a:buClr>
              <a:buSzPts val="1100"/>
              <a:buFont typeface="Arial"/>
              <a:buNone/>
            </a:pPr>
            <a:r>
              <a:rPr lang="he-IL" dirty="0"/>
              <a:t>במאמר הם מוכיחים הבטחות תאורטיות על המודל שלהם, גם שהוא שומר על תכונת ה-</a:t>
            </a:r>
            <a:r>
              <a:rPr lang="en-US" dirty="0"/>
              <a:t>classification-calibration</a:t>
            </a:r>
            <a:r>
              <a:rPr lang="he-IL" dirty="0"/>
              <a:t> וגם שהשגיאה שלו חסומה על ידי השגיאה של ה-</a:t>
            </a:r>
            <a:r>
              <a:rPr lang="en-US" dirty="0"/>
              <a:t>surrogate loss</a:t>
            </a:r>
            <a:r>
              <a:rPr lang="he-IL" dirty="0"/>
              <a:t> שנבחר.</a:t>
            </a:r>
          </a:p>
          <a:p>
            <a:pPr marL="0" marR="0" lvl="0" indent="0" algn="r" rtl="1">
              <a:lnSpc>
                <a:spcPct val="100000"/>
              </a:lnSpc>
              <a:spcBef>
                <a:spcPts val="0"/>
              </a:spcBef>
              <a:spcAft>
                <a:spcPts val="0"/>
              </a:spcAft>
              <a:buClr>
                <a:srgbClr val="000000"/>
              </a:buClr>
              <a:buSzPts val="1100"/>
              <a:buFont typeface="Arial"/>
              <a:buNone/>
            </a:pPr>
            <a:endParaRPr lang="he-IL" dirty="0"/>
          </a:p>
          <a:p>
            <a:pPr marL="0" marR="0" lvl="0" indent="0" algn="r" rtl="1">
              <a:lnSpc>
                <a:spcPct val="100000"/>
              </a:lnSpc>
              <a:spcBef>
                <a:spcPts val="0"/>
              </a:spcBef>
              <a:spcAft>
                <a:spcPts val="0"/>
              </a:spcAft>
              <a:buClr>
                <a:srgbClr val="000000"/>
              </a:buClr>
              <a:buSzPts val="1100"/>
              <a:buFont typeface="Arial"/>
              <a:buNone/>
            </a:pPr>
            <a:r>
              <a:rPr lang="he-IL" dirty="0"/>
              <a:t>הם מציגים סט של ניסויים, אבל אני לא חושב שזה מעניין מספיק כדי להציג כאן.</a:t>
            </a:r>
          </a:p>
          <a:p>
            <a:pPr marL="0" marR="0" lvl="0" indent="0" algn="r" rtl="1">
              <a:lnSpc>
                <a:spcPct val="100000"/>
              </a:lnSpc>
              <a:spcBef>
                <a:spcPts val="0"/>
              </a:spcBef>
              <a:spcAft>
                <a:spcPts val="0"/>
              </a:spcAft>
              <a:buClr>
                <a:srgbClr val="000000"/>
              </a:buClr>
              <a:buSzPts val="1100"/>
              <a:buFont typeface="Arial"/>
              <a:buNone/>
            </a:pPr>
            <a:endParaRPr lang="he-IL" dirty="0"/>
          </a:p>
          <a:p>
            <a:pPr marL="0" marR="0" lvl="0" indent="0" algn="r" rtl="1">
              <a:lnSpc>
                <a:spcPct val="100000"/>
              </a:lnSpc>
              <a:spcBef>
                <a:spcPts val="0"/>
              </a:spcBef>
              <a:spcAft>
                <a:spcPts val="0"/>
              </a:spcAft>
              <a:buClr>
                <a:srgbClr val="000000"/>
              </a:buClr>
              <a:buSzPts val="1100"/>
              <a:buFont typeface="Arial"/>
              <a:buNone/>
            </a:pPr>
            <a:r>
              <a:rPr lang="he-IL" dirty="0"/>
              <a:t>אז זאת הייתה הצגה קצרה על שיטה ל-</a:t>
            </a:r>
            <a:r>
              <a:rPr lang="en-US" dirty="0"/>
              <a:t>multiclass classification with rejection</a:t>
            </a:r>
            <a:r>
              <a:rPr lang="he-IL" dirty="0"/>
              <a:t>. אני חושב שהיא מאוד אלגנטית, היא אחת העבודות הראשונות שהצליחו להגיד משהו תאורטי טוב על המודל שלהם, ואני חושב שיש לה הרבה פוטנציאל.</a:t>
            </a:r>
          </a:p>
          <a:p>
            <a:pPr marL="0" marR="0" lvl="0" indent="0" algn="r" rtl="1">
              <a:lnSpc>
                <a:spcPct val="100000"/>
              </a:lnSpc>
              <a:spcBef>
                <a:spcPts val="0"/>
              </a:spcBef>
              <a:spcAft>
                <a:spcPts val="0"/>
              </a:spcAft>
              <a:buClr>
                <a:srgbClr val="000000"/>
              </a:buClr>
              <a:buSzPts val="1100"/>
              <a:buFont typeface="Arial"/>
              <a:buNone/>
            </a:pPr>
            <a:r>
              <a:rPr lang="he-IL" dirty="0"/>
              <a:t>שאלות על השיטה, או שאני אעבור לעוד שני שקפים ואז נוכל לדבר בזמן שיוותר</a:t>
            </a:r>
            <a:endParaRPr lang="en-US" dirty="0"/>
          </a:p>
        </p:txBody>
      </p:sp>
    </p:spTree>
    <p:extLst>
      <p:ext uri="{BB962C8B-B14F-4D97-AF65-F5344CB8AC3E}">
        <p14:creationId xmlns:p14="http://schemas.microsoft.com/office/powerpoint/2010/main" val="2256371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c4966ebb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c4966eb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r>
              <a:rPr lang="he-IL" dirty="0"/>
              <a:t>דרך מאוד טבעית להעריך מודלים שכוללים אופציה ל-</a:t>
            </a:r>
            <a:r>
              <a:rPr lang="en-US" dirty="0"/>
              <a:t>reject</a:t>
            </a:r>
            <a:r>
              <a:rPr lang="he-IL" dirty="0"/>
              <a:t> זה לצייר </a:t>
            </a:r>
            <a:r>
              <a:rPr lang="en-US" dirty="0"/>
              <a:t>accuracy rejection curves</a:t>
            </a:r>
            <a:r>
              <a:rPr lang="he-IL" dirty="0"/>
              <a:t>. על ציר </a:t>
            </a:r>
            <a:r>
              <a:rPr lang="he-IL" dirty="0" err="1"/>
              <a:t>Y</a:t>
            </a:r>
            <a:r>
              <a:rPr lang="he-IL" dirty="0"/>
              <a:t> יהיה מדד </a:t>
            </a:r>
            <a:r>
              <a:rPr lang="en-US" dirty="0"/>
              <a:t>performance</a:t>
            </a:r>
            <a:r>
              <a:rPr lang="he-IL" dirty="0"/>
              <a:t> כלשהו, למשל </a:t>
            </a:r>
            <a:r>
              <a:rPr lang="en-US" dirty="0"/>
              <a:t>accuracy</a:t>
            </a:r>
            <a:r>
              <a:rPr lang="he-IL" dirty="0"/>
              <a:t>, ועל ציר </a:t>
            </a:r>
            <a:r>
              <a:rPr lang="he-IL" dirty="0" err="1"/>
              <a:t>X</a:t>
            </a:r>
            <a:r>
              <a:rPr lang="he-IL" dirty="0"/>
              <a:t> יהיה את ה-</a:t>
            </a:r>
            <a:r>
              <a:rPr lang="en-US" dirty="0"/>
              <a:t>rejection rate</a:t>
            </a:r>
            <a:r>
              <a:rPr lang="he-IL" dirty="0"/>
              <a:t>.</a:t>
            </a:r>
          </a:p>
          <a:p>
            <a:pPr marL="0" marR="0" lvl="0" indent="0" algn="r" rtl="1">
              <a:lnSpc>
                <a:spcPct val="100000"/>
              </a:lnSpc>
              <a:spcBef>
                <a:spcPts val="0"/>
              </a:spcBef>
              <a:spcAft>
                <a:spcPts val="0"/>
              </a:spcAft>
              <a:buClr>
                <a:srgbClr val="000000"/>
              </a:buClr>
              <a:buSzPts val="1100"/>
              <a:buFont typeface="Arial"/>
              <a:buNone/>
            </a:pPr>
            <a:r>
              <a:rPr lang="he-IL" dirty="0"/>
              <a:t>כמו </a:t>
            </a:r>
            <a:r>
              <a:rPr lang="en-US" dirty="0"/>
              <a:t>receiver operator characteristic curves</a:t>
            </a:r>
            <a:r>
              <a:rPr lang="he-IL" dirty="0"/>
              <a:t>, גם כאן תמיד תהיה נקודה ב-(1,1). ומהצד השני, עבור </a:t>
            </a:r>
            <a:r>
              <a:rPr lang="en-US" dirty="0"/>
              <a:t>rejection rate </a:t>
            </a:r>
            <a:r>
              <a:rPr lang="he-IL" dirty="0"/>
              <a:t> של אפס, יהיה איזשהו ערך ל-</a:t>
            </a:r>
            <a:r>
              <a:rPr lang="en-US" dirty="0"/>
              <a:t>performance</a:t>
            </a:r>
            <a:r>
              <a:rPr lang="he-IL" dirty="0"/>
              <a:t> שהוא בעצם הערך של סיווג רגיל ללא </a:t>
            </a:r>
            <a:r>
              <a:rPr lang="en-US" dirty="0"/>
              <a:t>reject</a:t>
            </a:r>
            <a:r>
              <a:rPr lang="he-IL" dirty="0"/>
              <a:t>. </a:t>
            </a:r>
            <a:endParaRPr lang="en-US" dirty="0"/>
          </a:p>
          <a:p>
            <a:pPr marL="0" marR="0" lvl="0" indent="0" algn="r" rtl="1">
              <a:lnSpc>
                <a:spcPct val="100000"/>
              </a:lnSpc>
              <a:spcBef>
                <a:spcPts val="0"/>
              </a:spcBef>
              <a:spcAft>
                <a:spcPts val="0"/>
              </a:spcAft>
              <a:buClr>
                <a:srgbClr val="000000"/>
              </a:buClr>
              <a:buSzPts val="1100"/>
              <a:buFont typeface="Arial"/>
              <a:buNone/>
            </a:pPr>
            <a:r>
              <a:rPr lang="he-IL" dirty="0"/>
              <a:t>יכול להיות שתהיה לנו דרישה על </a:t>
            </a:r>
            <a:r>
              <a:rPr lang="en-US" dirty="0"/>
              <a:t>rejection rate </a:t>
            </a:r>
            <a:r>
              <a:rPr lang="he-IL" dirty="0"/>
              <a:t> מקסימלי, או דרישה על </a:t>
            </a:r>
            <a:r>
              <a:rPr lang="en-US" dirty="0"/>
              <a:t>accuracy </a:t>
            </a:r>
            <a:r>
              <a:rPr lang="he-IL" dirty="0"/>
              <a:t> מינימלי, ויכול להיות גם שאין דרישה קשיחה, ואז אנחנו יכולים להחליט על זוג ערכים שנותנים </a:t>
            </a:r>
            <a:r>
              <a:rPr lang="en-US" dirty="0"/>
              <a:t>trade-off</a:t>
            </a:r>
            <a:r>
              <a:rPr lang="he-IL" dirty="0"/>
              <a:t> הגיוני. או להציג כמה חלופות שונות ל-</a:t>
            </a:r>
            <a:r>
              <a:rPr lang="en-US" dirty="0"/>
              <a:t>stakeholders</a:t>
            </a:r>
            <a:r>
              <a:rPr lang="he-IL" dirty="0"/>
              <a:t> של הפרויקט.</a:t>
            </a:r>
          </a:p>
          <a:p>
            <a:pPr marL="0" marR="0" lvl="0" indent="0" algn="r" rtl="1">
              <a:lnSpc>
                <a:spcPct val="100000"/>
              </a:lnSpc>
              <a:spcBef>
                <a:spcPts val="0"/>
              </a:spcBef>
              <a:spcAft>
                <a:spcPts val="0"/>
              </a:spcAft>
              <a:buClr>
                <a:srgbClr val="000000"/>
              </a:buClr>
              <a:buSzPts val="1100"/>
              <a:buFont typeface="Arial"/>
              <a:buNone/>
            </a:pPr>
            <a:r>
              <a:rPr lang="he-IL" dirty="0"/>
              <a:t>יש אמונה רווחת שמודל טוב יותר בסיווג רגיל יהיה טוב יותר גם בסיווג עם </a:t>
            </a:r>
            <a:r>
              <a:rPr lang="en-US" dirty="0"/>
              <a:t>reject</a:t>
            </a:r>
            <a:r>
              <a:rPr lang="he-IL" dirty="0"/>
              <a:t>, אבל זה לא נכון בהכרח. אז </a:t>
            </a:r>
            <a:r>
              <a:rPr lang="he-IL" dirty="0" err="1"/>
              <a:t>ויזואליזציות</a:t>
            </a:r>
            <a:r>
              <a:rPr lang="he-IL" dirty="0"/>
              <a:t> כאלה מאפשרות גם להשוות בין מודלים שונים. </a:t>
            </a:r>
          </a:p>
          <a:p>
            <a:pPr marL="0" marR="0" lvl="0" indent="0" algn="r" rtl="1">
              <a:lnSpc>
                <a:spcPct val="100000"/>
              </a:lnSpc>
              <a:spcBef>
                <a:spcPts val="0"/>
              </a:spcBef>
              <a:spcAft>
                <a:spcPts val="0"/>
              </a:spcAft>
              <a:buClr>
                <a:srgbClr val="000000"/>
              </a:buClr>
              <a:buSzPts val="1100"/>
              <a:buFont typeface="Arial"/>
              <a:buNone/>
            </a:pPr>
            <a:r>
              <a:rPr lang="he-IL" dirty="0"/>
              <a:t>*</a:t>
            </a:r>
          </a:p>
          <a:p>
            <a:pPr marL="0" marR="0" lvl="0" indent="0" algn="r" rtl="1">
              <a:lnSpc>
                <a:spcPct val="100000"/>
              </a:lnSpc>
              <a:spcBef>
                <a:spcPts val="0"/>
              </a:spcBef>
              <a:spcAft>
                <a:spcPts val="0"/>
              </a:spcAft>
              <a:buClr>
                <a:srgbClr val="000000"/>
              </a:buClr>
              <a:buSzPts val="1100"/>
              <a:buFont typeface="Arial"/>
              <a:buNone/>
            </a:pPr>
            <a:r>
              <a:rPr lang="he-IL" dirty="0"/>
              <a:t>בעבודה הזו הכותבים מתארים 3 מערכות יחסים שונות בין מודלים כפי שהן מתבטאות ב-</a:t>
            </a:r>
            <a:r>
              <a:rPr lang="en-US" dirty="0"/>
              <a:t>accuracy rejection curves</a:t>
            </a:r>
            <a:r>
              <a:rPr lang="he-IL" dirty="0"/>
              <a:t>.</a:t>
            </a:r>
          </a:p>
          <a:p>
            <a:pPr marL="0" marR="0" lvl="0" indent="0" algn="r" rtl="1">
              <a:lnSpc>
                <a:spcPct val="100000"/>
              </a:lnSpc>
              <a:spcBef>
                <a:spcPts val="0"/>
              </a:spcBef>
              <a:spcAft>
                <a:spcPts val="0"/>
              </a:spcAft>
              <a:buClr>
                <a:srgbClr val="000000"/>
              </a:buClr>
              <a:buSzPts val="1100"/>
              <a:buFont typeface="Arial"/>
              <a:buNone/>
            </a:pPr>
            <a:r>
              <a:rPr lang="he-IL" dirty="0"/>
              <a:t> הם מסמנים אותם כ-</a:t>
            </a:r>
            <a:r>
              <a:rPr lang="en-US" dirty="0"/>
              <a:t>type </a:t>
            </a:r>
            <a:r>
              <a:rPr lang="he-IL" dirty="0"/>
              <a:t> אחד, שתיים ושלוש. בסוג הראשון, מודלים חוצים אחד את השני, ולכן המודל הטוב יותר יהיה תלוי ב-</a:t>
            </a:r>
            <a:r>
              <a:rPr lang="en-US" dirty="0"/>
              <a:t>rejection rate</a:t>
            </a:r>
            <a:r>
              <a:rPr lang="he-IL" dirty="0"/>
              <a:t> הרצוי.</a:t>
            </a:r>
          </a:p>
          <a:p>
            <a:pPr marL="0" marR="0" lvl="0" indent="0" algn="r" rtl="1">
              <a:lnSpc>
                <a:spcPct val="100000"/>
              </a:lnSpc>
              <a:spcBef>
                <a:spcPts val="0"/>
              </a:spcBef>
              <a:spcAft>
                <a:spcPts val="0"/>
              </a:spcAft>
              <a:buClr>
                <a:srgbClr val="000000"/>
              </a:buClr>
              <a:buSzPts val="1100"/>
              <a:buFont typeface="Arial"/>
              <a:buNone/>
            </a:pPr>
            <a:r>
              <a:rPr lang="he-IL" dirty="0"/>
              <a:t>בסוג השני, מודלים יכולים להתנהג אותו הדבר בסיווג רגיל, אבל להגיב בצורה שונה מאוד להכנסה של אופציית </a:t>
            </a:r>
            <a:r>
              <a:rPr lang="en-US" dirty="0"/>
              <a:t>reject</a:t>
            </a:r>
            <a:r>
              <a:rPr lang="he-IL" dirty="0"/>
              <a:t>. והסוג השלישי הוא הכי קלאסי, כאן מודל טוב שומר על היתרון שלו לאורך כל ספקטרום ה-</a:t>
            </a:r>
            <a:r>
              <a:rPr lang="en-US" dirty="0"/>
              <a:t>rejection</a:t>
            </a:r>
            <a:r>
              <a:rPr lang="he-IL" dirty="0"/>
              <a:t>.</a:t>
            </a:r>
          </a:p>
          <a:p>
            <a:pPr marL="0" marR="0" lvl="0" indent="0" algn="r" rtl="1">
              <a:lnSpc>
                <a:spcPct val="100000"/>
              </a:lnSpc>
              <a:spcBef>
                <a:spcPts val="0"/>
              </a:spcBef>
              <a:spcAft>
                <a:spcPts val="0"/>
              </a:spcAft>
              <a:buClr>
                <a:srgbClr val="000000"/>
              </a:buClr>
              <a:buSzPts val="1100"/>
              <a:buFont typeface="Arial"/>
              <a:buNone/>
            </a:pPr>
            <a:endParaRPr lang="he-IL" dirty="0"/>
          </a:p>
        </p:txBody>
      </p:sp>
    </p:spTree>
    <p:extLst>
      <p:ext uri="{BB962C8B-B14F-4D97-AF65-F5344CB8AC3E}">
        <p14:creationId xmlns:p14="http://schemas.microsoft.com/office/powerpoint/2010/main" val="1711155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ba8bd426a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ba8bd426a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solidFill>
                  <a:schemeClr val="dk1"/>
                </a:solidFill>
              </a:rPr>
              <a:t>שקף אחרון. עד עכשיו דיברנו על </a:t>
            </a:r>
            <a:r>
              <a:rPr lang="en-US" dirty="0">
                <a:solidFill>
                  <a:schemeClr val="dk1"/>
                </a:solidFill>
              </a:rPr>
              <a:t>reject </a:t>
            </a:r>
            <a:r>
              <a:rPr lang="he-IL" dirty="0">
                <a:solidFill>
                  <a:schemeClr val="dk1"/>
                </a:solidFill>
              </a:rPr>
              <a:t> כמנגנון שפועל </a:t>
            </a:r>
            <a:r>
              <a:rPr lang="he-IL" dirty="0" err="1">
                <a:solidFill>
                  <a:schemeClr val="dk1"/>
                </a:solidFill>
              </a:rPr>
              <a:t>בואקום</a:t>
            </a:r>
            <a:r>
              <a:rPr lang="he-IL" dirty="0">
                <a:solidFill>
                  <a:schemeClr val="dk1"/>
                </a:solidFill>
              </a:rPr>
              <a:t>, כלומר זורקים </a:t>
            </a:r>
            <a:r>
              <a:rPr lang="en-US" dirty="0" err="1">
                <a:solidFill>
                  <a:schemeClr val="dk1"/>
                </a:solidFill>
              </a:rPr>
              <a:t>instanc</a:t>
            </a:r>
            <a:r>
              <a:rPr lang="he-IL" dirty="0">
                <a:solidFill>
                  <a:schemeClr val="dk1"/>
                </a:solidFill>
              </a:rPr>
              <a:t>-ים ולא אכפת לנו מה קורה איתם אחר כך. בחלק מהמקרים אף מודל לא יטפל בהם, בחלק אחר של המקרים הדוגמאות האלה ילכו לאיזשהו </a:t>
            </a:r>
            <a:r>
              <a:rPr lang="en-US" dirty="0">
                <a:solidFill>
                  <a:schemeClr val="dk1"/>
                </a:solidFill>
              </a:rPr>
              <a:t>fallback </a:t>
            </a:r>
            <a:r>
              <a:rPr lang="he-IL" dirty="0">
                <a:solidFill>
                  <a:schemeClr val="dk1"/>
                </a:solidFill>
              </a:rPr>
              <a:t> או </a:t>
            </a:r>
            <a:r>
              <a:rPr lang="en-US" dirty="0">
                <a:solidFill>
                  <a:schemeClr val="dk1"/>
                </a:solidFill>
              </a:rPr>
              <a:t>baseline model</a:t>
            </a:r>
            <a:r>
              <a:rPr lang="he-IL" dirty="0">
                <a:solidFill>
                  <a:schemeClr val="dk1"/>
                </a:solidFill>
              </a:rPr>
              <a:t> או משהו כזה. אבל דברים מתחילים להיות יותר מעניינים כשבן אדם מקבל לסווג את הדוגמאות האלה. זה גם המקרה שגרם לי ללמוד על הנושא, במשימה שאנחנו עובדים עליה אנחנו עושים אוטומציה חלקית ל-KMD בטיפול במקרי UTI, והיינו רוצים לא לקבל החלטה על המקרים הלא ברורים. </a:t>
            </a:r>
            <a:endParaRPr lang="en-US" dirty="0">
              <a:solidFill>
                <a:schemeClr val="dk1"/>
              </a:solidFill>
            </a:endParaRPr>
          </a:p>
          <a:p>
            <a:pPr marL="0" lvl="0" indent="0" algn="r" rtl="1">
              <a:spcBef>
                <a:spcPts val="0"/>
              </a:spcBef>
              <a:spcAft>
                <a:spcPts val="0"/>
              </a:spcAft>
              <a:buNone/>
            </a:pPr>
            <a:r>
              <a:rPr lang="he-IL" dirty="0">
                <a:solidFill>
                  <a:schemeClr val="dk1"/>
                </a:solidFill>
              </a:rPr>
              <a:t>יש פה כמה עבודות שמדברות על הבעיה הזו.</a:t>
            </a:r>
          </a:p>
          <a:p>
            <a:pPr marL="0" lvl="0" indent="0" algn="r" rtl="1">
              <a:spcBef>
                <a:spcPts val="0"/>
              </a:spcBef>
              <a:spcAft>
                <a:spcPts val="0"/>
              </a:spcAft>
              <a:buNone/>
            </a:pPr>
            <a:r>
              <a:rPr lang="he-IL" dirty="0">
                <a:solidFill>
                  <a:schemeClr val="dk1"/>
                </a:solidFill>
              </a:rPr>
              <a:t>המורכבות שנוצרת היא שגם בני אדם עושים טעויות, </a:t>
            </a:r>
          </a:p>
          <a:p>
            <a:pPr marL="0" lvl="0" indent="0" algn="r" rtl="1">
              <a:spcBef>
                <a:spcPts val="0"/>
              </a:spcBef>
              <a:spcAft>
                <a:spcPts val="0"/>
              </a:spcAft>
              <a:buNone/>
            </a:pPr>
            <a:r>
              <a:rPr lang="he-IL" dirty="0">
                <a:solidFill>
                  <a:schemeClr val="dk1"/>
                </a:solidFill>
              </a:rPr>
              <a:t>למשל </a:t>
            </a:r>
            <a:r>
              <a:rPr lang="en" dirty="0" err="1">
                <a:solidFill>
                  <a:schemeClr val="dk1"/>
                </a:solidFill>
              </a:rPr>
              <a:t>ה</a:t>
            </a:r>
            <a:r>
              <a:rPr lang="en" dirty="0">
                <a:solidFill>
                  <a:schemeClr val="dk1"/>
                </a:solidFill>
              </a:rPr>
              <a:t>-preprint </a:t>
            </a:r>
            <a:r>
              <a:rPr lang="en" dirty="0" err="1">
                <a:solidFill>
                  <a:schemeClr val="dk1"/>
                </a:solidFill>
              </a:rPr>
              <a:t>הזה</a:t>
            </a:r>
            <a:r>
              <a:rPr lang="en" dirty="0">
                <a:solidFill>
                  <a:schemeClr val="dk1"/>
                </a:solidFill>
              </a:rPr>
              <a:t> </a:t>
            </a:r>
            <a:r>
              <a:rPr lang="en" dirty="0" err="1">
                <a:solidFill>
                  <a:schemeClr val="dk1"/>
                </a:solidFill>
              </a:rPr>
              <a:t>שנכתב</a:t>
            </a:r>
            <a:r>
              <a:rPr lang="en" dirty="0">
                <a:solidFill>
                  <a:schemeClr val="dk1"/>
                </a:solidFill>
              </a:rPr>
              <a:t> </a:t>
            </a:r>
            <a:r>
              <a:rPr lang="en" dirty="0" err="1">
                <a:solidFill>
                  <a:schemeClr val="dk1"/>
                </a:solidFill>
              </a:rPr>
              <a:t>על</a:t>
            </a:r>
            <a:r>
              <a:rPr lang="en" dirty="0">
                <a:solidFill>
                  <a:schemeClr val="dk1"/>
                </a:solidFill>
              </a:rPr>
              <a:t> </a:t>
            </a:r>
            <a:r>
              <a:rPr lang="en" dirty="0" err="1">
                <a:solidFill>
                  <a:schemeClr val="dk1"/>
                </a:solidFill>
              </a:rPr>
              <a:t>ידי</a:t>
            </a:r>
            <a:r>
              <a:rPr lang="en" dirty="0">
                <a:solidFill>
                  <a:schemeClr val="dk1"/>
                </a:solidFill>
              </a:rPr>
              <a:t> </a:t>
            </a:r>
            <a:r>
              <a:rPr lang="en" dirty="0" err="1">
                <a:solidFill>
                  <a:schemeClr val="dk1"/>
                </a:solidFill>
              </a:rPr>
              <a:t>כמה</a:t>
            </a:r>
            <a:r>
              <a:rPr lang="en" dirty="0">
                <a:solidFill>
                  <a:schemeClr val="dk1"/>
                </a:solidFill>
              </a:rPr>
              <a:t> </a:t>
            </a:r>
            <a:r>
              <a:rPr lang="en" dirty="0" err="1">
                <a:solidFill>
                  <a:schemeClr val="dk1"/>
                </a:solidFill>
              </a:rPr>
              <a:t>חוקרים</a:t>
            </a:r>
            <a:r>
              <a:rPr lang="en" dirty="0">
                <a:solidFill>
                  <a:schemeClr val="dk1"/>
                </a:solidFill>
              </a:rPr>
              <a:t> </a:t>
            </a:r>
            <a:r>
              <a:rPr lang="en" dirty="0" err="1">
                <a:solidFill>
                  <a:schemeClr val="dk1"/>
                </a:solidFill>
              </a:rPr>
              <a:t>חביבים</a:t>
            </a:r>
            <a:r>
              <a:rPr lang="en" dirty="0">
                <a:solidFill>
                  <a:schemeClr val="dk1"/>
                </a:solidFill>
              </a:rPr>
              <a:t> </a:t>
            </a:r>
            <a:r>
              <a:rPr lang="en" dirty="0" err="1">
                <a:solidFill>
                  <a:schemeClr val="dk1"/>
                </a:solidFill>
              </a:rPr>
              <a:t>מאוד</a:t>
            </a:r>
            <a:r>
              <a:rPr lang="en" dirty="0">
                <a:solidFill>
                  <a:schemeClr val="dk1"/>
                </a:solidFill>
              </a:rPr>
              <a:t> </a:t>
            </a:r>
            <a:r>
              <a:rPr lang="en" dirty="0" err="1">
                <a:solidFill>
                  <a:schemeClr val="dk1"/>
                </a:solidFill>
              </a:rPr>
              <a:t>מדבר</a:t>
            </a:r>
            <a:r>
              <a:rPr lang="en" dirty="0">
                <a:solidFill>
                  <a:schemeClr val="dk1"/>
                </a:solidFill>
              </a:rPr>
              <a:t> </a:t>
            </a:r>
            <a:r>
              <a:rPr lang="en" dirty="0" err="1">
                <a:solidFill>
                  <a:schemeClr val="dk1"/>
                </a:solidFill>
              </a:rPr>
              <a:t>על</a:t>
            </a:r>
            <a:r>
              <a:rPr lang="en" dirty="0">
                <a:solidFill>
                  <a:schemeClr val="dk1"/>
                </a:solidFill>
              </a:rPr>
              <a:t> </a:t>
            </a:r>
            <a:r>
              <a:rPr lang="en" dirty="0" err="1">
                <a:solidFill>
                  <a:schemeClr val="dk1"/>
                </a:solidFill>
              </a:rPr>
              <a:t>בעיית</a:t>
            </a:r>
            <a:r>
              <a:rPr lang="en" dirty="0">
                <a:solidFill>
                  <a:schemeClr val="dk1"/>
                </a:solidFill>
              </a:rPr>
              <a:t> </a:t>
            </a:r>
            <a:r>
              <a:rPr lang="en" dirty="0" err="1">
                <a:solidFill>
                  <a:schemeClr val="dk1"/>
                </a:solidFill>
              </a:rPr>
              <a:t>ההקצאה</a:t>
            </a:r>
            <a:r>
              <a:rPr lang="en" dirty="0">
                <a:solidFill>
                  <a:schemeClr val="dk1"/>
                </a:solidFill>
              </a:rPr>
              <a:t> </a:t>
            </a:r>
            <a:r>
              <a:rPr lang="en" dirty="0" err="1">
                <a:solidFill>
                  <a:schemeClr val="dk1"/>
                </a:solidFill>
              </a:rPr>
              <a:t>של</a:t>
            </a:r>
            <a:r>
              <a:rPr lang="en" dirty="0">
                <a:solidFill>
                  <a:schemeClr val="dk1"/>
                </a:solidFill>
              </a:rPr>
              <a:t> </a:t>
            </a:r>
            <a:r>
              <a:rPr lang="en" dirty="0" err="1">
                <a:solidFill>
                  <a:schemeClr val="dk1"/>
                </a:solidFill>
              </a:rPr>
              <a:t>ה</a:t>
            </a:r>
            <a:r>
              <a:rPr lang="en" dirty="0">
                <a:solidFill>
                  <a:schemeClr val="dk1"/>
                </a:solidFill>
              </a:rPr>
              <a:t>-instance-</a:t>
            </a:r>
            <a:r>
              <a:rPr lang="en" dirty="0" err="1">
                <a:solidFill>
                  <a:schemeClr val="dk1"/>
                </a:solidFill>
              </a:rPr>
              <a:t>ים</a:t>
            </a:r>
            <a:r>
              <a:rPr lang="en" dirty="0">
                <a:solidFill>
                  <a:schemeClr val="dk1"/>
                </a:solidFill>
              </a:rPr>
              <a:t> </a:t>
            </a:r>
            <a:r>
              <a:rPr lang="en" dirty="0" err="1">
                <a:solidFill>
                  <a:schemeClr val="dk1"/>
                </a:solidFill>
              </a:rPr>
              <a:t>בין</a:t>
            </a:r>
            <a:r>
              <a:rPr lang="en" dirty="0">
                <a:solidFill>
                  <a:schemeClr val="dk1"/>
                </a:solidFill>
              </a:rPr>
              <a:t> </a:t>
            </a:r>
            <a:r>
              <a:rPr lang="en" dirty="0" err="1">
                <a:solidFill>
                  <a:schemeClr val="dk1"/>
                </a:solidFill>
              </a:rPr>
              <a:t>האלגוריתם</a:t>
            </a:r>
            <a:r>
              <a:rPr lang="en" dirty="0">
                <a:solidFill>
                  <a:schemeClr val="dk1"/>
                </a:solidFill>
              </a:rPr>
              <a:t> </a:t>
            </a:r>
            <a:r>
              <a:rPr lang="en" dirty="0" err="1">
                <a:solidFill>
                  <a:schemeClr val="dk1"/>
                </a:solidFill>
              </a:rPr>
              <a:t>למומחים</a:t>
            </a:r>
            <a:r>
              <a:rPr lang="en" dirty="0">
                <a:solidFill>
                  <a:schemeClr val="dk1"/>
                </a:solidFill>
              </a:rPr>
              <a:t> </a:t>
            </a:r>
            <a:r>
              <a:rPr lang="en" dirty="0" err="1">
                <a:solidFill>
                  <a:schemeClr val="dk1"/>
                </a:solidFill>
              </a:rPr>
              <a:t>האנושיים</a:t>
            </a:r>
            <a:r>
              <a:rPr lang="en" dirty="0">
                <a:solidFill>
                  <a:schemeClr val="dk1"/>
                </a:solidFill>
              </a:rPr>
              <a:t>. </a:t>
            </a:r>
            <a:r>
              <a:rPr lang="en" dirty="0" err="1">
                <a:solidFill>
                  <a:schemeClr val="dk1"/>
                </a:solidFill>
              </a:rPr>
              <a:t>הם</a:t>
            </a:r>
            <a:r>
              <a:rPr lang="en" dirty="0">
                <a:solidFill>
                  <a:schemeClr val="dk1"/>
                </a:solidFill>
              </a:rPr>
              <a:t> </a:t>
            </a:r>
            <a:r>
              <a:rPr lang="en" dirty="0" err="1">
                <a:solidFill>
                  <a:schemeClr val="dk1"/>
                </a:solidFill>
              </a:rPr>
              <a:t>קוראים</a:t>
            </a:r>
            <a:r>
              <a:rPr lang="en" dirty="0">
                <a:solidFill>
                  <a:schemeClr val="dk1"/>
                </a:solidFill>
              </a:rPr>
              <a:t> </a:t>
            </a:r>
            <a:r>
              <a:rPr lang="en" dirty="0" err="1">
                <a:solidFill>
                  <a:schemeClr val="dk1"/>
                </a:solidFill>
              </a:rPr>
              <a:t>לזה</a:t>
            </a:r>
            <a:r>
              <a:rPr lang="en" dirty="0">
                <a:solidFill>
                  <a:schemeClr val="dk1"/>
                </a:solidFill>
              </a:rPr>
              <a:t> triage.</a:t>
            </a:r>
            <a:endParaRPr dirty="0">
              <a:solidFill>
                <a:schemeClr val="dk1"/>
              </a:solidFill>
            </a:endParaRPr>
          </a:p>
          <a:p>
            <a:pPr marL="0" lvl="0" indent="0" algn="r" rtl="1">
              <a:spcBef>
                <a:spcPts val="0"/>
              </a:spcBef>
              <a:spcAft>
                <a:spcPts val="0"/>
              </a:spcAft>
              <a:buNone/>
            </a:pPr>
            <a:r>
              <a:rPr lang="en" dirty="0" err="1">
                <a:solidFill>
                  <a:schemeClr val="dk1"/>
                </a:solidFill>
              </a:rPr>
              <a:t>מה</a:t>
            </a:r>
            <a:r>
              <a:rPr lang="en" dirty="0">
                <a:solidFill>
                  <a:schemeClr val="dk1"/>
                </a:solidFill>
              </a:rPr>
              <a:t> </a:t>
            </a:r>
            <a:r>
              <a:rPr lang="en" dirty="0" err="1">
                <a:solidFill>
                  <a:schemeClr val="dk1"/>
                </a:solidFill>
              </a:rPr>
              <a:t>המוטיבציה</a:t>
            </a:r>
            <a:r>
              <a:rPr lang="en" dirty="0">
                <a:solidFill>
                  <a:schemeClr val="dk1"/>
                </a:solidFill>
              </a:rPr>
              <a:t> </a:t>
            </a:r>
            <a:r>
              <a:rPr lang="en" dirty="0" err="1">
                <a:solidFill>
                  <a:schemeClr val="dk1"/>
                </a:solidFill>
              </a:rPr>
              <a:t>של</a:t>
            </a:r>
            <a:r>
              <a:rPr lang="en" dirty="0">
                <a:solidFill>
                  <a:schemeClr val="dk1"/>
                </a:solidFill>
              </a:rPr>
              <a:t> </a:t>
            </a:r>
            <a:r>
              <a:rPr lang="en" dirty="0" err="1">
                <a:solidFill>
                  <a:schemeClr val="dk1"/>
                </a:solidFill>
              </a:rPr>
              <a:t>ביצוע</a:t>
            </a:r>
            <a:r>
              <a:rPr lang="en" dirty="0">
                <a:solidFill>
                  <a:schemeClr val="dk1"/>
                </a:solidFill>
              </a:rPr>
              <a:t> triage </a:t>
            </a:r>
            <a:r>
              <a:rPr lang="en" dirty="0" err="1">
                <a:solidFill>
                  <a:schemeClr val="dk1"/>
                </a:solidFill>
              </a:rPr>
              <a:t>טוב</a:t>
            </a:r>
            <a:r>
              <a:rPr lang="en" dirty="0">
                <a:solidFill>
                  <a:schemeClr val="dk1"/>
                </a:solidFill>
              </a:rPr>
              <a:t> </a:t>
            </a:r>
            <a:r>
              <a:rPr lang="en" dirty="0" err="1">
                <a:solidFill>
                  <a:schemeClr val="dk1"/>
                </a:solidFill>
              </a:rPr>
              <a:t>בין</a:t>
            </a:r>
            <a:r>
              <a:rPr lang="en" dirty="0">
                <a:solidFill>
                  <a:schemeClr val="dk1"/>
                </a:solidFill>
              </a:rPr>
              <a:t> </a:t>
            </a:r>
            <a:r>
              <a:rPr lang="en" dirty="0" err="1">
                <a:solidFill>
                  <a:schemeClr val="dk1"/>
                </a:solidFill>
              </a:rPr>
              <a:t>המודל</a:t>
            </a:r>
            <a:r>
              <a:rPr lang="en" dirty="0">
                <a:solidFill>
                  <a:schemeClr val="dk1"/>
                </a:solidFill>
              </a:rPr>
              <a:t> </a:t>
            </a:r>
            <a:r>
              <a:rPr lang="en" dirty="0" err="1">
                <a:solidFill>
                  <a:schemeClr val="dk1"/>
                </a:solidFill>
              </a:rPr>
              <a:t>למומחים</a:t>
            </a:r>
            <a:r>
              <a:rPr lang="en" dirty="0">
                <a:solidFill>
                  <a:schemeClr val="dk1"/>
                </a:solidFill>
              </a:rPr>
              <a:t>? </a:t>
            </a:r>
            <a:r>
              <a:rPr lang="en" dirty="0" err="1">
                <a:solidFill>
                  <a:schemeClr val="dk1"/>
                </a:solidFill>
              </a:rPr>
              <a:t>הרעיון</a:t>
            </a:r>
            <a:r>
              <a:rPr lang="en" dirty="0">
                <a:solidFill>
                  <a:schemeClr val="dk1"/>
                </a:solidFill>
              </a:rPr>
              <a:t> </a:t>
            </a:r>
            <a:r>
              <a:rPr lang="en" dirty="0" err="1">
                <a:solidFill>
                  <a:schemeClr val="dk1"/>
                </a:solidFill>
              </a:rPr>
              <a:t>הוא</a:t>
            </a:r>
            <a:r>
              <a:rPr lang="en" dirty="0">
                <a:solidFill>
                  <a:schemeClr val="dk1"/>
                </a:solidFill>
              </a:rPr>
              <a:t> </a:t>
            </a:r>
            <a:r>
              <a:rPr lang="en" dirty="0" err="1">
                <a:solidFill>
                  <a:schemeClr val="dk1"/>
                </a:solidFill>
              </a:rPr>
              <a:t>שכמעט</a:t>
            </a:r>
            <a:r>
              <a:rPr lang="en" dirty="0">
                <a:solidFill>
                  <a:schemeClr val="dk1"/>
                </a:solidFill>
              </a:rPr>
              <a:t> </a:t>
            </a:r>
            <a:r>
              <a:rPr lang="en" dirty="0" err="1">
                <a:solidFill>
                  <a:schemeClr val="dk1"/>
                </a:solidFill>
              </a:rPr>
              <a:t>בכל</a:t>
            </a:r>
            <a:r>
              <a:rPr lang="en" dirty="0">
                <a:solidFill>
                  <a:schemeClr val="dk1"/>
                </a:solidFill>
              </a:rPr>
              <a:t> </a:t>
            </a:r>
            <a:r>
              <a:rPr lang="en" dirty="0" err="1">
                <a:solidFill>
                  <a:schemeClr val="dk1"/>
                </a:solidFill>
              </a:rPr>
              <a:t>משימה</a:t>
            </a:r>
            <a:r>
              <a:rPr lang="en" dirty="0">
                <a:solidFill>
                  <a:schemeClr val="dk1"/>
                </a:solidFill>
              </a:rPr>
              <a:t>, </a:t>
            </a:r>
            <a:r>
              <a:rPr lang="en" dirty="0" err="1">
                <a:solidFill>
                  <a:schemeClr val="dk1"/>
                </a:solidFill>
              </a:rPr>
              <a:t>יהיה</a:t>
            </a:r>
            <a:r>
              <a:rPr lang="en" dirty="0">
                <a:solidFill>
                  <a:schemeClr val="dk1"/>
                </a:solidFill>
              </a:rPr>
              <a:t> subset </a:t>
            </a:r>
            <a:r>
              <a:rPr lang="en" dirty="0" err="1">
                <a:solidFill>
                  <a:schemeClr val="dk1"/>
                </a:solidFill>
              </a:rPr>
              <a:t>של</a:t>
            </a:r>
            <a:r>
              <a:rPr lang="en" dirty="0">
                <a:solidFill>
                  <a:schemeClr val="dk1"/>
                </a:solidFill>
              </a:rPr>
              <a:t> </a:t>
            </a:r>
            <a:r>
              <a:rPr lang="en" dirty="0" err="1">
                <a:solidFill>
                  <a:schemeClr val="dk1"/>
                </a:solidFill>
              </a:rPr>
              <a:t>הקייסים</a:t>
            </a:r>
            <a:r>
              <a:rPr lang="en" dirty="0">
                <a:solidFill>
                  <a:schemeClr val="dk1"/>
                </a:solidFill>
              </a:rPr>
              <a:t> </a:t>
            </a:r>
            <a:r>
              <a:rPr lang="en" dirty="0" err="1">
                <a:solidFill>
                  <a:schemeClr val="dk1"/>
                </a:solidFill>
              </a:rPr>
              <a:t>עבורם</a:t>
            </a:r>
            <a:r>
              <a:rPr lang="en" dirty="0">
                <a:solidFill>
                  <a:schemeClr val="dk1"/>
                </a:solidFill>
              </a:rPr>
              <a:t> </a:t>
            </a:r>
            <a:r>
              <a:rPr lang="en" dirty="0" err="1">
                <a:solidFill>
                  <a:schemeClr val="dk1"/>
                </a:solidFill>
              </a:rPr>
              <a:t>למומחים</a:t>
            </a:r>
            <a:r>
              <a:rPr lang="en" dirty="0">
                <a:solidFill>
                  <a:schemeClr val="dk1"/>
                </a:solidFill>
              </a:rPr>
              <a:t> </a:t>
            </a:r>
            <a:r>
              <a:rPr lang="en" dirty="0" err="1">
                <a:solidFill>
                  <a:schemeClr val="dk1"/>
                </a:solidFill>
              </a:rPr>
              <a:t>תהיה</a:t>
            </a:r>
            <a:r>
              <a:rPr lang="en" dirty="0">
                <a:solidFill>
                  <a:schemeClr val="dk1"/>
                </a:solidFill>
              </a:rPr>
              <a:t> </a:t>
            </a:r>
            <a:r>
              <a:rPr lang="en" dirty="0" err="1">
                <a:solidFill>
                  <a:schemeClr val="dk1"/>
                </a:solidFill>
              </a:rPr>
              <a:t>שגיאה</a:t>
            </a:r>
            <a:r>
              <a:rPr lang="en" dirty="0">
                <a:solidFill>
                  <a:schemeClr val="dk1"/>
                </a:solidFill>
              </a:rPr>
              <a:t> </a:t>
            </a:r>
            <a:r>
              <a:rPr lang="en" dirty="0" err="1">
                <a:solidFill>
                  <a:schemeClr val="dk1"/>
                </a:solidFill>
              </a:rPr>
              <a:t>קטנה</a:t>
            </a:r>
            <a:r>
              <a:rPr lang="en" dirty="0">
                <a:solidFill>
                  <a:schemeClr val="dk1"/>
                </a:solidFill>
              </a:rPr>
              <a:t> </a:t>
            </a:r>
            <a:r>
              <a:rPr lang="en" dirty="0" err="1">
                <a:solidFill>
                  <a:schemeClr val="dk1"/>
                </a:solidFill>
              </a:rPr>
              <a:t>יותר</a:t>
            </a:r>
            <a:r>
              <a:rPr lang="en" dirty="0">
                <a:solidFill>
                  <a:schemeClr val="dk1"/>
                </a:solidFill>
              </a:rPr>
              <a:t>, </a:t>
            </a:r>
            <a:r>
              <a:rPr lang="en" dirty="0" err="1">
                <a:solidFill>
                  <a:schemeClr val="dk1"/>
                </a:solidFill>
              </a:rPr>
              <a:t>ו</a:t>
            </a:r>
            <a:r>
              <a:rPr lang="en" dirty="0">
                <a:solidFill>
                  <a:schemeClr val="dk1"/>
                </a:solidFill>
              </a:rPr>
              <a:t>-subset </a:t>
            </a:r>
            <a:r>
              <a:rPr lang="en" dirty="0" err="1">
                <a:solidFill>
                  <a:schemeClr val="dk1"/>
                </a:solidFill>
              </a:rPr>
              <a:t>אחר</a:t>
            </a:r>
            <a:r>
              <a:rPr lang="en" dirty="0">
                <a:solidFill>
                  <a:schemeClr val="dk1"/>
                </a:solidFill>
              </a:rPr>
              <a:t> </a:t>
            </a:r>
            <a:r>
              <a:rPr lang="en" dirty="0" err="1">
                <a:solidFill>
                  <a:schemeClr val="dk1"/>
                </a:solidFill>
              </a:rPr>
              <a:t>עליהם</a:t>
            </a:r>
            <a:r>
              <a:rPr lang="en" dirty="0">
                <a:solidFill>
                  <a:schemeClr val="dk1"/>
                </a:solidFill>
              </a:rPr>
              <a:t> </a:t>
            </a:r>
            <a:r>
              <a:rPr lang="en" dirty="0" err="1">
                <a:solidFill>
                  <a:schemeClr val="dk1"/>
                </a:solidFill>
              </a:rPr>
              <a:t>המודל</a:t>
            </a:r>
            <a:r>
              <a:rPr lang="en" dirty="0">
                <a:solidFill>
                  <a:schemeClr val="dk1"/>
                </a:solidFill>
              </a:rPr>
              <a:t> </a:t>
            </a:r>
            <a:r>
              <a:rPr lang="en" dirty="0" err="1">
                <a:solidFill>
                  <a:schemeClr val="dk1"/>
                </a:solidFill>
              </a:rPr>
              <a:t>יהיה</a:t>
            </a:r>
            <a:r>
              <a:rPr lang="en" dirty="0">
                <a:solidFill>
                  <a:schemeClr val="dk1"/>
                </a:solidFill>
              </a:rPr>
              <a:t> </a:t>
            </a:r>
            <a:r>
              <a:rPr lang="en" dirty="0" err="1">
                <a:solidFill>
                  <a:schemeClr val="dk1"/>
                </a:solidFill>
              </a:rPr>
              <a:t>מוצלח</a:t>
            </a:r>
            <a:r>
              <a:rPr lang="en" dirty="0">
                <a:solidFill>
                  <a:schemeClr val="dk1"/>
                </a:solidFill>
              </a:rPr>
              <a:t> </a:t>
            </a:r>
            <a:r>
              <a:rPr lang="en" dirty="0" err="1">
                <a:solidFill>
                  <a:schemeClr val="dk1"/>
                </a:solidFill>
              </a:rPr>
              <a:t>יותר</a:t>
            </a:r>
            <a:r>
              <a:rPr lang="en" dirty="0">
                <a:solidFill>
                  <a:schemeClr val="dk1"/>
                </a:solidFill>
              </a:rPr>
              <a:t>. </a:t>
            </a:r>
            <a:endParaRPr dirty="0">
              <a:solidFill>
                <a:schemeClr val="dk1"/>
              </a:solidFill>
            </a:endParaRPr>
          </a:p>
          <a:p>
            <a:pPr marL="0" lvl="0" indent="0" algn="r" rtl="1">
              <a:spcBef>
                <a:spcPts val="0"/>
              </a:spcBef>
              <a:spcAft>
                <a:spcPts val="0"/>
              </a:spcAft>
              <a:buNone/>
            </a:pPr>
            <a:r>
              <a:rPr lang="en" dirty="0" err="1">
                <a:solidFill>
                  <a:schemeClr val="dk1"/>
                </a:solidFill>
              </a:rPr>
              <a:t>אם</a:t>
            </a:r>
            <a:r>
              <a:rPr lang="en" dirty="0">
                <a:solidFill>
                  <a:schemeClr val="dk1"/>
                </a:solidFill>
              </a:rPr>
              <a:t> </a:t>
            </a:r>
            <a:r>
              <a:rPr lang="en" dirty="0" err="1">
                <a:solidFill>
                  <a:schemeClr val="dk1"/>
                </a:solidFill>
              </a:rPr>
              <a:t>נדע</a:t>
            </a:r>
            <a:r>
              <a:rPr lang="en" dirty="0">
                <a:solidFill>
                  <a:schemeClr val="dk1"/>
                </a:solidFill>
              </a:rPr>
              <a:t> </a:t>
            </a:r>
            <a:r>
              <a:rPr lang="en" dirty="0" err="1">
                <a:solidFill>
                  <a:schemeClr val="dk1"/>
                </a:solidFill>
              </a:rPr>
              <a:t>לזהות</a:t>
            </a:r>
            <a:r>
              <a:rPr lang="en" dirty="0">
                <a:solidFill>
                  <a:schemeClr val="dk1"/>
                </a:solidFill>
              </a:rPr>
              <a:t> </a:t>
            </a:r>
            <a:r>
              <a:rPr lang="en" dirty="0" err="1">
                <a:solidFill>
                  <a:schemeClr val="dk1"/>
                </a:solidFill>
              </a:rPr>
              <a:t>בדיוק</a:t>
            </a:r>
            <a:r>
              <a:rPr lang="en" dirty="0">
                <a:solidFill>
                  <a:schemeClr val="dk1"/>
                </a:solidFill>
              </a:rPr>
              <a:t> </a:t>
            </a:r>
            <a:r>
              <a:rPr lang="en" dirty="0" err="1">
                <a:solidFill>
                  <a:schemeClr val="dk1"/>
                </a:solidFill>
              </a:rPr>
              <a:t>סביר</a:t>
            </a:r>
            <a:r>
              <a:rPr lang="en" dirty="0">
                <a:solidFill>
                  <a:schemeClr val="dk1"/>
                </a:solidFill>
              </a:rPr>
              <a:t> </a:t>
            </a:r>
            <a:r>
              <a:rPr lang="en" dirty="0" err="1">
                <a:solidFill>
                  <a:schemeClr val="dk1"/>
                </a:solidFill>
              </a:rPr>
              <a:t>האם</a:t>
            </a:r>
            <a:r>
              <a:rPr lang="en" dirty="0">
                <a:solidFill>
                  <a:schemeClr val="dk1"/>
                </a:solidFill>
              </a:rPr>
              <a:t> </a:t>
            </a:r>
            <a:r>
              <a:rPr lang="en" dirty="0" err="1">
                <a:solidFill>
                  <a:schemeClr val="dk1"/>
                </a:solidFill>
              </a:rPr>
              <a:t>קייס</a:t>
            </a:r>
            <a:r>
              <a:rPr lang="en" dirty="0">
                <a:solidFill>
                  <a:schemeClr val="dk1"/>
                </a:solidFill>
              </a:rPr>
              <a:t> </a:t>
            </a:r>
            <a:r>
              <a:rPr lang="en" dirty="0" err="1">
                <a:solidFill>
                  <a:schemeClr val="dk1"/>
                </a:solidFill>
              </a:rPr>
              <a:t>ירוויח</a:t>
            </a:r>
            <a:r>
              <a:rPr lang="en" dirty="0">
                <a:solidFill>
                  <a:schemeClr val="dk1"/>
                </a:solidFill>
              </a:rPr>
              <a:t> </a:t>
            </a:r>
            <a:r>
              <a:rPr lang="en" dirty="0" err="1">
                <a:solidFill>
                  <a:schemeClr val="dk1"/>
                </a:solidFill>
              </a:rPr>
              <a:t>יותר</a:t>
            </a:r>
            <a:r>
              <a:rPr lang="en" dirty="0">
                <a:solidFill>
                  <a:schemeClr val="dk1"/>
                </a:solidFill>
              </a:rPr>
              <a:t> </a:t>
            </a:r>
            <a:r>
              <a:rPr lang="en" dirty="0" err="1">
                <a:solidFill>
                  <a:schemeClr val="dk1"/>
                </a:solidFill>
              </a:rPr>
              <a:t>מטיפול</a:t>
            </a:r>
            <a:r>
              <a:rPr lang="en" dirty="0">
                <a:solidFill>
                  <a:schemeClr val="dk1"/>
                </a:solidFill>
              </a:rPr>
              <a:t> </a:t>
            </a:r>
            <a:r>
              <a:rPr lang="en" dirty="0" err="1">
                <a:solidFill>
                  <a:schemeClr val="dk1"/>
                </a:solidFill>
              </a:rPr>
              <a:t>על</a:t>
            </a:r>
            <a:r>
              <a:rPr lang="en" dirty="0">
                <a:solidFill>
                  <a:schemeClr val="dk1"/>
                </a:solidFill>
              </a:rPr>
              <a:t> </a:t>
            </a:r>
            <a:r>
              <a:rPr lang="en" dirty="0" err="1">
                <a:solidFill>
                  <a:schemeClr val="dk1"/>
                </a:solidFill>
              </a:rPr>
              <a:t>ידי</a:t>
            </a:r>
            <a:r>
              <a:rPr lang="en" dirty="0">
                <a:solidFill>
                  <a:schemeClr val="dk1"/>
                </a:solidFill>
              </a:rPr>
              <a:t> </a:t>
            </a:r>
            <a:r>
              <a:rPr lang="en" dirty="0" err="1">
                <a:solidFill>
                  <a:schemeClr val="dk1"/>
                </a:solidFill>
              </a:rPr>
              <a:t>אלגוריתם</a:t>
            </a:r>
            <a:r>
              <a:rPr lang="en" dirty="0">
                <a:solidFill>
                  <a:schemeClr val="dk1"/>
                </a:solidFill>
              </a:rPr>
              <a:t> </a:t>
            </a:r>
            <a:r>
              <a:rPr lang="en" dirty="0" err="1">
                <a:solidFill>
                  <a:schemeClr val="dk1"/>
                </a:solidFill>
              </a:rPr>
              <a:t>או</a:t>
            </a:r>
            <a:r>
              <a:rPr lang="en" dirty="0">
                <a:solidFill>
                  <a:schemeClr val="dk1"/>
                </a:solidFill>
              </a:rPr>
              <a:t> </a:t>
            </a:r>
            <a:r>
              <a:rPr lang="en" dirty="0" err="1">
                <a:solidFill>
                  <a:schemeClr val="dk1"/>
                </a:solidFill>
              </a:rPr>
              <a:t>מטיפול</a:t>
            </a:r>
            <a:r>
              <a:rPr lang="en" dirty="0">
                <a:solidFill>
                  <a:schemeClr val="dk1"/>
                </a:solidFill>
              </a:rPr>
              <a:t> </a:t>
            </a:r>
            <a:r>
              <a:rPr lang="en" dirty="0" err="1">
                <a:solidFill>
                  <a:schemeClr val="dk1"/>
                </a:solidFill>
              </a:rPr>
              <a:t>על</a:t>
            </a:r>
            <a:r>
              <a:rPr lang="en" dirty="0">
                <a:solidFill>
                  <a:schemeClr val="dk1"/>
                </a:solidFill>
              </a:rPr>
              <a:t> </a:t>
            </a:r>
            <a:r>
              <a:rPr lang="en" dirty="0" err="1">
                <a:solidFill>
                  <a:schemeClr val="dk1"/>
                </a:solidFill>
              </a:rPr>
              <a:t>ידי</a:t>
            </a:r>
            <a:r>
              <a:rPr lang="en" dirty="0">
                <a:solidFill>
                  <a:schemeClr val="dk1"/>
                </a:solidFill>
              </a:rPr>
              <a:t> </a:t>
            </a:r>
            <a:r>
              <a:rPr lang="en" dirty="0" err="1">
                <a:solidFill>
                  <a:schemeClr val="dk1"/>
                </a:solidFill>
              </a:rPr>
              <a:t>רופא</a:t>
            </a:r>
            <a:r>
              <a:rPr lang="en" dirty="0">
                <a:solidFill>
                  <a:schemeClr val="dk1"/>
                </a:solidFill>
              </a:rPr>
              <a:t>, </a:t>
            </a:r>
            <a:r>
              <a:rPr lang="en" dirty="0" err="1">
                <a:solidFill>
                  <a:schemeClr val="dk1"/>
                </a:solidFill>
              </a:rPr>
              <a:t>נוכל</a:t>
            </a:r>
            <a:r>
              <a:rPr lang="en" dirty="0">
                <a:solidFill>
                  <a:schemeClr val="dk1"/>
                </a:solidFill>
              </a:rPr>
              <a:t> </a:t>
            </a:r>
            <a:r>
              <a:rPr lang="en" dirty="0" err="1">
                <a:solidFill>
                  <a:schemeClr val="dk1"/>
                </a:solidFill>
              </a:rPr>
              <a:t>להגיע</a:t>
            </a:r>
            <a:r>
              <a:rPr lang="en" dirty="0">
                <a:solidFill>
                  <a:schemeClr val="dk1"/>
                </a:solidFill>
              </a:rPr>
              <a:t> </a:t>
            </a:r>
            <a:r>
              <a:rPr lang="en" dirty="0" err="1">
                <a:solidFill>
                  <a:schemeClr val="dk1"/>
                </a:solidFill>
              </a:rPr>
              <a:t>לביצועי</a:t>
            </a:r>
            <a:r>
              <a:rPr lang="en" dirty="0">
                <a:solidFill>
                  <a:schemeClr val="dk1"/>
                </a:solidFill>
              </a:rPr>
              <a:t> </a:t>
            </a:r>
            <a:r>
              <a:rPr lang="en" dirty="0" err="1">
                <a:solidFill>
                  <a:schemeClr val="dk1"/>
                </a:solidFill>
              </a:rPr>
              <a:t>מערכת</a:t>
            </a:r>
            <a:r>
              <a:rPr lang="en" dirty="0">
                <a:solidFill>
                  <a:schemeClr val="dk1"/>
                </a:solidFill>
              </a:rPr>
              <a:t> </a:t>
            </a:r>
            <a:r>
              <a:rPr lang="en" dirty="0" err="1">
                <a:solidFill>
                  <a:schemeClr val="dk1"/>
                </a:solidFill>
              </a:rPr>
              <a:t>שטובים</a:t>
            </a:r>
            <a:r>
              <a:rPr lang="en" dirty="0">
                <a:solidFill>
                  <a:schemeClr val="dk1"/>
                </a:solidFill>
              </a:rPr>
              <a:t> </a:t>
            </a:r>
            <a:r>
              <a:rPr lang="en" dirty="0" err="1">
                <a:solidFill>
                  <a:schemeClr val="dk1"/>
                </a:solidFill>
              </a:rPr>
              <a:t>יותר</a:t>
            </a:r>
            <a:r>
              <a:rPr lang="en" dirty="0">
                <a:solidFill>
                  <a:schemeClr val="dk1"/>
                </a:solidFill>
              </a:rPr>
              <a:t> </a:t>
            </a:r>
            <a:r>
              <a:rPr lang="en" dirty="0" err="1">
                <a:solidFill>
                  <a:schemeClr val="dk1"/>
                </a:solidFill>
              </a:rPr>
              <a:t>מכל</a:t>
            </a:r>
            <a:r>
              <a:rPr lang="en" dirty="0">
                <a:solidFill>
                  <a:schemeClr val="dk1"/>
                </a:solidFill>
              </a:rPr>
              <a:t> </a:t>
            </a:r>
            <a:r>
              <a:rPr lang="en" dirty="0" err="1">
                <a:solidFill>
                  <a:schemeClr val="dk1"/>
                </a:solidFill>
              </a:rPr>
              <a:t>אחד</a:t>
            </a:r>
            <a:r>
              <a:rPr lang="en" dirty="0">
                <a:solidFill>
                  <a:schemeClr val="dk1"/>
                </a:solidFill>
              </a:rPr>
              <a:t> </a:t>
            </a:r>
            <a:r>
              <a:rPr lang="en" dirty="0" err="1">
                <a:solidFill>
                  <a:schemeClr val="dk1"/>
                </a:solidFill>
              </a:rPr>
              <a:t>מאלה</a:t>
            </a:r>
            <a:r>
              <a:rPr lang="en" dirty="0">
                <a:solidFill>
                  <a:schemeClr val="dk1"/>
                </a:solidFill>
              </a:rPr>
              <a:t> </a:t>
            </a:r>
            <a:r>
              <a:rPr lang="en" dirty="0" err="1">
                <a:solidFill>
                  <a:schemeClr val="dk1"/>
                </a:solidFill>
              </a:rPr>
              <a:t>בנפרד</a:t>
            </a:r>
            <a:r>
              <a:rPr lang="en" dirty="0">
                <a:solidFill>
                  <a:schemeClr val="dk1"/>
                </a:solidFill>
              </a:rPr>
              <a:t>. </a:t>
            </a:r>
            <a:endParaRPr dirty="0">
              <a:solidFill>
                <a:schemeClr val="dk1"/>
              </a:solidFill>
            </a:endParaRPr>
          </a:p>
          <a:p>
            <a:pPr marL="0" lvl="0" indent="0" algn="r" rtl="1">
              <a:spcBef>
                <a:spcPts val="0"/>
              </a:spcBef>
              <a:spcAft>
                <a:spcPts val="0"/>
              </a:spcAft>
              <a:buNone/>
            </a:pPr>
            <a:r>
              <a:rPr lang="en" dirty="0" err="1">
                <a:solidFill>
                  <a:schemeClr val="dk1"/>
                </a:solidFill>
              </a:rPr>
              <a:t>נקודה</a:t>
            </a:r>
            <a:r>
              <a:rPr lang="en" dirty="0">
                <a:solidFill>
                  <a:schemeClr val="dk1"/>
                </a:solidFill>
              </a:rPr>
              <a:t> </a:t>
            </a:r>
            <a:r>
              <a:rPr lang="en" dirty="0" err="1">
                <a:solidFill>
                  <a:schemeClr val="dk1"/>
                </a:solidFill>
              </a:rPr>
              <a:t>מעניינת</a:t>
            </a:r>
            <a:r>
              <a:rPr lang="en" dirty="0">
                <a:solidFill>
                  <a:schemeClr val="dk1"/>
                </a:solidFill>
              </a:rPr>
              <a:t> </a:t>
            </a:r>
            <a:r>
              <a:rPr lang="en" dirty="0" err="1">
                <a:solidFill>
                  <a:schemeClr val="dk1"/>
                </a:solidFill>
              </a:rPr>
              <a:t>היא</a:t>
            </a:r>
            <a:r>
              <a:rPr lang="en" dirty="0">
                <a:solidFill>
                  <a:schemeClr val="dk1"/>
                </a:solidFill>
              </a:rPr>
              <a:t> </a:t>
            </a:r>
            <a:r>
              <a:rPr lang="en" dirty="0" err="1">
                <a:solidFill>
                  <a:schemeClr val="dk1"/>
                </a:solidFill>
              </a:rPr>
              <a:t>שגם</a:t>
            </a:r>
            <a:r>
              <a:rPr lang="en" dirty="0">
                <a:solidFill>
                  <a:schemeClr val="dk1"/>
                </a:solidFill>
              </a:rPr>
              <a:t> </a:t>
            </a:r>
            <a:r>
              <a:rPr lang="en" dirty="0" err="1">
                <a:solidFill>
                  <a:schemeClr val="dk1"/>
                </a:solidFill>
              </a:rPr>
              <a:t>אם</a:t>
            </a:r>
            <a:r>
              <a:rPr lang="en" dirty="0">
                <a:solidFill>
                  <a:schemeClr val="dk1"/>
                </a:solidFill>
              </a:rPr>
              <a:t> </a:t>
            </a:r>
            <a:r>
              <a:rPr lang="en" dirty="0" err="1">
                <a:solidFill>
                  <a:schemeClr val="dk1"/>
                </a:solidFill>
              </a:rPr>
              <a:t>המודל</a:t>
            </a:r>
            <a:r>
              <a:rPr lang="en" dirty="0">
                <a:solidFill>
                  <a:schemeClr val="dk1"/>
                </a:solidFill>
              </a:rPr>
              <a:t> </a:t>
            </a:r>
            <a:r>
              <a:rPr lang="en" dirty="0" err="1">
                <a:solidFill>
                  <a:schemeClr val="dk1"/>
                </a:solidFill>
              </a:rPr>
              <a:t>נחשב</a:t>
            </a:r>
            <a:r>
              <a:rPr lang="en" dirty="0">
                <a:solidFill>
                  <a:schemeClr val="dk1"/>
                </a:solidFill>
              </a:rPr>
              <a:t> </a:t>
            </a:r>
            <a:r>
              <a:rPr lang="en" dirty="0" err="1">
                <a:solidFill>
                  <a:schemeClr val="dk1"/>
                </a:solidFill>
              </a:rPr>
              <a:t>טוב</a:t>
            </a:r>
            <a:r>
              <a:rPr lang="en" dirty="0">
                <a:solidFill>
                  <a:schemeClr val="dk1"/>
                </a:solidFill>
              </a:rPr>
              <a:t> </a:t>
            </a:r>
            <a:r>
              <a:rPr lang="en" dirty="0" err="1">
                <a:solidFill>
                  <a:schemeClr val="dk1"/>
                </a:solidFill>
              </a:rPr>
              <a:t>יותר</a:t>
            </a:r>
            <a:r>
              <a:rPr lang="en" dirty="0">
                <a:solidFill>
                  <a:schemeClr val="dk1"/>
                </a:solidFill>
              </a:rPr>
              <a:t> </a:t>
            </a:r>
            <a:r>
              <a:rPr lang="en" dirty="0" err="1">
                <a:solidFill>
                  <a:schemeClr val="dk1"/>
                </a:solidFill>
              </a:rPr>
              <a:t>מהגורם</a:t>
            </a:r>
            <a:r>
              <a:rPr lang="en" dirty="0">
                <a:solidFill>
                  <a:schemeClr val="dk1"/>
                </a:solidFill>
              </a:rPr>
              <a:t> </a:t>
            </a:r>
            <a:r>
              <a:rPr lang="en" dirty="0" err="1">
                <a:solidFill>
                  <a:schemeClr val="dk1"/>
                </a:solidFill>
              </a:rPr>
              <a:t>האנושי</a:t>
            </a:r>
            <a:r>
              <a:rPr lang="en" dirty="0">
                <a:solidFill>
                  <a:schemeClr val="dk1"/>
                </a:solidFill>
              </a:rPr>
              <a:t>, </a:t>
            </a:r>
            <a:r>
              <a:rPr lang="en" dirty="0" err="1">
                <a:solidFill>
                  <a:schemeClr val="dk1"/>
                </a:solidFill>
              </a:rPr>
              <a:t>וגם</a:t>
            </a:r>
            <a:r>
              <a:rPr lang="en" dirty="0">
                <a:solidFill>
                  <a:schemeClr val="dk1"/>
                </a:solidFill>
              </a:rPr>
              <a:t> </a:t>
            </a:r>
            <a:r>
              <a:rPr lang="en" dirty="0" err="1">
                <a:solidFill>
                  <a:schemeClr val="dk1"/>
                </a:solidFill>
              </a:rPr>
              <a:t>אם</a:t>
            </a:r>
            <a:r>
              <a:rPr lang="en" dirty="0">
                <a:solidFill>
                  <a:schemeClr val="dk1"/>
                </a:solidFill>
              </a:rPr>
              <a:t> </a:t>
            </a:r>
            <a:r>
              <a:rPr lang="en" dirty="0" err="1">
                <a:solidFill>
                  <a:schemeClr val="dk1"/>
                </a:solidFill>
              </a:rPr>
              <a:t>להפך</a:t>
            </a:r>
            <a:r>
              <a:rPr lang="en" dirty="0">
                <a:solidFill>
                  <a:schemeClr val="dk1"/>
                </a:solidFill>
              </a:rPr>
              <a:t>, </a:t>
            </a:r>
            <a:r>
              <a:rPr lang="en" dirty="0" err="1">
                <a:solidFill>
                  <a:schemeClr val="dk1"/>
                </a:solidFill>
              </a:rPr>
              <a:t>עדיין</a:t>
            </a:r>
            <a:r>
              <a:rPr lang="en" dirty="0">
                <a:solidFill>
                  <a:schemeClr val="dk1"/>
                </a:solidFill>
              </a:rPr>
              <a:t> </a:t>
            </a:r>
            <a:r>
              <a:rPr lang="en" dirty="0" err="1">
                <a:solidFill>
                  <a:schemeClr val="dk1"/>
                </a:solidFill>
              </a:rPr>
              <a:t>ברוב</a:t>
            </a:r>
            <a:r>
              <a:rPr lang="en" dirty="0">
                <a:solidFill>
                  <a:schemeClr val="dk1"/>
                </a:solidFill>
              </a:rPr>
              <a:t> </a:t>
            </a:r>
            <a:r>
              <a:rPr lang="en" dirty="0" err="1">
                <a:solidFill>
                  <a:schemeClr val="dk1"/>
                </a:solidFill>
              </a:rPr>
              <a:t>המקרים</a:t>
            </a:r>
            <a:r>
              <a:rPr lang="en" dirty="0">
                <a:solidFill>
                  <a:schemeClr val="dk1"/>
                </a:solidFill>
              </a:rPr>
              <a:t> </a:t>
            </a:r>
            <a:r>
              <a:rPr lang="en" dirty="0" err="1">
                <a:solidFill>
                  <a:schemeClr val="dk1"/>
                </a:solidFill>
              </a:rPr>
              <a:t>נוכל</a:t>
            </a:r>
            <a:r>
              <a:rPr lang="en" dirty="0">
                <a:solidFill>
                  <a:schemeClr val="dk1"/>
                </a:solidFill>
              </a:rPr>
              <a:t> </a:t>
            </a:r>
            <a:r>
              <a:rPr lang="en" dirty="0" err="1">
                <a:solidFill>
                  <a:schemeClr val="dk1"/>
                </a:solidFill>
              </a:rPr>
              <a:t>להגיע</a:t>
            </a:r>
            <a:r>
              <a:rPr lang="en" dirty="0">
                <a:solidFill>
                  <a:schemeClr val="dk1"/>
                </a:solidFill>
              </a:rPr>
              <a:t> </a:t>
            </a:r>
            <a:r>
              <a:rPr lang="en" dirty="0" err="1">
                <a:solidFill>
                  <a:schemeClr val="dk1"/>
                </a:solidFill>
              </a:rPr>
              <a:t>ל</a:t>
            </a:r>
            <a:r>
              <a:rPr lang="en" dirty="0">
                <a:solidFill>
                  <a:schemeClr val="dk1"/>
                </a:solidFill>
              </a:rPr>
              <a:t>-gain </a:t>
            </a:r>
            <a:r>
              <a:rPr lang="en" dirty="0" err="1">
                <a:solidFill>
                  <a:schemeClr val="dk1"/>
                </a:solidFill>
              </a:rPr>
              <a:t>מסוים</a:t>
            </a:r>
            <a:r>
              <a:rPr lang="en" dirty="0">
                <a:solidFill>
                  <a:schemeClr val="dk1"/>
                </a:solidFill>
              </a:rPr>
              <a:t> </a:t>
            </a:r>
            <a:r>
              <a:rPr lang="en" dirty="0" err="1">
                <a:solidFill>
                  <a:schemeClr val="dk1"/>
                </a:solidFill>
              </a:rPr>
              <a:t>בביצועים</a:t>
            </a:r>
            <a:r>
              <a:rPr lang="en" dirty="0">
                <a:solidFill>
                  <a:schemeClr val="dk1"/>
                </a:solidFill>
              </a:rPr>
              <a:t> </a:t>
            </a:r>
            <a:r>
              <a:rPr lang="en" dirty="0" err="1">
                <a:solidFill>
                  <a:schemeClr val="dk1"/>
                </a:solidFill>
              </a:rPr>
              <a:t>על</a:t>
            </a:r>
            <a:r>
              <a:rPr lang="en" dirty="0">
                <a:solidFill>
                  <a:schemeClr val="dk1"/>
                </a:solidFill>
              </a:rPr>
              <a:t> </a:t>
            </a:r>
            <a:r>
              <a:rPr lang="en" dirty="0" err="1">
                <a:solidFill>
                  <a:schemeClr val="dk1"/>
                </a:solidFill>
              </a:rPr>
              <a:t>ידי</a:t>
            </a:r>
            <a:r>
              <a:rPr lang="en" dirty="0">
                <a:solidFill>
                  <a:schemeClr val="dk1"/>
                </a:solidFill>
              </a:rPr>
              <a:t> </a:t>
            </a:r>
            <a:r>
              <a:rPr lang="en" dirty="0" err="1">
                <a:solidFill>
                  <a:schemeClr val="dk1"/>
                </a:solidFill>
              </a:rPr>
              <a:t>ביצוע</a:t>
            </a:r>
            <a:r>
              <a:rPr lang="en" dirty="0">
                <a:solidFill>
                  <a:schemeClr val="dk1"/>
                </a:solidFill>
              </a:rPr>
              <a:t> triage </a:t>
            </a:r>
            <a:r>
              <a:rPr lang="en" dirty="0" err="1">
                <a:solidFill>
                  <a:schemeClr val="dk1"/>
                </a:solidFill>
              </a:rPr>
              <a:t>מתאים</a:t>
            </a:r>
            <a:r>
              <a:rPr lang="en" dirty="0">
                <a:solidFill>
                  <a:schemeClr val="dk1"/>
                </a:solidFill>
              </a:rPr>
              <a:t>.</a:t>
            </a:r>
            <a:endParaRPr dirty="0">
              <a:solidFill>
                <a:schemeClr val="dk1"/>
              </a:solidFill>
            </a:endParaRPr>
          </a:p>
          <a:p>
            <a:pPr marL="0" lvl="0" indent="0" algn="r" rtl="1">
              <a:spcBef>
                <a:spcPts val="0"/>
              </a:spcBef>
              <a:spcAft>
                <a:spcPts val="0"/>
              </a:spcAft>
              <a:buNone/>
            </a:pPr>
            <a:r>
              <a:rPr lang="en" dirty="0" err="1">
                <a:solidFill>
                  <a:schemeClr val="dk1"/>
                </a:solidFill>
              </a:rPr>
              <a:t>זה</a:t>
            </a:r>
            <a:r>
              <a:rPr lang="en" dirty="0">
                <a:solidFill>
                  <a:schemeClr val="dk1"/>
                </a:solidFill>
              </a:rPr>
              <a:t> </a:t>
            </a:r>
            <a:r>
              <a:rPr lang="en" dirty="0" err="1">
                <a:solidFill>
                  <a:schemeClr val="dk1"/>
                </a:solidFill>
              </a:rPr>
              <a:t>כי</a:t>
            </a:r>
            <a:r>
              <a:rPr lang="en" dirty="0">
                <a:solidFill>
                  <a:schemeClr val="dk1"/>
                </a:solidFill>
              </a:rPr>
              <a:t> </a:t>
            </a:r>
            <a:r>
              <a:rPr lang="en" dirty="0" err="1">
                <a:solidFill>
                  <a:schemeClr val="dk1"/>
                </a:solidFill>
              </a:rPr>
              <a:t>אנחנו</a:t>
            </a:r>
            <a:r>
              <a:rPr lang="en" dirty="0">
                <a:solidFill>
                  <a:schemeClr val="dk1"/>
                </a:solidFill>
              </a:rPr>
              <a:t> </a:t>
            </a:r>
            <a:r>
              <a:rPr lang="en" dirty="0" err="1">
                <a:solidFill>
                  <a:schemeClr val="dk1"/>
                </a:solidFill>
              </a:rPr>
              <a:t>מודדים</a:t>
            </a:r>
            <a:r>
              <a:rPr lang="en" dirty="0">
                <a:solidFill>
                  <a:schemeClr val="dk1"/>
                </a:solidFill>
              </a:rPr>
              <a:t> </a:t>
            </a:r>
            <a:r>
              <a:rPr lang="en" dirty="0" err="1">
                <a:solidFill>
                  <a:schemeClr val="dk1"/>
                </a:solidFill>
              </a:rPr>
              <a:t>ביצועים</a:t>
            </a:r>
            <a:r>
              <a:rPr lang="en" dirty="0">
                <a:solidFill>
                  <a:schemeClr val="dk1"/>
                </a:solidFill>
              </a:rPr>
              <a:t> </a:t>
            </a:r>
            <a:r>
              <a:rPr lang="en" dirty="0" err="1">
                <a:solidFill>
                  <a:schemeClr val="dk1"/>
                </a:solidFill>
              </a:rPr>
              <a:t>של</a:t>
            </a:r>
            <a:r>
              <a:rPr lang="en" dirty="0">
                <a:solidFill>
                  <a:schemeClr val="dk1"/>
                </a:solidFill>
              </a:rPr>
              <a:t> </a:t>
            </a:r>
            <a:r>
              <a:rPr lang="en" dirty="0" err="1">
                <a:solidFill>
                  <a:schemeClr val="dk1"/>
                </a:solidFill>
              </a:rPr>
              <a:t>מודלים</a:t>
            </a:r>
            <a:r>
              <a:rPr lang="en" dirty="0">
                <a:solidFill>
                  <a:schemeClr val="dk1"/>
                </a:solidFill>
              </a:rPr>
              <a:t> </a:t>
            </a:r>
            <a:r>
              <a:rPr lang="en" dirty="0" err="1">
                <a:solidFill>
                  <a:schemeClr val="dk1"/>
                </a:solidFill>
              </a:rPr>
              <a:t>או</a:t>
            </a:r>
            <a:r>
              <a:rPr lang="en" dirty="0">
                <a:solidFill>
                  <a:schemeClr val="dk1"/>
                </a:solidFill>
              </a:rPr>
              <a:t> </a:t>
            </a:r>
            <a:r>
              <a:rPr lang="en" dirty="0" err="1">
                <a:solidFill>
                  <a:schemeClr val="dk1"/>
                </a:solidFill>
              </a:rPr>
              <a:t>אנשים</a:t>
            </a:r>
            <a:r>
              <a:rPr lang="en" dirty="0">
                <a:solidFill>
                  <a:schemeClr val="dk1"/>
                </a:solidFill>
              </a:rPr>
              <a:t> </a:t>
            </a:r>
            <a:r>
              <a:rPr lang="en" dirty="0" err="1">
                <a:solidFill>
                  <a:schemeClr val="dk1"/>
                </a:solidFill>
              </a:rPr>
              <a:t>בממוצע</a:t>
            </a:r>
            <a:r>
              <a:rPr lang="en" dirty="0">
                <a:solidFill>
                  <a:schemeClr val="dk1"/>
                </a:solidFill>
              </a:rPr>
              <a:t>, </a:t>
            </a:r>
            <a:r>
              <a:rPr lang="en" dirty="0" err="1">
                <a:solidFill>
                  <a:schemeClr val="dk1"/>
                </a:solidFill>
              </a:rPr>
              <a:t>על</a:t>
            </a:r>
            <a:r>
              <a:rPr lang="en" dirty="0">
                <a:solidFill>
                  <a:schemeClr val="dk1"/>
                </a:solidFill>
              </a:rPr>
              <a:t> </a:t>
            </a:r>
            <a:r>
              <a:rPr lang="en" dirty="0" err="1">
                <a:solidFill>
                  <a:schemeClr val="dk1"/>
                </a:solidFill>
              </a:rPr>
              <a:t>ידי</a:t>
            </a:r>
            <a:r>
              <a:rPr lang="en" dirty="0">
                <a:solidFill>
                  <a:schemeClr val="dk1"/>
                </a:solidFill>
              </a:rPr>
              <a:t> </a:t>
            </a:r>
            <a:r>
              <a:rPr lang="en" dirty="0" err="1">
                <a:solidFill>
                  <a:schemeClr val="dk1"/>
                </a:solidFill>
              </a:rPr>
              <a:t>שיטוח</a:t>
            </a:r>
            <a:r>
              <a:rPr lang="en" dirty="0">
                <a:solidFill>
                  <a:schemeClr val="dk1"/>
                </a:solidFill>
              </a:rPr>
              <a:t> </a:t>
            </a:r>
            <a:r>
              <a:rPr lang="en" dirty="0" err="1">
                <a:solidFill>
                  <a:schemeClr val="dk1"/>
                </a:solidFill>
              </a:rPr>
              <a:t>לסקלרים</a:t>
            </a:r>
            <a:r>
              <a:rPr lang="en" dirty="0">
                <a:solidFill>
                  <a:schemeClr val="dk1"/>
                </a:solidFill>
              </a:rPr>
              <a:t> </a:t>
            </a:r>
            <a:r>
              <a:rPr lang="en" dirty="0" err="1">
                <a:solidFill>
                  <a:schemeClr val="dk1"/>
                </a:solidFill>
              </a:rPr>
              <a:t>בודדים</a:t>
            </a:r>
            <a:r>
              <a:rPr lang="en" dirty="0">
                <a:solidFill>
                  <a:schemeClr val="dk1"/>
                </a:solidFill>
              </a:rPr>
              <a:t> </a:t>
            </a:r>
            <a:r>
              <a:rPr lang="en" dirty="0" err="1">
                <a:solidFill>
                  <a:schemeClr val="dk1"/>
                </a:solidFill>
              </a:rPr>
              <a:t>כמו</a:t>
            </a:r>
            <a:r>
              <a:rPr lang="en" dirty="0">
                <a:solidFill>
                  <a:schemeClr val="dk1"/>
                </a:solidFill>
              </a:rPr>
              <a:t> </a:t>
            </a:r>
            <a:r>
              <a:rPr lang="en" dirty="0" err="1">
                <a:solidFill>
                  <a:schemeClr val="dk1"/>
                </a:solidFill>
              </a:rPr>
              <a:t>auc</a:t>
            </a:r>
            <a:r>
              <a:rPr lang="en" dirty="0">
                <a:solidFill>
                  <a:schemeClr val="dk1"/>
                </a:solidFill>
              </a:rPr>
              <a:t> </a:t>
            </a:r>
            <a:r>
              <a:rPr lang="en" dirty="0" err="1">
                <a:solidFill>
                  <a:schemeClr val="dk1"/>
                </a:solidFill>
              </a:rPr>
              <a:t>או</a:t>
            </a:r>
            <a:r>
              <a:rPr lang="en" dirty="0">
                <a:solidFill>
                  <a:schemeClr val="dk1"/>
                </a:solidFill>
              </a:rPr>
              <a:t> f1, </a:t>
            </a:r>
            <a:r>
              <a:rPr lang="en" dirty="0" err="1">
                <a:solidFill>
                  <a:schemeClr val="dk1"/>
                </a:solidFill>
              </a:rPr>
              <a:t>אבל</a:t>
            </a:r>
            <a:r>
              <a:rPr lang="en" dirty="0">
                <a:solidFill>
                  <a:schemeClr val="dk1"/>
                </a:solidFill>
              </a:rPr>
              <a:t> </a:t>
            </a:r>
            <a:r>
              <a:rPr lang="en" dirty="0" err="1">
                <a:solidFill>
                  <a:schemeClr val="dk1"/>
                </a:solidFill>
              </a:rPr>
              <a:t>מתחת</a:t>
            </a:r>
            <a:r>
              <a:rPr lang="en" dirty="0">
                <a:solidFill>
                  <a:schemeClr val="dk1"/>
                </a:solidFill>
              </a:rPr>
              <a:t> </a:t>
            </a:r>
            <a:r>
              <a:rPr lang="en" dirty="0" err="1">
                <a:solidFill>
                  <a:schemeClr val="dk1"/>
                </a:solidFill>
              </a:rPr>
              <a:t>למספר</a:t>
            </a:r>
            <a:r>
              <a:rPr lang="en" dirty="0">
                <a:solidFill>
                  <a:schemeClr val="dk1"/>
                </a:solidFill>
              </a:rPr>
              <a:t> </a:t>
            </a:r>
            <a:r>
              <a:rPr lang="en" dirty="0" err="1">
                <a:solidFill>
                  <a:schemeClr val="dk1"/>
                </a:solidFill>
              </a:rPr>
              <a:t>הזה</a:t>
            </a:r>
            <a:r>
              <a:rPr lang="en" dirty="0">
                <a:solidFill>
                  <a:schemeClr val="dk1"/>
                </a:solidFill>
              </a:rPr>
              <a:t> </a:t>
            </a:r>
            <a:r>
              <a:rPr lang="en" dirty="0" err="1">
                <a:solidFill>
                  <a:schemeClr val="dk1"/>
                </a:solidFill>
              </a:rPr>
              <a:t>חבויה</a:t>
            </a:r>
            <a:r>
              <a:rPr lang="en" dirty="0">
                <a:solidFill>
                  <a:schemeClr val="dk1"/>
                </a:solidFill>
              </a:rPr>
              <a:t> </a:t>
            </a:r>
            <a:r>
              <a:rPr lang="en" dirty="0" err="1">
                <a:solidFill>
                  <a:schemeClr val="dk1"/>
                </a:solidFill>
              </a:rPr>
              <a:t>לרוב</a:t>
            </a:r>
            <a:r>
              <a:rPr lang="en" dirty="0">
                <a:solidFill>
                  <a:schemeClr val="dk1"/>
                </a:solidFill>
              </a:rPr>
              <a:t> </a:t>
            </a:r>
            <a:r>
              <a:rPr lang="en" dirty="0" err="1">
                <a:solidFill>
                  <a:schemeClr val="dk1"/>
                </a:solidFill>
              </a:rPr>
              <a:t>הטרוגניות</a:t>
            </a:r>
            <a:r>
              <a:rPr lang="en" dirty="0">
                <a:solidFill>
                  <a:schemeClr val="dk1"/>
                </a:solidFill>
              </a:rPr>
              <a:t> </a:t>
            </a:r>
            <a:r>
              <a:rPr lang="en" dirty="0" err="1">
                <a:solidFill>
                  <a:schemeClr val="dk1"/>
                </a:solidFill>
              </a:rPr>
              <a:t>משמעותית</a:t>
            </a:r>
            <a:r>
              <a:rPr lang="en" dirty="0">
                <a:solidFill>
                  <a:schemeClr val="dk1"/>
                </a:solidFill>
              </a:rPr>
              <a:t> </a:t>
            </a:r>
            <a:r>
              <a:rPr lang="en" dirty="0" err="1">
                <a:solidFill>
                  <a:schemeClr val="dk1"/>
                </a:solidFill>
              </a:rPr>
              <a:t>בשגיאה</a:t>
            </a:r>
            <a:r>
              <a:rPr lang="en" dirty="0">
                <a:solidFill>
                  <a:schemeClr val="dk1"/>
                </a:solidFill>
              </a:rPr>
              <a:t> </a:t>
            </a:r>
            <a:r>
              <a:rPr lang="en" dirty="0" err="1">
                <a:solidFill>
                  <a:schemeClr val="dk1"/>
                </a:solidFill>
              </a:rPr>
              <a:t>על</a:t>
            </a:r>
            <a:r>
              <a:rPr lang="en" dirty="0">
                <a:solidFill>
                  <a:schemeClr val="dk1"/>
                </a:solidFill>
              </a:rPr>
              <a:t> </a:t>
            </a:r>
            <a:r>
              <a:rPr lang="en" dirty="0" err="1">
                <a:solidFill>
                  <a:schemeClr val="dk1"/>
                </a:solidFill>
              </a:rPr>
              <a:t>כל</a:t>
            </a:r>
            <a:r>
              <a:rPr lang="en" dirty="0">
                <a:solidFill>
                  <a:schemeClr val="dk1"/>
                </a:solidFill>
              </a:rPr>
              <a:t> </a:t>
            </a:r>
            <a:r>
              <a:rPr lang="en" dirty="0" err="1">
                <a:solidFill>
                  <a:schemeClr val="dk1"/>
                </a:solidFill>
              </a:rPr>
              <a:t>קייס</a:t>
            </a:r>
            <a:r>
              <a:rPr lang="en" dirty="0">
                <a:solidFill>
                  <a:schemeClr val="dk1"/>
                </a:solidFill>
              </a:rPr>
              <a:t>.</a:t>
            </a:r>
            <a:endParaRPr dirty="0">
              <a:solidFill>
                <a:schemeClr val="dk1"/>
              </a:solidFill>
            </a:endParaRPr>
          </a:p>
          <a:p>
            <a:pPr marL="0" lvl="0" indent="0" algn="r" rtl="1">
              <a:spcBef>
                <a:spcPts val="0"/>
              </a:spcBef>
              <a:spcAft>
                <a:spcPts val="0"/>
              </a:spcAft>
              <a:buNone/>
            </a:pPr>
            <a:r>
              <a:rPr lang="he-IL" dirty="0">
                <a:solidFill>
                  <a:schemeClr val="dk1"/>
                </a:solidFill>
              </a:rPr>
              <a:t>*</a:t>
            </a:r>
          </a:p>
          <a:p>
            <a:pPr marL="0" lvl="0" indent="0" algn="r" rtl="1">
              <a:spcBef>
                <a:spcPts val="0"/>
              </a:spcBef>
              <a:spcAft>
                <a:spcPts val="0"/>
              </a:spcAft>
              <a:buNone/>
            </a:pPr>
            <a:r>
              <a:rPr lang="en" dirty="0" err="1">
                <a:solidFill>
                  <a:schemeClr val="dk1"/>
                </a:solidFill>
              </a:rPr>
              <a:t>שלושת</a:t>
            </a:r>
            <a:r>
              <a:rPr lang="en" dirty="0">
                <a:solidFill>
                  <a:schemeClr val="dk1"/>
                </a:solidFill>
              </a:rPr>
              <a:t> </a:t>
            </a:r>
            <a:r>
              <a:rPr lang="en" dirty="0" err="1">
                <a:solidFill>
                  <a:schemeClr val="dk1"/>
                </a:solidFill>
              </a:rPr>
              <a:t>הסטודנטים</a:t>
            </a:r>
            <a:r>
              <a:rPr lang="en" dirty="0">
                <a:solidFill>
                  <a:schemeClr val="dk1"/>
                </a:solidFill>
              </a:rPr>
              <a:t> </a:t>
            </a:r>
            <a:r>
              <a:rPr lang="en" dirty="0" err="1">
                <a:solidFill>
                  <a:schemeClr val="dk1"/>
                </a:solidFill>
              </a:rPr>
              <a:t>שכתבו</a:t>
            </a:r>
            <a:r>
              <a:rPr lang="en" dirty="0">
                <a:solidFill>
                  <a:schemeClr val="dk1"/>
                </a:solidFill>
              </a:rPr>
              <a:t> </a:t>
            </a:r>
            <a:r>
              <a:rPr lang="en" dirty="0" err="1">
                <a:solidFill>
                  <a:schemeClr val="dk1"/>
                </a:solidFill>
              </a:rPr>
              <a:t>את</a:t>
            </a:r>
            <a:r>
              <a:rPr lang="en" dirty="0">
                <a:solidFill>
                  <a:schemeClr val="dk1"/>
                </a:solidFill>
              </a:rPr>
              <a:t> </a:t>
            </a:r>
            <a:r>
              <a:rPr lang="en" dirty="0" err="1">
                <a:solidFill>
                  <a:schemeClr val="dk1"/>
                </a:solidFill>
              </a:rPr>
              <a:t>זה</a:t>
            </a:r>
            <a:r>
              <a:rPr lang="en" dirty="0">
                <a:solidFill>
                  <a:schemeClr val="dk1"/>
                </a:solidFill>
              </a:rPr>
              <a:t> </a:t>
            </a:r>
            <a:r>
              <a:rPr lang="en" dirty="0" err="1">
                <a:solidFill>
                  <a:schemeClr val="dk1"/>
                </a:solidFill>
              </a:rPr>
              <a:t>הם</a:t>
            </a:r>
            <a:r>
              <a:rPr lang="en" dirty="0">
                <a:solidFill>
                  <a:schemeClr val="dk1"/>
                </a:solidFill>
              </a:rPr>
              <a:t> </a:t>
            </a:r>
            <a:r>
              <a:rPr lang="en" dirty="0" err="1">
                <a:solidFill>
                  <a:schemeClr val="dk1"/>
                </a:solidFill>
              </a:rPr>
              <a:t>מגוגל</a:t>
            </a:r>
            <a:r>
              <a:rPr lang="en" dirty="0">
                <a:solidFill>
                  <a:schemeClr val="dk1"/>
                </a:solidFill>
              </a:rPr>
              <a:t>, </a:t>
            </a:r>
            <a:r>
              <a:rPr lang="en" dirty="0" err="1">
                <a:solidFill>
                  <a:schemeClr val="dk1"/>
                </a:solidFill>
              </a:rPr>
              <a:t>אז</a:t>
            </a:r>
            <a:r>
              <a:rPr lang="en" dirty="0">
                <a:solidFill>
                  <a:schemeClr val="dk1"/>
                </a:solidFill>
              </a:rPr>
              <a:t> </a:t>
            </a:r>
            <a:r>
              <a:rPr lang="en" dirty="0" err="1">
                <a:solidFill>
                  <a:schemeClr val="dk1"/>
                </a:solidFill>
              </a:rPr>
              <a:t>באופן</a:t>
            </a:r>
            <a:r>
              <a:rPr lang="en" dirty="0">
                <a:solidFill>
                  <a:schemeClr val="dk1"/>
                </a:solidFill>
              </a:rPr>
              <a:t> </a:t>
            </a:r>
            <a:r>
              <a:rPr lang="en" dirty="0" err="1">
                <a:solidFill>
                  <a:schemeClr val="dk1"/>
                </a:solidFill>
              </a:rPr>
              <a:t>די</a:t>
            </a:r>
            <a:r>
              <a:rPr lang="en" dirty="0">
                <a:solidFill>
                  <a:schemeClr val="dk1"/>
                </a:solidFill>
              </a:rPr>
              <a:t> </a:t>
            </a:r>
            <a:r>
              <a:rPr lang="en" dirty="0" err="1">
                <a:solidFill>
                  <a:schemeClr val="dk1"/>
                </a:solidFill>
              </a:rPr>
              <a:t>בנאלי</a:t>
            </a:r>
            <a:r>
              <a:rPr lang="en" dirty="0">
                <a:solidFill>
                  <a:schemeClr val="dk1"/>
                </a:solidFill>
              </a:rPr>
              <a:t> </a:t>
            </a:r>
            <a:r>
              <a:rPr lang="en" dirty="0" err="1">
                <a:solidFill>
                  <a:schemeClr val="dk1"/>
                </a:solidFill>
              </a:rPr>
              <a:t>הם</a:t>
            </a:r>
            <a:r>
              <a:rPr lang="en" dirty="0">
                <a:solidFill>
                  <a:schemeClr val="dk1"/>
                </a:solidFill>
              </a:rPr>
              <a:t> </a:t>
            </a:r>
            <a:r>
              <a:rPr lang="en" dirty="0" err="1">
                <a:solidFill>
                  <a:schemeClr val="dk1"/>
                </a:solidFill>
              </a:rPr>
              <a:t>בחרו</a:t>
            </a:r>
            <a:r>
              <a:rPr lang="en" dirty="0">
                <a:solidFill>
                  <a:schemeClr val="dk1"/>
                </a:solidFill>
              </a:rPr>
              <a:t> </a:t>
            </a:r>
            <a:r>
              <a:rPr lang="en" dirty="0" err="1">
                <a:solidFill>
                  <a:schemeClr val="dk1"/>
                </a:solidFill>
              </a:rPr>
              <a:t>ב</a:t>
            </a:r>
            <a:r>
              <a:rPr lang="en" dirty="0">
                <a:solidFill>
                  <a:schemeClr val="dk1"/>
                </a:solidFill>
              </a:rPr>
              <a:t>-dataset </a:t>
            </a:r>
            <a:r>
              <a:rPr lang="en" dirty="0" err="1">
                <a:solidFill>
                  <a:schemeClr val="dk1"/>
                </a:solidFill>
              </a:rPr>
              <a:t>של</a:t>
            </a:r>
            <a:r>
              <a:rPr lang="en" dirty="0">
                <a:solidFill>
                  <a:schemeClr val="dk1"/>
                </a:solidFill>
              </a:rPr>
              <a:t> diabetic retinopathy </a:t>
            </a:r>
            <a:r>
              <a:rPr lang="en" dirty="0" err="1">
                <a:solidFill>
                  <a:schemeClr val="dk1"/>
                </a:solidFill>
              </a:rPr>
              <a:t>כדי</a:t>
            </a:r>
            <a:r>
              <a:rPr lang="en" dirty="0">
                <a:solidFill>
                  <a:schemeClr val="dk1"/>
                </a:solidFill>
              </a:rPr>
              <a:t> </a:t>
            </a:r>
            <a:r>
              <a:rPr lang="en" dirty="0" err="1">
                <a:solidFill>
                  <a:schemeClr val="dk1"/>
                </a:solidFill>
              </a:rPr>
              <a:t>להוכיח</a:t>
            </a:r>
            <a:r>
              <a:rPr lang="en" dirty="0">
                <a:solidFill>
                  <a:schemeClr val="dk1"/>
                </a:solidFill>
              </a:rPr>
              <a:t> </a:t>
            </a:r>
            <a:r>
              <a:rPr lang="en" dirty="0" err="1">
                <a:solidFill>
                  <a:schemeClr val="dk1"/>
                </a:solidFill>
              </a:rPr>
              <a:t>את</a:t>
            </a:r>
            <a:r>
              <a:rPr lang="en" dirty="0">
                <a:solidFill>
                  <a:schemeClr val="dk1"/>
                </a:solidFill>
              </a:rPr>
              <a:t> </a:t>
            </a:r>
            <a:r>
              <a:rPr lang="en" dirty="0" err="1">
                <a:solidFill>
                  <a:schemeClr val="dk1"/>
                </a:solidFill>
              </a:rPr>
              <a:t>הטענה</a:t>
            </a:r>
            <a:r>
              <a:rPr lang="en" dirty="0">
                <a:solidFill>
                  <a:schemeClr val="dk1"/>
                </a:solidFill>
              </a:rPr>
              <a:t> </a:t>
            </a:r>
            <a:r>
              <a:rPr lang="en" dirty="0" err="1">
                <a:solidFill>
                  <a:schemeClr val="dk1"/>
                </a:solidFill>
              </a:rPr>
              <a:t>שלהם</a:t>
            </a:r>
            <a:r>
              <a:rPr lang="en" dirty="0">
                <a:solidFill>
                  <a:schemeClr val="dk1"/>
                </a:solidFill>
              </a:rPr>
              <a:t>.</a:t>
            </a:r>
            <a:endParaRPr dirty="0">
              <a:solidFill>
                <a:schemeClr val="dk1"/>
              </a:solidFill>
            </a:endParaRPr>
          </a:p>
          <a:p>
            <a:pPr marL="0" lvl="0" indent="0" algn="r" rtl="1">
              <a:spcBef>
                <a:spcPts val="0"/>
              </a:spcBef>
              <a:spcAft>
                <a:spcPts val="0"/>
              </a:spcAft>
              <a:buNone/>
            </a:pPr>
            <a:r>
              <a:rPr lang="he-IL" dirty="0">
                <a:solidFill>
                  <a:schemeClr val="dk1"/>
                </a:solidFill>
              </a:rPr>
              <a:t>*</a:t>
            </a:r>
          </a:p>
          <a:p>
            <a:pPr marL="0" lvl="0" indent="0" algn="r" rtl="1">
              <a:spcBef>
                <a:spcPts val="0"/>
              </a:spcBef>
              <a:spcAft>
                <a:spcPts val="0"/>
              </a:spcAft>
              <a:buNone/>
            </a:pPr>
            <a:r>
              <a:rPr lang="en" dirty="0" err="1">
                <a:solidFill>
                  <a:schemeClr val="dk1"/>
                </a:solidFill>
              </a:rPr>
              <a:t>זה</a:t>
            </a:r>
            <a:r>
              <a:rPr lang="en" dirty="0">
                <a:solidFill>
                  <a:schemeClr val="dk1"/>
                </a:solidFill>
              </a:rPr>
              <a:t> </a:t>
            </a:r>
            <a:r>
              <a:rPr lang="en" dirty="0" err="1">
                <a:solidFill>
                  <a:schemeClr val="dk1"/>
                </a:solidFill>
              </a:rPr>
              <a:t>גרף</a:t>
            </a:r>
            <a:r>
              <a:rPr lang="en" dirty="0">
                <a:solidFill>
                  <a:schemeClr val="dk1"/>
                </a:solidFill>
              </a:rPr>
              <a:t> </a:t>
            </a:r>
            <a:r>
              <a:rPr lang="en" dirty="0" err="1">
                <a:solidFill>
                  <a:schemeClr val="dk1"/>
                </a:solidFill>
              </a:rPr>
              <a:t>לדוגמה</a:t>
            </a:r>
            <a:r>
              <a:rPr lang="en" dirty="0">
                <a:solidFill>
                  <a:schemeClr val="dk1"/>
                </a:solidFill>
              </a:rPr>
              <a:t> </a:t>
            </a:r>
            <a:r>
              <a:rPr lang="en" dirty="0" err="1">
                <a:solidFill>
                  <a:schemeClr val="dk1"/>
                </a:solidFill>
              </a:rPr>
              <a:t>מהעבודה</a:t>
            </a:r>
            <a:r>
              <a:rPr lang="en" dirty="0">
                <a:solidFill>
                  <a:schemeClr val="dk1"/>
                </a:solidFill>
              </a:rPr>
              <a:t> </a:t>
            </a:r>
            <a:r>
              <a:rPr lang="en" dirty="0" err="1">
                <a:solidFill>
                  <a:schemeClr val="dk1"/>
                </a:solidFill>
              </a:rPr>
              <a:t>שלהם</a:t>
            </a:r>
            <a:r>
              <a:rPr lang="en" dirty="0">
                <a:solidFill>
                  <a:schemeClr val="dk1"/>
                </a:solidFill>
              </a:rPr>
              <a:t>, </a:t>
            </a:r>
            <a:r>
              <a:rPr lang="en" dirty="0" err="1">
                <a:solidFill>
                  <a:schemeClr val="dk1"/>
                </a:solidFill>
              </a:rPr>
              <a:t>ל</a:t>
            </a:r>
            <a:r>
              <a:rPr lang="en" dirty="0">
                <a:solidFill>
                  <a:schemeClr val="dk1"/>
                </a:solidFill>
              </a:rPr>
              <a:t>-full automation </a:t>
            </a:r>
            <a:r>
              <a:rPr lang="en" dirty="0" err="1">
                <a:solidFill>
                  <a:schemeClr val="dk1"/>
                </a:solidFill>
              </a:rPr>
              <a:t>יש</a:t>
            </a:r>
            <a:r>
              <a:rPr lang="en" dirty="0">
                <a:solidFill>
                  <a:schemeClr val="dk1"/>
                </a:solidFill>
              </a:rPr>
              <a:t> F1 </a:t>
            </a:r>
            <a:r>
              <a:rPr lang="en" dirty="0" err="1">
                <a:solidFill>
                  <a:schemeClr val="dk1"/>
                </a:solidFill>
              </a:rPr>
              <a:t>של</a:t>
            </a:r>
            <a:r>
              <a:rPr lang="en" dirty="0">
                <a:solidFill>
                  <a:schemeClr val="dk1"/>
                </a:solidFill>
              </a:rPr>
              <a:t> 0.82 </a:t>
            </a:r>
            <a:r>
              <a:rPr lang="en" dirty="0" err="1">
                <a:solidFill>
                  <a:schemeClr val="dk1"/>
                </a:solidFill>
              </a:rPr>
              <a:t>לצורך</a:t>
            </a:r>
            <a:r>
              <a:rPr lang="en" dirty="0">
                <a:solidFill>
                  <a:schemeClr val="dk1"/>
                </a:solidFill>
              </a:rPr>
              <a:t> </a:t>
            </a:r>
            <a:r>
              <a:rPr lang="en" dirty="0" err="1">
                <a:solidFill>
                  <a:schemeClr val="dk1"/>
                </a:solidFill>
              </a:rPr>
              <a:t>העניין</a:t>
            </a:r>
            <a:r>
              <a:rPr lang="en" dirty="0">
                <a:solidFill>
                  <a:schemeClr val="dk1"/>
                </a:solidFill>
              </a:rPr>
              <a:t>, </a:t>
            </a:r>
            <a:r>
              <a:rPr lang="en" dirty="0" err="1">
                <a:solidFill>
                  <a:schemeClr val="dk1"/>
                </a:solidFill>
              </a:rPr>
              <a:t>ולרופאים</a:t>
            </a:r>
            <a:r>
              <a:rPr lang="en" dirty="0">
                <a:solidFill>
                  <a:schemeClr val="dk1"/>
                </a:solidFill>
              </a:rPr>
              <a:t> </a:t>
            </a:r>
            <a:r>
              <a:rPr lang="en" dirty="0" err="1">
                <a:solidFill>
                  <a:schemeClr val="dk1"/>
                </a:solidFill>
              </a:rPr>
              <a:t>יש</a:t>
            </a:r>
            <a:r>
              <a:rPr lang="en" dirty="0">
                <a:solidFill>
                  <a:schemeClr val="dk1"/>
                </a:solidFill>
              </a:rPr>
              <a:t> F1 </a:t>
            </a:r>
            <a:r>
              <a:rPr lang="en" dirty="0" err="1">
                <a:solidFill>
                  <a:schemeClr val="dk1"/>
                </a:solidFill>
              </a:rPr>
              <a:t>בין</a:t>
            </a:r>
            <a:r>
              <a:rPr lang="en" dirty="0">
                <a:solidFill>
                  <a:schemeClr val="dk1"/>
                </a:solidFill>
              </a:rPr>
              <a:t> 0.75 ל-0.8, </a:t>
            </a:r>
            <a:r>
              <a:rPr lang="en" dirty="0" err="1">
                <a:solidFill>
                  <a:schemeClr val="dk1"/>
                </a:solidFill>
              </a:rPr>
              <a:t>תלוי</a:t>
            </a:r>
            <a:r>
              <a:rPr lang="en" dirty="0">
                <a:solidFill>
                  <a:schemeClr val="dk1"/>
                </a:solidFill>
              </a:rPr>
              <a:t> </a:t>
            </a:r>
            <a:r>
              <a:rPr lang="en" dirty="0" err="1">
                <a:solidFill>
                  <a:schemeClr val="dk1"/>
                </a:solidFill>
              </a:rPr>
              <a:t>כמה</a:t>
            </a:r>
            <a:r>
              <a:rPr lang="en" dirty="0">
                <a:solidFill>
                  <a:schemeClr val="dk1"/>
                </a:solidFill>
              </a:rPr>
              <a:t> </a:t>
            </a:r>
            <a:r>
              <a:rPr lang="en" dirty="0" err="1">
                <a:solidFill>
                  <a:schemeClr val="dk1"/>
                </a:solidFill>
              </a:rPr>
              <a:t>רופאים</a:t>
            </a:r>
            <a:r>
              <a:rPr lang="en" dirty="0">
                <a:solidFill>
                  <a:schemeClr val="dk1"/>
                </a:solidFill>
              </a:rPr>
              <a:t> </a:t>
            </a:r>
            <a:r>
              <a:rPr lang="en" dirty="0" err="1">
                <a:solidFill>
                  <a:schemeClr val="dk1"/>
                </a:solidFill>
              </a:rPr>
              <a:t>מסתכלים</a:t>
            </a:r>
            <a:r>
              <a:rPr lang="en" dirty="0">
                <a:solidFill>
                  <a:schemeClr val="dk1"/>
                </a:solidFill>
              </a:rPr>
              <a:t> </a:t>
            </a:r>
            <a:r>
              <a:rPr lang="en" dirty="0" err="1">
                <a:solidFill>
                  <a:schemeClr val="dk1"/>
                </a:solidFill>
              </a:rPr>
              <a:t>על</a:t>
            </a:r>
            <a:r>
              <a:rPr lang="en" dirty="0">
                <a:solidFill>
                  <a:schemeClr val="dk1"/>
                </a:solidFill>
              </a:rPr>
              <a:t> </a:t>
            </a:r>
            <a:r>
              <a:rPr lang="en" dirty="0" err="1">
                <a:solidFill>
                  <a:schemeClr val="dk1"/>
                </a:solidFill>
              </a:rPr>
              <a:t>כל</a:t>
            </a:r>
            <a:r>
              <a:rPr lang="en" dirty="0">
                <a:solidFill>
                  <a:schemeClr val="dk1"/>
                </a:solidFill>
              </a:rPr>
              <a:t> </a:t>
            </a:r>
            <a:r>
              <a:rPr lang="en" dirty="0" err="1">
                <a:solidFill>
                  <a:schemeClr val="dk1"/>
                </a:solidFill>
              </a:rPr>
              <a:t>קייס</a:t>
            </a:r>
            <a:r>
              <a:rPr lang="en" dirty="0">
                <a:solidFill>
                  <a:schemeClr val="dk1"/>
                </a:solidFill>
              </a:rPr>
              <a:t>.</a:t>
            </a:r>
            <a:endParaRPr dirty="0">
              <a:solidFill>
                <a:schemeClr val="dk1"/>
              </a:solidFill>
            </a:endParaRPr>
          </a:p>
          <a:p>
            <a:pPr marL="0" lvl="0" indent="0" algn="r" rtl="1">
              <a:spcBef>
                <a:spcPts val="0"/>
              </a:spcBef>
              <a:spcAft>
                <a:spcPts val="0"/>
              </a:spcAft>
              <a:buClr>
                <a:schemeClr val="dk1"/>
              </a:buClr>
              <a:buSzPts val="1100"/>
              <a:buFont typeface="Arial"/>
              <a:buNone/>
            </a:pPr>
            <a:r>
              <a:rPr lang="en" dirty="0" err="1">
                <a:solidFill>
                  <a:schemeClr val="dk1"/>
                </a:solidFill>
              </a:rPr>
              <a:t>הם</a:t>
            </a:r>
            <a:r>
              <a:rPr lang="en" dirty="0">
                <a:solidFill>
                  <a:schemeClr val="dk1"/>
                </a:solidFill>
              </a:rPr>
              <a:t> </a:t>
            </a:r>
            <a:r>
              <a:rPr lang="en" dirty="0" err="1">
                <a:solidFill>
                  <a:schemeClr val="dk1"/>
                </a:solidFill>
              </a:rPr>
              <a:t>מראים</a:t>
            </a:r>
            <a:r>
              <a:rPr lang="en" dirty="0">
                <a:solidFill>
                  <a:schemeClr val="dk1"/>
                </a:solidFill>
              </a:rPr>
              <a:t> </a:t>
            </a:r>
            <a:r>
              <a:rPr lang="en" dirty="0" err="1">
                <a:solidFill>
                  <a:schemeClr val="dk1"/>
                </a:solidFill>
              </a:rPr>
              <a:t>שאם</a:t>
            </a:r>
            <a:r>
              <a:rPr lang="en" dirty="0">
                <a:solidFill>
                  <a:schemeClr val="dk1"/>
                </a:solidFill>
              </a:rPr>
              <a:t> </a:t>
            </a:r>
            <a:r>
              <a:rPr lang="en" dirty="0" err="1">
                <a:solidFill>
                  <a:schemeClr val="dk1"/>
                </a:solidFill>
              </a:rPr>
              <a:t>ממיינים</a:t>
            </a:r>
            <a:r>
              <a:rPr lang="en" dirty="0">
                <a:solidFill>
                  <a:schemeClr val="dk1"/>
                </a:solidFill>
              </a:rPr>
              <a:t> </a:t>
            </a:r>
            <a:r>
              <a:rPr lang="en" dirty="0" err="1">
                <a:solidFill>
                  <a:schemeClr val="dk1"/>
                </a:solidFill>
              </a:rPr>
              <a:t>את</a:t>
            </a:r>
            <a:r>
              <a:rPr lang="en" dirty="0">
                <a:solidFill>
                  <a:schemeClr val="dk1"/>
                </a:solidFill>
              </a:rPr>
              <a:t> </a:t>
            </a:r>
            <a:r>
              <a:rPr lang="en" dirty="0" err="1">
                <a:solidFill>
                  <a:schemeClr val="dk1"/>
                </a:solidFill>
              </a:rPr>
              <a:t>הקייסים</a:t>
            </a:r>
            <a:r>
              <a:rPr lang="en" dirty="0">
                <a:solidFill>
                  <a:schemeClr val="dk1"/>
                </a:solidFill>
              </a:rPr>
              <a:t> </a:t>
            </a:r>
            <a:r>
              <a:rPr lang="en" dirty="0" err="1">
                <a:solidFill>
                  <a:schemeClr val="dk1"/>
                </a:solidFill>
              </a:rPr>
              <a:t>לפי</a:t>
            </a:r>
            <a:r>
              <a:rPr lang="en" dirty="0">
                <a:solidFill>
                  <a:schemeClr val="dk1"/>
                </a:solidFill>
              </a:rPr>
              <a:t> </a:t>
            </a:r>
            <a:r>
              <a:rPr lang="en" dirty="0" err="1">
                <a:solidFill>
                  <a:schemeClr val="dk1"/>
                </a:solidFill>
              </a:rPr>
              <a:t>השיטה</a:t>
            </a:r>
            <a:r>
              <a:rPr lang="en" dirty="0">
                <a:solidFill>
                  <a:schemeClr val="dk1"/>
                </a:solidFill>
              </a:rPr>
              <a:t> </a:t>
            </a:r>
            <a:r>
              <a:rPr lang="en" dirty="0" err="1">
                <a:solidFill>
                  <a:schemeClr val="dk1"/>
                </a:solidFill>
              </a:rPr>
              <a:t>שלהם</a:t>
            </a:r>
            <a:r>
              <a:rPr lang="en" dirty="0">
                <a:solidFill>
                  <a:schemeClr val="dk1"/>
                </a:solidFill>
              </a:rPr>
              <a:t>, </a:t>
            </a:r>
            <a:r>
              <a:rPr lang="en" dirty="0" err="1">
                <a:solidFill>
                  <a:schemeClr val="dk1"/>
                </a:solidFill>
              </a:rPr>
              <a:t>אפשר</a:t>
            </a:r>
            <a:r>
              <a:rPr lang="en" dirty="0">
                <a:solidFill>
                  <a:schemeClr val="dk1"/>
                </a:solidFill>
              </a:rPr>
              <a:t> </a:t>
            </a:r>
            <a:r>
              <a:rPr lang="en" dirty="0" err="1">
                <a:solidFill>
                  <a:schemeClr val="dk1"/>
                </a:solidFill>
              </a:rPr>
              <a:t>לשפר</a:t>
            </a:r>
            <a:r>
              <a:rPr lang="en" dirty="0">
                <a:solidFill>
                  <a:schemeClr val="dk1"/>
                </a:solidFill>
              </a:rPr>
              <a:t> </a:t>
            </a:r>
            <a:r>
              <a:rPr lang="en" dirty="0" err="1">
                <a:solidFill>
                  <a:schemeClr val="dk1"/>
                </a:solidFill>
              </a:rPr>
              <a:t>ביצועים</a:t>
            </a:r>
            <a:r>
              <a:rPr lang="en" dirty="0">
                <a:solidFill>
                  <a:schemeClr val="dk1"/>
                </a:solidFill>
              </a:rPr>
              <a:t> </a:t>
            </a:r>
            <a:r>
              <a:rPr lang="en" dirty="0" err="1">
                <a:solidFill>
                  <a:schemeClr val="dk1"/>
                </a:solidFill>
              </a:rPr>
              <a:t>על</a:t>
            </a:r>
            <a:r>
              <a:rPr lang="en" dirty="0">
                <a:solidFill>
                  <a:schemeClr val="dk1"/>
                </a:solidFill>
              </a:rPr>
              <a:t> </a:t>
            </a:r>
            <a:r>
              <a:rPr lang="en" dirty="0" err="1">
                <a:solidFill>
                  <a:schemeClr val="dk1"/>
                </a:solidFill>
              </a:rPr>
              <a:t>פני</a:t>
            </a:r>
            <a:r>
              <a:rPr lang="en" dirty="0">
                <a:solidFill>
                  <a:schemeClr val="dk1"/>
                </a:solidFill>
              </a:rPr>
              <a:t> </a:t>
            </a:r>
            <a:r>
              <a:rPr lang="en" dirty="0" err="1">
                <a:solidFill>
                  <a:schemeClr val="dk1"/>
                </a:solidFill>
              </a:rPr>
              <a:t>שני</a:t>
            </a:r>
            <a:r>
              <a:rPr lang="en" dirty="0">
                <a:solidFill>
                  <a:schemeClr val="dk1"/>
                </a:solidFill>
              </a:rPr>
              <a:t> </a:t>
            </a:r>
            <a:r>
              <a:rPr lang="en" dirty="0" err="1">
                <a:solidFill>
                  <a:schemeClr val="dk1"/>
                </a:solidFill>
              </a:rPr>
              <a:t>מקרי</a:t>
            </a:r>
            <a:r>
              <a:rPr lang="en" dirty="0">
                <a:solidFill>
                  <a:schemeClr val="dk1"/>
                </a:solidFill>
              </a:rPr>
              <a:t> </a:t>
            </a:r>
            <a:r>
              <a:rPr lang="en" dirty="0" err="1">
                <a:solidFill>
                  <a:schemeClr val="dk1"/>
                </a:solidFill>
              </a:rPr>
              <a:t>הקצה</a:t>
            </a:r>
            <a:r>
              <a:rPr lang="en" dirty="0">
                <a:solidFill>
                  <a:schemeClr val="dk1"/>
                </a:solidFill>
              </a:rPr>
              <a:t> </a:t>
            </a:r>
            <a:r>
              <a:rPr lang="en" dirty="0" err="1">
                <a:solidFill>
                  <a:schemeClr val="dk1"/>
                </a:solidFill>
              </a:rPr>
              <a:t>האלה</a:t>
            </a:r>
            <a:r>
              <a:rPr lang="en" dirty="0">
                <a:solidFill>
                  <a:schemeClr val="dk1"/>
                </a:solidFill>
              </a:rPr>
              <a:t>.</a:t>
            </a:r>
            <a:endParaRPr lang="he-IL" dirty="0">
              <a:solidFill>
                <a:schemeClr val="dk1"/>
              </a:solidFill>
            </a:endParaRPr>
          </a:p>
          <a:p>
            <a:pPr marL="0" lvl="0" indent="0" algn="r" rtl="1">
              <a:spcBef>
                <a:spcPts val="0"/>
              </a:spcBef>
              <a:spcAft>
                <a:spcPts val="0"/>
              </a:spcAft>
              <a:buClr>
                <a:schemeClr val="dk1"/>
              </a:buClr>
              <a:buSzPts val="1100"/>
              <a:buFont typeface="Arial"/>
              <a:buNone/>
            </a:pPr>
            <a:r>
              <a:rPr lang="he-IL" dirty="0" err="1">
                <a:solidFill>
                  <a:schemeClr val="dk1"/>
                </a:solidFill>
              </a:rPr>
              <a:t>אוקיי</a:t>
            </a:r>
            <a:r>
              <a:rPr lang="he-IL" dirty="0">
                <a:solidFill>
                  <a:schemeClr val="dk1"/>
                </a:solidFill>
              </a:rPr>
              <a:t>, אז הפוטנציאל ברור?</a:t>
            </a:r>
          </a:p>
          <a:p>
            <a:pPr marL="0" lvl="0" indent="0" algn="r" rtl="1">
              <a:spcBef>
                <a:spcPts val="0"/>
              </a:spcBef>
              <a:spcAft>
                <a:spcPts val="0"/>
              </a:spcAft>
              <a:buClr>
                <a:schemeClr val="dk1"/>
              </a:buClr>
              <a:buSzPts val="1100"/>
              <a:buFont typeface="Arial"/>
              <a:buNone/>
            </a:pPr>
            <a:r>
              <a:rPr lang="he-IL" dirty="0">
                <a:solidFill>
                  <a:schemeClr val="dk1"/>
                </a:solidFill>
              </a:rPr>
              <a:t>הבעיה של העבודות האלה, זה שהן דורשות שני סטים של תיוגים – אחד של הגורם האנושי שצריך לקבל את ההחלטה, והשני הוא סוג של </a:t>
            </a:r>
            <a:r>
              <a:rPr lang="en-US" dirty="0">
                <a:solidFill>
                  <a:schemeClr val="dk1"/>
                </a:solidFill>
              </a:rPr>
              <a:t>ground truth</a:t>
            </a:r>
            <a:r>
              <a:rPr lang="he-IL" dirty="0">
                <a:solidFill>
                  <a:schemeClr val="dk1"/>
                </a:solidFill>
              </a:rPr>
              <a:t>. </a:t>
            </a:r>
          </a:p>
          <a:p>
            <a:pPr marL="0" lvl="0" indent="0" algn="r" rtl="1">
              <a:spcBef>
                <a:spcPts val="0"/>
              </a:spcBef>
              <a:spcAft>
                <a:spcPts val="0"/>
              </a:spcAft>
              <a:buClr>
                <a:schemeClr val="dk1"/>
              </a:buClr>
              <a:buSzPts val="1100"/>
              <a:buFont typeface="Arial"/>
              <a:buNone/>
            </a:pPr>
            <a:r>
              <a:rPr lang="he-IL" dirty="0">
                <a:solidFill>
                  <a:schemeClr val="dk1"/>
                </a:solidFill>
              </a:rPr>
              <a:t>לקח לי כמה שעות להבין שזה לא </a:t>
            </a:r>
            <a:r>
              <a:rPr lang="en-US" dirty="0">
                <a:solidFill>
                  <a:schemeClr val="dk1"/>
                </a:solidFill>
              </a:rPr>
              <a:t>setting</a:t>
            </a:r>
            <a:r>
              <a:rPr lang="he-IL" dirty="0">
                <a:solidFill>
                  <a:schemeClr val="dk1"/>
                </a:solidFill>
              </a:rPr>
              <a:t> מציאותי למקרה שלנו או </a:t>
            </a:r>
            <a:r>
              <a:rPr lang="he-IL" dirty="0" err="1">
                <a:solidFill>
                  <a:schemeClr val="dk1"/>
                </a:solidFill>
              </a:rPr>
              <a:t>בכלל..אבל</a:t>
            </a:r>
            <a:r>
              <a:rPr lang="he-IL" dirty="0">
                <a:solidFill>
                  <a:schemeClr val="dk1"/>
                </a:solidFill>
              </a:rPr>
              <a:t> עדיין בגלל שהעבודות האלה הן מה שגרמו לי ללמוד על הנושא אז אני מביא אותם כאן, וחשבתי גם לדבר על זה – </a:t>
            </a:r>
          </a:p>
          <a:p>
            <a:pPr marL="0" lvl="0" indent="0" algn="r" rtl="1">
              <a:spcBef>
                <a:spcPts val="0"/>
              </a:spcBef>
              <a:spcAft>
                <a:spcPts val="0"/>
              </a:spcAft>
              <a:buClr>
                <a:schemeClr val="dk1"/>
              </a:buClr>
              <a:buSzPts val="1100"/>
              <a:buFont typeface="Arial"/>
              <a:buNone/>
            </a:pPr>
            <a:r>
              <a:rPr lang="he-IL" dirty="0">
                <a:solidFill>
                  <a:schemeClr val="dk1"/>
                </a:solidFill>
              </a:rPr>
              <a:t>האם אתם חושבים שיש שאנחנו יכולים להעריך לא רק מה הסיכוי של מודל לבצע טעות, אלא גם האם הוא יהיה יותר מוצלח מהגורם האנושי שיקבל את </a:t>
            </a:r>
            <a:r>
              <a:rPr lang="he-IL" dirty="0" err="1">
                <a:solidFill>
                  <a:schemeClr val="dk1"/>
                </a:solidFill>
              </a:rPr>
              <a:t>הקייס</a:t>
            </a:r>
            <a:r>
              <a:rPr lang="he-IL" dirty="0">
                <a:solidFill>
                  <a:schemeClr val="dk1"/>
                </a:solidFill>
              </a:rPr>
              <a:t> אם נעשה </a:t>
            </a:r>
            <a:r>
              <a:rPr lang="en-US" dirty="0">
                <a:solidFill>
                  <a:schemeClr val="dk1"/>
                </a:solidFill>
              </a:rPr>
              <a:t>reject</a:t>
            </a:r>
            <a:r>
              <a:rPr lang="he-IL" dirty="0">
                <a:solidFill>
                  <a:schemeClr val="dk1"/>
                </a:solidFill>
              </a:rPr>
              <a:t>?</a:t>
            </a:r>
            <a:endParaRPr dirty="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ba8bd426a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ba8bd426a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3855896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852c7d6f1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852c7d6f1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אחת ממשימות הליבה שלנו כצוות זה פיתוח מודלי פרדיקציה. בגלל הסיכונים </a:t>
            </a:r>
            <a:r>
              <a:rPr lang="he-IL" dirty="0" err="1"/>
              <a:t>והמורכבויות</a:t>
            </a:r>
            <a:r>
              <a:rPr lang="he-IL" dirty="0"/>
              <a:t> של עבודה בתחום הרפואי, כדאי שהמודלים שאנחנו בונים יגלו מידה מסוימת של אחריות, אתיקה או היגיון.</a:t>
            </a:r>
            <a:endParaRPr lang="en-US" dirty="0"/>
          </a:p>
          <a:p>
            <a:pPr marL="0" lvl="0" indent="0" algn="r" rtl="1">
              <a:spcBef>
                <a:spcPts val="0"/>
              </a:spcBef>
              <a:spcAft>
                <a:spcPts val="0"/>
              </a:spcAft>
              <a:buNone/>
            </a:pPr>
            <a:r>
              <a:rPr lang="en-US" dirty="0"/>
              <a:t>*</a:t>
            </a:r>
            <a:endParaRPr lang="he-IL" dirty="0"/>
          </a:p>
          <a:p>
            <a:pPr marL="0" lvl="0" indent="0" algn="r" rtl="1">
              <a:spcBef>
                <a:spcPts val="0"/>
              </a:spcBef>
              <a:spcAft>
                <a:spcPts val="0"/>
              </a:spcAft>
              <a:buNone/>
            </a:pPr>
            <a:r>
              <a:rPr lang="he-IL" dirty="0"/>
              <a:t>אחד הפתרונות שאפשר לבחור כדי לדאוג לזה הוא לבצע מניפולציות על המוצא הגולמי של המערכת.</a:t>
            </a:r>
          </a:p>
          <a:p>
            <a:pPr marL="0" lvl="0" indent="0" algn="r" rtl="1">
              <a:spcBef>
                <a:spcPts val="0"/>
              </a:spcBef>
              <a:spcAft>
                <a:spcPts val="0"/>
              </a:spcAft>
              <a:buNone/>
            </a:pPr>
            <a:r>
              <a:rPr lang="he-IL" dirty="0"/>
              <a:t>למשל לוודא שהמוצא תואם לאיזשהו סט חוקים מוגדר מראש. דוגמה אחרת לפעולה כזו היא להעביר את האחריות להחלטה למודל בסיסי וצפוי יותר, כמו פרוטוקול רפואי</a:t>
            </a:r>
            <a:endParaRPr lang="en-US" dirty="0"/>
          </a:p>
          <a:p>
            <a:pPr marL="0" lvl="0" indent="0" algn="r" rtl="1">
              <a:spcBef>
                <a:spcPts val="0"/>
              </a:spcBef>
              <a:spcAft>
                <a:spcPts val="0"/>
              </a:spcAft>
              <a:buNone/>
            </a:pPr>
            <a:r>
              <a:rPr lang="en-US" dirty="0"/>
              <a:t>*</a:t>
            </a:r>
            <a:endParaRPr lang="en" dirty="0"/>
          </a:p>
          <a:p>
            <a:pPr marL="0" lvl="0" indent="0" algn="r" rtl="1">
              <a:spcBef>
                <a:spcPts val="0"/>
              </a:spcBef>
              <a:spcAft>
                <a:spcPts val="0"/>
              </a:spcAft>
              <a:buNone/>
            </a:pPr>
            <a:r>
              <a:rPr lang="he-IL" dirty="0"/>
              <a:t>פעולות כאלה יכולות גם לשפר באופן משמעותי את ביצועי המודל כי אנחנו מונעים משגיאות מסוימות להתרחש, אבל גם אם הן לא נפוצות ולא ישפיעו יותר מדי על הביצועים הממוצעים, עדיין זה הדבר הנכון לעשות.</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ba8bd426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ba8bd426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אנחנו נתמקד היום באוטומציה. לא כל המשימות של הצוות נכללות תחת אוטומציה אבל לפי מה שאני מבין יש כוונה להגדיל את היקף המודלים שאנחנו בונים שהם כאלה.</a:t>
            </a:r>
          </a:p>
          <a:p>
            <a:pPr marL="0" lvl="0" indent="0" algn="r" rtl="1">
              <a:spcBef>
                <a:spcPts val="0"/>
              </a:spcBef>
              <a:spcAft>
                <a:spcPts val="0"/>
              </a:spcAft>
              <a:buNone/>
            </a:pPr>
            <a:r>
              <a:rPr lang="he-IL" dirty="0"/>
              <a:t>במשימות אוטומציה אנחנו רוצים להחליף מאמץ אנושי על ידי מודלים או אלגוריתמים.</a:t>
            </a:r>
            <a:endParaRPr lang="en-US" dirty="0"/>
          </a:p>
          <a:p>
            <a:pPr marL="0" lvl="0" indent="0" algn="r" rtl="1">
              <a:spcBef>
                <a:spcPts val="0"/>
              </a:spcBef>
              <a:spcAft>
                <a:spcPts val="0"/>
              </a:spcAft>
              <a:buNone/>
            </a:pPr>
            <a:r>
              <a:rPr lang="en-US" dirty="0"/>
              <a:t>*</a:t>
            </a:r>
            <a:endParaRPr lang="he-IL" dirty="0"/>
          </a:p>
          <a:p>
            <a:pPr marL="0" lvl="0" indent="0" algn="r" rtl="1">
              <a:spcBef>
                <a:spcPts val="0"/>
              </a:spcBef>
              <a:spcAft>
                <a:spcPts val="0"/>
              </a:spcAft>
              <a:buNone/>
            </a:pPr>
            <a:r>
              <a:rPr lang="he-IL" dirty="0"/>
              <a:t>העניין הוא שהקהילה</a:t>
            </a:r>
            <a:r>
              <a:rPr lang="en-US" dirty="0"/>
              <a:t> </a:t>
            </a:r>
            <a:r>
              <a:rPr lang="he-IL" dirty="0"/>
              <a:t>נוטה להשוות או להקביל בעיות פרדיקציה למשימות אוטומציה.</a:t>
            </a:r>
            <a:endParaRPr lang="en-US" dirty="0"/>
          </a:p>
          <a:p>
            <a:pPr marL="0" lvl="0" indent="0" algn="r" rtl="1">
              <a:spcBef>
                <a:spcPts val="0"/>
              </a:spcBef>
              <a:spcAft>
                <a:spcPts val="0"/>
              </a:spcAft>
              <a:buNone/>
            </a:pPr>
            <a:r>
              <a:rPr lang="he-IL" dirty="0"/>
              <a:t>הרדוקציה הזו מאוטומציה לפרדיקציה היא מזיקה, כי היא מסתירה </a:t>
            </a:r>
            <a:r>
              <a:rPr lang="en" dirty="0" err="1"/>
              <a:t>הרבה</a:t>
            </a:r>
            <a:r>
              <a:rPr lang="en" dirty="0"/>
              <a:t> </a:t>
            </a:r>
            <a:r>
              <a:rPr lang="en" dirty="0" err="1"/>
              <a:t>אתגרים</a:t>
            </a:r>
            <a:r>
              <a:rPr lang="en" dirty="0"/>
              <a:t>, </a:t>
            </a:r>
            <a:r>
              <a:rPr lang="en" dirty="0" err="1"/>
              <a:t>כשלים</a:t>
            </a:r>
            <a:r>
              <a:rPr lang="en" dirty="0"/>
              <a:t> </a:t>
            </a:r>
            <a:r>
              <a:rPr lang="en" dirty="0" err="1"/>
              <a:t>ו</a:t>
            </a:r>
            <a:r>
              <a:rPr lang="he-IL" dirty="0"/>
              <a:t>גם </a:t>
            </a:r>
            <a:r>
              <a:rPr lang="en" dirty="0" err="1"/>
              <a:t>הזדמנויות</a:t>
            </a:r>
            <a:r>
              <a:rPr lang="en" dirty="0"/>
              <a:t> </a:t>
            </a:r>
            <a:r>
              <a:rPr lang="en" dirty="0" err="1"/>
              <a:t>ב</a:t>
            </a:r>
            <a:r>
              <a:rPr lang="en" dirty="0"/>
              <a:t>-deployment </a:t>
            </a:r>
            <a:r>
              <a:rPr lang="en" dirty="0" err="1"/>
              <a:t>של</a:t>
            </a:r>
            <a:r>
              <a:rPr lang="en" dirty="0"/>
              <a:t> </a:t>
            </a:r>
            <a:r>
              <a:rPr lang="en" dirty="0" err="1"/>
              <a:t>אלגוריתמים</a:t>
            </a:r>
            <a:r>
              <a:rPr lang="he-IL" dirty="0"/>
              <a:t>.</a:t>
            </a:r>
            <a:endParaRPr dirty="0"/>
          </a:p>
          <a:p>
            <a:pPr marL="0" lvl="0" indent="0" algn="r" rtl="1">
              <a:spcBef>
                <a:spcPts val="0"/>
              </a:spcBef>
              <a:spcAft>
                <a:spcPts val="0"/>
              </a:spcAft>
              <a:buNone/>
            </a:pPr>
            <a:r>
              <a:rPr lang="he-IL" dirty="0"/>
              <a:t>מה שאני מנסה לומר זה שצריך להסתכל על מודל הפרדיקציה בתור בלוק אחד במערכת, ולא כאילו הוא פועל לבד בעולם.</a:t>
            </a:r>
          </a:p>
          <a:p>
            <a:pPr marL="0" lvl="0" indent="0" algn="r" rtl="1">
              <a:spcBef>
                <a:spcPts val="0"/>
              </a:spcBef>
              <a:spcAft>
                <a:spcPts val="0"/>
              </a:spcAft>
              <a:buNone/>
            </a:pPr>
            <a:r>
              <a:rPr lang="he-IL" dirty="0"/>
              <a:t>בתור דוגמה, תחום שלם של אתגרים קיים כאשר המשימה היא לא </a:t>
            </a:r>
            <a:r>
              <a:rPr lang="en" dirty="0">
                <a:solidFill>
                  <a:schemeClr val="dk1"/>
                </a:solidFill>
              </a:rPr>
              <a:t>full automation</a:t>
            </a:r>
            <a:r>
              <a:rPr lang="he-IL" dirty="0">
                <a:solidFill>
                  <a:schemeClr val="dk1"/>
                </a:solidFill>
              </a:rPr>
              <a:t> </a:t>
            </a:r>
            <a:r>
              <a:rPr lang="en" dirty="0" err="1">
                <a:solidFill>
                  <a:schemeClr val="dk1"/>
                </a:solidFill>
              </a:rPr>
              <a:t>אלא</a:t>
            </a:r>
            <a:r>
              <a:rPr lang="en" dirty="0">
                <a:solidFill>
                  <a:schemeClr val="dk1"/>
                </a:solidFill>
              </a:rPr>
              <a:t> </a:t>
            </a:r>
            <a:r>
              <a:rPr lang="en" dirty="0" err="1">
                <a:solidFill>
                  <a:schemeClr val="dk1"/>
                </a:solidFill>
              </a:rPr>
              <a:t>משהו</a:t>
            </a:r>
            <a:r>
              <a:rPr lang="en" dirty="0">
                <a:solidFill>
                  <a:schemeClr val="dk1"/>
                </a:solidFill>
              </a:rPr>
              <a:t> </a:t>
            </a:r>
            <a:r>
              <a:rPr lang="en" dirty="0" err="1">
                <a:solidFill>
                  <a:schemeClr val="dk1"/>
                </a:solidFill>
              </a:rPr>
              <a:t>כמו</a:t>
            </a:r>
            <a:r>
              <a:rPr lang="en" dirty="0">
                <a:solidFill>
                  <a:schemeClr val="dk1"/>
                </a:solidFill>
              </a:rPr>
              <a:t> assisted decision making</a:t>
            </a:r>
            <a:r>
              <a:rPr lang="he-IL" dirty="0">
                <a:solidFill>
                  <a:schemeClr val="dk1"/>
                </a:solidFill>
              </a:rPr>
              <a:t>,</a:t>
            </a:r>
            <a:r>
              <a:rPr lang="en" dirty="0">
                <a:solidFill>
                  <a:schemeClr val="dk1"/>
                </a:solidFill>
              </a:rPr>
              <a:t> </a:t>
            </a:r>
            <a:r>
              <a:rPr lang="en" dirty="0" err="1">
                <a:solidFill>
                  <a:schemeClr val="dk1"/>
                </a:solidFill>
              </a:rPr>
              <a:t>כשהרופאים</a:t>
            </a:r>
            <a:r>
              <a:rPr lang="en" dirty="0">
                <a:solidFill>
                  <a:schemeClr val="dk1"/>
                </a:solidFill>
              </a:rPr>
              <a:t> </a:t>
            </a:r>
            <a:r>
              <a:rPr lang="en" dirty="0" err="1">
                <a:solidFill>
                  <a:schemeClr val="dk1"/>
                </a:solidFill>
              </a:rPr>
              <a:t>נעזרים</a:t>
            </a:r>
            <a:r>
              <a:rPr lang="en" dirty="0">
                <a:solidFill>
                  <a:schemeClr val="dk1"/>
                </a:solidFill>
              </a:rPr>
              <a:t> </a:t>
            </a:r>
            <a:r>
              <a:rPr lang="en" dirty="0" err="1">
                <a:solidFill>
                  <a:schemeClr val="dk1"/>
                </a:solidFill>
              </a:rPr>
              <a:t>ב</a:t>
            </a:r>
            <a:r>
              <a:rPr lang="en" dirty="0">
                <a:solidFill>
                  <a:schemeClr val="dk1"/>
                </a:solidFill>
              </a:rPr>
              <a:t>-output </a:t>
            </a:r>
            <a:r>
              <a:rPr lang="en" dirty="0" err="1">
                <a:solidFill>
                  <a:schemeClr val="dk1"/>
                </a:solidFill>
              </a:rPr>
              <a:t>של</a:t>
            </a:r>
            <a:r>
              <a:rPr lang="en" dirty="0">
                <a:solidFill>
                  <a:schemeClr val="dk1"/>
                </a:solidFill>
              </a:rPr>
              <a:t> </a:t>
            </a:r>
            <a:r>
              <a:rPr lang="en" dirty="0" err="1">
                <a:solidFill>
                  <a:schemeClr val="dk1"/>
                </a:solidFill>
              </a:rPr>
              <a:t>המודל</a:t>
            </a:r>
            <a:r>
              <a:rPr lang="en" dirty="0">
                <a:solidFill>
                  <a:schemeClr val="dk1"/>
                </a:solidFill>
              </a:rPr>
              <a:t> </a:t>
            </a:r>
            <a:r>
              <a:rPr lang="en" dirty="0" err="1">
                <a:solidFill>
                  <a:schemeClr val="dk1"/>
                </a:solidFill>
              </a:rPr>
              <a:t>כדי</a:t>
            </a:r>
            <a:r>
              <a:rPr lang="en" dirty="0">
                <a:solidFill>
                  <a:schemeClr val="dk1"/>
                </a:solidFill>
              </a:rPr>
              <a:t> </a:t>
            </a:r>
            <a:r>
              <a:rPr lang="en" dirty="0" err="1">
                <a:solidFill>
                  <a:schemeClr val="dk1"/>
                </a:solidFill>
              </a:rPr>
              <a:t>לקבל</a:t>
            </a:r>
            <a:r>
              <a:rPr lang="en" dirty="0">
                <a:solidFill>
                  <a:schemeClr val="dk1"/>
                </a:solidFill>
              </a:rPr>
              <a:t> </a:t>
            </a:r>
            <a:r>
              <a:rPr lang="en" dirty="0" err="1">
                <a:solidFill>
                  <a:schemeClr val="dk1"/>
                </a:solidFill>
              </a:rPr>
              <a:t>החלטה</a:t>
            </a:r>
            <a:r>
              <a:rPr lang="en" dirty="0">
                <a:solidFill>
                  <a:schemeClr val="dk1"/>
                </a:solidFill>
              </a:rPr>
              <a:t>. </a:t>
            </a:r>
            <a:r>
              <a:rPr lang="en" dirty="0" err="1">
                <a:solidFill>
                  <a:schemeClr val="dk1"/>
                </a:solidFill>
              </a:rPr>
              <a:t>זה</a:t>
            </a:r>
            <a:r>
              <a:rPr lang="en" dirty="0">
                <a:solidFill>
                  <a:schemeClr val="dk1"/>
                </a:solidFill>
              </a:rPr>
              <a:t> </a:t>
            </a:r>
            <a:r>
              <a:rPr lang="en" dirty="0" err="1">
                <a:solidFill>
                  <a:schemeClr val="dk1"/>
                </a:solidFill>
              </a:rPr>
              <a:t>מכניס</a:t>
            </a:r>
            <a:r>
              <a:rPr lang="en" dirty="0">
                <a:solidFill>
                  <a:schemeClr val="dk1"/>
                </a:solidFill>
              </a:rPr>
              <a:t> </a:t>
            </a:r>
            <a:r>
              <a:rPr lang="en" dirty="0" err="1">
                <a:solidFill>
                  <a:schemeClr val="dk1"/>
                </a:solidFill>
              </a:rPr>
              <a:t>הרבה</a:t>
            </a:r>
            <a:r>
              <a:rPr lang="en" dirty="0">
                <a:solidFill>
                  <a:schemeClr val="dk1"/>
                </a:solidFill>
              </a:rPr>
              <a:t> </a:t>
            </a:r>
            <a:r>
              <a:rPr lang="en" dirty="0" err="1">
                <a:solidFill>
                  <a:schemeClr val="dk1"/>
                </a:solidFill>
              </a:rPr>
              <a:t>מורכבויות</a:t>
            </a:r>
            <a:r>
              <a:rPr lang="en" dirty="0">
                <a:solidFill>
                  <a:schemeClr val="dk1"/>
                </a:solidFill>
              </a:rPr>
              <a:t>, </a:t>
            </a:r>
            <a:r>
              <a:rPr lang="en" dirty="0" err="1">
                <a:solidFill>
                  <a:schemeClr val="dk1"/>
                </a:solidFill>
              </a:rPr>
              <a:t>ולמרות</a:t>
            </a:r>
            <a:r>
              <a:rPr lang="en" dirty="0">
                <a:solidFill>
                  <a:schemeClr val="dk1"/>
                </a:solidFill>
              </a:rPr>
              <a:t> </a:t>
            </a:r>
            <a:r>
              <a:rPr lang="en" dirty="0" err="1">
                <a:solidFill>
                  <a:schemeClr val="dk1"/>
                </a:solidFill>
              </a:rPr>
              <a:t>שזה</a:t>
            </a:r>
            <a:r>
              <a:rPr lang="en" dirty="0">
                <a:solidFill>
                  <a:schemeClr val="dk1"/>
                </a:solidFill>
              </a:rPr>
              <a:t> </a:t>
            </a:r>
            <a:r>
              <a:rPr lang="en" dirty="0" err="1">
                <a:solidFill>
                  <a:schemeClr val="dk1"/>
                </a:solidFill>
              </a:rPr>
              <a:t>לא</a:t>
            </a:r>
            <a:r>
              <a:rPr lang="en" dirty="0">
                <a:solidFill>
                  <a:schemeClr val="dk1"/>
                </a:solidFill>
              </a:rPr>
              <a:t> </a:t>
            </a:r>
            <a:r>
              <a:rPr lang="en" dirty="0" err="1">
                <a:solidFill>
                  <a:schemeClr val="dk1"/>
                </a:solidFill>
              </a:rPr>
              <a:t>המיקוד</a:t>
            </a:r>
            <a:r>
              <a:rPr lang="en" dirty="0">
                <a:solidFill>
                  <a:schemeClr val="dk1"/>
                </a:solidFill>
              </a:rPr>
              <a:t> </a:t>
            </a:r>
            <a:r>
              <a:rPr lang="en" dirty="0" err="1">
                <a:solidFill>
                  <a:schemeClr val="dk1"/>
                </a:solidFill>
              </a:rPr>
              <a:t>שלנו</a:t>
            </a:r>
            <a:r>
              <a:rPr lang="en" dirty="0">
                <a:solidFill>
                  <a:schemeClr val="dk1"/>
                </a:solidFill>
              </a:rPr>
              <a:t> </a:t>
            </a:r>
            <a:r>
              <a:rPr lang="en" dirty="0" err="1">
                <a:solidFill>
                  <a:schemeClr val="dk1"/>
                </a:solidFill>
              </a:rPr>
              <a:t>להיום</a:t>
            </a:r>
            <a:r>
              <a:rPr lang="en" dirty="0">
                <a:solidFill>
                  <a:schemeClr val="dk1"/>
                </a:solidFill>
              </a:rPr>
              <a:t>, </a:t>
            </a:r>
            <a:r>
              <a:rPr lang="en" dirty="0" err="1">
                <a:solidFill>
                  <a:schemeClr val="dk1"/>
                </a:solidFill>
              </a:rPr>
              <a:t>צירפתי</a:t>
            </a:r>
            <a:r>
              <a:rPr lang="en" dirty="0">
                <a:solidFill>
                  <a:schemeClr val="dk1"/>
                </a:solidFill>
              </a:rPr>
              <a:t> </a:t>
            </a:r>
            <a:r>
              <a:rPr lang="en" dirty="0" err="1">
                <a:solidFill>
                  <a:schemeClr val="dk1"/>
                </a:solidFill>
              </a:rPr>
              <a:t>פה</a:t>
            </a:r>
            <a:r>
              <a:rPr lang="en" dirty="0">
                <a:solidFill>
                  <a:schemeClr val="dk1"/>
                </a:solidFill>
              </a:rPr>
              <a:t> </a:t>
            </a:r>
            <a:r>
              <a:rPr lang="en" dirty="0" err="1">
                <a:solidFill>
                  <a:schemeClr val="dk1"/>
                </a:solidFill>
              </a:rPr>
              <a:t>כמה</a:t>
            </a:r>
            <a:r>
              <a:rPr lang="en" dirty="0">
                <a:solidFill>
                  <a:schemeClr val="dk1"/>
                </a:solidFill>
              </a:rPr>
              <a:t> </a:t>
            </a:r>
            <a:r>
              <a:rPr lang="en" dirty="0" err="1">
                <a:solidFill>
                  <a:schemeClr val="dk1"/>
                </a:solidFill>
              </a:rPr>
              <a:t>רפרנסים</a:t>
            </a:r>
            <a:r>
              <a:rPr lang="en" dirty="0">
                <a:solidFill>
                  <a:schemeClr val="dk1"/>
                </a:solidFill>
              </a:rPr>
              <a:t> </a:t>
            </a:r>
            <a:r>
              <a:rPr lang="en" dirty="0" err="1">
                <a:solidFill>
                  <a:schemeClr val="dk1"/>
                </a:solidFill>
              </a:rPr>
              <a:t>טובים</a:t>
            </a:r>
            <a:r>
              <a:rPr lang="en" dirty="0">
                <a:solidFill>
                  <a:schemeClr val="dk1"/>
                </a:solidFill>
              </a:rPr>
              <a:t> </a:t>
            </a:r>
            <a:r>
              <a:rPr lang="en" dirty="0" err="1">
                <a:solidFill>
                  <a:schemeClr val="dk1"/>
                </a:solidFill>
              </a:rPr>
              <a:t>למי</a:t>
            </a:r>
            <a:r>
              <a:rPr lang="en" dirty="0">
                <a:solidFill>
                  <a:schemeClr val="dk1"/>
                </a:solidFill>
              </a:rPr>
              <a:t> </a:t>
            </a:r>
            <a:r>
              <a:rPr lang="en" dirty="0" err="1">
                <a:solidFill>
                  <a:schemeClr val="dk1"/>
                </a:solidFill>
              </a:rPr>
              <a:t>שמעוניין</a:t>
            </a:r>
            <a:r>
              <a:rPr lang="en" dirty="0">
                <a:solidFill>
                  <a:schemeClr val="dk1"/>
                </a:solidFill>
              </a:rPr>
              <a:t>, </a:t>
            </a:r>
            <a:r>
              <a:rPr lang="en" dirty="0" err="1">
                <a:solidFill>
                  <a:schemeClr val="dk1"/>
                </a:solidFill>
              </a:rPr>
              <a:t>ויכול</a:t>
            </a:r>
            <a:r>
              <a:rPr lang="en" dirty="0">
                <a:solidFill>
                  <a:schemeClr val="dk1"/>
                </a:solidFill>
              </a:rPr>
              <a:t> </a:t>
            </a:r>
            <a:r>
              <a:rPr lang="en" dirty="0" err="1">
                <a:solidFill>
                  <a:schemeClr val="dk1"/>
                </a:solidFill>
              </a:rPr>
              <a:t>להיות</a:t>
            </a:r>
            <a:r>
              <a:rPr lang="en" dirty="0">
                <a:solidFill>
                  <a:schemeClr val="dk1"/>
                </a:solidFill>
              </a:rPr>
              <a:t> </a:t>
            </a:r>
            <a:r>
              <a:rPr lang="en" dirty="0" err="1">
                <a:solidFill>
                  <a:schemeClr val="dk1"/>
                </a:solidFill>
              </a:rPr>
              <a:t>שאני</a:t>
            </a:r>
            <a:r>
              <a:rPr lang="en" dirty="0">
                <a:solidFill>
                  <a:schemeClr val="dk1"/>
                </a:solidFill>
              </a:rPr>
              <a:t> </a:t>
            </a:r>
            <a:r>
              <a:rPr lang="en" dirty="0" err="1">
                <a:solidFill>
                  <a:schemeClr val="dk1"/>
                </a:solidFill>
              </a:rPr>
              <a:t>אדבר</a:t>
            </a:r>
            <a:r>
              <a:rPr lang="en" dirty="0">
                <a:solidFill>
                  <a:schemeClr val="dk1"/>
                </a:solidFill>
              </a:rPr>
              <a:t> </a:t>
            </a:r>
            <a:r>
              <a:rPr lang="en" dirty="0" err="1">
                <a:solidFill>
                  <a:schemeClr val="dk1"/>
                </a:solidFill>
              </a:rPr>
              <a:t>על</a:t>
            </a:r>
            <a:r>
              <a:rPr lang="en" dirty="0">
                <a:solidFill>
                  <a:schemeClr val="dk1"/>
                </a:solidFill>
              </a:rPr>
              <a:t> </a:t>
            </a:r>
            <a:r>
              <a:rPr lang="en" dirty="0" err="1">
                <a:solidFill>
                  <a:schemeClr val="dk1"/>
                </a:solidFill>
              </a:rPr>
              <a:t>הצד</a:t>
            </a:r>
            <a:r>
              <a:rPr lang="en" dirty="0">
                <a:solidFill>
                  <a:schemeClr val="dk1"/>
                </a:solidFill>
              </a:rPr>
              <a:t> </a:t>
            </a:r>
            <a:r>
              <a:rPr lang="en" dirty="0" err="1">
                <a:solidFill>
                  <a:schemeClr val="dk1"/>
                </a:solidFill>
              </a:rPr>
              <a:t>הזה</a:t>
            </a:r>
            <a:r>
              <a:rPr lang="en" dirty="0">
                <a:solidFill>
                  <a:schemeClr val="dk1"/>
                </a:solidFill>
              </a:rPr>
              <a:t> </a:t>
            </a:r>
            <a:r>
              <a:rPr lang="en" dirty="0" err="1">
                <a:solidFill>
                  <a:schemeClr val="dk1"/>
                </a:solidFill>
              </a:rPr>
              <a:t>בהזדמנות</a:t>
            </a:r>
            <a:r>
              <a:rPr lang="en" dirty="0">
                <a:solidFill>
                  <a:schemeClr val="dk1"/>
                </a:solidFill>
              </a:rPr>
              <a:t> </a:t>
            </a:r>
            <a:r>
              <a:rPr lang="en" dirty="0" err="1">
                <a:solidFill>
                  <a:schemeClr val="dk1"/>
                </a:solidFill>
              </a:rPr>
              <a:t>אחרת</a:t>
            </a:r>
            <a:r>
              <a:rPr lang="en" dirty="0">
                <a:solidFill>
                  <a:schemeClr val="dk1"/>
                </a:solidFill>
              </a:rPr>
              <a:t>. </a:t>
            </a:r>
            <a:r>
              <a:rPr lang="en" dirty="0" err="1">
                <a:solidFill>
                  <a:schemeClr val="dk1"/>
                </a:solidFill>
              </a:rPr>
              <a:t>ספוילר</a:t>
            </a:r>
            <a:r>
              <a:rPr lang="en" dirty="0">
                <a:solidFill>
                  <a:schemeClr val="dk1"/>
                </a:solidFill>
              </a:rPr>
              <a:t>: </a:t>
            </a:r>
            <a:r>
              <a:rPr lang="en" dirty="0" err="1">
                <a:solidFill>
                  <a:schemeClr val="dk1"/>
                </a:solidFill>
              </a:rPr>
              <a:t>הרבה</a:t>
            </a:r>
            <a:r>
              <a:rPr lang="en" dirty="0">
                <a:solidFill>
                  <a:schemeClr val="dk1"/>
                </a:solidFill>
              </a:rPr>
              <a:t> </a:t>
            </a:r>
            <a:r>
              <a:rPr lang="en" dirty="0" err="1">
                <a:solidFill>
                  <a:schemeClr val="dk1"/>
                </a:solidFill>
              </a:rPr>
              <a:t>מהאינטואיציה</a:t>
            </a:r>
            <a:r>
              <a:rPr lang="en" dirty="0">
                <a:solidFill>
                  <a:schemeClr val="dk1"/>
                </a:solidFill>
              </a:rPr>
              <a:t> </a:t>
            </a:r>
            <a:r>
              <a:rPr lang="en" dirty="0" err="1">
                <a:solidFill>
                  <a:schemeClr val="dk1"/>
                </a:solidFill>
              </a:rPr>
              <a:t>שיש</a:t>
            </a:r>
            <a:r>
              <a:rPr lang="en" dirty="0">
                <a:solidFill>
                  <a:schemeClr val="dk1"/>
                </a:solidFill>
              </a:rPr>
              <a:t> </a:t>
            </a:r>
            <a:r>
              <a:rPr lang="en" dirty="0" err="1">
                <a:solidFill>
                  <a:schemeClr val="dk1"/>
                </a:solidFill>
              </a:rPr>
              <a:t>לנו</a:t>
            </a:r>
            <a:r>
              <a:rPr lang="en" dirty="0">
                <a:solidFill>
                  <a:schemeClr val="dk1"/>
                </a:solidFill>
              </a:rPr>
              <a:t> </a:t>
            </a:r>
            <a:r>
              <a:rPr lang="en" dirty="0" err="1">
                <a:solidFill>
                  <a:schemeClr val="dk1"/>
                </a:solidFill>
              </a:rPr>
              <a:t>על</a:t>
            </a:r>
            <a:r>
              <a:rPr lang="en" dirty="0">
                <a:solidFill>
                  <a:schemeClr val="dk1"/>
                </a:solidFill>
              </a:rPr>
              <a:t> </a:t>
            </a:r>
            <a:r>
              <a:rPr lang="en" dirty="0" err="1">
                <a:solidFill>
                  <a:schemeClr val="dk1"/>
                </a:solidFill>
              </a:rPr>
              <a:t>מה</a:t>
            </a:r>
            <a:r>
              <a:rPr lang="en" dirty="0">
                <a:solidFill>
                  <a:schemeClr val="dk1"/>
                </a:solidFill>
              </a:rPr>
              <a:t> </a:t>
            </a:r>
            <a:r>
              <a:rPr lang="en" dirty="0" err="1">
                <a:solidFill>
                  <a:schemeClr val="dk1"/>
                </a:solidFill>
              </a:rPr>
              <a:t>זה</a:t>
            </a:r>
            <a:r>
              <a:rPr lang="en" dirty="0">
                <a:solidFill>
                  <a:schemeClr val="dk1"/>
                </a:solidFill>
              </a:rPr>
              <a:t> </a:t>
            </a:r>
            <a:r>
              <a:rPr lang="en" dirty="0" err="1">
                <a:solidFill>
                  <a:schemeClr val="dk1"/>
                </a:solidFill>
              </a:rPr>
              <a:t>מודל</a:t>
            </a:r>
            <a:r>
              <a:rPr lang="en" dirty="0">
                <a:solidFill>
                  <a:schemeClr val="dk1"/>
                </a:solidFill>
              </a:rPr>
              <a:t> </a:t>
            </a:r>
            <a:r>
              <a:rPr lang="en" dirty="0" err="1">
                <a:solidFill>
                  <a:schemeClr val="dk1"/>
                </a:solidFill>
              </a:rPr>
              <a:t>אינטרפרטבילי</a:t>
            </a:r>
            <a:r>
              <a:rPr lang="en" dirty="0">
                <a:solidFill>
                  <a:schemeClr val="dk1"/>
                </a:solidFill>
              </a:rPr>
              <a:t>, </a:t>
            </a:r>
            <a:r>
              <a:rPr lang="en" dirty="0" err="1">
                <a:solidFill>
                  <a:schemeClr val="dk1"/>
                </a:solidFill>
              </a:rPr>
              <a:t>אקשנבילי</a:t>
            </a:r>
            <a:r>
              <a:rPr lang="en" dirty="0">
                <a:solidFill>
                  <a:schemeClr val="dk1"/>
                </a:solidFill>
              </a:rPr>
              <a:t> </a:t>
            </a:r>
            <a:r>
              <a:rPr lang="en" dirty="0" err="1">
                <a:solidFill>
                  <a:schemeClr val="dk1"/>
                </a:solidFill>
              </a:rPr>
              <a:t>או</a:t>
            </a:r>
            <a:r>
              <a:rPr lang="en" dirty="0">
                <a:solidFill>
                  <a:schemeClr val="dk1"/>
                </a:solidFill>
              </a:rPr>
              <a:t> </a:t>
            </a:r>
            <a:r>
              <a:rPr lang="en" dirty="0" err="1">
                <a:solidFill>
                  <a:schemeClr val="dk1"/>
                </a:solidFill>
              </a:rPr>
              <a:t>באופן</a:t>
            </a:r>
            <a:r>
              <a:rPr lang="en" dirty="0">
                <a:solidFill>
                  <a:schemeClr val="dk1"/>
                </a:solidFill>
              </a:rPr>
              <a:t> </a:t>
            </a:r>
            <a:r>
              <a:rPr lang="en" dirty="0" err="1">
                <a:solidFill>
                  <a:schemeClr val="dk1"/>
                </a:solidFill>
              </a:rPr>
              <a:t>כללי</a:t>
            </a:r>
            <a:r>
              <a:rPr lang="en" dirty="0">
                <a:solidFill>
                  <a:schemeClr val="dk1"/>
                </a:solidFill>
              </a:rPr>
              <a:t> </a:t>
            </a:r>
            <a:r>
              <a:rPr lang="en" dirty="0" err="1">
                <a:solidFill>
                  <a:schemeClr val="dk1"/>
                </a:solidFill>
              </a:rPr>
              <a:t>טוב</a:t>
            </a:r>
            <a:r>
              <a:rPr lang="en" dirty="0">
                <a:solidFill>
                  <a:schemeClr val="dk1"/>
                </a:solidFill>
              </a:rPr>
              <a:t> </a:t>
            </a:r>
            <a:r>
              <a:rPr lang="en" dirty="0" err="1">
                <a:solidFill>
                  <a:schemeClr val="dk1"/>
                </a:solidFill>
              </a:rPr>
              <a:t>ותורם</a:t>
            </a:r>
            <a:r>
              <a:rPr lang="en" dirty="0">
                <a:solidFill>
                  <a:schemeClr val="dk1"/>
                </a:solidFill>
              </a:rPr>
              <a:t>, </a:t>
            </a:r>
            <a:r>
              <a:rPr lang="en" dirty="0" err="1">
                <a:solidFill>
                  <a:schemeClr val="dk1"/>
                </a:solidFill>
              </a:rPr>
              <a:t>היא</a:t>
            </a:r>
            <a:r>
              <a:rPr lang="en" dirty="0">
                <a:solidFill>
                  <a:schemeClr val="dk1"/>
                </a:solidFill>
              </a:rPr>
              <a:t> </a:t>
            </a:r>
            <a:r>
              <a:rPr lang="en" dirty="0" err="1">
                <a:solidFill>
                  <a:schemeClr val="dk1"/>
                </a:solidFill>
              </a:rPr>
              <a:t>פשוט</a:t>
            </a:r>
            <a:r>
              <a:rPr lang="en" dirty="0">
                <a:solidFill>
                  <a:schemeClr val="dk1"/>
                </a:solidFill>
              </a:rPr>
              <a:t> </a:t>
            </a:r>
            <a:r>
              <a:rPr lang="en" dirty="0" err="1">
                <a:solidFill>
                  <a:schemeClr val="dk1"/>
                </a:solidFill>
              </a:rPr>
              <a:t>לא</a:t>
            </a:r>
            <a:r>
              <a:rPr lang="en" dirty="0">
                <a:solidFill>
                  <a:schemeClr val="dk1"/>
                </a:solidFill>
              </a:rPr>
              <a:t> </a:t>
            </a:r>
            <a:r>
              <a:rPr lang="en" dirty="0" err="1">
                <a:solidFill>
                  <a:schemeClr val="dk1"/>
                </a:solidFill>
              </a:rPr>
              <a:t>נכונה</a:t>
            </a:r>
            <a:r>
              <a:rPr lang="en" dirty="0">
                <a:solidFill>
                  <a:schemeClr val="dk1"/>
                </a:solidFill>
              </a:rPr>
              <a:t>. </a:t>
            </a:r>
            <a:r>
              <a:rPr lang="en" dirty="0" err="1">
                <a:solidFill>
                  <a:schemeClr val="dk1"/>
                </a:solidFill>
              </a:rPr>
              <a:t>כלומר</a:t>
            </a:r>
            <a:r>
              <a:rPr lang="en" dirty="0">
                <a:solidFill>
                  <a:schemeClr val="dk1"/>
                </a:solidFill>
              </a:rPr>
              <a:t> </a:t>
            </a:r>
            <a:r>
              <a:rPr lang="en" dirty="0" err="1">
                <a:solidFill>
                  <a:schemeClr val="dk1"/>
                </a:solidFill>
              </a:rPr>
              <a:t>לא</a:t>
            </a:r>
            <a:r>
              <a:rPr lang="en" dirty="0">
                <a:solidFill>
                  <a:schemeClr val="dk1"/>
                </a:solidFill>
              </a:rPr>
              <a:t> </a:t>
            </a:r>
            <a:r>
              <a:rPr lang="en" dirty="0" err="1">
                <a:solidFill>
                  <a:schemeClr val="dk1"/>
                </a:solidFill>
              </a:rPr>
              <a:t>עומדת</a:t>
            </a:r>
            <a:r>
              <a:rPr lang="en" dirty="0">
                <a:solidFill>
                  <a:schemeClr val="dk1"/>
                </a:solidFill>
              </a:rPr>
              <a:t> </a:t>
            </a:r>
            <a:r>
              <a:rPr lang="en" dirty="0" err="1">
                <a:solidFill>
                  <a:schemeClr val="dk1"/>
                </a:solidFill>
              </a:rPr>
              <a:t>במבחן</a:t>
            </a:r>
            <a:r>
              <a:rPr lang="en" dirty="0">
                <a:solidFill>
                  <a:schemeClr val="dk1"/>
                </a:solidFill>
              </a:rPr>
              <a:t> </a:t>
            </a:r>
            <a:r>
              <a:rPr lang="en" dirty="0" err="1">
                <a:solidFill>
                  <a:schemeClr val="dk1"/>
                </a:solidFill>
              </a:rPr>
              <a:t>המציאות</a:t>
            </a:r>
            <a:r>
              <a:rPr lang="en" dirty="0">
                <a:solidFill>
                  <a:schemeClr val="dk1"/>
                </a:solidFill>
              </a:rPr>
              <a:t>. </a:t>
            </a:r>
            <a:r>
              <a:rPr lang="en" dirty="0" err="1">
                <a:solidFill>
                  <a:schemeClr val="dk1"/>
                </a:solidFill>
              </a:rPr>
              <a:t>אבל</a:t>
            </a:r>
            <a:r>
              <a:rPr lang="en" dirty="0">
                <a:solidFill>
                  <a:schemeClr val="dk1"/>
                </a:solidFill>
              </a:rPr>
              <a:t> </a:t>
            </a:r>
            <a:r>
              <a:rPr lang="en" dirty="0" err="1">
                <a:solidFill>
                  <a:schemeClr val="dk1"/>
                </a:solidFill>
              </a:rPr>
              <a:t>זה</a:t>
            </a:r>
            <a:r>
              <a:rPr lang="en" dirty="0">
                <a:solidFill>
                  <a:schemeClr val="dk1"/>
                </a:solidFill>
              </a:rPr>
              <a:t> </a:t>
            </a:r>
            <a:r>
              <a:rPr lang="en" dirty="0" err="1">
                <a:solidFill>
                  <a:schemeClr val="dk1"/>
                </a:solidFill>
              </a:rPr>
              <a:t>לפעם</a:t>
            </a:r>
            <a:r>
              <a:rPr lang="en" dirty="0">
                <a:solidFill>
                  <a:schemeClr val="dk1"/>
                </a:solidFill>
              </a:rPr>
              <a:t> </a:t>
            </a:r>
            <a:r>
              <a:rPr lang="en" dirty="0" err="1">
                <a:solidFill>
                  <a:schemeClr val="dk1"/>
                </a:solidFill>
              </a:rPr>
              <a:t>אחרת</a:t>
            </a:r>
            <a:r>
              <a:rPr lang="en" dirty="0">
                <a:solidFill>
                  <a:schemeClr val="dk1"/>
                </a:solidFill>
              </a:rPr>
              <a:t>.</a:t>
            </a:r>
            <a:endParaRPr dirty="0">
              <a:solidFill>
                <a:schemeClr val="dk1"/>
              </a:solidFill>
            </a:endParaRPr>
          </a:p>
          <a:p>
            <a:pPr marL="0" lvl="0" indent="0" algn="r" rtl="1">
              <a:spcBef>
                <a:spcPts val="0"/>
              </a:spcBef>
              <a:spcAft>
                <a:spcPts val="0"/>
              </a:spcAft>
              <a:buNone/>
            </a:pPr>
            <a:r>
              <a:rPr lang="en" dirty="0" err="1"/>
              <a:t>אז</a:t>
            </a:r>
            <a:r>
              <a:rPr lang="en" dirty="0"/>
              <a:t> </a:t>
            </a:r>
            <a:r>
              <a:rPr lang="en" dirty="0" err="1"/>
              <a:t>נניח</a:t>
            </a:r>
            <a:r>
              <a:rPr lang="en" dirty="0"/>
              <a:t> </a:t>
            </a:r>
            <a:r>
              <a:rPr lang="en" dirty="0" err="1"/>
              <a:t>כאן</a:t>
            </a:r>
            <a:r>
              <a:rPr lang="en" dirty="0"/>
              <a:t> </a:t>
            </a:r>
            <a:r>
              <a:rPr lang="en" dirty="0" err="1"/>
              <a:t>שה</a:t>
            </a:r>
            <a:r>
              <a:rPr lang="en" dirty="0"/>
              <a:t>-output </a:t>
            </a:r>
            <a:r>
              <a:rPr lang="en" dirty="0" err="1"/>
              <a:t>של</a:t>
            </a:r>
            <a:r>
              <a:rPr lang="en" dirty="0"/>
              <a:t> </a:t>
            </a:r>
            <a:r>
              <a:rPr lang="en" dirty="0" err="1"/>
              <a:t>המודל</a:t>
            </a:r>
            <a:r>
              <a:rPr lang="en" dirty="0"/>
              <a:t> </a:t>
            </a:r>
            <a:r>
              <a:rPr lang="en" dirty="0" err="1"/>
              <a:t>הוא</a:t>
            </a:r>
            <a:r>
              <a:rPr lang="en" dirty="0"/>
              <a:t> </a:t>
            </a:r>
            <a:r>
              <a:rPr lang="en" dirty="0" err="1"/>
              <a:t>ה</a:t>
            </a:r>
            <a:r>
              <a:rPr lang="en" dirty="0"/>
              <a:t>-output </a:t>
            </a:r>
            <a:r>
              <a:rPr lang="en" dirty="0" err="1"/>
              <a:t>הסופי</a:t>
            </a:r>
            <a:r>
              <a:rPr lang="en" dirty="0"/>
              <a:t>, </a:t>
            </a:r>
            <a:r>
              <a:rPr lang="en" dirty="0" err="1"/>
              <a:t>והוא</a:t>
            </a:r>
            <a:r>
              <a:rPr lang="en" dirty="0"/>
              <a:t> </a:t>
            </a:r>
            <a:r>
              <a:rPr lang="en" dirty="0" err="1"/>
              <a:t>לא</a:t>
            </a:r>
            <a:r>
              <a:rPr lang="en" dirty="0"/>
              <a:t> </a:t>
            </a:r>
            <a:r>
              <a:rPr lang="en" dirty="0" err="1"/>
              <a:t>עובר</a:t>
            </a:r>
            <a:r>
              <a:rPr lang="en" dirty="0"/>
              <a:t> </a:t>
            </a:r>
            <a:r>
              <a:rPr lang="en" dirty="0" err="1"/>
              <a:t>ולידציה</a:t>
            </a:r>
            <a:r>
              <a:rPr lang="en" dirty="0"/>
              <a:t> </a:t>
            </a:r>
            <a:r>
              <a:rPr lang="en" dirty="0" err="1"/>
              <a:t>על</a:t>
            </a:r>
            <a:r>
              <a:rPr lang="en" dirty="0"/>
              <a:t> </a:t>
            </a:r>
            <a:r>
              <a:rPr lang="en" dirty="0" err="1"/>
              <a:t>ידי</a:t>
            </a:r>
            <a:r>
              <a:rPr lang="en" dirty="0"/>
              <a:t> </a:t>
            </a:r>
            <a:r>
              <a:rPr lang="en" dirty="0" err="1"/>
              <a:t>רופא</a:t>
            </a:r>
            <a:r>
              <a:rPr lang="he-IL" dirty="0"/>
              <a:t>ה.</a:t>
            </a:r>
          </a:p>
          <a:p>
            <a:pPr marL="0" lvl="0" indent="0" algn="r" rtl="1">
              <a:spcBef>
                <a:spcPts val="0"/>
              </a:spcBef>
              <a:spcAft>
                <a:spcPts val="0"/>
              </a:spcAft>
              <a:buNone/>
            </a:pPr>
            <a:r>
              <a:rPr lang="he-IL" dirty="0"/>
              <a:t>התחלנו לדבר קודם על מודלים שיש להם מידה של אחריות, ואחת מהדרכים לממש את הצורך הזה במשימות אוטומציה הוא מה שנקרא </a:t>
            </a:r>
            <a:r>
              <a:rPr lang="en-US" dirty="0"/>
              <a:t>Learning to reject </a:t>
            </a:r>
            <a:r>
              <a:rPr lang="he-IL" dirty="0"/>
              <a:t> או </a:t>
            </a:r>
            <a:r>
              <a:rPr lang="en-US" dirty="0"/>
              <a:t>classification with rejection</a:t>
            </a:r>
            <a:r>
              <a:rPr lang="he-IL" dirty="0"/>
              <a:t>.</a:t>
            </a:r>
          </a:p>
          <a:p>
            <a:pPr marL="0" lvl="0" indent="0" algn="r" rtl="1">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c4966ebb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c4966eb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r>
              <a:rPr lang="he-IL" dirty="0"/>
              <a:t>אז המטרה ב-</a:t>
            </a:r>
            <a:r>
              <a:rPr lang="en-US" dirty="0"/>
              <a:t>Rejection Learning</a:t>
            </a:r>
            <a:r>
              <a:rPr lang="he-IL" dirty="0"/>
              <a:t> היא ללמוד פונקציה שה-</a:t>
            </a:r>
            <a:r>
              <a:rPr lang="en-US" dirty="0"/>
              <a:t>output space</a:t>
            </a:r>
            <a:r>
              <a:rPr lang="he-IL" dirty="0"/>
              <a:t> שלה מורכב מ-</a:t>
            </a:r>
            <a:r>
              <a:rPr lang="he-IL" dirty="0" err="1"/>
              <a:t>K</a:t>
            </a:r>
            <a:r>
              <a:rPr lang="he-IL" dirty="0"/>
              <a:t> המחלקות הרגילות וכולל גם את ה-</a:t>
            </a:r>
            <a:r>
              <a:rPr lang="en-US" dirty="0"/>
              <a:t>output</a:t>
            </a:r>
            <a:r>
              <a:rPr lang="he-IL" dirty="0"/>
              <a:t> האפשרי של הימנעות מסיווג, שיסומן</a:t>
            </a:r>
            <a:r>
              <a:rPr lang="en-US" dirty="0"/>
              <a:t> </a:t>
            </a:r>
            <a:r>
              <a:rPr lang="he-IL" dirty="0"/>
              <a:t>על ידי </a:t>
            </a:r>
            <a:r>
              <a:rPr lang="he-IL" dirty="0" err="1"/>
              <a:t>R</a:t>
            </a:r>
            <a:r>
              <a:rPr lang="he-IL" dirty="0"/>
              <a:t> של </a:t>
            </a:r>
            <a:r>
              <a:rPr lang="en-US" dirty="0"/>
              <a:t>trademark</a:t>
            </a:r>
            <a:r>
              <a:rPr lang="he-IL" dirty="0"/>
              <a:t> כזה.</a:t>
            </a:r>
          </a:p>
          <a:p>
            <a:pPr marL="0" marR="0" lvl="0" indent="0" algn="r" rtl="1">
              <a:lnSpc>
                <a:spcPct val="100000"/>
              </a:lnSpc>
              <a:spcBef>
                <a:spcPts val="0"/>
              </a:spcBef>
              <a:spcAft>
                <a:spcPts val="0"/>
              </a:spcAft>
              <a:buClr>
                <a:srgbClr val="000000"/>
              </a:buClr>
              <a:buSzPts val="1100"/>
              <a:buFont typeface="Arial"/>
              <a:buNone/>
            </a:pPr>
            <a:r>
              <a:rPr lang="he-IL" dirty="0"/>
              <a:t>פונקציית השגיאה שמעניינת אותנו כאן היא ה-</a:t>
            </a:r>
            <a:r>
              <a:rPr lang="en-US" dirty="0"/>
              <a:t>zero one c loss</a:t>
            </a:r>
            <a:r>
              <a:rPr lang="he-IL" dirty="0"/>
              <a:t>, שאומרת שאנחנו משלמים מחיר </a:t>
            </a:r>
            <a:r>
              <a:rPr lang="he-IL" dirty="0" err="1"/>
              <a:t>C</a:t>
            </a:r>
            <a:r>
              <a:rPr lang="he-IL" dirty="0"/>
              <a:t> בביצוע REJECT, ואחרת משלמים את ה-</a:t>
            </a:r>
            <a:r>
              <a:rPr lang="en-US" dirty="0"/>
              <a:t>misclassification loss</a:t>
            </a:r>
            <a:r>
              <a:rPr lang="he-IL" dirty="0"/>
              <a:t> הסטנדרטי</a:t>
            </a:r>
          </a:p>
          <a:p>
            <a:pPr marL="0" marR="0" lvl="0" indent="0" algn="r" rtl="1">
              <a:lnSpc>
                <a:spcPct val="100000"/>
              </a:lnSpc>
              <a:spcBef>
                <a:spcPts val="0"/>
              </a:spcBef>
              <a:spcAft>
                <a:spcPts val="0"/>
              </a:spcAft>
              <a:buClr>
                <a:srgbClr val="000000"/>
              </a:buClr>
              <a:buSzPts val="1100"/>
              <a:buFont typeface="Arial"/>
              <a:buNone/>
            </a:pPr>
            <a:r>
              <a:rPr lang="he-IL" dirty="0"/>
              <a:t>לפני שנצלול לבעיה הזו אני רק אגיד שהיא קרובת משפחה של בעיה שנקראת </a:t>
            </a:r>
            <a:r>
              <a:rPr lang="en-US" dirty="0"/>
              <a:t>Selective prediction</a:t>
            </a:r>
            <a:r>
              <a:rPr lang="he-IL" dirty="0"/>
              <a:t>, שם אנחנו מוגבלים ב-</a:t>
            </a:r>
            <a:r>
              <a:rPr lang="en-US" dirty="0"/>
              <a:t>rejection rate </a:t>
            </a:r>
            <a:r>
              <a:rPr lang="he-IL" dirty="0"/>
              <a:t> מקסימלי, כלומר יש לנו תקציב של מספר פעמים שאפשר לבצע </a:t>
            </a:r>
            <a:r>
              <a:rPr lang="en-US" dirty="0"/>
              <a:t>reject</a:t>
            </a:r>
            <a:r>
              <a:rPr lang="he-IL" dirty="0"/>
              <a:t>.</a:t>
            </a:r>
          </a:p>
          <a:p>
            <a:pPr marL="0" marR="0" lvl="0" indent="0" algn="r" rtl="1">
              <a:lnSpc>
                <a:spcPct val="100000"/>
              </a:lnSpc>
              <a:spcBef>
                <a:spcPts val="0"/>
              </a:spcBef>
              <a:spcAft>
                <a:spcPts val="0"/>
              </a:spcAft>
              <a:buClr>
                <a:srgbClr val="000000"/>
              </a:buClr>
              <a:buSzPts val="1100"/>
              <a:buFont typeface="Arial"/>
              <a:buNone/>
            </a:pPr>
            <a:r>
              <a:rPr lang="he-IL" dirty="0"/>
              <a:t>בנוסף, יש בעיה מאוד דומה שנקראת </a:t>
            </a:r>
            <a:r>
              <a:rPr lang="en-US" dirty="0"/>
              <a:t>Learning to Defer</a:t>
            </a:r>
            <a:r>
              <a:rPr lang="he-IL" dirty="0"/>
              <a:t>, ונדבר עליה לקראת הסוף.</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c4966ebb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c4966eb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המסווג האופטימלי לבעיה הזו נוסח עוד בשנות ה-</a:t>
            </a:r>
            <a:r>
              <a:rPr lang="en-US" dirty="0"/>
              <a:t>50</a:t>
            </a:r>
            <a:r>
              <a:rPr lang="he-IL" dirty="0"/>
              <a:t> על ידי חוקר בשם </a:t>
            </a:r>
            <a:r>
              <a:rPr lang="en-US" dirty="0"/>
              <a:t>chow</a:t>
            </a:r>
            <a:r>
              <a:rPr lang="he-IL" dirty="0"/>
              <a:t>, והוא אומר שצריך לבצע </a:t>
            </a:r>
            <a:r>
              <a:rPr lang="en-US" dirty="0"/>
              <a:t>reject</a:t>
            </a:r>
            <a:r>
              <a:rPr lang="he-IL" dirty="0"/>
              <a:t> אם כל ההסתברויות של ה-</a:t>
            </a:r>
            <a:r>
              <a:rPr lang="en-US" dirty="0"/>
              <a:t>class</a:t>
            </a:r>
            <a:r>
              <a:rPr lang="he-IL" dirty="0"/>
              <a:t>-ים השונים קטנים מ-</a:t>
            </a:r>
            <a:r>
              <a:rPr lang="en-US" dirty="0"/>
              <a:t>1-c</a:t>
            </a:r>
            <a:r>
              <a:rPr lang="he-IL" dirty="0"/>
              <a:t>. אחרת הסיווג רגיל. זה המסווג האופטימלי כי אם שמים על זה תוחלת רואים שזה ממזער את ה-</a:t>
            </a:r>
            <a:r>
              <a:rPr lang="en-US" dirty="0"/>
              <a:t>risk</a:t>
            </a:r>
            <a:r>
              <a:rPr lang="he-IL" dirty="0"/>
              <a:t> שנובע מה-</a:t>
            </a:r>
            <a:r>
              <a:rPr lang="en-US" dirty="0"/>
              <a:t>01c loss</a:t>
            </a:r>
            <a:r>
              <a:rPr lang="he-IL" dirty="0"/>
              <a:t>.</a:t>
            </a:r>
          </a:p>
          <a:p>
            <a:pPr marL="0" lvl="0" indent="0" algn="r" rtl="1">
              <a:spcBef>
                <a:spcPts val="0"/>
              </a:spcBef>
              <a:spcAft>
                <a:spcPts val="0"/>
              </a:spcAft>
              <a:buNone/>
            </a:pPr>
            <a:r>
              <a:rPr lang="he-IL" dirty="0"/>
              <a:t>הכלל הזה אומר לנו שאם היינו יודעים את </a:t>
            </a:r>
            <a:r>
              <a:rPr lang="en-US" dirty="0"/>
              <a:t>P(Y|X)</a:t>
            </a:r>
            <a:r>
              <a:rPr lang="he-IL" dirty="0"/>
              <a:t> אז הבעיה הייתה פתורה. אבל אנחנו יודעים שזה לא קל להגיע למודל שמשערך נכון את וקטור ההסתברויות הזה, למשל רשתות ידועות לשמצה בכך שהן </a:t>
            </a:r>
            <a:r>
              <a:rPr lang="en-US" dirty="0"/>
              <a:t>overconfident</a:t>
            </a:r>
            <a:r>
              <a:rPr lang="he-IL" dirty="0"/>
              <a:t>, רן דיבר על זה יותר לעומק ב-</a:t>
            </a:r>
            <a:r>
              <a:rPr lang="en-US" dirty="0"/>
              <a:t>journal club</a:t>
            </a:r>
            <a:r>
              <a:rPr lang="he-IL" dirty="0"/>
              <a:t> קודם. אפשר לחשוב על זה משני כיוונים. אפשרות אחת היא למצוא טכניקות שיובילו לשערוך </a:t>
            </a:r>
            <a:r>
              <a:rPr lang="en-US" dirty="0"/>
              <a:t>posterior</a:t>
            </a:r>
            <a:r>
              <a:rPr lang="he-IL" dirty="0"/>
              <a:t> אמין, וזה משהו שהוא שימושי בהרבה הקשרים ולא רק להקשר הזה. אפשרות אחרת היא לפתח כלים שיודעים לפתור את הבעיה הזו ישירות, ללא צורך בשערוך מדויק של ההסתברויות, ועל זה נדבר היום.</a:t>
            </a:r>
            <a:br>
              <a:rPr lang="en-US" dirty="0"/>
            </a:br>
            <a:r>
              <a:rPr lang="he-IL" dirty="0"/>
              <a:t>*</a:t>
            </a:r>
          </a:p>
          <a:p>
            <a:pPr marL="0" lvl="0" indent="0" algn="r" rtl="1">
              <a:spcBef>
                <a:spcPts val="0"/>
              </a:spcBef>
              <a:spcAft>
                <a:spcPts val="0"/>
              </a:spcAft>
              <a:buNone/>
            </a:pPr>
            <a:r>
              <a:rPr lang="he-IL" dirty="0"/>
              <a:t>העלות של ביצוע </a:t>
            </a:r>
            <a:r>
              <a:rPr lang="en-US" dirty="0"/>
              <a:t>reject</a:t>
            </a:r>
            <a:r>
              <a:rPr lang="he-IL" dirty="0"/>
              <a:t> היא </a:t>
            </a:r>
            <a:r>
              <a:rPr lang="he-IL" dirty="0" err="1"/>
              <a:t>היפרפרמטר</a:t>
            </a:r>
            <a:r>
              <a:rPr lang="he-IL" dirty="0"/>
              <a:t> שאנחנו צריכים לקבוע. ערך נמוך ייתן מסווג שמאוד בטוח בעצמו, אבל יבחר הרבה פעמים להימנע מסיווג.</a:t>
            </a:r>
            <a:endParaRPr lang="en-US" dirty="0"/>
          </a:p>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dirty="0"/>
              <a:t>הערכים שאנחנו יכולים לשקול עבור </a:t>
            </a:r>
            <a:r>
              <a:rPr lang="he-IL" dirty="0" err="1"/>
              <a:t>C</a:t>
            </a:r>
            <a:r>
              <a:rPr lang="he-IL" dirty="0"/>
              <a:t>  הם קודם כל מעל 0, אחרת המערכת תמנע מהחלטה תמיד. ומהצד השני כדאי לא לעבור את השגיאה שהיינו משלמים בניחוש אקראי, כי אם נעבור אז המערכת תעדיף לנחש ולא לבצע </a:t>
            </a:r>
            <a:r>
              <a:rPr lang="en-US" dirty="0"/>
              <a:t>reject</a:t>
            </a:r>
            <a:r>
              <a:rPr lang="he-IL" dirty="0"/>
              <a:t>. אם המחלקות מאוזנות אז הערך הזה הוא </a:t>
            </a:r>
            <a:r>
              <a:rPr lang="en-US" dirty="0"/>
              <a:t>k-1/k</a:t>
            </a:r>
            <a:r>
              <a:rPr lang="he-IL" dirty="0"/>
              <a:t>, אבל באופן כללי אם ה-</a:t>
            </a:r>
            <a:r>
              <a:rPr lang="en-US" dirty="0"/>
              <a:t>data</a:t>
            </a:r>
            <a:r>
              <a:rPr lang="he-IL" dirty="0"/>
              <a:t> הוא </a:t>
            </a:r>
            <a:r>
              <a:rPr lang="en-US" dirty="0"/>
              <a:t>imbalanced</a:t>
            </a:r>
            <a:r>
              <a:rPr lang="he-IL" dirty="0"/>
              <a:t> אז צריך להסתכל על הנתונים ולא לעבור את אחד פחות המחלקה הכי קטנה.</a:t>
            </a:r>
            <a:endParaRPr lang="en-US" dirty="0"/>
          </a:p>
          <a:p>
            <a:pPr marL="0" lvl="0" indent="0" algn="r" rtl="1">
              <a:spcBef>
                <a:spcPts val="0"/>
              </a:spcBef>
              <a:spcAft>
                <a:spcPts val="0"/>
              </a:spcAft>
              <a:buNone/>
            </a:pPr>
            <a:r>
              <a:rPr lang="he-IL" dirty="0"/>
              <a:t>*</a:t>
            </a:r>
          </a:p>
          <a:p>
            <a:pPr marL="0" lvl="0" indent="0" algn="r" rtl="1">
              <a:spcBef>
                <a:spcPts val="0"/>
              </a:spcBef>
              <a:spcAft>
                <a:spcPts val="0"/>
              </a:spcAft>
              <a:buNone/>
            </a:pPr>
            <a:r>
              <a:rPr lang="he-IL" dirty="0"/>
              <a:t>אפשר לכתוב את המערכת הזו באמצעות שתי פונקציות, נקרא להן </a:t>
            </a:r>
            <a:r>
              <a:rPr lang="en-US" dirty="0"/>
              <a:t>classifier </a:t>
            </a:r>
            <a:r>
              <a:rPr lang="he-IL" dirty="0"/>
              <a:t>ו-</a:t>
            </a:r>
            <a:r>
              <a:rPr lang="en-US" dirty="0"/>
              <a:t>rejector</a:t>
            </a:r>
            <a:r>
              <a:rPr lang="he-IL" dirty="0"/>
              <a:t>, כאשר </a:t>
            </a:r>
            <a:r>
              <a:rPr lang="he-IL" dirty="0" err="1"/>
              <a:t>H</a:t>
            </a:r>
            <a:r>
              <a:rPr lang="he-IL" dirty="0"/>
              <a:t> אחראית על הסיווג לאחת מהמחלקות שיש ב-</a:t>
            </a:r>
            <a:r>
              <a:rPr lang="en-US" dirty="0"/>
              <a:t>data</a:t>
            </a:r>
            <a:r>
              <a:rPr lang="he-IL" dirty="0"/>
              <a:t>, ו-</a:t>
            </a:r>
            <a:r>
              <a:rPr lang="he-IL" dirty="0" err="1"/>
              <a:t>R</a:t>
            </a:r>
            <a:r>
              <a:rPr lang="he-IL" dirty="0"/>
              <a:t> דוחה את </a:t>
            </a:r>
            <a:r>
              <a:rPr lang="he-IL" dirty="0" err="1"/>
              <a:t>X</a:t>
            </a:r>
            <a:r>
              <a:rPr lang="he-IL" dirty="0"/>
              <a:t> אם התוצאה שלה קטנה מ-0</a:t>
            </a:r>
          </a:p>
          <a:p>
            <a:pPr marL="0" lvl="0" indent="0" algn="r" rtl="1">
              <a:spcBef>
                <a:spcPts val="0"/>
              </a:spcBef>
              <a:spcAft>
                <a:spcPts val="0"/>
              </a:spcAft>
              <a:buNone/>
            </a:pPr>
            <a:r>
              <a:rPr lang="he-IL" dirty="0"/>
              <a:t>הניסוח הזה יכול לגרום לנו לחשוב, בעצם יש כאן שתי פונקציות, ושום דבר לא מכריח אותנו שהן יהיו אחת נגזרת של השנייה.</a:t>
            </a:r>
          </a:p>
          <a:p>
            <a:pPr marL="0" lvl="0" indent="0" algn="r" rtl="1">
              <a:spcBef>
                <a:spcPts val="0"/>
              </a:spcBef>
              <a:spcAft>
                <a:spcPts val="0"/>
              </a:spcAft>
              <a:buNone/>
            </a:pPr>
            <a:r>
              <a:rPr lang="he-IL" dirty="0"/>
              <a:t>כלומר אפשרות אחת זה ללמוד </a:t>
            </a:r>
            <a:r>
              <a:rPr lang="en-US" dirty="0"/>
              <a:t>classifier f</a:t>
            </a:r>
            <a:r>
              <a:rPr lang="he-IL" dirty="0"/>
              <a:t>, ולהפעיל עליו סף כדי לקבל את </a:t>
            </a:r>
            <a:r>
              <a:rPr lang="he-IL" dirty="0" err="1"/>
              <a:t>R</a:t>
            </a:r>
            <a:r>
              <a:rPr lang="he-IL" dirty="0"/>
              <a:t>, נקרא לגישה הזו </a:t>
            </a:r>
            <a:r>
              <a:rPr lang="en-US" dirty="0"/>
              <a:t>confidence</a:t>
            </a:r>
            <a:endParaRPr lang="he-IL" dirty="0"/>
          </a:p>
          <a:p>
            <a:pPr marL="0" lvl="0" indent="0" algn="r" rtl="1">
              <a:spcBef>
                <a:spcPts val="0"/>
              </a:spcBef>
              <a:spcAft>
                <a:spcPts val="0"/>
              </a:spcAft>
              <a:buNone/>
            </a:pPr>
            <a:r>
              <a:rPr lang="he-IL" dirty="0"/>
              <a:t>אבל יכולנו גם ללמוד פונקציה </a:t>
            </a:r>
            <a:r>
              <a:rPr lang="he-IL" dirty="0" err="1"/>
              <a:t>R</a:t>
            </a:r>
            <a:r>
              <a:rPr lang="he-IL" dirty="0"/>
              <a:t> בצורה בלתי תלויה.</a:t>
            </a:r>
          </a:p>
          <a:p>
            <a:pPr marL="0" lvl="0" indent="0" algn="r" rtl="1">
              <a:spcBef>
                <a:spcPts val="0"/>
              </a:spcBef>
              <a:spcAft>
                <a:spcPts val="0"/>
              </a:spcAft>
              <a:buNone/>
            </a:pPr>
            <a:r>
              <a:rPr lang="he-IL" dirty="0"/>
              <a:t>.לגישה הזו</a:t>
            </a:r>
            <a:r>
              <a:rPr lang="en-US" dirty="0"/>
              <a:t> </a:t>
            </a:r>
            <a:r>
              <a:rPr lang="he-IL" dirty="0"/>
              <a:t>נקרא </a:t>
            </a:r>
            <a:r>
              <a:rPr lang="en-US" dirty="0"/>
              <a:t>classifier-rejector approach</a:t>
            </a:r>
            <a:endParaRPr lang="he-IL" dirty="0"/>
          </a:p>
        </p:txBody>
      </p:sp>
    </p:spTree>
    <p:extLst>
      <p:ext uri="{BB962C8B-B14F-4D97-AF65-F5344CB8AC3E}">
        <p14:creationId xmlns:p14="http://schemas.microsoft.com/office/powerpoint/2010/main" val="3608595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c4966ebb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c4966eb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אני אציג בשקף אחד את הגישה הזו ואז נחזור לדבר על גישת ה-</a:t>
            </a:r>
            <a:r>
              <a:rPr lang="en-US" dirty="0"/>
              <a:t>confidence</a:t>
            </a:r>
            <a:r>
              <a:rPr lang="he-IL" dirty="0"/>
              <a:t>.</a:t>
            </a:r>
          </a:p>
          <a:p>
            <a:pPr marL="0" lvl="0" indent="0" algn="r" rtl="1">
              <a:spcBef>
                <a:spcPts val="0"/>
              </a:spcBef>
              <a:spcAft>
                <a:spcPts val="0"/>
              </a:spcAft>
              <a:buNone/>
            </a:pPr>
            <a:r>
              <a:rPr lang="he-IL" dirty="0"/>
              <a:t>הגישה הזו מאפשרת יותר גמישות, כי אפשר לבחור את </a:t>
            </a:r>
            <a:r>
              <a:rPr lang="he-IL" dirty="0" err="1"/>
              <a:t>F</a:t>
            </a:r>
            <a:r>
              <a:rPr lang="he-IL" dirty="0"/>
              <a:t> ו-</a:t>
            </a:r>
            <a:r>
              <a:rPr lang="he-IL" dirty="0" err="1"/>
              <a:t>R</a:t>
            </a:r>
            <a:r>
              <a:rPr lang="he-IL" dirty="0"/>
              <a:t> מתוך סט </a:t>
            </a:r>
            <a:r>
              <a:rPr lang="he-IL" dirty="0" err="1"/>
              <a:t>היפוטזות</a:t>
            </a:r>
            <a:r>
              <a:rPr lang="he-IL" dirty="0"/>
              <a:t> שונה. גם אם זו אותה משפחת פונקציות, ה-</a:t>
            </a:r>
            <a:r>
              <a:rPr lang="en-US" dirty="0"/>
              <a:t>decoupling</a:t>
            </a:r>
            <a:r>
              <a:rPr lang="he-IL" dirty="0"/>
              <a:t> הזה נותן אקספרסיביות גבוהה יותר.</a:t>
            </a:r>
          </a:p>
          <a:p>
            <a:pPr marL="0" lvl="0" indent="0" algn="r" rtl="1">
              <a:spcBef>
                <a:spcPts val="0"/>
              </a:spcBef>
              <a:spcAft>
                <a:spcPts val="0"/>
              </a:spcAft>
              <a:buNone/>
            </a:pPr>
            <a:r>
              <a:rPr lang="he-IL" dirty="0"/>
              <a:t>בתור דוגמת צעצוע, אפשר להסתכל על המקרה הזה, אם היינו רוצים מסווג לינארי אז לא ניתן באמצעות סף פשוט לדחות את הדוגמאות האלה.</a:t>
            </a:r>
          </a:p>
          <a:p>
            <a:pPr marL="0" lvl="0" indent="0" algn="r" rtl="1">
              <a:spcBef>
                <a:spcPts val="0"/>
              </a:spcBef>
              <a:spcAft>
                <a:spcPts val="0"/>
              </a:spcAft>
              <a:buNone/>
            </a:pPr>
            <a:r>
              <a:rPr lang="he-IL" dirty="0"/>
              <a:t>*</a:t>
            </a:r>
            <a:endParaRPr lang="en-US" dirty="0"/>
          </a:p>
          <a:p>
            <a:pPr marL="0" lvl="0" indent="0" algn="r" rtl="1">
              <a:spcBef>
                <a:spcPts val="0"/>
              </a:spcBef>
              <a:spcAft>
                <a:spcPts val="0"/>
              </a:spcAft>
              <a:buNone/>
            </a:pPr>
            <a:r>
              <a:rPr lang="he-IL" dirty="0"/>
              <a:t>הוצעו הרבה </a:t>
            </a:r>
            <a:r>
              <a:rPr lang="he-IL" dirty="0" err="1"/>
              <a:t>היוריסטיקות</a:t>
            </a:r>
            <a:r>
              <a:rPr lang="he-IL" dirty="0"/>
              <a:t> שמתבססות על הגישה הזו, למשל אפשר להשתמש ב-</a:t>
            </a:r>
            <a:r>
              <a:rPr lang="en-US" dirty="0"/>
              <a:t>outlier detection</a:t>
            </a:r>
            <a:r>
              <a:rPr lang="he-IL" dirty="0"/>
              <a:t> בתור ה-</a:t>
            </a:r>
            <a:r>
              <a:rPr lang="en-US" dirty="0"/>
              <a:t>rejector</a:t>
            </a:r>
            <a:r>
              <a:rPr lang="he-IL" dirty="0"/>
              <a:t>, יש כאן דוגמה</a:t>
            </a:r>
          </a:p>
          <a:p>
            <a:pPr marL="0" lvl="0" indent="0" algn="r" rtl="1">
              <a:spcBef>
                <a:spcPts val="0"/>
              </a:spcBef>
              <a:spcAft>
                <a:spcPts val="0"/>
              </a:spcAft>
              <a:buNone/>
            </a:pPr>
            <a:r>
              <a:rPr lang="he-IL" dirty="0"/>
              <a:t>אבל מכיוון ששתי הפונקציות נלמדות בנפרד, לא ניתן להגיד הרבה על הפתרון המתקבל.</a:t>
            </a:r>
          </a:p>
          <a:p>
            <a:pPr marL="0" lvl="0" indent="0" algn="r" rtl="1">
              <a:spcBef>
                <a:spcPts val="0"/>
              </a:spcBef>
              <a:spcAft>
                <a:spcPts val="0"/>
              </a:spcAft>
              <a:buNone/>
            </a:pPr>
            <a:r>
              <a:rPr lang="he-IL" dirty="0"/>
              <a:t>*</a:t>
            </a:r>
          </a:p>
          <a:p>
            <a:pPr marL="0" lvl="0" indent="0" algn="r" rtl="1">
              <a:spcBef>
                <a:spcPts val="0"/>
              </a:spcBef>
              <a:spcAft>
                <a:spcPts val="0"/>
              </a:spcAft>
              <a:buNone/>
            </a:pPr>
            <a:r>
              <a:rPr lang="he-IL" dirty="0"/>
              <a:t>המקום היחיד שהצליחו להראות הבטחות תיאורטיות זה ב-</a:t>
            </a:r>
            <a:r>
              <a:rPr lang="en-US" dirty="0"/>
              <a:t>setting</a:t>
            </a:r>
            <a:r>
              <a:rPr lang="he-IL" dirty="0"/>
              <a:t> של סיווג בינארי, במאמר הזה של גוגל, אבל גם שם זה למקרה מאוד ספציפי של  </a:t>
            </a:r>
            <a:r>
              <a:rPr lang="en-US" dirty="0"/>
              <a:t>hinge loss</a:t>
            </a:r>
            <a:endParaRPr lang="he-IL" dirty="0"/>
          </a:p>
          <a:p>
            <a:pPr marL="0" lvl="0" indent="0" algn="r" rtl="1">
              <a:spcBef>
                <a:spcPts val="0"/>
              </a:spcBef>
              <a:spcAft>
                <a:spcPts val="0"/>
              </a:spcAft>
              <a:buNone/>
            </a:pPr>
            <a:r>
              <a:rPr lang="he-IL" dirty="0"/>
              <a:t>*</a:t>
            </a:r>
          </a:p>
          <a:p>
            <a:pPr marL="0" lvl="0" indent="0" algn="r" rtl="1">
              <a:spcBef>
                <a:spcPts val="0"/>
              </a:spcBef>
              <a:spcAft>
                <a:spcPts val="0"/>
              </a:spcAft>
              <a:buNone/>
            </a:pPr>
            <a:r>
              <a:rPr lang="he-IL" dirty="0"/>
              <a:t>הבעיה היא שהתנאי שדרוש על מנת לקבל הבטחות על המודל קשור ל-</a:t>
            </a:r>
            <a:r>
              <a:rPr lang="en-US" dirty="0"/>
              <a:t>calibration</a:t>
            </a:r>
            <a:r>
              <a:rPr lang="he-IL" dirty="0"/>
              <a:t>, ובמאמר הזה מראים שהוא מאוד קשה להשגה במקרה של </a:t>
            </a:r>
            <a:r>
              <a:rPr lang="en-US" dirty="0"/>
              <a:t>multiclass</a:t>
            </a:r>
            <a:r>
              <a:rPr lang="he-IL" dirty="0"/>
              <a:t>. זו שאלה פתוחה אם אפשר לבנות מערכת </a:t>
            </a:r>
            <a:r>
              <a:rPr lang="en-US" dirty="0"/>
              <a:t>classifier-rejector</a:t>
            </a:r>
            <a:r>
              <a:rPr lang="he-IL" dirty="0"/>
              <a:t> שעומדת בתנאי </a:t>
            </a:r>
            <a:r>
              <a:rPr lang="en-US" dirty="0" err="1"/>
              <a:t>calibtration</a:t>
            </a:r>
            <a:r>
              <a:rPr lang="he-IL" dirty="0"/>
              <a:t>. </a:t>
            </a:r>
          </a:p>
          <a:p>
            <a:pPr marL="0" lvl="0" indent="0" algn="r" rtl="1">
              <a:spcBef>
                <a:spcPts val="0"/>
              </a:spcBef>
              <a:spcAft>
                <a:spcPts val="0"/>
              </a:spcAft>
              <a:buNone/>
            </a:pPr>
            <a:r>
              <a:rPr lang="he-IL" dirty="0"/>
              <a:t>אז מכיוון שבשיטה הזו אין תוצאות שניתן לסמוך עליהן, נעבור לדבר בשארית הזמן על גישת ה-</a:t>
            </a:r>
            <a:r>
              <a:rPr lang="en-US" dirty="0"/>
              <a:t>Confidence</a:t>
            </a:r>
            <a:endParaRPr lang="he-IL" dirty="0"/>
          </a:p>
        </p:txBody>
      </p:sp>
    </p:spTree>
    <p:extLst>
      <p:ext uri="{BB962C8B-B14F-4D97-AF65-F5344CB8AC3E}">
        <p14:creationId xmlns:p14="http://schemas.microsoft.com/office/powerpoint/2010/main" val="2511496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c4966ebb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c4966eb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r>
              <a:rPr lang="he-IL" dirty="0"/>
              <a:t>אז כמו שאמרנו שיטת ה-</a:t>
            </a:r>
            <a:r>
              <a:rPr lang="en-US" dirty="0"/>
              <a:t>confidence</a:t>
            </a:r>
            <a:r>
              <a:rPr lang="he-IL" dirty="0"/>
              <a:t> היא השיטה האינטואיטיבית ללמידת כלל שכולל </a:t>
            </a:r>
            <a:r>
              <a:rPr lang="en-US" dirty="0"/>
              <a:t>rejection</a:t>
            </a:r>
            <a:r>
              <a:rPr lang="he-IL" dirty="0"/>
              <a:t>, והאתגר של השיטות האלה הוא שערוך אמין של וקטור הסתברויות ה-</a:t>
            </a:r>
            <a:r>
              <a:rPr lang="en-US" dirty="0"/>
              <a:t>posterior</a:t>
            </a:r>
            <a:r>
              <a:rPr lang="he-IL" dirty="0"/>
              <a:t>.</a:t>
            </a:r>
          </a:p>
          <a:p>
            <a:pPr marL="0" marR="0" lvl="0" indent="0" algn="r" rtl="1">
              <a:lnSpc>
                <a:spcPct val="100000"/>
              </a:lnSpc>
              <a:spcBef>
                <a:spcPts val="0"/>
              </a:spcBef>
              <a:spcAft>
                <a:spcPts val="0"/>
              </a:spcAft>
              <a:buClr>
                <a:srgbClr val="000000"/>
              </a:buClr>
              <a:buSzPts val="1100"/>
              <a:buFont typeface="Arial"/>
              <a:buNone/>
            </a:pPr>
            <a:r>
              <a:rPr lang="he-IL" dirty="0"/>
              <a:t>הבעיה היא שלא שזה קשה, אלא בהרבה מקרים גם כמעט בלתי אפשרי. למשל כאשר המודל הוא </a:t>
            </a:r>
            <a:r>
              <a:rPr lang="en-US" dirty="0" err="1"/>
              <a:t>misspecified</a:t>
            </a:r>
            <a:r>
              <a:rPr lang="he-IL" dirty="0"/>
              <a:t> או כשהוא </a:t>
            </a:r>
            <a:r>
              <a:rPr lang="en-US" dirty="0"/>
              <a:t>underspecified</a:t>
            </a:r>
            <a:r>
              <a:rPr lang="he-IL" dirty="0"/>
              <a:t>, כלומר אקספרסיבי יתר על המידה כמו רשתות.</a:t>
            </a:r>
          </a:p>
          <a:p>
            <a:pPr marL="0" marR="0" lvl="0" indent="0" algn="r" rtl="1">
              <a:lnSpc>
                <a:spcPct val="100000"/>
              </a:lnSpc>
              <a:spcBef>
                <a:spcPts val="0"/>
              </a:spcBef>
              <a:spcAft>
                <a:spcPts val="0"/>
              </a:spcAft>
              <a:buClr>
                <a:srgbClr val="000000"/>
              </a:buClr>
              <a:buSzPts val="1100"/>
              <a:buFont typeface="Arial"/>
              <a:buNone/>
            </a:pPr>
            <a:r>
              <a:rPr lang="he-IL" dirty="0"/>
              <a:t>*</a:t>
            </a:r>
          </a:p>
          <a:p>
            <a:pPr marL="0" marR="0" lvl="0" indent="0" algn="r" rtl="1">
              <a:lnSpc>
                <a:spcPct val="100000"/>
              </a:lnSpc>
              <a:spcBef>
                <a:spcPts val="0"/>
              </a:spcBef>
              <a:spcAft>
                <a:spcPts val="0"/>
              </a:spcAft>
              <a:buClr>
                <a:srgbClr val="000000"/>
              </a:buClr>
              <a:buSzPts val="1100"/>
              <a:buFont typeface="Arial"/>
              <a:buNone/>
            </a:pPr>
            <a:r>
              <a:rPr lang="he-IL" dirty="0"/>
              <a:t>אני אציג פתרון אחד לבעיה שהוצג ב-</a:t>
            </a:r>
            <a:r>
              <a:rPr lang="en-US" dirty="0"/>
              <a:t>preprint</a:t>
            </a:r>
            <a:r>
              <a:rPr lang="he-IL" dirty="0"/>
              <a:t> הזה של כמה חוקרים </a:t>
            </a:r>
            <a:r>
              <a:rPr lang="he-IL" dirty="0" err="1"/>
              <a:t>מטוקי</a:t>
            </a:r>
            <a:endParaRPr lang="he-IL" dirty="0"/>
          </a:p>
          <a:p>
            <a:pPr marL="0" marR="0" lvl="0" indent="0" algn="r" rtl="1">
              <a:lnSpc>
                <a:spcPct val="100000"/>
              </a:lnSpc>
              <a:spcBef>
                <a:spcPts val="0"/>
              </a:spcBef>
              <a:spcAft>
                <a:spcPts val="0"/>
              </a:spcAft>
              <a:buClr>
                <a:srgbClr val="000000"/>
              </a:buClr>
              <a:buSzPts val="1100"/>
              <a:buFont typeface="Arial"/>
              <a:buNone/>
            </a:pPr>
            <a:r>
              <a:rPr lang="he-IL" dirty="0"/>
              <a:t>הפתרון שלהם מתבסס על האבחנה שלא דרוש לנו לדעת את כל ה-</a:t>
            </a:r>
            <a:r>
              <a:rPr lang="en-US" dirty="0"/>
              <a:t>posterior distribution</a:t>
            </a:r>
            <a:r>
              <a:rPr lang="he-IL" dirty="0"/>
              <a:t>, אלא מספיק לנו לדעת שני ערכים: האם המקסימום של ההסתברויות האלה קטן או גדול מ-</a:t>
            </a:r>
            <a:r>
              <a:rPr lang="en-US" dirty="0"/>
              <a:t>1-c</a:t>
            </a:r>
            <a:r>
              <a:rPr lang="he-IL" dirty="0"/>
              <a:t>, ומיהו ה-</a:t>
            </a:r>
            <a:r>
              <a:rPr lang="en-US" dirty="0"/>
              <a:t>argmax</a:t>
            </a:r>
            <a:r>
              <a:rPr lang="he-IL" dirty="0"/>
              <a:t> שלהם. </a:t>
            </a:r>
          </a:p>
          <a:p>
            <a:pPr marL="0" marR="0" lvl="0" indent="0" algn="r" rtl="1">
              <a:lnSpc>
                <a:spcPct val="100000"/>
              </a:lnSpc>
              <a:spcBef>
                <a:spcPts val="0"/>
              </a:spcBef>
              <a:spcAft>
                <a:spcPts val="0"/>
              </a:spcAft>
              <a:buClr>
                <a:srgbClr val="000000"/>
              </a:buClr>
              <a:buSzPts val="1100"/>
              <a:buFont typeface="Arial"/>
              <a:buNone/>
            </a:pPr>
            <a:r>
              <a:rPr lang="he-IL" dirty="0"/>
              <a:t>*</a:t>
            </a:r>
          </a:p>
          <a:p>
            <a:pPr marL="0" marR="0" lvl="0" indent="0" algn="r" rtl="1">
              <a:lnSpc>
                <a:spcPct val="100000"/>
              </a:lnSpc>
              <a:spcBef>
                <a:spcPts val="0"/>
              </a:spcBef>
              <a:spcAft>
                <a:spcPts val="0"/>
              </a:spcAft>
              <a:buClr>
                <a:srgbClr val="000000"/>
              </a:buClr>
              <a:buSzPts val="1100"/>
              <a:buFont typeface="Arial"/>
              <a:buNone/>
            </a:pPr>
            <a:r>
              <a:rPr lang="he-IL" dirty="0"/>
              <a:t>איך ננצל את האבחנה הזו? נבצע רדוקציה של הבעיה ל-</a:t>
            </a:r>
            <a:r>
              <a:rPr lang="en-US" dirty="0"/>
              <a:t>framework</a:t>
            </a:r>
            <a:r>
              <a:rPr lang="he-IL" dirty="0"/>
              <a:t> של </a:t>
            </a:r>
            <a:r>
              <a:rPr lang="en-US" dirty="0"/>
              <a:t>cost sensitive learning</a:t>
            </a:r>
            <a:r>
              <a:rPr lang="he-IL" dirty="0"/>
              <a:t> בהקשר של סיווג רגיל. ה-</a:t>
            </a:r>
            <a:r>
              <a:rPr lang="en-US" dirty="0"/>
              <a:t>framework</a:t>
            </a:r>
            <a:r>
              <a:rPr lang="he-IL" dirty="0"/>
              <a:t> הזה אומר שאנחנו יכולים לשים </a:t>
            </a:r>
            <a:r>
              <a:rPr lang="en-US" dirty="0"/>
              <a:t>penalties</a:t>
            </a:r>
            <a:r>
              <a:rPr lang="he-IL" dirty="0"/>
              <a:t> שונים על טעויות שונות, כמו </a:t>
            </a:r>
            <a:r>
              <a:rPr lang="en-US" dirty="0"/>
              <a:t>class-weight</a:t>
            </a:r>
            <a:r>
              <a:rPr lang="he-IL" dirty="0"/>
              <a:t> ב-SKLEARN.</a:t>
            </a:r>
          </a:p>
          <a:p>
            <a:pPr marL="0" marR="0" lvl="0" indent="0" algn="r" rtl="1">
              <a:lnSpc>
                <a:spcPct val="100000"/>
              </a:lnSpc>
              <a:spcBef>
                <a:spcPts val="0"/>
              </a:spcBef>
              <a:spcAft>
                <a:spcPts val="0"/>
              </a:spcAft>
              <a:buClr>
                <a:srgbClr val="000000"/>
              </a:buClr>
              <a:buSzPts val="1100"/>
              <a:buFont typeface="Arial"/>
              <a:buNone/>
            </a:pPr>
            <a:r>
              <a:rPr lang="he-IL" dirty="0"/>
              <a:t>נדבר על זה בהקשר של סיווג בינארי ואחר כך נרחיב למקרה הכללי של </a:t>
            </a:r>
            <a:r>
              <a:rPr lang="he-IL" dirty="0" err="1"/>
              <a:t>M</a:t>
            </a:r>
            <a:r>
              <a:rPr lang="en-US" dirty="0" err="1"/>
              <a:t>ulti</a:t>
            </a:r>
            <a:r>
              <a:rPr lang="en-US" dirty="0"/>
              <a:t> class</a:t>
            </a:r>
            <a:r>
              <a:rPr lang="he-IL" dirty="0"/>
              <a:t>. </a:t>
            </a:r>
          </a:p>
          <a:p>
            <a:pPr marL="0" marR="0" lvl="0" indent="0" algn="r" rtl="1">
              <a:lnSpc>
                <a:spcPct val="100000"/>
              </a:lnSpc>
              <a:spcBef>
                <a:spcPts val="0"/>
              </a:spcBef>
              <a:spcAft>
                <a:spcPts val="0"/>
              </a:spcAft>
              <a:buClr>
                <a:srgbClr val="000000"/>
              </a:buClr>
              <a:buSzPts val="1100"/>
              <a:buFont typeface="Arial"/>
              <a:buNone/>
            </a:pPr>
            <a:r>
              <a:rPr lang="he-IL" dirty="0"/>
              <a:t>למשל, אנחנו יכולים לקבוע פרמטר אלפא עבור ה-</a:t>
            </a:r>
            <a:r>
              <a:rPr lang="en-US" dirty="0"/>
              <a:t>false positive rate</a:t>
            </a:r>
            <a:r>
              <a:rPr lang="he-IL" dirty="0"/>
              <a:t>, ואז </a:t>
            </a:r>
            <a:r>
              <a:rPr lang="en-US" dirty="0"/>
              <a:t>1-alpha</a:t>
            </a:r>
            <a:r>
              <a:rPr lang="he-IL" dirty="0"/>
              <a:t> יהיה ה-</a:t>
            </a:r>
            <a:r>
              <a:rPr lang="en-US" dirty="0"/>
              <a:t>penalty</a:t>
            </a:r>
            <a:r>
              <a:rPr lang="he-IL" dirty="0"/>
              <a:t> ל-</a:t>
            </a:r>
            <a:r>
              <a:rPr lang="en-US" dirty="0"/>
              <a:t>false negative rate</a:t>
            </a:r>
            <a:r>
              <a:rPr lang="he-IL" dirty="0"/>
              <a:t>. ב-</a:t>
            </a:r>
            <a:r>
              <a:rPr lang="en-US" dirty="0"/>
              <a:t>alpha=0.5</a:t>
            </a:r>
            <a:r>
              <a:rPr lang="he-IL" dirty="0"/>
              <a:t> אנחנו חוזרים לסיווג בינארי רגיל.</a:t>
            </a:r>
          </a:p>
          <a:p>
            <a:pPr marL="0" marR="0" lvl="0" indent="0" algn="r" rtl="1">
              <a:lnSpc>
                <a:spcPct val="100000"/>
              </a:lnSpc>
              <a:spcBef>
                <a:spcPts val="0"/>
              </a:spcBef>
              <a:spcAft>
                <a:spcPts val="0"/>
              </a:spcAft>
              <a:buClr>
                <a:srgbClr val="000000"/>
              </a:buClr>
              <a:buSzPts val="1100"/>
              <a:buFont typeface="Arial"/>
              <a:buNone/>
            </a:pPr>
            <a:r>
              <a:rPr lang="he-IL" dirty="0"/>
              <a:t>אז אנחנו נשתמש ב-</a:t>
            </a:r>
            <a:r>
              <a:rPr lang="en-US" dirty="0"/>
              <a:t>framework</a:t>
            </a:r>
            <a:r>
              <a:rPr lang="he-IL" dirty="0"/>
              <a:t> הזה שמגיע מהעולם של סיווג ללא </a:t>
            </a:r>
            <a:r>
              <a:rPr lang="en-US" dirty="0"/>
              <a:t>reject </a:t>
            </a:r>
            <a:r>
              <a:rPr lang="he-IL" dirty="0"/>
              <a:t> כדי לפתור את בעיית ה-</a:t>
            </a:r>
            <a:r>
              <a:rPr lang="en-US" dirty="0"/>
              <a:t>reject</a:t>
            </a:r>
            <a:r>
              <a:rPr lang="he-IL" dirty="0"/>
              <a:t>.</a:t>
            </a:r>
          </a:p>
          <a:p>
            <a:pPr marL="0" marR="0" lvl="0" indent="0" algn="r" rtl="1">
              <a:lnSpc>
                <a:spcPct val="100000"/>
              </a:lnSpc>
              <a:spcBef>
                <a:spcPts val="0"/>
              </a:spcBef>
              <a:spcAft>
                <a:spcPts val="0"/>
              </a:spcAft>
              <a:buClr>
                <a:srgbClr val="000000"/>
              </a:buClr>
              <a:buSzPts val="1100"/>
              <a:buFont typeface="Arial"/>
              <a:buNone/>
            </a:pPr>
            <a:endParaRPr lang="he-IL" dirty="0"/>
          </a:p>
          <a:p>
            <a:pPr marL="0" marR="0" lvl="0" indent="0" algn="r" rtl="1">
              <a:lnSpc>
                <a:spcPct val="100000"/>
              </a:lnSpc>
              <a:spcBef>
                <a:spcPts val="0"/>
              </a:spcBef>
              <a:spcAft>
                <a:spcPts val="0"/>
              </a:spcAft>
              <a:buClr>
                <a:srgbClr val="000000"/>
              </a:buClr>
              <a:buSzPts val="1100"/>
              <a:buFont typeface="Arial"/>
              <a:buNone/>
            </a:pPr>
            <a:endParaRPr lang="he-IL" dirty="0"/>
          </a:p>
          <a:p>
            <a:pPr marL="0" marR="0" lvl="0" indent="0" algn="r" rtl="1">
              <a:lnSpc>
                <a:spcPct val="100000"/>
              </a:lnSpc>
              <a:spcBef>
                <a:spcPts val="0"/>
              </a:spcBef>
              <a:spcAft>
                <a:spcPts val="0"/>
              </a:spcAft>
              <a:buClr>
                <a:srgbClr val="000000"/>
              </a:buClr>
              <a:buSzPts val="1100"/>
              <a:buFont typeface="Arial"/>
              <a:buNone/>
            </a:pPr>
            <a:endParaRPr lang="he-IL" dirty="0"/>
          </a:p>
        </p:txBody>
      </p:sp>
    </p:spTree>
    <p:extLst>
      <p:ext uri="{BB962C8B-B14F-4D97-AF65-F5344CB8AC3E}">
        <p14:creationId xmlns:p14="http://schemas.microsoft.com/office/powerpoint/2010/main" val="3171575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c4966ebb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c4966eb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r>
              <a:rPr lang="he-IL" dirty="0"/>
              <a:t>ב-</a:t>
            </a:r>
            <a:r>
              <a:rPr lang="en-US" dirty="0"/>
              <a:t>cost </a:t>
            </a:r>
            <a:r>
              <a:rPr lang="en-US" dirty="0" err="1"/>
              <a:t>senstive</a:t>
            </a:r>
            <a:r>
              <a:rPr lang="en-US" dirty="0"/>
              <a:t> learning</a:t>
            </a:r>
            <a:r>
              <a:rPr lang="he-IL" dirty="0"/>
              <a:t> המסווג האופטימלי נראה ככה - משווים את ה-</a:t>
            </a:r>
            <a:r>
              <a:rPr lang="en-US" dirty="0"/>
              <a:t>posterior</a:t>
            </a:r>
            <a:r>
              <a:rPr lang="he-IL" dirty="0"/>
              <a:t> לפרמטר אלפא שהוא ה-</a:t>
            </a:r>
            <a:r>
              <a:rPr lang="en-US" dirty="0"/>
              <a:t>false positive rate</a:t>
            </a:r>
            <a:r>
              <a:rPr lang="he-IL" dirty="0"/>
              <a:t>, ומסווגים לפי התוצאה. נסמן את המסווג הזה כ-</a:t>
            </a:r>
            <a:r>
              <a:rPr lang="en-US" dirty="0"/>
              <a:t>f</a:t>
            </a:r>
            <a:r>
              <a:rPr lang="he-IL" dirty="0"/>
              <a:t> אלפא סטאר.</a:t>
            </a:r>
          </a:p>
          <a:p>
            <a:pPr marL="0" marR="0" lvl="0" indent="0" algn="r" rtl="1">
              <a:lnSpc>
                <a:spcPct val="100000"/>
              </a:lnSpc>
              <a:spcBef>
                <a:spcPts val="0"/>
              </a:spcBef>
              <a:spcAft>
                <a:spcPts val="0"/>
              </a:spcAft>
              <a:buClr>
                <a:srgbClr val="000000"/>
              </a:buClr>
              <a:buSzPts val="1100"/>
              <a:buFont typeface="Arial"/>
              <a:buNone/>
            </a:pPr>
            <a:endParaRPr lang="en-US" dirty="0"/>
          </a:p>
          <a:p>
            <a:pPr marL="0" marR="0" lvl="0" indent="0" algn="r" rtl="1">
              <a:lnSpc>
                <a:spcPct val="100000"/>
              </a:lnSpc>
              <a:spcBef>
                <a:spcPts val="0"/>
              </a:spcBef>
              <a:spcAft>
                <a:spcPts val="0"/>
              </a:spcAft>
              <a:buClr>
                <a:srgbClr val="000000"/>
              </a:buClr>
              <a:buSzPts val="1100"/>
              <a:buFont typeface="Arial"/>
              <a:buNone/>
            </a:pPr>
            <a:r>
              <a:rPr lang="he-IL" dirty="0"/>
              <a:t>נסתכל שוב על הכלל של </a:t>
            </a:r>
            <a:r>
              <a:rPr lang="en-US" dirty="0"/>
              <a:t>chow </a:t>
            </a:r>
            <a:r>
              <a:rPr lang="he-IL" dirty="0"/>
              <a:t> לסיווג עם </a:t>
            </a:r>
            <a:r>
              <a:rPr lang="en-US" dirty="0"/>
              <a:t>rejection</a:t>
            </a:r>
            <a:r>
              <a:rPr lang="he-IL" dirty="0"/>
              <a:t>, במקרה הבינארי. אנחנו יכולים לרשום אותו ככה, טיפה פחות אלגנטי מקודם אבל זה אותו הדבר. זה שקול </a:t>
            </a:r>
            <a:r>
              <a:rPr lang="he-IL" dirty="0" err="1"/>
              <a:t>ללמצוא</a:t>
            </a:r>
            <a:r>
              <a:rPr lang="he-IL" dirty="0"/>
              <a:t> את המקסימום בין </a:t>
            </a:r>
            <a:r>
              <a:rPr lang="en-US" dirty="0"/>
              <a:t>P(y=1|x)</a:t>
            </a:r>
            <a:r>
              <a:rPr lang="he-IL" dirty="0"/>
              <a:t> לבין </a:t>
            </a:r>
            <a:r>
              <a:rPr lang="en-US" dirty="0"/>
              <a:t>p(y=-1|x)</a:t>
            </a:r>
            <a:r>
              <a:rPr lang="he-IL" dirty="0"/>
              <a:t>, ולשאול האם גדול או קטן מ-</a:t>
            </a:r>
            <a:r>
              <a:rPr lang="en-US" dirty="0"/>
              <a:t>1-c</a:t>
            </a:r>
            <a:r>
              <a:rPr lang="he-IL" dirty="0"/>
              <a:t>. רואים את זה? </a:t>
            </a:r>
            <a:r>
              <a:rPr lang="he-IL" dirty="0" err="1"/>
              <a:t>אוקיי</a:t>
            </a:r>
            <a:r>
              <a:rPr lang="he-IL" dirty="0"/>
              <a:t>, אז אנחנו ממשיכים </a:t>
            </a:r>
            <a:r>
              <a:rPr lang="he-IL" dirty="0" err="1"/>
              <a:t>במסאג</a:t>
            </a:r>
            <a:r>
              <a:rPr lang="he-IL" dirty="0"/>
              <a:t>' כדי להפוך את זה למשהו כמו זה. </a:t>
            </a:r>
          </a:p>
          <a:p>
            <a:pPr marL="0" marR="0" lvl="0" indent="0" algn="r" rtl="1">
              <a:lnSpc>
                <a:spcPct val="100000"/>
              </a:lnSpc>
              <a:spcBef>
                <a:spcPts val="0"/>
              </a:spcBef>
              <a:spcAft>
                <a:spcPts val="0"/>
              </a:spcAft>
              <a:buClr>
                <a:srgbClr val="000000"/>
              </a:buClr>
              <a:buSzPts val="1100"/>
              <a:buFont typeface="Arial"/>
              <a:buNone/>
            </a:pPr>
            <a:r>
              <a:rPr lang="he-IL" dirty="0"/>
              <a:t>*</a:t>
            </a:r>
          </a:p>
          <a:p>
            <a:pPr marL="0" marR="0" lvl="0" indent="0" algn="r" rtl="1">
              <a:lnSpc>
                <a:spcPct val="100000"/>
              </a:lnSpc>
              <a:spcBef>
                <a:spcPts val="0"/>
              </a:spcBef>
              <a:spcAft>
                <a:spcPts val="0"/>
              </a:spcAft>
              <a:buClr>
                <a:srgbClr val="000000"/>
              </a:buClr>
              <a:buSzPts val="1100"/>
              <a:buFont typeface="Arial"/>
              <a:buNone/>
            </a:pPr>
            <a:r>
              <a:rPr lang="he-IL" dirty="0"/>
              <a:t>אנחנו יכולים לקחת שני מסווגים כאלה, אחד עם פרמטר </a:t>
            </a:r>
            <a:r>
              <a:rPr lang="he-IL" dirty="0" err="1"/>
              <a:t>C</a:t>
            </a:r>
            <a:r>
              <a:rPr lang="he-IL" dirty="0"/>
              <a:t> ואחד עם פרמטר 1-</a:t>
            </a:r>
            <a:r>
              <a:rPr lang="en-US" dirty="0"/>
              <a:t>C</a:t>
            </a:r>
            <a:r>
              <a:rPr lang="he-IL" dirty="0"/>
              <a:t>, ולבטא את אותו הכלל ככה. למה זה נכון? אם </a:t>
            </a:r>
            <a:r>
              <a:rPr lang="en-US" dirty="0"/>
              <a:t>f_1-c</a:t>
            </a:r>
            <a:r>
              <a:rPr lang="he-IL" dirty="0"/>
              <a:t> נותן פלט של 1 זה אומר ש-</a:t>
            </a:r>
            <a:r>
              <a:rPr lang="en-US" dirty="0"/>
              <a:t>p(y=+1|x)</a:t>
            </a:r>
            <a:r>
              <a:rPr lang="he-IL" dirty="0"/>
              <a:t> גדול מ-</a:t>
            </a:r>
            <a:r>
              <a:rPr lang="en-US" dirty="0"/>
              <a:t>1-c</a:t>
            </a:r>
            <a:r>
              <a:rPr lang="he-IL" dirty="0"/>
              <a:t>, שזה המקרה כאן. אם </a:t>
            </a:r>
            <a:r>
              <a:rPr lang="en-US" dirty="0" err="1"/>
              <a:t>f_c</a:t>
            </a:r>
            <a:r>
              <a:rPr lang="he-IL" dirty="0"/>
              <a:t> נותן פלט מינוס אחד זה אומר ש-</a:t>
            </a:r>
            <a:r>
              <a:rPr lang="en-US" dirty="0"/>
              <a:t>p(y=1|x)</a:t>
            </a:r>
            <a:r>
              <a:rPr lang="he-IL" dirty="0"/>
              <a:t> קטן מ-</a:t>
            </a:r>
            <a:r>
              <a:rPr lang="he-IL" dirty="0" err="1"/>
              <a:t>C</a:t>
            </a:r>
            <a:r>
              <a:rPr lang="he-IL" dirty="0"/>
              <a:t>, שזה המקרה כאן. ובמקרים הנותרים אנחנו נעשה </a:t>
            </a:r>
            <a:r>
              <a:rPr lang="en-US" dirty="0"/>
              <a:t>reject</a:t>
            </a:r>
            <a:r>
              <a:rPr lang="he-IL" dirty="0"/>
              <a:t>. </a:t>
            </a:r>
          </a:p>
          <a:p>
            <a:pPr marL="0" marR="0" lvl="0" indent="0" algn="r" rtl="1">
              <a:lnSpc>
                <a:spcPct val="100000"/>
              </a:lnSpc>
              <a:spcBef>
                <a:spcPts val="0"/>
              </a:spcBef>
              <a:spcAft>
                <a:spcPts val="0"/>
              </a:spcAft>
              <a:buClr>
                <a:srgbClr val="000000"/>
              </a:buClr>
              <a:buSzPts val="1100"/>
              <a:buFont typeface="Arial"/>
              <a:buNone/>
            </a:pPr>
            <a:r>
              <a:rPr lang="he-IL" dirty="0"/>
              <a:t>הרדוקציה הזו אומרת שפתרנו את בעיית ה-</a:t>
            </a:r>
            <a:r>
              <a:rPr lang="en-US" dirty="0"/>
              <a:t>classification with rejection</a:t>
            </a:r>
            <a:r>
              <a:rPr lang="he-IL" dirty="0"/>
              <a:t> למקרה הבינארי באמצעות שני מסווגים מסוג של </a:t>
            </a:r>
            <a:r>
              <a:rPr lang="en-US" dirty="0"/>
              <a:t>cost sensitive learning</a:t>
            </a:r>
            <a:r>
              <a:rPr lang="he-IL" dirty="0"/>
              <a:t>.</a:t>
            </a:r>
          </a:p>
          <a:p>
            <a:pPr marL="0" marR="0" lvl="0" indent="0" algn="r" rtl="1">
              <a:lnSpc>
                <a:spcPct val="100000"/>
              </a:lnSpc>
              <a:spcBef>
                <a:spcPts val="0"/>
              </a:spcBef>
              <a:spcAft>
                <a:spcPts val="0"/>
              </a:spcAft>
              <a:buClr>
                <a:srgbClr val="000000"/>
              </a:buClr>
              <a:buSzPts val="1100"/>
              <a:buFont typeface="Arial"/>
              <a:buNone/>
            </a:pPr>
            <a:r>
              <a:rPr lang="he-IL" dirty="0"/>
              <a:t>טוב אז זה נחמד, איך עוברים למקרה הכללי של </a:t>
            </a:r>
            <a:r>
              <a:rPr lang="en-US" dirty="0"/>
              <a:t>multi class</a:t>
            </a:r>
            <a:r>
              <a:rPr lang="he-IL" dirty="0"/>
              <a:t>?</a:t>
            </a:r>
          </a:p>
          <a:p>
            <a:pPr marL="0" marR="0" lvl="0" indent="0" algn="r" rtl="1">
              <a:lnSpc>
                <a:spcPct val="100000"/>
              </a:lnSpc>
              <a:spcBef>
                <a:spcPts val="0"/>
              </a:spcBef>
              <a:spcAft>
                <a:spcPts val="0"/>
              </a:spcAft>
              <a:buClr>
                <a:srgbClr val="000000"/>
              </a:buClr>
              <a:buSzPts val="1100"/>
              <a:buFont typeface="Arial"/>
              <a:buNone/>
            </a:pPr>
            <a:endParaRPr lang="he-IL" dirty="0"/>
          </a:p>
          <a:p>
            <a:pPr marL="0" marR="0" lvl="0" indent="0" algn="r" rtl="1">
              <a:lnSpc>
                <a:spcPct val="100000"/>
              </a:lnSpc>
              <a:spcBef>
                <a:spcPts val="0"/>
              </a:spcBef>
              <a:spcAft>
                <a:spcPts val="0"/>
              </a:spcAft>
              <a:buClr>
                <a:srgbClr val="000000"/>
              </a:buClr>
              <a:buSzPts val="1100"/>
              <a:buFont typeface="Arial"/>
              <a:buNone/>
            </a:pPr>
            <a:endParaRPr lang="he-IL" dirty="0"/>
          </a:p>
          <a:p>
            <a:pPr marL="0" marR="0" lvl="0" indent="0" algn="r" rtl="1">
              <a:lnSpc>
                <a:spcPct val="100000"/>
              </a:lnSpc>
              <a:spcBef>
                <a:spcPts val="0"/>
              </a:spcBef>
              <a:spcAft>
                <a:spcPts val="0"/>
              </a:spcAft>
              <a:buClr>
                <a:srgbClr val="000000"/>
              </a:buClr>
              <a:buSzPts val="1100"/>
              <a:buFont typeface="Arial"/>
              <a:buNone/>
            </a:pPr>
            <a:endParaRPr lang="he-IL" dirty="0"/>
          </a:p>
        </p:txBody>
      </p:sp>
    </p:spTree>
    <p:extLst>
      <p:ext uri="{BB962C8B-B14F-4D97-AF65-F5344CB8AC3E}">
        <p14:creationId xmlns:p14="http://schemas.microsoft.com/office/powerpoint/2010/main" val="1954598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c4966ebb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c4966eb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r>
              <a:rPr lang="he-IL" dirty="0"/>
              <a:t>קודם כל נגדיר את המסווג האופטימלי עם מחיר טעות </a:t>
            </a:r>
            <a:r>
              <a:rPr lang="en-US" dirty="0"/>
              <a:t>alpha</a:t>
            </a:r>
            <a:r>
              <a:rPr lang="he-IL" dirty="0"/>
              <a:t> למקרה של </a:t>
            </a:r>
            <a:r>
              <a:rPr lang="en-US" dirty="0"/>
              <a:t>one versus rest classification</a:t>
            </a:r>
            <a:r>
              <a:rPr lang="he-IL" dirty="0"/>
              <a:t>.</a:t>
            </a:r>
            <a:endParaRPr lang="en-US" dirty="0"/>
          </a:p>
          <a:p>
            <a:pPr marL="0" marR="0" lvl="0" indent="0" algn="r" rtl="1">
              <a:lnSpc>
                <a:spcPct val="100000"/>
              </a:lnSpc>
              <a:spcBef>
                <a:spcPts val="0"/>
              </a:spcBef>
              <a:spcAft>
                <a:spcPts val="0"/>
              </a:spcAft>
              <a:buClr>
                <a:srgbClr val="000000"/>
              </a:buClr>
              <a:buSzPts val="1100"/>
              <a:buFont typeface="Arial"/>
              <a:buNone/>
            </a:pPr>
            <a:r>
              <a:rPr lang="he-IL" dirty="0"/>
              <a:t>עכשיו ננסח את הכלל לסיווג עם </a:t>
            </a:r>
            <a:r>
              <a:rPr lang="en-US" dirty="0"/>
              <a:t>reject</a:t>
            </a:r>
            <a:r>
              <a:rPr lang="he-IL" dirty="0"/>
              <a:t> באמצעות שימוש במסווגים כאלה. זה נראה ככה. יש לנו </a:t>
            </a:r>
            <a:r>
              <a:rPr lang="he-IL" dirty="0" err="1"/>
              <a:t>K</a:t>
            </a:r>
            <a:r>
              <a:rPr lang="he-IL" dirty="0"/>
              <a:t> מסווגים כאלה מסוג </a:t>
            </a:r>
            <a:r>
              <a:rPr lang="en-US" dirty="0"/>
              <a:t>one-versus rest</a:t>
            </a:r>
            <a:r>
              <a:rPr lang="he-IL" dirty="0"/>
              <a:t>, אחד לכל </a:t>
            </a:r>
            <a:r>
              <a:rPr lang="en-US" dirty="0"/>
              <a:t>class</a:t>
            </a:r>
            <a:r>
              <a:rPr lang="he-IL" dirty="0"/>
              <a:t>. הם מחזירים אחד או מינוס אחד. אם כולם מחזירים מינוס אחד, נבחר לדחות את </a:t>
            </a:r>
            <a:r>
              <a:rPr lang="he-IL" dirty="0" err="1"/>
              <a:t>X</a:t>
            </a:r>
            <a:r>
              <a:rPr lang="he-IL" dirty="0"/>
              <a:t>. אם יש מסווג אחד שמחזיר סיווג חיובי, נבחר את ה-</a:t>
            </a:r>
            <a:r>
              <a:rPr lang="en-US" dirty="0"/>
              <a:t>class</a:t>
            </a:r>
            <a:r>
              <a:rPr lang="he-IL" dirty="0"/>
              <a:t> שלו. לא יכול להיות שיהיה יותר ממסווג אחד שמחזיר סיווג חיובי, כי זה עבור אותו ה-</a:t>
            </a:r>
            <a:r>
              <a:rPr lang="en-US" dirty="0"/>
              <a:t>class</a:t>
            </a:r>
            <a:r>
              <a:rPr lang="he-IL" dirty="0"/>
              <a:t> ההסתברות גדולה מחצי ולא יכולים להיות שניים כאלה.</a:t>
            </a:r>
          </a:p>
          <a:p>
            <a:pPr marL="0" marR="0" lvl="0" indent="0" algn="r" rtl="1">
              <a:lnSpc>
                <a:spcPct val="100000"/>
              </a:lnSpc>
              <a:spcBef>
                <a:spcPts val="0"/>
              </a:spcBef>
              <a:spcAft>
                <a:spcPts val="0"/>
              </a:spcAft>
              <a:buClr>
                <a:srgbClr val="000000"/>
              </a:buClr>
              <a:buSzPts val="1100"/>
              <a:buFont typeface="Arial"/>
              <a:buNone/>
            </a:pPr>
            <a:r>
              <a:rPr lang="he-IL" dirty="0" err="1"/>
              <a:t>אוקיי</a:t>
            </a:r>
            <a:r>
              <a:rPr lang="he-IL" dirty="0"/>
              <a:t>, אז סיימנו את הפיתוח. הראינו בעצם שאפשר לפתור את בעיית ה-</a:t>
            </a:r>
            <a:r>
              <a:rPr lang="en-US" dirty="0"/>
              <a:t>reject </a:t>
            </a:r>
            <a:r>
              <a:rPr lang="he-IL" dirty="0"/>
              <a:t> באמצעות אנסמבל של </a:t>
            </a:r>
            <a:r>
              <a:rPr lang="he-IL" dirty="0" err="1"/>
              <a:t>K</a:t>
            </a:r>
            <a:r>
              <a:rPr lang="he-IL" dirty="0"/>
              <a:t>  מסווגים בינאריים מסוג OVR עם סף </a:t>
            </a:r>
            <a:r>
              <a:rPr lang="en-US" dirty="0"/>
              <a:t>1-c</a:t>
            </a:r>
            <a:r>
              <a:rPr lang="he-IL" dirty="0"/>
              <a:t>.</a:t>
            </a:r>
          </a:p>
        </p:txBody>
      </p:sp>
    </p:spTree>
    <p:extLst>
      <p:ext uri="{BB962C8B-B14F-4D97-AF65-F5344CB8AC3E}">
        <p14:creationId xmlns:p14="http://schemas.microsoft.com/office/powerpoint/2010/main" val="2998426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0" y="1910674"/>
            <a:ext cx="8520600" cy="886500"/>
          </a:xfrm>
          <a:prstGeom prst="rect">
            <a:avLst/>
          </a:prstGeom>
        </p:spPr>
        <p:txBody>
          <a:bodyPr spcFirstLastPara="1" wrap="square" lIns="0" tIns="228600" rIns="0" bIns="0" anchor="b" anchorCtr="0">
            <a:noAutofit/>
          </a:bodyPr>
          <a:lstStyle>
            <a:lvl1pPr lvl="0" algn="ctr">
              <a:spcBef>
                <a:spcPts val="0"/>
              </a:spcBef>
              <a:spcAft>
                <a:spcPts val="0"/>
              </a:spcAft>
              <a:buSzPts val="2400"/>
              <a:buNone/>
              <a:defRPr/>
            </a:lvl1pPr>
            <a:lvl2pPr lvl="1" algn="ctr">
              <a:spcBef>
                <a:spcPts val="0"/>
              </a:spcBef>
              <a:spcAft>
                <a:spcPts val="0"/>
              </a:spcAft>
              <a:buSzPts val="2400"/>
              <a:buNone/>
              <a:defRPr/>
            </a:lvl2pPr>
            <a:lvl3pPr lvl="2" algn="ctr">
              <a:spcBef>
                <a:spcPts val="0"/>
              </a:spcBef>
              <a:spcAft>
                <a:spcPts val="0"/>
              </a:spcAft>
              <a:buSzPts val="2400"/>
              <a:buNone/>
              <a:defRPr/>
            </a:lvl3pPr>
            <a:lvl4pPr lvl="3" algn="ctr">
              <a:spcBef>
                <a:spcPts val="0"/>
              </a:spcBef>
              <a:spcAft>
                <a:spcPts val="0"/>
              </a:spcAft>
              <a:buSzPts val="2400"/>
              <a:buNone/>
              <a:defRPr/>
            </a:lvl4pPr>
            <a:lvl5pPr lvl="4" algn="ctr">
              <a:spcBef>
                <a:spcPts val="0"/>
              </a:spcBef>
              <a:spcAft>
                <a:spcPts val="0"/>
              </a:spcAft>
              <a:buSzPts val="2400"/>
              <a:buNone/>
              <a:defRPr/>
            </a:lvl5pPr>
            <a:lvl6pPr lvl="5" algn="ctr">
              <a:spcBef>
                <a:spcPts val="0"/>
              </a:spcBef>
              <a:spcAft>
                <a:spcPts val="0"/>
              </a:spcAft>
              <a:buSzPts val="2400"/>
              <a:buNone/>
              <a:defRPr/>
            </a:lvl6pPr>
            <a:lvl7pPr lvl="6" algn="ctr">
              <a:spcBef>
                <a:spcPts val="0"/>
              </a:spcBef>
              <a:spcAft>
                <a:spcPts val="0"/>
              </a:spcAft>
              <a:buSzPts val="2400"/>
              <a:buNone/>
              <a:defRPr/>
            </a:lvl7pPr>
            <a:lvl8pPr lvl="7" algn="ctr">
              <a:spcBef>
                <a:spcPts val="0"/>
              </a:spcBef>
              <a:spcAft>
                <a:spcPts val="0"/>
              </a:spcAft>
              <a:buSzPts val="2400"/>
              <a:buNone/>
              <a:defRPr/>
            </a:lvl8pPr>
            <a:lvl9pPr lvl="8" algn="ctr">
              <a:spcBef>
                <a:spcPts val="0"/>
              </a:spcBef>
              <a:spcAft>
                <a:spcPts val="0"/>
              </a:spcAft>
              <a:buSzPts val="2400"/>
              <a:buNone/>
              <a:defRPr/>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0" tIns="91425" rIns="91425" bIns="91425" anchor="t" anchorCtr="0">
            <a:noAutofit/>
          </a:bodyPr>
          <a:lstStyle>
            <a:lvl1pPr lvl="0" algn="ctr">
              <a:lnSpc>
                <a:spcPct val="100000"/>
              </a:lnSpc>
              <a:spcBef>
                <a:spcPts val="0"/>
              </a:spcBef>
              <a:spcAft>
                <a:spcPts val="0"/>
              </a:spcAft>
              <a:buClr>
                <a:schemeClr val="accent3"/>
              </a:buClr>
              <a:buSzPts val="2200"/>
              <a:buFont typeface="Poppins Medium"/>
              <a:buNone/>
              <a:defRPr sz="2200">
                <a:solidFill>
                  <a:schemeClr val="accent3"/>
                </a:solidFill>
                <a:latin typeface="Poppins Medium"/>
                <a:ea typeface="Poppins Medium"/>
                <a:cs typeface="Poppins Medium"/>
                <a:sym typeface="Poppins Medium"/>
              </a:defRPr>
            </a:lvl1pPr>
            <a:lvl2pPr lvl="1" algn="ctr">
              <a:lnSpc>
                <a:spcPct val="100000"/>
              </a:lnSpc>
              <a:spcBef>
                <a:spcPts val="0"/>
              </a:spcBef>
              <a:spcAft>
                <a:spcPts val="0"/>
              </a:spcAft>
              <a:buClr>
                <a:schemeClr val="accent3"/>
              </a:buClr>
              <a:buSzPts val="2200"/>
              <a:buFont typeface="Poppins Medium"/>
              <a:buNone/>
              <a:defRPr sz="2200">
                <a:solidFill>
                  <a:schemeClr val="accent3"/>
                </a:solidFill>
                <a:latin typeface="Poppins Medium"/>
                <a:ea typeface="Poppins Medium"/>
                <a:cs typeface="Poppins Medium"/>
                <a:sym typeface="Poppins Medium"/>
              </a:defRPr>
            </a:lvl2pPr>
            <a:lvl3pPr lvl="2" algn="ctr">
              <a:lnSpc>
                <a:spcPct val="100000"/>
              </a:lnSpc>
              <a:spcBef>
                <a:spcPts val="0"/>
              </a:spcBef>
              <a:spcAft>
                <a:spcPts val="0"/>
              </a:spcAft>
              <a:buClr>
                <a:schemeClr val="accent3"/>
              </a:buClr>
              <a:buSzPts val="2200"/>
              <a:buFont typeface="Poppins Medium"/>
              <a:buNone/>
              <a:defRPr sz="2200">
                <a:solidFill>
                  <a:schemeClr val="accent3"/>
                </a:solidFill>
                <a:latin typeface="Poppins Medium"/>
                <a:ea typeface="Poppins Medium"/>
                <a:cs typeface="Poppins Medium"/>
                <a:sym typeface="Poppins Medium"/>
              </a:defRPr>
            </a:lvl3pPr>
            <a:lvl4pPr lvl="3" algn="ctr">
              <a:lnSpc>
                <a:spcPct val="100000"/>
              </a:lnSpc>
              <a:spcBef>
                <a:spcPts val="0"/>
              </a:spcBef>
              <a:spcAft>
                <a:spcPts val="0"/>
              </a:spcAft>
              <a:buClr>
                <a:schemeClr val="accent3"/>
              </a:buClr>
              <a:buSzPts val="2200"/>
              <a:buFont typeface="Poppins Medium"/>
              <a:buNone/>
              <a:defRPr sz="2200">
                <a:solidFill>
                  <a:schemeClr val="accent3"/>
                </a:solidFill>
                <a:latin typeface="Poppins Medium"/>
                <a:ea typeface="Poppins Medium"/>
                <a:cs typeface="Poppins Medium"/>
                <a:sym typeface="Poppins Medium"/>
              </a:defRPr>
            </a:lvl4pPr>
            <a:lvl5pPr lvl="4" algn="ctr">
              <a:lnSpc>
                <a:spcPct val="100000"/>
              </a:lnSpc>
              <a:spcBef>
                <a:spcPts val="0"/>
              </a:spcBef>
              <a:spcAft>
                <a:spcPts val="0"/>
              </a:spcAft>
              <a:buClr>
                <a:schemeClr val="accent3"/>
              </a:buClr>
              <a:buSzPts val="2200"/>
              <a:buFont typeface="Poppins Medium"/>
              <a:buNone/>
              <a:defRPr sz="2200">
                <a:solidFill>
                  <a:schemeClr val="accent3"/>
                </a:solidFill>
                <a:latin typeface="Poppins Medium"/>
                <a:ea typeface="Poppins Medium"/>
                <a:cs typeface="Poppins Medium"/>
                <a:sym typeface="Poppins Medium"/>
              </a:defRPr>
            </a:lvl5pPr>
            <a:lvl6pPr lvl="5" algn="ctr">
              <a:lnSpc>
                <a:spcPct val="100000"/>
              </a:lnSpc>
              <a:spcBef>
                <a:spcPts val="0"/>
              </a:spcBef>
              <a:spcAft>
                <a:spcPts val="0"/>
              </a:spcAft>
              <a:buClr>
                <a:schemeClr val="accent3"/>
              </a:buClr>
              <a:buSzPts val="2200"/>
              <a:buFont typeface="Poppins Medium"/>
              <a:buNone/>
              <a:defRPr sz="2200">
                <a:solidFill>
                  <a:schemeClr val="accent3"/>
                </a:solidFill>
                <a:latin typeface="Poppins Medium"/>
                <a:ea typeface="Poppins Medium"/>
                <a:cs typeface="Poppins Medium"/>
                <a:sym typeface="Poppins Medium"/>
              </a:defRPr>
            </a:lvl6pPr>
            <a:lvl7pPr lvl="6" algn="ctr">
              <a:lnSpc>
                <a:spcPct val="100000"/>
              </a:lnSpc>
              <a:spcBef>
                <a:spcPts val="0"/>
              </a:spcBef>
              <a:spcAft>
                <a:spcPts val="0"/>
              </a:spcAft>
              <a:buClr>
                <a:schemeClr val="accent3"/>
              </a:buClr>
              <a:buSzPts val="2200"/>
              <a:buFont typeface="Poppins Medium"/>
              <a:buNone/>
              <a:defRPr sz="2200">
                <a:solidFill>
                  <a:schemeClr val="accent3"/>
                </a:solidFill>
                <a:latin typeface="Poppins Medium"/>
                <a:ea typeface="Poppins Medium"/>
                <a:cs typeface="Poppins Medium"/>
                <a:sym typeface="Poppins Medium"/>
              </a:defRPr>
            </a:lvl7pPr>
            <a:lvl8pPr lvl="7" algn="ctr">
              <a:lnSpc>
                <a:spcPct val="100000"/>
              </a:lnSpc>
              <a:spcBef>
                <a:spcPts val="0"/>
              </a:spcBef>
              <a:spcAft>
                <a:spcPts val="0"/>
              </a:spcAft>
              <a:buClr>
                <a:schemeClr val="accent3"/>
              </a:buClr>
              <a:buSzPts val="2200"/>
              <a:buFont typeface="Poppins Medium"/>
              <a:buNone/>
              <a:defRPr sz="2200">
                <a:solidFill>
                  <a:schemeClr val="accent3"/>
                </a:solidFill>
                <a:latin typeface="Poppins Medium"/>
                <a:ea typeface="Poppins Medium"/>
                <a:cs typeface="Poppins Medium"/>
                <a:sym typeface="Poppins Medium"/>
              </a:defRPr>
            </a:lvl8pPr>
            <a:lvl9pPr lvl="8" algn="ctr">
              <a:lnSpc>
                <a:spcPct val="100000"/>
              </a:lnSpc>
              <a:spcBef>
                <a:spcPts val="0"/>
              </a:spcBef>
              <a:spcAft>
                <a:spcPts val="0"/>
              </a:spcAft>
              <a:buClr>
                <a:schemeClr val="accent3"/>
              </a:buClr>
              <a:buSzPts val="2200"/>
              <a:buFont typeface="Poppins Medium"/>
              <a:buNone/>
              <a:defRPr sz="2200">
                <a:solidFill>
                  <a:schemeClr val="accent3"/>
                </a:solidFill>
                <a:latin typeface="Poppins Medium"/>
                <a:ea typeface="Poppins Medium"/>
                <a:cs typeface="Poppins Medium"/>
                <a:sym typeface="Poppins Medium"/>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4061600" y="744575"/>
            <a:ext cx="1020802" cy="102077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3"/>
        <p:cNvGrpSpPr/>
        <p:nvPr/>
      </p:nvGrpSpPr>
      <p:grpSpPr>
        <a:xfrm>
          <a:off x="0" y="0"/>
          <a:ext cx="0" cy="0"/>
          <a:chOff x="0" y="0"/>
          <a:chExt cx="0" cy="0"/>
        </a:xfrm>
      </p:grpSpPr>
      <p:sp>
        <p:nvSpPr>
          <p:cNvPr id="54" name="Google Shape;54;p11"/>
          <p:cNvSpPr txBox="1">
            <a:spLocks noGrp="1"/>
          </p:cNvSpPr>
          <p:nvPr>
            <p:ph type="title" hasCustomPrompt="1"/>
          </p:nvPr>
        </p:nvSpPr>
        <p:spPr>
          <a:xfrm>
            <a:off x="311700" y="1106125"/>
            <a:ext cx="8520600" cy="1963500"/>
          </a:xfrm>
          <a:prstGeom prst="rect">
            <a:avLst/>
          </a:prstGeom>
        </p:spPr>
        <p:txBody>
          <a:bodyPr spcFirstLastPara="1" wrap="square" lIns="0" tIns="228600" rIns="0" bIns="0" anchor="b" anchorCtr="0">
            <a:noAutofit/>
          </a:bodyPr>
          <a:lstStyle>
            <a:lvl1pPr lvl="0" algn="ctr">
              <a:spcBef>
                <a:spcPts val="0"/>
              </a:spcBef>
              <a:spcAft>
                <a:spcPts val="0"/>
              </a:spcAft>
              <a:buClr>
                <a:schemeClr val="accent1"/>
              </a:buClr>
              <a:buSzPts val="12000"/>
              <a:buNone/>
              <a:defRPr sz="12000">
                <a:solidFill>
                  <a:schemeClr val="accent1"/>
                </a:solidFill>
              </a:defRPr>
            </a:lvl1pPr>
            <a:lvl2pPr lvl="1" algn="ctr">
              <a:spcBef>
                <a:spcPts val="0"/>
              </a:spcBef>
              <a:spcAft>
                <a:spcPts val="0"/>
              </a:spcAft>
              <a:buClr>
                <a:schemeClr val="accent1"/>
              </a:buClr>
              <a:buSzPts val="12000"/>
              <a:buNone/>
              <a:defRPr sz="12000">
                <a:solidFill>
                  <a:schemeClr val="accent1"/>
                </a:solidFill>
              </a:defRPr>
            </a:lvl2pPr>
            <a:lvl3pPr lvl="2" algn="ctr">
              <a:spcBef>
                <a:spcPts val="0"/>
              </a:spcBef>
              <a:spcAft>
                <a:spcPts val="0"/>
              </a:spcAft>
              <a:buClr>
                <a:schemeClr val="accent1"/>
              </a:buClr>
              <a:buSzPts val="12000"/>
              <a:buNone/>
              <a:defRPr sz="12000">
                <a:solidFill>
                  <a:schemeClr val="accent1"/>
                </a:solidFill>
              </a:defRPr>
            </a:lvl3pPr>
            <a:lvl4pPr lvl="3" algn="ctr">
              <a:spcBef>
                <a:spcPts val="0"/>
              </a:spcBef>
              <a:spcAft>
                <a:spcPts val="0"/>
              </a:spcAft>
              <a:buClr>
                <a:schemeClr val="accent1"/>
              </a:buClr>
              <a:buSzPts val="12000"/>
              <a:buNone/>
              <a:defRPr sz="12000">
                <a:solidFill>
                  <a:schemeClr val="accent1"/>
                </a:solidFill>
              </a:defRPr>
            </a:lvl4pPr>
            <a:lvl5pPr lvl="4" algn="ctr">
              <a:spcBef>
                <a:spcPts val="0"/>
              </a:spcBef>
              <a:spcAft>
                <a:spcPts val="0"/>
              </a:spcAft>
              <a:buClr>
                <a:schemeClr val="accent1"/>
              </a:buClr>
              <a:buSzPts val="12000"/>
              <a:buNone/>
              <a:defRPr sz="12000">
                <a:solidFill>
                  <a:schemeClr val="accent1"/>
                </a:solidFill>
              </a:defRPr>
            </a:lvl5pPr>
            <a:lvl6pPr lvl="5" algn="ctr">
              <a:spcBef>
                <a:spcPts val="0"/>
              </a:spcBef>
              <a:spcAft>
                <a:spcPts val="0"/>
              </a:spcAft>
              <a:buClr>
                <a:schemeClr val="accent1"/>
              </a:buClr>
              <a:buSzPts val="12000"/>
              <a:buNone/>
              <a:defRPr sz="12000">
                <a:solidFill>
                  <a:schemeClr val="accent1"/>
                </a:solidFill>
              </a:defRPr>
            </a:lvl6pPr>
            <a:lvl7pPr lvl="6" algn="ctr">
              <a:spcBef>
                <a:spcPts val="0"/>
              </a:spcBef>
              <a:spcAft>
                <a:spcPts val="0"/>
              </a:spcAft>
              <a:buClr>
                <a:schemeClr val="accent1"/>
              </a:buClr>
              <a:buSzPts val="12000"/>
              <a:buNone/>
              <a:defRPr sz="12000">
                <a:solidFill>
                  <a:schemeClr val="accent1"/>
                </a:solidFill>
              </a:defRPr>
            </a:lvl7pPr>
            <a:lvl8pPr lvl="7" algn="ctr">
              <a:spcBef>
                <a:spcPts val="0"/>
              </a:spcBef>
              <a:spcAft>
                <a:spcPts val="0"/>
              </a:spcAft>
              <a:buClr>
                <a:schemeClr val="accent1"/>
              </a:buClr>
              <a:buSzPts val="12000"/>
              <a:buNone/>
              <a:defRPr sz="12000">
                <a:solidFill>
                  <a:schemeClr val="accent1"/>
                </a:solidFill>
              </a:defRPr>
            </a:lvl8pPr>
            <a:lvl9pPr lvl="8" algn="ctr">
              <a:spcBef>
                <a:spcPts val="0"/>
              </a:spcBef>
              <a:spcAft>
                <a:spcPts val="0"/>
              </a:spcAft>
              <a:buClr>
                <a:schemeClr val="accent1"/>
              </a:buClr>
              <a:buSzPts val="12000"/>
              <a:buNone/>
              <a:defRPr sz="12000">
                <a:solidFill>
                  <a:schemeClr val="accent1"/>
                </a:solidFill>
              </a:defRPr>
            </a:lvl9pPr>
          </a:lstStyle>
          <a:p>
            <a:r>
              <a:t>xx%</a:t>
            </a:r>
          </a:p>
        </p:txBody>
      </p:sp>
      <p:sp>
        <p:nvSpPr>
          <p:cNvPr id="55" name="Google Shape;55;p11"/>
          <p:cNvSpPr txBox="1">
            <a:spLocks noGrp="1"/>
          </p:cNvSpPr>
          <p:nvPr>
            <p:ph type="body" idx="1"/>
          </p:nvPr>
        </p:nvSpPr>
        <p:spPr>
          <a:xfrm>
            <a:off x="311700" y="3152225"/>
            <a:ext cx="8520600" cy="1300800"/>
          </a:xfrm>
          <a:prstGeom prst="rect">
            <a:avLst/>
          </a:prstGeom>
        </p:spPr>
        <p:txBody>
          <a:bodyPr spcFirstLastPara="1" wrap="square" lIns="0" tIns="91425" rIns="91425" bIns="91425" anchor="t" anchorCtr="0">
            <a:noAutofit/>
          </a:bodyPr>
          <a:lstStyle>
            <a:lvl1pPr marL="457200" lvl="0" indent="-330200" algn="ctr">
              <a:spcBef>
                <a:spcPts val="0"/>
              </a:spcBef>
              <a:spcAft>
                <a:spcPts val="0"/>
              </a:spcAft>
              <a:buSzPts val="1600"/>
              <a:buChar char="●"/>
              <a:defRPr/>
            </a:lvl1pPr>
            <a:lvl2pPr marL="914400" lvl="1" indent="-304800" algn="ctr">
              <a:spcBef>
                <a:spcPts val="160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7" name="Google Shape;57;p11"/>
          <p:cNvPicPr preferRelativeResize="0"/>
          <p:nvPr/>
        </p:nvPicPr>
        <p:blipFill>
          <a:blip r:embed="rId2">
            <a:alphaModFix/>
          </a:blip>
          <a:stretch>
            <a:fillRect/>
          </a:stretch>
        </p:blipFill>
        <p:spPr>
          <a:xfrm>
            <a:off x="228600" y="4703738"/>
            <a:ext cx="245972" cy="24597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671025"/>
            <a:ext cx="8520600" cy="3801300"/>
          </a:xfrm>
          <a:prstGeom prst="rect">
            <a:avLst/>
          </a:prstGeom>
        </p:spPr>
        <p:txBody>
          <a:bodyPr spcFirstLastPara="1" wrap="square" lIns="0" tIns="228600" rIns="0" bIns="0" anchor="ctr" anchorCtr="0">
            <a:noAutofit/>
          </a:bodyPr>
          <a:lstStyle>
            <a:lvl1pPr lvl="0" algn="ctr">
              <a:spcBef>
                <a:spcPts val="0"/>
              </a:spcBef>
              <a:spcAft>
                <a:spcPts val="0"/>
              </a:spcAft>
              <a:buSzPts val="2400"/>
              <a:buNone/>
              <a:defRPr/>
            </a:lvl1pPr>
            <a:lvl2pPr lvl="1" algn="ctr">
              <a:spcBef>
                <a:spcPts val="0"/>
              </a:spcBef>
              <a:spcAft>
                <a:spcPts val="0"/>
              </a:spcAft>
              <a:buSzPts val="2400"/>
              <a:buNone/>
              <a:defRPr/>
            </a:lvl2pPr>
            <a:lvl3pPr lvl="2" algn="ctr">
              <a:spcBef>
                <a:spcPts val="0"/>
              </a:spcBef>
              <a:spcAft>
                <a:spcPts val="0"/>
              </a:spcAft>
              <a:buSzPts val="2400"/>
              <a:buNone/>
              <a:defRPr/>
            </a:lvl3pPr>
            <a:lvl4pPr lvl="3" algn="ctr">
              <a:spcBef>
                <a:spcPts val="0"/>
              </a:spcBef>
              <a:spcAft>
                <a:spcPts val="0"/>
              </a:spcAft>
              <a:buSzPts val="2400"/>
              <a:buNone/>
              <a:defRPr/>
            </a:lvl4pPr>
            <a:lvl5pPr lvl="4" algn="ctr">
              <a:spcBef>
                <a:spcPts val="0"/>
              </a:spcBef>
              <a:spcAft>
                <a:spcPts val="0"/>
              </a:spcAft>
              <a:buSzPts val="2400"/>
              <a:buNone/>
              <a:defRPr/>
            </a:lvl5pPr>
            <a:lvl6pPr lvl="5" algn="ctr">
              <a:spcBef>
                <a:spcPts val="0"/>
              </a:spcBef>
              <a:spcAft>
                <a:spcPts val="0"/>
              </a:spcAft>
              <a:buSzPts val="2400"/>
              <a:buNone/>
              <a:defRPr/>
            </a:lvl6pPr>
            <a:lvl7pPr lvl="6" algn="ctr">
              <a:spcBef>
                <a:spcPts val="0"/>
              </a:spcBef>
              <a:spcAft>
                <a:spcPts val="0"/>
              </a:spcAft>
              <a:buSzPts val="2400"/>
              <a:buNone/>
              <a:defRPr/>
            </a:lvl7pPr>
            <a:lvl8pPr lvl="7" algn="ctr">
              <a:spcBef>
                <a:spcPts val="0"/>
              </a:spcBef>
              <a:spcAft>
                <a:spcPts val="0"/>
              </a:spcAft>
              <a:buSzPts val="2400"/>
              <a:buNone/>
              <a:defRPr/>
            </a:lvl8pPr>
            <a:lvl9pPr lvl="8" algn="ctr">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7" name="Google Shape;17;p3"/>
          <p:cNvPicPr preferRelativeResize="0"/>
          <p:nvPr/>
        </p:nvPicPr>
        <p:blipFill>
          <a:blip r:embed="rId2">
            <a:alphaModFix/>
          </a:blip>
          <a:stretch>
            <a:fillRect/>
          </a:stretch>
        </p:blipFill>
        <p:spPr>
          <a:xfrm>
            <a:off x="228600" y="4703738"/>
            <a:ext cx="245972" cy="24597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228600" y="0"/>
            <a:ext cx="8520600" cy="1017600"/>
          </a:xfrm>
          <a:prstGeom prst="rect">
            <a:avLst/>
          </a:prstGeom>
        </p:spPr>
        <p:txBody>
          <a:bodyPr spcFirstLastPara="1" wrap="square" lIns="0" tIns="228600" rIns="0" bIns="0"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0" name="Google Shape;20;p4"/>
          <p:cNvSpPr txBox="1">
            <a:spLocks noGrp="1"/>
          </p:cNvSpPr>
          <p:nvPr>
            <p:ph type="body" idx="1"/>
          </p:nvPr>
        </p:nvSpPr>
        <p:spPr>
          <a:xfrm>
            <a:off x="228600" y="1152475"/>
            <a:ext cx="8676600" cy="3416400"/>
          </a:xfrm>
          <a:prstGeom prst="rect">
            <a:avLst/>
          </a:prstGeom>
        </p:spPr>
        <p:txBody>
          <a:bodyPr spcFirstLastPara="1" wrap="square" lIns="0" tIns="91425" rIns="91425" bIns="91425" anchor="t" anchorCtr="0">
            <a:noAutofit/>
          </a:bodyPr>
          <a:lstStyle>
            <a:lvl1pPr marL="457200" lvl="0" indent="-330200">
              <a:spcBef>
                <a:spcPts val="0"/>
              </a:spcBef>
              <a:spcAft>
                <a:spcPts val="0"/>
              </a:spcAft>
              <a:buSzPts val="1600"/>
              <a:buChar char="●"/>
              <a:defRPr/>
            </a:lvl1pPr>
            <a:lvl2pPr marL="914400" lvl="1" indent="-304800">
              <a:spcBef>
                <a:spcPts val="1600"/>
              </a:spcBef>
              <a:spcAft>
                <a:spcPts val="0"/>
              </a:spcAft>
              <a:buSzPts val="12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304800">
              <a:spcBef>
                <a:spcPts val="1600"/>
              </a:spcBef>
              <a:spcAft>
                <a:spcPts val="0"/>
              </a:spcAft>
              <a:buSzPts val="1200"/>
              <a:buChar char="■"/>
              <a:defRPr/>
            </a:lvl6pPr>
            <a:lvl7pPr marL="3200400" lvl="6" indent="-304800">
              <a:spcBef>
                <a:spcPts val="1600"/>
              </a:spcBef>
              <a:spcAft>
                <a:spcPts val="0"/>
              </a:spcAft>
              <a:buSzPts val="1200"/>
              <a:buChar char="●"/>
              <a:defRPr/>
            </a:lvl7pPr>
            <a:lvl8pPr marL="3657600" lvl="7" indent="-304800">
              <a:spcBef>
                <a:spcPts val="1600"/>
              </a:spcBef>
              <a:spcAft>
                <a:spcPts val="0"/>
              </a:spcAft>
              <a:buSzPts val="1200"/>
              <a:buChar char="○"/>
              <a:defRPr/>
            </a:lvl8pPr>
            <a:lvl9pPr marL="4114800" lvl="8" indent="-304800">
              <a:spcBef>
                <a:spcPts val="1600"/>
              </a:spcBef>
              <a:spcAft>
                <a:spcPts val="1600"/>
              </a:spcAft>
              <a:buSzPts val="12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2" name="Google Shape;22;p4"/>
          <p:cNvPicPr preferRelativeResize="0"/>
          <p:nvPr/>
        </p:nvPicPr>
        <p:blipFill>
          <a:blip r:embed="rId2">
            <a:alphaModFix/>
          </a:blip>
          <a:stretch>
            <a:fillRect/>
          </a:stretch>
        </p:blipFill>
        <p:spPr>
          <a:xfrm>
            <a:off x="228600" y="4703738"/>
            <a:ext cx="245972" cy="24597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28600" y="0"/>
            <a:ext cx="8520600" cy="1017600"/>
          </a:xfrm>
          <a:prstGeom prst="rect">
            <a:avLst/>
          </a:prstGeom>
        </p:spPr>
        <p:txBody>
          <a:bodyPr spcFirstLastPara="1" wrap="square" lIns="0" tIns="228600" rIns="0" bIns="0"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0"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0"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8" name="Google Shape;28;p5"/>
          <p:cNvPicPr preferRelativeResize="0"/>
          <p:nvPr/>
        </p:nvPicPr>
        <p:blipFill>
          <a:blip r:embed="rId2">
            <a:alphaModFix/>
          </a:blip>
          <a:stretch>
            <a:fillRect/>
          </a:stretch>
        </p:blipFill>
        <p:spPr>
          <a:xfrm>
            <a:off x="228600" y="4703738"/>
            <a:ext cx="245972" cy="24597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68000" y="152400"/>
            <a:ext cx="8581200" cy="865200"/>
          </a:xfrm>
          <a:prstGeom prst="rect">
            <a:avLst/>
          </a:prstGeom>
        </p:spPr>
        <p:txBody>
          <a:bodyPr spcFirstLastPara="1" wrap="square" lIns="0" tIns="0"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2" name="Google Shape;32;p6"/>
          <p:cNvPicPr preferRelativeResize="0"/>
          <p:nvPr/>
        </p:nvPicPr>
        <p:blipFill>
          <a:blip r:embed="rId2">
            <a:alphaModFix/>
          </a:blip>
          <a:stretch>
            <a:fillRect/>
          </a:stretch>
        </p:blipFill>
        <p:spPr>
          <a:xfrm>
            <a:off x="8681925" y="152400"/>
            <a:ext cx="309678" cy="30967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0" tIns="228600" rIns="0" bIns="0"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389600"/>
            <a:ext cx="2808000" cy="3179400"/>
          </a:xfrm>
          <a:prstGeom prst="rect">
            <a:avLst/>
          </a:prstGeom>
        </p:spPr>
        <p:txBody>
          <a:bodyPr spcFirstLastPara="1" wrap="square" lIns="0"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7" name="Google Shape;37;p7"/>
          <p:cNvPicPr preferRelativeResize="0"/>
          <p:nvPr/>
        </p:nvPicPr>
        <p:blipFill>
          <a:blip r:embed="rId2">
            <a:alphaModFix/>
          </a:blip>
          <a:stretch>
            <a:fillRect/>
          </a:stretch>
        </p:blipFill>
        <p:spPr>
          <a:xfrm>
            <a:off x="228600" y="4703738"/>
            <a:ext cx="245972" cy="24597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228600" y="705250"/>
            <a:ext cx="5742300" cy="3673500"/>
          </a:xfrm>
          <a:prstGeom prst="rect">
            <a:avLst/>
          </a:prstGeom>
        </p:spPr>
        <p:txBody>
          <a:bodyPr spcFirstLastPara="1" wrap="square" lIns="0"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1" name="Google Shape;41;p8"/>
          <p:cNvPicPr preferRelativeResize="0"/>
          <p:nvPr/>
        </p:nvPicPr>
        <p:blipFill>
          <a:blip r:embed="rId2">
            <a:alphaModFix/>
          </a:blip>
          <a:stretch>
            <a:fillRect/>
          </a:stretch>
        </p:blipFill>
        <p:spPr>
          <a:xfrm>
            <a:off x="228600" y="4703738"/>
            <a:ext cx="245972" cy="24597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125"/>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9"/>
          <p:cNvSpPr txBox="1">
            <a:spLocks noGrp="1"/>
          </p:cNvSpPr>
          <p:nvPr>
            <p:ph type="title"/>
          </p:nvPr>
        </p:nvSpPr>
        <p:spPr>
          <a:xfrm>
            <a:off x="228600" y="1233175"/>
            <a:ext cx="4045200" cy="1482300"/>
          </a:xfrm>
          <a:prstGeom prst="rect">
            <a:avLst/>
          </a:prstGeom>
        </p:spPr>
        <p:txBody>
          <a:bodyPr spcFirstLastPara="1" wrap="square" lIns="0" tIns="228600" rIns="0" bIns="0"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5" name="Google Shape;45;p9"/>
          <p:cNvSpPr txBox="1">
            <a:spLocks noGrp="1"/>
          </p:cNvSpPr>
          <p:nvPr>
            <p:ph type="subTitle" idx="1"/>
          </p:nvPr>
        </p:nvSpPr>
        <p:spPr>
          <a:xfrm>
            <a:off x="228600" y="2803075"/>
            <a:ext cx="4045200" cy="1235100"/>
          </a:xfrm>
          <a:prstGeom prst="rect">
            <a:avLst/>
          </a:prstGeom>
        </p:spPr>
        <p:txBody>
          <a:bodyPr spcFirstLastPara="1" wrap="square" lIns="0" tIns="91425" rIns="91425" bIns="91425" anchor="t" anchorCtr="0">
            <a:noAutofit/>
          </a:bodyPr>
          <a:lstStyle>
            <a:lvl1pPr lvl="0">
              <a:lnSpc>
                <a:spcPct val="100000"/>
              </a:lnSpc>
              <a:spcBef>
                <a:spcPts val="0"/>
              </a:spcBef>
              <a:spcAft>
                <a:spcPts val="0"/>
              </a:spcAft>
              <a:buClr>
                <a:schemeClr val="accent3"/>
              </a:buClr>
              <a:buSzPts val="2100"/>
              <a:buFont typeface="Poppins Medium"/>
              <a:buNone/>
              <a:defRPr sz="2100">
                <a:solidFill>
                  <a:schemeClr val="accent3"/>
                </a:solidFill>
                <a:latin typeface="Poppins Medium"/>
                <a:ea typeface="Poppins Medium"/>
                <a:cs typeface="Poppins Medium"/>
                <a:sym typeface="Poppins Medium"/>
              </a:defRPr>
            </a:lvl1pPr>
            <a:lvl2pPr lvl="1">
              <a:lnSpc>
                <a:spcPct val="100000"/>
              </a:lnSpc>
              <a:spcBef>
                <a:spcPts val="0"/>
              </a:spcBef>
              <a:spcAft>
                <a:spcPts val="0"/>
              </a:spcAft>
              <a:buClr>
                <a:schemeClr val="accent3"/>
              </a:buClr>
              <a:buSzPts val="2100"/>
              <a:buFont typeface="Poppins Medium"/>
              <a:buNone/>
              <a:defRPr sz="2100">
                <a:solidFill>
                  <a:schemeClr val="accent3"/>
                </a:solidFill>
                <a:latin typeface="Poppins Medium"/>
                <a:ea typeface="Poppins Medium"/>
                <a:cs typeface="Poppins Medium"/>
                <a:sym typeface="Poppins Medium"/>
              </a:defRPr>
            </a:lvl2pPr>
            <a:lvl3pPr lvl="2">
              <a:lnSpc>
                <a:spcPct val="100000"/>
              </a:lnSpc>
              <a:spcBef>
                <a:spcPts val="0"/>
              </a:spcBef>
              <a:spcAft>
                <a:spcPts val="0"/>
              </a:spcAft>
              <a:buClr>
                <a:schemeClr val="accent3"/>
              </a:buClr>
              <a:buSzPts val="2100"/>
              <a:buFont typeface="Poppins Medium"/>
              <a:buNone/>
              <a:defRPr sz="2100">
                <a:solidFill>
                  <a:schemeClr val="accent3"/>
                </a:solidFill>
                <a:latin typeface="Poppins Medium"/>
                <a:ea typeface="Poppins Medium"/>
                <a:cs typeface="Poppins Medium"/>
                <a:sym typeface="Poppins Medium"/>
              </a:defRPr>
            </a:lvl3pPr>
            <a:lvl4pPr lvl="3">
              <a:lnSpc>
                <a:spcPct val="100000"/>
              </a:lnSpc>
              <a:spcBef>
                <a:spcPts val="0"/>
              </a:spcBef>
              <a:spcAft>
                <a:spcPts val="0"/>
              </a:spcAft>
              <a:buClr>
                <a:schemeClr val="accent3"/>
              </a:buClr>
              <a:buSzPts val="2100"/>
              <a:buFont typeface="Poppins Medium"/>
              <a:buNone/>
              <a:defRPr sz="2100">
                <a:solidFill>
                  <a:schemeClr val="accent3"/>
                </a:solidFill>
                <a:latin typeface="Poppins Medium"/>
                <a:ea typeface="Poppins Medium"/>
                <a:cs typeface="Poppins Medium"/>
                <a:sym typeface="Poppins Medium"/>
              </a:defRPr>
            </a:lvl4pPr>
            <a:lvl5pPr lvl="4">
              <a:lnSpc>
                <a:spcPct val="100000"/>
              </a:lnSpc>
              <a:spcBef>
                <a:spcPts val="0"/>
              </a:spcBef>
              <a:spcAft>
                <a:spcPts val="0"/>
              </a:spcAft>
              <a:buClr>
                <a:schemeClr val="accent3"/>
              </a:buClr>
              <a:buSzPts val="2100"/>
              <a:buFont typeface="Poppins Medium"/>
              <a:buNone/>
              <a:defRPr sz="2100">
                <a:solidFill>
                  <a:schemeClr val="accent3"/>
                </a:solidFill>
                <a:latin typeface="Poppins Medium"/>
                <a:ea typeface="Poppins Medium"/>
                <a:cs typeface="Poppins Medium"/>
                <a:sym typeface="Poppins Medium"/>
              </a:defRPr>
            </a:lvl5pPr>
            <a:lvl6pPr lvl="5">
              <a:lnSpc>
                <a:spcPct val="100000"/>
              </a:lnSpc>
              <a:spcBef>
                <a:spcPts val="0"/>
              </a:spcBef>
              <a:spcAft>
                <a:spcPts val="0"/>
              </a:spcAft>
              <a:buClr>
                <a:schemeClr val="accent3"/>
              </a:buClr>
              <a:buSzPts val="2100"/>
              <a:buFont typeface="Poppins Medium"/>
              <a:buNone/>
              <a:defRPr sz="2100">
                <a:solidFill>
                  <a:schemeClr val="accent3"/>
                </a:solidFill>
                <a:latin typeface="Poppins Medium"/>
                <a:ea typeface="Poppins Medium"/>
                <a:cs typeface="Poppins Medium"/>
                <a:sym typeface="Poppins Medium"/>
              </a:defRPr>
            </a:lvl6pPr>
            <a:lvl7pPr lvl="6">
              <a:lnSpc>
                <a:spcPct val="100000"/>
              </a:lnSpc>
              <a:spcBef>
                <a:spcPts val="0"/>
              </a:spcBef>
              <a:spcAft>
                <a:spcPts val="0"/>
              </a:spcAft>
              <a:buClr>
                <a:schemeClr val="accent3"/>
              </a:buClr>
              <a:buSzPts val="2100"/>
              <a:buFont typeface="Poppins Medium"/>
              <a:buNone/>
              <a:defRPr sz="2100">
                <a:solidFill>
                  <a:schemeClr val="accent3"/>
                </a:solidFill>
                <a:latin typeface="Poppins Medium"/>
                <a:ea typeface="Poppins Medium"/>
                <a:cs typeface="Poppins Medium"/>
                <a:sym typeface="Poppins Medium"/>
              </a:defRPr>
            </a:lvl7pPr>
            <a:lvl8pPr lvl="7">
              <a:lnSpc>
                <a:spcPct val="100000"/>
              </a:lnSpc>
              <a:spcBef>
                <a:spcPts val="0"/>
              </a:spcBef>
              <a:spcAft>
                <a:spcPts val="0"/>
              </a:spcAft>
              <a:buClr>
                <a:schemeClr val="accent3"/>
              </a:buClr>
              <a:buSzPts val="2100"/>
              <a:buFont typeface="Poppins Medium"/>
              <a:buNone/>
              <a:defRPr sz="2100">
                <a:solidFill>
                  <a:schemeClr val="accent3"/>
                </a:solidFill>
                <a:latin typeface="Poppins Medium"/>
                <a:ea typeface="Poppins Medium"/>
                <a:cs typeface="Poppins Medium"/>
                <a:sym typeface="Poppins Medium"/>
              </a:defRPr>
            </a:lvl8pPr>
            <a:lvl9pPr lvl="8">
              <a:lnSpc>
                <a:spcPct val="100000"/>
              </a:lnSpc>
              <a:spcBef>
                <a:spcPts val="0"/>
              </a:spcBef>
              <a:spcAft>
                <a:spcPts val="0"/>
              </a:spcAft>
              <a:buClr>
                <a:schemeClr val="accent3"/>
              </a:buClr>
              <a:buSzPts val="2100"/>
              <a:buFont typeface="Poppins Medium"/>
              <a:buNone/>
              <a:defRPr sz="2100">
                <a:solidFill>
                  <a:schemeClr val="accent3"/>
                </a:solidFill>
                <a:latin typeface="Poppins Medium"/>
                <a:ea typeface="Poppins Medium"/>
                <a:cs typeface="Poppins Medium"/>
                <a:sym typeface="Poppins Medium"/>
              </a:defRPr>
            </a:lvl9pPr>
          </a:lstStyle>
          <a:p>
            <a:endParaRPr/>
          </a:p>
        </p:txBody>
      </p:sp>
      <p:sp>
        <p:nvSpPr>
          <p:cNvPr id="46" name="Google Shape;46;p9"/>
          <p:cNvSpPr txBox="1">
            <a:spLocks noGrp="1"/>
          </p:cNvSpPr>
          <p:nvPr>
            <p:ph type="body" idx="2"/>
          </p:nvPr>
        </p:nvSpPr>
        <p:spPr>
          <a:xfrm>
            <a:off x="4939500" y="724075"/>
            <a:ext cx="3837000" cy="3695100"/>
          </a:xfrm>
          <a:prstGeom prst="rect">
            <a:avLst/>
          </a:prstGeom>
        </p:spPr>
        <p:txBody>
          <a:bodyPr spcFirstLastPara="1" wrap="square" lIns="0" tIns="91425" rIns="91425" bIns="91425" anchor="ctr" anchorCtr="0">
            <a:noAutofit/>
          </a:bodyPr>
          <a:lstStyle>
            <a:lvl1pPr marL="457200" lvl="0" indent="-330200">
              <a:spcBef>
                <a:spcPts val="0"/>
              </a:spcBef>
              <a:spcAft>
                <a:spcPts val="0"/>
              </a:spcAft>
              <a:buSzPts val="1600"/>
              <a:buChar char="●"/>
              <a:defRPr/>
            </a:lvl1pPr>
            <a:lvl2pPr marL="914400" lvl="1" indent="-304800">
              <a:spcBef>
                <a:spcPts val="1600"/>
              </a:spcBef>
              <a:spcAft>
                <a:spcPts val="0"/>
              </a:spcAft>
              <a:buSzPts val="12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304800">
              <a:spcBef>
                <a:spcPts val="1600"/>
              </a:spcBef>
              <a:spcAft>
                <a:spcPts val="0"/>
              </a:spcAft>
              <a:buSzPts val="1200"/>
              <a:buChar char="■"/>
              <a:defRPr/>
            </a:lvl6pPr>
            <a:lvl7pPr marL="3200400" lvl="6" indent="-304800">
              <a:spcBef>
                <a:spcPts val="1600"/>
              </a:spcBef>
              <a:spcAft>
                <a:spcPts val="0"/>
              </a:spcAft>
              <a:buSzPts val="1200"/>
              <a:buChar char="●"/>
              <a:defRPr/>
            </a:lvl7pPr>
            <a:lvl8pPr marL="3657600" lvl="7" indent="-304800">
              <a:spcBef>
                <a:spcPts val="1600"/>
              </a:spcBef>
              <a:spcAft>
                <a:spcPts val="0"/>
              </a:spcAft>
              <a:buSzPts val="1200"/>
              <a:buChar char="○"/>
              <a:defRPr/>
            </a:lvl8pPr>
            <a:lvl9pPr marL="4114800" lvl="8" indent="-304800">
              <a:spcBef>
                <a:spcPts val="1600"/>
              </a:spcBef>
              <a:spcAft>
                <a:spcPts val="1600"/>
              </a:spcAft>
              <a:buSzPts val="12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8" name="Google Shape;48;p9"/>
          <p:cNvPicPr preferRelativeResize="0"/>
          <p:nvPr/>
        </p:nvPicPr>
        <p:blipFill>
          <a:blip r:embed="rId2">
            <a:alphaModFix/>
          </a:blip>
          <a:stretch>
            <a:fillRect/>
          </a:stretch>
        </p:blipFill>
        <p:spPr>
          <a:xfrm>
            <a:off x="228600" y="4703738"/>
            <a:ext cx="245972" cy="24597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693750" y="4076450"/>
            <a:ext cx="7938600" cy="1086000"/>
          </a:xfrm>
          <a:prstGeom prst="rect">
            <a:avLst/>
          </a:prstGeom>
        </p:spPr>
        <p:txBody>
          <a:bodyPr spcFirstLastPara="1" wrap="square" lIns="0" tIns="91425" rIns="91425" bIns="228600" anchor="b" anchorCtr="0">
            <a:noAutofit/>
          </a:bodyPr>
          <a:lstStyle>
            <a:lvl1pPr marL="457200" lvl="0" indent="-228600">
              <a:lnSpc>
                <a:spcPct val="100000"/>
              </a:lnSpc>
              <a:spcBef>
                <a:spcPts val="0"/>
              </a:spcBef>
              <a:spcAft>
                <a:spcPts val="0"/>
              </a:spcAft>
              <a:buSzPts val="1400"/>
              <a:buNone/>
              <a:defRPr sz="1400"/>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2" name="Google Shape;52;p10"/>
          <p:cNvPicPr preferRelativeResize="0"/>
          <p:nvPr/>
        </p:nvPicPr>
        <p:blipFill>
          <a:blip r:embed="rId2">
            <a:alphaModFix/>
          </a:blip>
          <a:stretch>
            <a:fillRect/>
          </a:stretch>
        </p:blipFill>
        <p:spPr>
          <a:xfrm>
            <a:off x="228600" y="4703738"/>
            <a:ext cx="245972" cy="24597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8600" y="0"/>
            <a:ext cx="8520600" cy="1017600"/>
          </a:xfrm>
          <a:prstGeom prst="rect">
            <a:avLst/>
          </a:prstGeom>
          <a:noFill/>
          <a:ln>
            <a:noFill/>
          </a:ln>
        </p:spPr>
        <p:txBody>
          <a:bodyPr spcFirstLastPara="1" wrap="square" lIns="0" tIns="228600" rIns="0" bIns="0" anchor="b" anchorCtr="0">
            <a:noAutofit/>
          </a:bodyPr>
          <a:lstStyle>
            <a:lvl1pPr lvl="0">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1pPr>
            <a:lvl2pPr lvl="1">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2pPr>
            <a:lvl3pPr lvl="2">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3pPr>
            <a:lvl4pPr lvl="3">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4pPr>
            <a:lvl5pPr lvl="4">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5pPr>
            <a:lvl6pPr lvl="5">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6pPr>
            <a:lvl7pPr lvl="6">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7pPr>
            <a:lvl8pPr lvl="7">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8pPr>
            <a:lvl9pPr lvl="8">
              <a:spcBef>
                <a:spcPts val="0"/>
              </a:spcBef>
              <a:spcAft>
                <a:spcPts val="0"/>
              </a:spcAft>
              <a:buClr>
                <a:schemeClr val="dk2"/>
              </a:buClr>
              <a:buSzPts val="2400"/>
              <a:buFont typeface="Poppins Medium"/>
              <a:buNone/>
              <a:defRPr sz="2400">
                <a:solidFill>
                  <a:schemeClr val="dk2"/>
                </a:solidFill>
                <a:latin typeface="Poppins Medium"/>
                <a:ea typeface="Poppins Medium"/>
                <a:cs typeface="Poppins Medium"/>
                <a:sym typeface="Poppins Medium"/>
              </a:defRPr>
            </a:lvl9pPr>
          </a:lstStyle>
          <a:p>
            <a:endParaRPr/>
          </a:p>
        </p:txBody>
      </p:sp>
      <p:sp>
        <p:nvSpPr>
          <p:cNvPr id="7" name="Google Shape;7;p1"/>
          <p:cNvSpPr txBox="1">
            <a:spLocks noGrp="1"/>
          </p:cNvSpPr>
          <p:nvPr>
            <p:ph type="body" idx="1"/>
          </p:nvPr>
        </p:nvSpPr>
        <p:spPr>
          <a:xfrm>
            <a:off x="228600" y="1152475"/>
            <a:ext cx="8676600" cy="3416400"/>
          </a:xfrm>
          <a:prstGeom prst="rect">
            <a:avLst/>
          </a:prstGeom>
          <a:noFill/>
          <a:ln>
            <a:noFill/>
          </a:ln>
        </p:spPr>
        <p:txBody>
          <a:bodyPr spcFirstLastPara="1" wrap="square" lIns="0" tIns="91425" rIns="91425" bIns="91425"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15000"/>
              </a:lnSpc>
              <a:spcBef>
                <a:spcPts val="1600"/>
              </a:spcBef>
              <a:spcAft>
                <a:spcPts val="160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people.eecs.berkeley.edu/~wainwrig/stat241b/bartlettetal.pdf"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proceedings.mlr.press/v8/nadeem10a/nadeem10a.pdf"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hyperlink" Target="https://papers.nips.cc/paper/2018/file/09d37c08f7b129e96277388757530c72-Paper.pdf" TargetMode="External"/><Relationship Id="rId7"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hyperlink" Target="https://arxiv.org/abs/2006.01862" TargetMode="External"/><Relationship Id="rId4" Type="http://schemas.openxmlformats.org/officeDocument/2006/relationships/hyperlink" Target="https://arxiv.org/abs/1903.12220"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koaning.io/posts/high-on-probability-low-on-certainty/"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arxiv.org/pdf/1802.07810.pdf" TargetMode="External"/><Relationship Id="rId3" Type="http://schemas.openxmlformats.org/officeDocument/2006/relationships/image" Target="../media/image6.png"/><Relationship Id="rId7" Type="http://schemas.openxmlformats.org/officeDocument/2006/relationships/hyperlink" Target="https://arxiv.org/abs/2011.06167"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dl.acm.org/doi/10.1145/3290605.3300234" TargetMode="External"/><Relationship Id="rId5" Type="http://schemas.openxmlformats.org/officeDocument/2006/relationships/hyperlink" Target="https://koaning.io/posts/mean-squared-terror/" TargetMode="External"/><Relationship Id="rId10" Type="http://schemas.openxmlformats.org/officeDocument/2006/relationships/hyperlink" Target="https://arxiv.org/abs/2004.13102" TargetMode="External"/><Relationship Id="rId4" Type="http://schemas.openxmlformats.org/officeDocument/2006/relationships/image" Target="../media/image7.png"/><Relationship Id="rId9" Type="http://schemas.openxmlformats.org/officeDocument/2006/relationships/hyperlink" Target="https://aiweb.cs.washington.edu/ai/pubs/bansal-aaai19.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document/5222035"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hyperlink" Target="https://ieeexplore.ieee.org/document/105440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l.acm.org/doi/abs/10.1016/j.patrec.2008.03.010"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hyperlink" Target="https://arxiv.org/pdf/1901.10655.pdf" TargetMode="External"/><Relationship Id="rId4" Type="http://schemas.openxmlformats.org/officeDocument/2006/relationships/hyperlink" Target="https://cs.nyu.edu/~mohri/pub/rej.pdf"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arxiv.org/pdf/2010.11748.pdf"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web.eecs.umich.edu/~cscott/pubs/asymsurrEJS.pdf" TargetMode="External"/><Relationship Id="rId5" Type="http://schemas.openxmlformats.org/officeDocument/2006/relationships/hyperlink" Target="http://web.cs.iastate.edu/~honavar/elkan.pdf" TargetMode="Externa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63"/>
        <p:cNvGrpSpPr/>
        <p:nvPr/>
      </p:nvGrpSpPr>
      <p:grpSpPr>
        <a:xfrm>
          <a:off x="0" y="0"/>
          <a:ext cx="0" cy="0"/>
          <a:chOff x="0" y="0"/>
          <a:chExt cx="0" cy="0"/>
        </a:xfrm>
      </p:grpSpPr>
      <p:sp>
        <p:nvSpPr>
          <p:cNvPr id="64" name="Google Shape;64;p13"/>
          <p:cNvSpPr/>
          <p:nvPr/>
        </p:nvSpPr>
        <p:spPr>
          <a:xfrm>
            <a:off x="0" y="4885300"/>
            <a:ext cx="9144000" cy="26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txBox="1">
            <a:spLocks noGrp="1"/>
          </p:cNvSpPr>
          <p:nvPr>
            <p:ph type="ctrTitle"/>
          </p:nvPr>
        </p:nvSpPr>
        <p:spPr>
          <a:xfrm>
            <a:off x="311700" y="1724600"/>
            <a:ext cx="8520600" cy="980700"/>
          </a:xfrm>
          <a:prstGeom prst="rect">
            <a:avLst/>
          </a:prstGeom>
        </p:spPr>
        <p:txBody>
          <a:bodyPr spcFirstLastPara="1" wrap="square" lIns="0" tIns="228600" rIns="0" bIns="0" anchor="b" anchorCtr="0">
            <a:noAutofit/>
          </a:bodyPr>
          <a:lstStyle/>
          <a:p>
            <a:pPr marL="0" lvl="0" indent="0" algn="ctr" rtl="0">
              <a:spcBef>
                <a:spcPts val="0"/>
              </a:spcBef>
              <a:spcAft>
                <a:spcPts val="0"/>
              </a:spcAft>
              <a:buNone/>
            </a:pPr>
            <a:r>
              <a:rPr lang="en"/>
              <a:t>Responsible Automation</a:t>
            </a:r>
            <a:endParaRPr/>
          </a:p>
          <a:p>
            <a:pPr marL="0" lvl="0" indent="0" algn="ctr" rtl="0">
              <a:spcBef>
                <a:spcPts val="0"/>
              </a:spcBef>
              <a:spcAft>
                <a:spcPts val="0"/>
              </a:spcAft>
              <a:buNone/>
            </a:pPr>
            <a:r>
              <a:rPr lang="en"/>
              <a:t> by Learning to Defer</a:t>
            </a:r>
            <a:endParaRPr/>
          </a:p>
        </p:txBody>
      </p:sp>
      <p:pic>
        <p:nvPicPr>
          <p:cNvPr id="66" name="Google Shape;66;p13"/>
          <p:cNvPicPr preferRelativeResize="0"/>
          <p:nvPr/>
        </p:nvPicPr>
        <p:blipFill>
          <a:blip r:embed="rId3">
            <a:alphaModFix/>
          </a:blip>
          <a:stretch>
            <a:fillRect/>
          </a:stretch>
        </p:blipFill>
        <p:spPr>
          <a:xfrm>
            <a:off x="1323850" y="1930563"/>
            <a:ext cx="860100" cy="211025"/>
          </a:xfrm>
          <a:prstGeom prst="rect">
            <a:avLst/>
          </a:prstGeom>
          <a:noFill/>
          <a:ln>
            <a:noFill/>
          </a:ln>
        </p:spPr>
      </p:pic>
      <p:pic>
        <p:nvPicPr>
          <p:cNvPr id="67" name="Google Shape;67;p13"/>
          <p:cNvPicPr preferRelativeResize="0"/>
          <p:nvPr/>
        </p:nvPicPr>
        <p:blipFill>
          <a:blip r:embed="rId4">
            <a:alphaModFix/>
          </a:blip>
          <a:stretch>
            <a:fillRect/>
          </a:stretch>
        </p:blipFill>
        <p:spPr>
          <a:xfrm flipH="1">
            <a:off x="1599101" y="2237649"/>
            <a:ext cx="860100" cy="184309"/>
          </a:xfrm>
          <a:prstGeom prst="rect">
            <a:avLst/>
          </a:prstGeom>
          <a:noFill/>
          <a:ln>
            <a:noFill/>
          </a:ln>
        </p:spPr>
      </p:pic>
      <p:pic>
        <p:nvPicPr>
          <p:cNvPr id="68" name="Google Shape;68;p13"/>
          <p:cNvPicPr preferRelativeResize="0"/>
          <p:nvPr/>
        </p:nvPicPr>
        <p:blipFill rotWithShape="1">
          <a:blip r:embed="rId5">
            <a:alphaModFix/>
          </a:blip>
          <a:srcRect l="81235" t="58497"/>
          <a:stretch/>
        </p:blipFill>
        <p:spPr>
          <a:xfrm>
            <a:off x="0" y="3530100"/>
            <a:ext cx="1553295" cy="1431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p:nvPr/>
        </p:nvSpPr>
        <p:spPr>
          <a:xfrm>
            <a:off x="270450" y="1227900"/>
            <a:ext cx="8654400" cy="3627900"/>
          </a:xfrm>
          <a:prstGeom prst="rect">
            <a:avLst/>
          </a:prstGeom>
          <a:noFill/>
          <a:ln>
            <a:noFill/>
          </a:ln>
        </p:spPr>
        <p:txBody>
          <a:bodyPr spcFirstLastPara="1" wrap="square" lIns="91425" tIns="91425" rIns="91425" bIns="91425" anchor="t" anchorCtr="0">
            <a:noAutofit/>
          </a:bodyPr>
          <a:lstStyle/>
          <a:p>
            <a:pPr marL="457200" lvl="0" indent="-330200">
              <a:lnSpc>
                <a:spcPct val="150000"/>
              </a:lnSpc>
              <a:buClr>
                <a:schemeClr val="accent3"/>
              </a:buClr>
              <a:buSzPts val="1600"/>
              <a:buFont typeface="Poppins Medium"/>
              <a:buChar char="●"/>
            </a:pPr>
            <a:endParaRPr sz="1600" dirty="0">
              <a:solidFill>
                <a:schemeClr val="accent3"/>
              </a:solidFill>
              <a:latin typeface="Poppins Medium"/>
              <a:ea typeface="Poppins Medium"/>
              <a:cs typeface="Poppins Medium"/>
              <a:sym typeface="Poppins Medium"/>
            </a:endParaRPr>
          </a:p>
        </p:txBody>
      </p:sp>
      <p:sp>
        <p:nvSpPr>
          <p:cNvPr id="112" name="Google Shape;112;p19"/>
          <p:cNvSpPr txBox="1">
            <a:spLocks noGrp="1"/>
          </p:cNvSpPr>
          <p:nvPr>
            <p:ph type="title"/>
          </p:nvPr>
        </p:nvSpPr>
        <p:spPr>
          <a:xfrm>
            <a:off x="228600" y="0"/>
            <a:ext cx="5894700" cy="899100"/>
          </a:xfrm>
          <a:prstGeom prst="rect">
            <a:avLst/>
          </a:prstGeom>
        </p:spPr>
        <p:txBody>
          <a:bodyPr spcFirstLastPara="1" wrap="square" lIns="0" tIns="228600" rIns="0" bIns="0" anchor="b" anchorCtr="0">
            <a:noAutofit/>
          </a:bodyPr>
          <a:lstStyle/>
          <a:p>
            <a:r>
              <a:rPr lang="en-US" dirty="0"/>
              <a:t>Learning</a:t>
            </a:r>
            <a:endParaRPr dirty="0"/>
          </a:p>
        </p:txBody>
      </p:sp>
      <mc:AlternateContent xmlns:mc="http://schemas.openxmlformats.org/markup-compatibility/2006" xmlns:a14="http://schemas.microsoft.com/office/drawing/2010/main">
        <mc:Choice Requires="a14">
          <p:sp>
            <p:nvSpPr>
              <p:cNvPr id="4" name="Google Shape;111;p19">
                <a:extLst>
                  <a:ext uri="{FF2B5EF4-FFF2-40B4-BE49-F238E27FC236}">
                    <a16:creationId xmlns:a16="http://schemas.microsoft.com/office/drawing/2014/main" id="{38801859-E131-4F45-880A-2C31009EBA85}"/>
                  </a:ext>
                </a:extLst>
              </p:cNvPr>
              <p:cNvSpPr txBox="1"/>
              <p:nvPr/>
            </p:nvSpPr>
            <p:spPr>
              <a:xfrm>
                <a:off x="422850" y="1380300"/>
                <a:ext cx="8654400" cy="3627900"/>
              </a:xfrm>
              <a:prstGeom prst="rect">
                <a:avLst/>
              </a:prstGeom>
              <a:noFill/>
              <a:ln>
                <a:noFill/>
              </a:ln>
            </p:spPr>
            <p:txBody>
              <a:bodyPr spcFirstLastPara="1" wrap="square" lIns="91425" tIns="91425" rIns="91425" bIns="91425" anchor="t" anchorCtr="0">
                <a:noAutofit/>
              </a:bodyPr>
              <a:lstStyle/>
              <a:p>
                <a:pPr marL="457200" lvl="0" indent="-330200">
                  <a:lnSpc>
                    <a:spcPct val="250000"/>
                  </a:lnSpc>
                  <a:buClr>
                    <a:schemeClr val="accent3"/>
                  </a:buClr>
                  <a:buSzPts val="1600"/>
                  <a:buFont typeface="Poppins Medium"/>
                  <a:buChar char="●"/>
                </a:pPr>
                <a14:m>
                  <m:oMath xmlns:m="http://schemas.openxmlformats.org/officeDocument/2006/math">
                    <m:sSub>
                      <m:sSubPr>
                        <m:ctrlPr>
                          <a:rPr lang="en-US" b="0" i="1" smtClean="0">
                            <a:solidFill>
                              <a:schemeClr val="accent3"/>
                            </a:solidFill>
                            <a:latin typeface="Cambria Math" panose="02040503050406030204" pitchFamily="18" charset="0"/>
                            <a:cs typeface="Poppins Medium"/>
                            <a:sym typeface="Poppins Medium"/>
                          </a:rPr>
                        </m:ctrlPr>
                      </m:sSubPr>
                      <m:e>
                        <m:r>
                          <a:rPr lang="en-US" b="0" i="1" smtClean="0">
                            <a:solidFill>
                              <a:schemeClr val="accent3"/>
                            </a:solidFill>
                            <a:latin typeface="Cambria Math" panose="02040503050406030204" pitchFamily="18" charset="0"/>
                            <a:cs typeface="Poppins Medium"/>
                            <a:sym typeface="Poppins Medium"/>
                          </a:rPr>
                          <m:t>𝑙</m:t>
                        </m:r>
                      </m:e>
                      <m:sub>
                        <m:r>
                          <a:rPr lang="en-US" b="0" i="1" smtClean="0">
                            <a:solidFill>
                              <a:schemeClr val="accent3"/>
                            </a:solidFill>
                            <a:latin typeface="Cambria Math" panose="02040503050406030204" pitchFamily="18" charset="0"/>
                            <a:cs typeface="Poppins Medium"/>
                            <a:sym typeface="Poppins Medium"/>
                          </a:rPr>
                          <m:t>01</m:t>
                        </m:r>
                      </m:sub>
                    </m:sSub>
                  </m:oMath>
                </a14:m>
                <a:r>
                  <a:rPr lang="en-US" dirty="0">
                    <a:solidFill>
                      <a:schemeClr val="accent3"/>
                    </a:solidFill>
                    <a:latin typeface="Poppins Medium"/>
                    <a:ea typeface="Poppins Medium"/>
                    <a:cs typeface="Poppins Medium"/>
                    <a:sym typeface="Poppins Medium"/>
                  </a:rPr>
                  <a:t>, </a:t>
                </a:r>
                <a14:m>
                  <m:oMath xmlns:m="http://schemas.openxmlformats.org/officeDocument/2006/math">
                    <m:sSubSup>
                      <m:sSubSupPr>
                        <m:ctrlPr>
                          <a:rPr lang="en-US" i="1">
                            <a:solidFill>
                              <a:schemeClr val="accent3"/>
                            </a:solidFill>
                            <a:latin typeface="Cambria Math" panose="02040503050406030204" pitchFamily="18" charset="0"/>
                            <a:cs typeface="Poppins Medium"/>
                            <a:sym typeface="Poppins Medium"/>
                          </a:rPr>
                        </m:ctrlPr>
                      </m:sSubSupPr>
                      <m:e>
                        <m:r>
                          <a:rPr lang="en-US" i="1">
                            <a:solidFill>
                              <a:schemeClr val="accent3"/>
                            </a:solidFill>
                            <a:latin typeface="Cambria Math" panose="02040503050406030204" pitchFamily="18" charset="0"/>
                            <a:cs typeface="Poppins Medium"/>
                            <a:sym typeface="Poppins Medium"/>
                          </a:rPr>
                          <m:t>𝑙</m:t>
                        </m:r>
                      </m:e>
                      <m:sub>
                        <m:r>
                          <a:rPr lang="en-US" i="1">
                            <a:solidFill>
                              <a:schemeClr val="accent3"/>
                            </a:solidFill>
                            <a:latin typeface="Cambria Math" panose="02040503050406030204" pitchFamily="18" charset="0"/>
                            <a:cs typeface="Poppins Medium"/>
                            <a:sym typeface="Poppins Medium"/>
                          </a:rPr>
                          <m:t>01</m:t>
                        </m:r>
                      </m:sub>
                      <m:sup>
                        <m:r>
                          <a:rPr lang="en-US" i="1">
                            <a:solidFill>
                              <a:schemeClr val="accent3"/>
                            </a:solidFill>
                            <a:latin typeface="Cambria Math" panose="02040503050406030204" pitchFamily="18" charset="0"/>
                            <a:cs typeface="Poppins Medium"/>
                            <a:sym typeface="Poppins Medium"/>
                          </a:rPr>
                          <m:t>𝛼</m:t>
                        </m:r>
                      </m:sup>
                    </m:sSubSup>
                  </m:oMath>
                </a14:m>
                <a:r>
                  <a:rPr lang="en-US" dirty="0">
                    <a:solidFill>
                      <a:schemeClr val="accent3"/>
                    </a:solidFill>
                    <a:latin typeface="Poppins Medium"/>
                    <a:ea typeface="Poppins Medium"/>
                    <a:cs typeface="Poppins Medium"/>
                    <a:sym typeface="Poppins Medium"/>
                  </a:rPr>
                  <a:t>, </a:t>
                </a:r>
                <a14:m>
                  <m:oMath xmlns:m="http://schemas.openxmlformats.org/officeDocument/2006/math">
                    <m:sSub>
                      <m:sSubPr>
                        <m:ctrlPr>
                          <a:rPr lang="en-US" b="0" i="1" smtClean="0">
                            <a:solidFill>
                              <a:schemeClr val="accent3"/>
                            </a:solidFill>
                            <a:latin typeface="Cambria Math" panose="02040503050406030204" pitchFamily="18" charset="0"/>
                            <a:cs typeface="Poppins Medium"/>
                            <a:sym typeface="Poppins Medium"/>
                          </a:rPr>
                        </m:ctrlPr>
                      </m:sSubPr>
                      <m:e>
                        <m:r>
                          <a:rPr lang="en-US" b="0" i="1" smtClean="0">
                            <a:solidFill>
                              <a:schemeClr val="accent3"/>
                            </a:solidFill>
                            <a:latin typeface="Cambria Math" panose="02040503050406030204" pitchFamily="18" charset="0"/>
                            <a:cs typeface="Poppins Medium"/>
                            <a:sym typeface="Poppins Medium"/>
                          </a:rPr>
                          <m:t>𝑙</m:t>
                        </m:r>
                      </m:e>
                      <m:sub>
                        <m:r>
                          <a:rPr lang="en-US" b="0" i="1" smtClean="0">
                            <a:solidFill>
                              <a:schemeClr val="accent3"/>
                            </a:solidFill>
                            <a:latin typeface="Cambria Math" panose="02040503050406030204" pitchFamily="18" charset="0"/>
                            <a:cs typeface="Poppins Medium"/>
                            <a:sym typeface="Poppins Medium"/>
                          </a:rPr>
                          <m:t>01</m:t>
                        </m:r>
                        <m:r>
                          <a:rPr lang="en-US" b="0" i="1" smtClean="0">
                            <a:solidFill>
                              <a:schemeClr val="accent3"/>
                            </a:solidFill>
                            <a:latin typeface="Cambria Math" panose="02040503050406030204" pitchFamily="18" charset="0"/>
                            <a:cs typeface="Poppins Medium"/>
                            <a:sym typeface="Poppins Medium"/>
                          </a:rPr>
                          <m:t>𝑐</m:t>
                        </m:r>
                      </m:sub>
                    </m:sSub>
                  </m:oMath>
                </a14:m>
                <a:r>
                  <a:rPr lang="en-US" dirty="0">
                    <a:solidFill>
                      <a:schemeClr val="accent3"/>
                    </a:solidFill>
                    <a:latin typeface="Poppins Medium"/>
                    <a:ea typeface="Poppins Medium"/>
                    <a:cs typeface="Poppins Medium"/>
                    <a:sym typeface="Poppins Medium"/>
                  </a:rPr>
                  <a:t> computationally infeasible</a:t>
                </a:r>
              </a:p>
              <a:p>
                <a:pPr marL="457200" lvl="0" indent="-330200">
                  <a:lnSpc>
                    <a:spcPct val="250000"/>
                  </a:lnSpc>
                  <a:buClr>
                    <a:schemeClr val="accent3"/>
                  </a:buClr>
                  <a:buSzPts val="1600"/>
                  <a:buFont typeface="Poppins Medium"/>
                  <a:buChar char="●"/>
                </a:pPr>
                <a:r>
                  <a:rPr lang="en-US" dirty="0">
                    <a:solidFill>
                      <a:schemeClr val="accent3"/>
                    </a:solidFill>
                    <a:latin typeface="Poppins Medium"/>
                    <a:ea typeface="Poppins Medium"/>
                    <a:cs typeface="Poppins Medium"/>
                    <a:sym typeface="Poppins Medium"/>
                  </a:rPr>
                  <a:t>Surrogate loss</a:t>
                </a:r>
                <a14:m>
                  <m:oMath xmlns:m="http://schemas.openxmlformats.org/officeDocument/2006/math">
                    <m:r>
                      <a:rPr lang="en-US" b="0" i="0" smtClean="0">
                        <a:solidFill>
                          <a:schemeClr val="accent3"/>
                        </a:solidFill>
                        <a:latin typeface="Cambria Math" panose="02040503050406030204" pitchFamily="18" charset="0"/>
                        <a:ea typeface="Cambria Math" panose="02040503050406030204" pitchFamily="18" charset="0"/>
                        <a:cs typeface="Poppins Medium"/>
                        <a:sym typeface="Poppins Medium"/>
                      </a:rPr>
                      <m:t> </m:t>
                    </m:r>
                    <m:r>
                      <a:rPr lang="el-GR" i="1" smtClean="0">
                        <a:solidFill>
                          <a:schemeClr val="accent3"/>
                        </a:solidFill>
                        <a:latin typeface="Cambria Math" panose="02040503050406030204" pitchFamily="18" charset="0"/>
                        <a:ea typeface="Cambria Math" panose="02040503050406030204" pitchFamily="18" charset="0"/>
                        <a:cs typeface="Poppins Medium"/>
                        <a:sym typeface="Poppins Medium"/>
                      </a:rPr>
                      <m:t>𝜙</m:t>
                    </m:r>
                  </m:oMath>
                </a14:m>
                <a:r>
                  <a:rPr lang="en-US" dirty="0">
                    <a:solidFill>
                      <a:schemeClr val="accent3"/>
                    </a:solidFill>
                    <a:latin typeface="Poppins Medium"/>
                    <a:ea typeface="Poppins Medium"/>
                    <a:cs typeface="Poppins Medium"/>
                    <a:sym typeface="Poppins Medium"/>
                  </a:rPr>
                  <a:t>: any classification-calibrated loss (</a:t>
                </a:r>
                <a:r>
                  <a:rPr lang="en-US" dirty="0">
                    <a:solidFill>
                      <a:schemeClr val="accent3"/>
                    </a:solidFill>
                    <a:latin typeface="Poppins Medium"/>
                    <a:ea typeface="Poppins Medium"/>
                    <a:cs typeface="Poppins Medium"/>
                    <a:sym typeface="Poppins Medium"/>
                    <a:hlinkClick r:id="rId3"/>
                  </a:rPr>
                  <a:t>BJM06</a:t>
                </a:r>
                <a:r>
                  <a:rPr lang="en-US" dirty="0">
                    <a:solidFill>
                      <a:schemeClr val="accent3"/>
                    </a:solidFill>
                    <a:latin typeface="Poppins Medium"/>
                    <a:ea typeface="Poppins Medium"/>
                    <a:cs typeface="Poppins Medium"/>
                    <a:sym typeface="Poppins Medium"/>
                  </a:rPr>
                  <a:t>)</a:t>
                </a:r>
              </a:p>
              <a:p>
                <a:pPr marL="457200" lvl="0" indent="-330200">
                  <a:lnSpc>
                    <a:spcPct val="250000"/>
                  </a:lnSpc>
                  <a:buClr>
                    <a:schemeClr val="accent3"/>
                  </a:buClr>
                  <a:buSzPts val="1600"/>
                  <a:buFont typeface="Poppins Medium"/>
                  <a:buChar char="●"/>
                </a:pPr>
                <a14:m>
                  <m:oMath xmlns:m="http://schemas.openxmlformats.org/officeDocument/2006/math">
                    <m:sSup>
                      <m:sSupPr>
                        <m:ctrlPr>
                          <a:rPr lang="en-US" b="0" i="1" smtClean="0">
                            <a:solidFill>
                              <a:schemeClr val="accent3"/>
                            </a:solidFill>
                            <a:latin typeface="Cambria Math" panose="02040503050406030204" pitchFamily="18" charset="0"/>
                            <a:ea typeface="Poppins Medium"/>
                            <a:cs typeface="Poppins Medium"/>
                            <a:sym typeface="Poppins Medium"/>
                          </a:rPr>
                        </m:ctrlPr>
                      </m:sSupPr>
                      <m:e>
                        <m:d>
                          <m:dPr>
                            <m:begChr m:val="["/>
                            <m:endChr m:val="]"/>
                            <m:ctrlPr>
                              <a:rPr lang="en-US" b="0" i="1" smtClean="0">
                                <a:solidFill>
                                  <a:schemeClr val="accent3"/>
                                </a:solidFill>
                                <a:latin typeface="Cambria Math" panose="02040503050406030204" pitchFamily="18" charset="0"/>
                                <a:ea typeface="Poppins Medium"/>
                                <a:cs typeface="Poppins Medium"/>
                                <a:sym typeface="Poppins Medium"/>
                              </a:rPr>
                            </m:ctrlPr>
                          </m:dPr>
                          <m:e>
                            <m:sSub>
                              <m:sSubPr>
                                <m:ctrlPr>
                                  <a:rPr lang="en-US" b="0" i="1" smtClean="0">
                                    <a:solidFill>
                                      <a:schemeClr val="accent3"/>
                                    </a:solidFill>
                                    <a:latin typeface="Cambria Math" panose="02040503050406030204" pitchFamily="18" charset="0"/>
                                    <a:ea typeface="Poppins Medium"/>
                                    <a:cs typeface="Poppins Medium"/>
                                    <a:sym typeface="Poppins Medium"/>
                                  </a:rPr>
                                </m:ctrlPr>
                              </m:sSubPr>
                              <m:e>
                                <m:r>
                                  <a:rPr lang="en-US" b="0" i="1" smtClean="0">
                                    <a:solidFill>
                                      <a:schemeClr val="accent3"/>
                                    </a:solidFill>
                                    <a:latin typeface="Cambria Math" panose="02040503050406030204" pitchFamily="18" charset="0"/>
                                    <a:ea typeface="Poppins Medium"/>
                                    <a:cs typeface="Poppins Medium"/>
                                    <a:sym typeface="Poppins Medium"/>
                                  </a:rPr>
                                  <m:t>𝑔</m:t>
                                </m:r>
                              </m:e>
                              <m:sub>
                                <m:r>
                                  <a:rPr lang="en-US" b="0" i="1" smtClean="0">
                                    <a:solidFill>
                                      <a:schemeClr val="accent3"/>
                                    </a:solidFill>
                                    <a:latin typeface="Cambria Math" panose="02040503050406030204" pitchFamily="18" charset="0"/>
                                    <a:ea typeface="Poppins Medium"/>
                                    <a:cs typeface="Poppins Medium"/>
                                    <a:sym typeface="Poppins Medium"/>
                                  </a:rPr>
                                  <m:t>1</m:t>
                                </m:r>
                              </m:sub>
                            </m:sSub>
                            <m:d>
                              <m:dPr>
                                <m:ctrlPr>
                                  <a:rPr lang="en-US" b="0" i="1" smtClean="0">
                                    <a:solidFill>
                                      <a:schemeClr val="accent3"/>
                                    </a:solidFill>
                                    <a:latin typeface="Cambria Math" panose="02040503050406030204" pitchFamily="18" charset="0"/>
                                    <a:ea typeface="Poppins Medium"/>
                                    <a:cs typeface="Poppins Medium"/>
                                    <a:sym typeface="Poppins Medium"/>
                                  </a:rPr>
                                </m:ctrlPr>
                              </m:dPr>
                              <m:e>
                                <m:r>
                                  <a:rPr lang="en-US" b="0" i="1" smtClean="0">
                                    <a:solidFill>
                                      <a:schemeClr val="accent3"/>
                                    </a:solidFill>
                                    <a:latin typeface="Cambria Math" panose="02040503050406030204" pitchFamily="18" charset="0"/>
                                    <a:ea typeface="Poppins Medium"/>
                                    <a:cs typeface="Poppins Medium"/>
                                    <a:sym typeface="Poppins Medium"/>
                                  </a:rPr>
                                  <m:t>𝑥</m:t>
                                </m:r>
                              </m:e>
                            </m:d>
                            <m:r>
                              <a:rPr lang="en-US" b="0" i="1" smtClean="0">
                                <a:solidFill>
                                  <a:schemeClr val="accent3"/>
                                </a:solidFill>
                                <a:latin typeface="Cambria Math" panose="02040503050406030204" pitchFamily="18" charset="0"/>
                                <a:ea typeface="Poppins Medium"/>
                                <a:cs typeface="Poppins Medium"/>
                                <a:sym typeface="Poppins Medium"/>
                              </a:rPr>
                              <m:t>,…,</m:t>
                            </m:r>
                            <m:sSub>
                              <m:sSubPr>
                                <m:ctrlPr>
                                  <a:rPr lang="en-US" b="0" i="1" smtClean="0">
                                    <a:solidFill>
                                      <a:schemeClr val="accent3"/>
                                    </a:solidFill>
                                    <a:latin typeface="Cambria Math" panose="02040503050406030204" pitchFamily="18" charset="0"/>
                                    <a:ea typeface="Poppins Medium"/>
                                    <a:cs typeface="Poppins Medium"/>
                                    <a:sym typeface="Poppins Medium"/>
                                  </a:rPr>
                                </m:ctrlPr>
                              </m:sSubPr>
                              <m:e>
                                <m:r>
                                  <a:rPr lang="en-US" b="0" i="1" smtClean="0">
                                    <a:solidFill>
                                      <a:schemeClr val="accent3"/>
                                    </a:solidFill>
                                    <a:latin typeface="Cambria Math" panose="02040503050406030204" pitchFamily="18" charset="0"/>
                                    <a:ea typeface="Poppins Medium"/>
                                    <a:cs typeface="Poppins Medium"/>
                                    <a:sym typeface="Poppins Medium"/>
                                  </a:rPr>
                                  <m:t>𝑔</m:t>
                                </m:r>
                              </m:e>
                              <m:sub>
                                <m:r>
                                  <a:rPr lang="en-US" b="0" i="1" smtClean="0">
                                    <a:solidFill>
                                      <a:schemeClr val="accent3"/>
                                    </a:solidFill>
                                    <a:latin typeface="Cambria Math" panose="02040503050406030204" pitchFamily="18" charset="0"/>
                                    <a:ea typeface="Poppins Medium"/>
                                    <a:cs typeface="Poppins Medium"/>
                                    <a:sym typeface="Poppins Medium"/>
                                  </a:rPr>
                                  <m:t>𝐾</m:t>
                                </m:r>
                              </m:sub>
                            </m:sSub>
                            <m:d>
                              <m:dPr>
                                <m:ctrlPr>
                                  <a:rPr lang="en-US" b="0" i="1" smtClean="0">
                                    <a:solidFill>
                                      <a:schemeClr val="accent3"/>
                                    </a:solidFill>
                                    <a:latin typeface="Cambria Math" panose="02040503050406030204" pitchFamily="18" charset="0"/>
                                    <a:ea typeface="Poppins Medium"/>
                                    <a:cs typeface="Poppins Medium"/>
                                    <a:sym typeface="Poppins Medium"/>
                                  </a:rPr>
                                </m:ctrlPr>
                              </m:dPr>
                              <m:e>
                                <m:r>
                                  <a:rPr lang="en-US" b="0" i="1" smtClean="0">
                                    <a:solidFill>
                                      <a:schemeClr val="accent3"/>
                                    </a:solidFill>
                                    <a:latin typeface="Cambria Math" panose="02040503050406030204" pitchFamily="18" charset="0"/>
                                    <a:ea typeface="Poppins Medium"/>
                                    <a:cs typeface="Poppins Medium"/>
                                    <a:sym typeface="Poppins Medium"/>
                                  </a:rPr>
                                  <m:t>𝑥</m:t>
                                </m:r>
                              </m:e>
                            </m:d>
                          </m:e>
                        </m:d>
                      </m:e>
                      <m:sup>
                        <m:r>
                          <a:rPr lang="en-US" b="0" i="1" smtClean="0">
                            <a:solidFill>
                              <a:schemeClr val="accent3"/>
                            </a:solidFill>
                            <a:latin typeface="Cambria Math" panose="02040503050406030204" pitchFamily="18" charset="0"/>
                            <a:ea typeface="Poppins Medium"/>
                            <a:cs typeface="Poppins Medium"/>
                            <a:sym typeface="Poppins Medium"/>
                          </a:rPr>
                          <m:t>𝑇</m:t>
                        </m:r>
                      </m:sup>
                    </m:sSup>
                    <m:r>
                      <a:rPr lang="en-US" b="0" i="1" smtClean="0">
                        <a:solidFill>
                          <a:schemeClr val="accent3"/>
                        </a:solidFill>
                        <a:latin typeface="Cambria Math" panose="02040503050406030204" pitchFamily="18" charset="0"/>
                        <a:ea typeface="Poppins Medium"/>
                        <a:cs typeface="Poppins Medium"/>
                        <a:sym typeface="Poppins Medium"/>
                      </a:rPr>
                      <m:t>,    </m:t>
                    </m:r>
                    <m:sSub>
                      <m:sSubPr>
                        <m:ctrlPr>
                          <a:rPr lang="en-US" b="0" i="1" smtClean="0">
                            <a:solidFill>
                              <a:schemeClr val="accent3"/>
                            </a:solidFill>
                            <a:latin typeface="Cambria Math" panose="02040503050406030204" pitchFamily="18" charset="0"/>
                            <a:ea typeface="Poppins Medium"/>
                            <a:cs typeface="Poppins Medium"/>
                            <a:sym typeface="Poppins Medium"/>
                          </a:rPr>
                        </m:ctrlPr>
                      </m:sSubPr>
                      <m:e>
                        <m:r>
                          <a:rPr lang="en-US" b="0" i="1" smtClean="0">
                            <a:solidFill>
                              <a:schemeClr val="accent3"/>
                            </a:solidFill>
                            <a:latin typeface="Cambria Math" panose="02040503050406030204" pitchFamily="18" charset="0"/>
                            <a:ea typeface="Poppins Medium"/>
                            <a:cs typeface="Poppins Medium"/>
                            <a:sym typeface="Poppins Medium"/>
                          </a:rPr>
                          <m:t>𝑔</m:t>
                        </m:r>
                      </m:e>
                      <m:sub>
                        <m:r>
                          <a:rPr lang="en-US" b="0" i="1" smtClean="0">
                            <a:solidFill>
                              <a:schemeClr val="accent3"/>
                            </a:solidFill>
                            <a:latin typeface="Cambria Math" panose="02040503050406030204" pitchFamily="18" charset="0"/>
                            <a:ea typeface="Poppins Medium"/>
                            <a:cs typeface="Poppins Medium"/>
                            <a:sym typeface="Poppins Medium"/>
                          </a:rPr>
                          <m:t>𝑦</m:t>
                        </m:r>
                        <m:r>
                          <a:rPr lang="en-US" b="0" i="1" smtClean="0">
                            <a:solidFill>
                              <a:schemeClr val="accent3"/>
                            </a:solidFill>
                            <a:latin typeface="Cambria Math" panose="02040503050406030204" pitchFamily="18" charset="0"/>
                            <a:ea typeface="Poppins Medium"/>
                            <a:cs typeface="Poppins Medium"/>
                            <a:sym typeface="Poppins Medium"/>
                          </a:rPr>
                          <m:t> </m:t>
                        </m:r>
                      </m:sub>
                    </m:sSub>
                    <m:d>
                      <m:dPr>
                        <m:ctrlPr>
                          <a:rPr lang="en-US" i="1">
                            <a:solidFill>
                              <a:schemeClr val="accent3"/>
                            </a:solidFill>
                            <a:latin typeface="Cambria Math" panose="02040503050406030204" pitchFamily="18" charset="0"/>
                            <a:ea typeface="Poppins Medium"/>
                            <a:cs typeface="Poppins Medium"/>
                            <a:sym typeface="Poppins Medium"/>
                          </a:rPr>
                        </m:ctrlPr>
                      </m:dPr>
                      <m:e>
                        <m:r>
                          <a:rPr lang="en-US" i="1">
                            <a:solidFill>
                              <a:schemeClr val="accent3"/>
                            </a:solidFill>
                            <a:latin typeface="Cambria Math" panose="02040503050406030204" pitchFamily="18" charset="0"/>
                            <a:ea typeface="Poppins Medium"/>
                            <a:cs typeface="Poppins Medium"/>
                            <a:sym typeface="Poppins Medium"/>
                          </a:rPr>
                          <m:t>𝑥</m:t>
                        </m:r>
                      </m:e>
                    </m:d>
                    <m:r>
                      <a:rPr lang="en-US" b="0" i="1" smtClean="0">
                        <a:solidFill>
                          <a:schemeClr val="accent3"/>
                        </a:solidFill>
                        <a:latin typeface="Cambria Math" panose="02040503050406030204" pitchFamily="18" charset="0"/>
                        <a:ea typeface="Poppins Medium"/>
                        <a:cs typeface="Poppins Medium"/>
                        <a:sym typeface="Poppins Medium"/>
                      </a:rPr>
                      <m:t>:</m:t>
                    </m:r>
                    <m:r>
                      <a:rPr lang="en-US" b="0" i="1" smtClean="0">
                        <a:solidFill>
                          <a:schemeClr val="accent3"/>
                        </a:solidFill>
                        <a:latin typeface="Cambria Math" panose="02040503050406030204" pitchFamily="18" charset="0"/>
                        <a:ea typeface="Cambria Math" panose="02040503050406030204" pitchFamily="18" charset="0"/>
                        <a:cs typeface="Poppins Medium"/>
                        <a:sym typeface="Poppins Medium"/>
                      </a:rPr>
                      <m:t>𝒳</m:t>
                    </m:r>
                    <m:r>
                      <a:rPr lang="en-US" b="0" i="1" smtClean="0">
                        <a:solidFill>
                          <a:schemeClr val="accent3"/>
                        </a:solidFill>
                        <a:latin typeface="Cambria Math" panose="02040503050406030204" pitchFamily="18" charset="0"/>
                        <a:ea typeface="Cambria Math" panose="02040503050406030204" pitchFamily="18" charset="0"/>
                        <a:cs typeface="Poppins Medium"/>
                        <a:sym typeface="Poppins Medium"/>
                      </a:rPr>
                      <m:t>→ </m:t>
                    </m:r>
                    <m:r>
                      <a:rPr lang="en-US" b="0" i="1" smtClean="0">
                        <a:solidFill>
                          <a:schemeClr val="accent3"/>
                        </a:solidFill>
                        <a:latin typeface="Cambria Math" panose="02040503050406030204" pitchFamily="18" charset="0"/>
                        <a:ea typeface="Cambria Math" panose="02040503050406030204" pitchFamily="18" charset="0"/>
                        <a:cs typeface="Poppins Medium"/>
                        <a:sym typeface="Poppins Medium"/>
                      </a:rPr>
                      <m:t>ℝ</m:t>
                    </m:r>
                  </m:oMath>
                </a14:m>
                <a:endParaRPr lang="en-US" b="0" dirty="0">
                  <a:solidFill>
                    <a:schemeClr val="accent3"/>
                  </a:solidFill>
                  <a:latin typeface="Poppins Medium"/>
                  <a:ea typeface="Cambria Math" panose="02040503050406030204" pitchFamily="18" charset="0"/>
                  <a:cs typeface="Poppins Medium"/>
                  <a:sym typeface="Poppins Medium"/>
                </a:endParaRPr>
              </a:p>
              <a:p>
                <a:pPr marL="457200" lvl="0" indent="-330200">
                  <a:lnSpc>
                    <a:spcPct val="250000"/>
                  </a:lnSpc>
                  <a:buClr>
                    <a:schemeClr val="accent3"/>
                  </a:buClr>
                  <a:buSzPts val="1600"/>
                  <a:buFont typeface="Poppins Medium"/>
                  <a:buChar char="●"/>
                </a:pPr>
                <a14:m>
                  <m:oMath xmlns:m="http://schemas.openxmlformats.org/officeDocument/2006/math">
                    <m:sSup>
                      <m:sSupPr>
                        <m:ctrlPr>
                          <a:rPr lang="en-US" b="0" i="1" smtClean="0">
                            <a:solidFill>
                              <a:schemeClr val="accent3"/>
                            </a:solidFill>
                            <a:latin typeface="Cambria Math" panose="02040503050406030204" pitchFamily="18" charset="0"/>
                            <a:ea typeface="Cambria Math" panose="02040503050406030204" pitchFamily="18" charset="0"/>
                            <a:cs typeface="Poppins Medium"/>
                            <a:sym typeface="Poppins Medium"/>
                          </a:rPr>
                        </m:ctrlPr>
                      </m:sSupPr>
                      <m:e>
                        <m:r>
                          <a:rPr lang="en-US" b="0" i="1" smtClean="0">
                            <a:solidFill>
                              <a:schemeClr val="accent3"/>
                            </a:solidFill>
                            <a:latin typeface="Cambria Math" panose="02040503050406030204" pitchFamily="18" charset="0"/>
                            <a:ea typeface="Cambria Math" panose="02040503050406030204" pitchFamily="18" charset="0"/>
                            <a:cs typeface="Poppins Medium"/>
                            <a:sym typeface="Poppins Medium"/>
                          </a:rPr>
                          <m:t>ℒ</m:t>
                        </m:r>
                      </m:e>
                      <m:sup>
                        <m:r>
                          <a:rPr lang="en-US" b="0" i="1" smtClean="0">
                            <a:solidFill>
                              <a:schemeClr val="accent3"/>
                            </a:solidFill>
                            <a:latin typeface="Cambria Math" panose="02040503050406030204" pitchFamily="18" charset="0"/>
                            <a:ea typeface="Cambria Math" panose="02040503050406030204" pitchFamily="18" charset="0"/>
                            <a:cs typeface="Poppins Medium"/>
                            <a:sym typeface="Poppins Medium"/>
                          </a:rPr>
                          <m:t>𝑐</m:t>
                        </m:r>
                        <m:r>
                          <a:rPr lang="en-US" b="0" i="1" smtClean="0">
                            <a:solidFill>
                              <a:schemeClr val="accent3"/>
                            </a:solidFill>
                            <a:latin typeface="Cambria Math" panose="02040503050406030204" pitchFamily="18" charset="0"/>
                            <a:ea typeface="Cambria Math" panose="02040503050406030204" pitchFamily="18" charset="0"/>
                            <a:cs typeface="Poppins Medium"/>
                            <a:sym typeface="Poppins Medium"/>
                          </a:rPr>
                          <m:t>,</m:t>
                        </m:r>
                        <m:r>
                          <a:rPr lang="el-GR" i="1">
                            <a:solidFill>
                              <a:schemeClr val="accent3"/>
                            </a:solidFill>
                            <a:latin typeface="Cambria Math" panose="02040503050406030204" pitchFamily="18" charset="0"/>
                            <a:ea typeface="Cambria Math" panose="02040503050406030204" pitchFamily="18" charset="0"/>
                            <a:cs typeface="Poppins Medium"/>
                            <a:sym typeface="Poppins Medium"/>
                          </a:rPr>
                          <m:t>𝜙</m:t>
                        </m:r>
                      </m:sup>
                    </m:sSup>
                    <m:d>
                      <m:dPr>
                        <m:ctrlPr>
                          <a:rPr lang="en-US" b="0" i="1" smtClean="0">
                            <a:solidFill>
                              <a:schemeClr val="accent3"/>
                            </a:solidFill>
                            <a:latin typeface="Cambria Math" panose="02040503050406030204" pitchFamily="18" charset="0"/>
                            <a:ea typeface="Cambria Math" panose="02040503050406030204" pitchFamily="18" charset="0"/>
                            <a:cs typeface="Poppins Medium"/>
                            <a:sym typeface="Poppins Medium"/>
                          </a:rPr>
                        </m:ctrlPr>
                      </m:dPr>
                      <m:e>
                        <m:r>
                          <a:rPr lang="en-US" b="0" i="1" smtClean="0">
                            <a:solidFill>
                              <a:schemeClr val="accent3"/>
                            </a:solidFill>
                            <a:latin typeface="Cambria Math" panose="02040503050406030204" pitchFamily="18" charset="0"/>
                            <a:ea typeface="Cambria Math" panose="02040503050406030204" pitchFamily="18" charset="0"/>
                            <a:cs typeface="Poppins Medium"/>
                            <a:sym typeface="Poppins Medium"/>
                          </a:rPr>
                          <m:t>𝑔</m:t>
                        </m:r>
                        <m:r>
                          <a:rPr lang="en-US" b="0" i="1" smtClean="0">
                            <a:solidFill>
                              <a:schemeClr val="accent3"/>
                            </a:solidFill>
                            <a:latin typeface="Cambria Math" panose="02040503050406030204" pitchFamily="18" charset="0"/>
                            <a:ea typeface="Cambria Math" panose="02040503050406030204" pitchFamily="18" charset="0"/>
                            <a:cs typeface="Poppins Medium"/>
                            <a:sym typeface="Poppins Medium"/>
                          </a:rPr>
                          <m:t>;</m:t>
                        </m:r>
                        <m:r>
                          <a:rPr lang="en-US" b="0" i="1" smtClean="0">
                            <a:solidFill>
                              <a:schemeClr val="accent3"/>
                            </a:solidFill>
                            <a:latin typeface="Cambria Math" panose="02040503050406030204" pitchFamily="18" charset="0"/>
                            <a:ea typeface="Cambria Math" panose="02040503050406030204" pitchFamily="18" charset="0"/>
                            <a:cs typeface="Poppins Medium"/>
                            <a:sym typeface="Poppins Medium"/>
                          </a:rPr>
                          <m:t>𝑥</m:t>
                        </m:r>
                        <m:r>
                          <a:rPr lang="en-US" b="0" i="1" smtClean="0">
                            <a:solidFill>
                              <a:schemeClr val="accent3"/>
                            </a:solidFill>
                            <a:latin typeface="Cambria Math" panose="02040503050406030204" pitchFamily="18" charset="0"/>
                            <a:ea typeface="Cambria Math" panose="02040503050406030204" pitchFamily="18" charset="0"/>
                            <a:cs typeface="Poppins Medium"/>
                            <a:sym typeface="Poppins Medium"/>
                          </a:rPr>
                          <m:t>,</m:t>
                        </m:r>
                        <m:r>
                          <a:rPr lang="en-US" b="0" i="1" smtClean="0">
                            <a:solidFill>
                              <a:schemeClr val="accent3"/>
                            </a:solidFill>
                            <a:latin typeface="Cambria Math" panose="02040503050406030204" pitchFamily="18" charset="0"/>
                            <a:ea typeface="Cambria Math" panose="02040503050406030204" pitchFamily="18" charset="0"/>
                            <a:cs typeface="Poppins Medium"/>
                            <a:sym typeface="Poppins Medium"/>
                          </a:rPr>
                          <m:t>𝑦</m:t>
                        </m:r>
                      </m:e>
                    </m:d>
                    <m:r>
                      <a:rPr lang="en-US" b="0" i="1" smtClean="0">
                        <a:solidFill>
                          <a:schemeClr val="accent3"/>
                        </a:solidFill>
                        <a:latin typeface="Cambria Math" panose="02040503050406030204" pitchFamily="18" charset="0"/>
                        <a:ea typeface="Cambria Math" panose="02040503050406030204" pitchFamily="18" charset="0"/>
                        <a:cs typeface="Poppins Medium"/>
                        <a:sym typeface="Poppins Medium"/>
                      </a:rPr>
                      <m:t> </m:t>
                    </m:r>
                  </m:oMath>
                </a14:m>
                <a:r>
                  <a:rPr lang="en-US" b="0" dirty="0">
                    <a:solidFill>
                      <a:schemeClr val="accent3"/>
                    </a:solidFill>
                    <a:latin typeface="Poppins Medium"/>
                    <a:ea typeface="Cambria Math" panose="02040503050406030204" pitchFamily="18" charset="0"/>
                    <a:cs typeface="Poppins Medium"/>
                    <a:sym typeface="Poppins Medium"/>
                  </a:rPr>
                  <a:t> </a:t>
                </a:r>
                <a14:m>
                  <m:oMath xmlns:m="http://schemas.openxmlformats.org/officeDocument/2006/math">
                    <m:r>
                      <a:rPr lang="en-US" b="0" i="1" smtClean="0">
                        <a:solidFill>
                          <a:schemeClr val="accent3"/>
                        </a:solidFill>
                        <a:latin typeface="Cambria Math" panose="02040503050406030204" pitchFamily="18" charset="0"/>
                        <a:ea typeface="Cambria Math" panose="02040503050406030204" pitchFamily="18" charset="0"/>
                        <a:cs typeface="Poppins Medium"/>
                        <a:sym typeface="Poppins Medium"/>
                      </a:rPr>
                      <m:t>=</m:t>
                    </m:r>
                    <m:r>
                      <a:rPr lang="en-US" b="0" i="1" smtClean="0">
                        <a:solidFill>
                          <a:schemeClr val="accent3"/>
                        </a:solidFill>
                        <a:latin typeface="Cambria Math" panose="02040503050406030204" pitchFamily="18" charset="0"/>
                        <a:ea typeface="Cambria Math" panose="02040503050406030204" pitchFamily="18" charset="0"/>
                        <a:cs typeface="Poppins Medium"/>
                        <a:sym typeface="Poppins Medium"/>
                      </a:rPr>
                      <m:t>𝑐</m:t>
                    </m:r>
                    <m:r>
                      <a:rPr lang="el-GR" i="1" smtClean="0">
                        <a:solidFill>
                          <a:schemeClr val="accent3"/>
                        </a:solidFill>
                        <a:latin typeface="Cambria Math" panose="02040503050406030204" pitchFamily="18" charset="0"/>
                        <a:ea typeface="Cambria Math" panose="02040503050406030204" pitchFamily="18" charset="0"/>
                        <a:cs typeface="Poppins Medium"/>
                        <a:sym typeface="Poppins Medium"/>
                      </a:rPr>
                      <m:t>𝜙</m:t>
                    </m:r>
                    <m:d>
                      <m:dPr>
                        <m:ctrlPr>
                          <a:rPr lang="en-US" b="0" i="1" smtClean="0">
                            <a:solidFill>
                              <a:schemeClr val="accent3"/>
                            </a:solidFill>
                            <a:latin typeface="Cambria Math" panose="02040503050406030204" pitchFamily="18" charset="0"/>
                            <a:ea typeface="Cambria Math" panose="02040503050406030204" pitchFamily="18" charset="0"/>
                            <a:cs typeface="Poppins Medium"/>
                            <a:sym typeface="Poppins Medium"/>
                          </a:rPr>
                        </m:ctrlPr>
                      </m:dPr>
                      <m:e>
                        <m:sSub>
                          <m:sSubPr>
                            <m:ctrlPr>
                              <a:rPr lang="en-US" i="1">
                                <a:solidFill>
                                  <a:schemeClr val="accent3"/>
                                </a:solidFill>
                                <a:latin typeface="Cambria Math" panose="02040503050406030204" pitchFamily="18" charset="0"/>
                                <a:ea typeface="Poppins Medium"/>
                                <a:cs typeface="Poppins Medium"/>
                                <a:sym typeface="Poppins Medium"/>
                              </a:rPr>
                            </m:ctrlPr>
                          </m:sSubPr>
                          <m:e>
                            <m:r>
                              <a:rPr lang="en-US" i="1">
                                <a:solidFill>
                                  <a:schemeClr val="accent3"/>
                                </a:solidFill>
                                <a:latin typeface="Cambria Math" panose="02040503050406030204" pitchFamily="18" charset="0"/>
                                <a:ea typeface="Poppins Medium"/>
                                <a:cs typeface="Poppins Medium"/>
                                <a:sym typeface="Poppins Medium"/>
                              </a:rPr>
                              <m:t>𝑔</m:t>
                            </m:r>
                          </m:e>
                          <m:sub>
                            <m:r>
                              <a:rPr lang="en-US" b="0" i="1" smtClean="0">
                                <a:solidFill>
                                  <a:schemeClr val="accent3"/>
                                </a:solidFill>
                                <a:latin typeface="Cambria Math" panose="02040503050406030204" pitchFamily="18" charset="0"/>
                                <a:ea typeface="Poppins Medium"/>
                                <a:cs typeface="Poppins Medium"/>
                                <a:sym typeface="Poppins Medium"/>
                              </a:rPr>
                              <m:t>𝑦</m:t>
                            </m:r>
                          </m:sub>
                        </m:sSub>
                        <m:d>
                          <m:dPr>
                            <m:ctrlPr>
                              <a:rPr lang="en-US" b="0" i="1" smtClean="0">
                                <a:solidFill>
                                  <a:schemeClr val="accent3"/>
                                </a:solidFill>
                                <a:latin typeface="Cambria Math" panose="02040503050406030204" pitchFamily="18" charset="0"/>
                                <a:ea typeface="Poppins Medium"/>
                                <a:cs typeface="Poppins Medium"/>
                                <a:sym typeface="Poppins Medium"/>
                              </a:rPr>
                            </m:ctrlPr>
                          </m:dPr>
                          <m:e>
                            <m:r>
                              <a:rPr lang="en-US" b="0" i="1" smtClean="0">
                                <a:solidFill>
                                  <a:schemeClr val="accent3"/>
                                </a:solidFill>
                                <a:latin typeface="Cambria Math" panose="02040503050406030204" pitchFamily="18" charset="0"/>
                                <a:ea typeface="Poppins Medium"/>
                                <a:cs typeface="Poppins Medium"/>
                                <a:sym typeface="Poppins Medium"/>
                              </a:rPr>
                              <m:t>𝑥</m:t>
                            </m:r>
                          </m:e>
                        </m:d>
                      </m:e>
                    </m:d>
                    <m:r>
                      <a:rPr lang="en-US" b="0" i="1" smtClean="0">
                        <a:solidFill>
                          <a:schemeClr val="accent3"/>
                        </a:solidFill>
                        <a:latin typeface="Cambria Math" panose="02040503050406030204" pitchFamily="18" charset="0"/>
                        <a:ea typeface="Poppins Medium"/>
                        <a:cs typeface="Poppins Medium"/>
                        <a:sym typeface="Poppins Medium"/>
                      </a:rPr>
                      <m:t>+</m:t>
                    </m:r>
                    <m:d>
                      <m:dPr>
                        <m:ctrlPr>
                          <a:rPr lang="en-US" b="0" i="1" smtClean="0">
                            <a:solidFill>
                              <a:schemeClr val="accent3"/>
                            </a:solidFill>
                            <a:latin typeface="Cambria Math" panose="02040503050406030204" pitchFamily="18" charset="0"/>
                            <a:ea typeface="Poppins Medium"/>
                            <a:cs typeface="Poppins Medium"/>
                            <a:sym typeface="Poppins Medium"/>
                          </a:rPr>
                        </m:ctrlPr>
                      </m:dPr>
                      <m:e>
                        <m:r>
                          <a:rPr lang="en-US" b="0" i="1" smtClean="0">
                            <a:solidFill>
                              <a:schemeClr val="accent3"/>
                            </a:solidFill>
                            <a:latin typeface="Cambria Math" panose="02040503050406030204" pitchFamily="18" charset="0"/>
                            <a:ea typeface="Poppins Medium"/>
                            <a:cs typeface="Poppins Medium"/>
                            <a:sym typeface="Poppins Medium"/>
                          </a:rPr>
                          <m:t>1−</m:t>
                        </m:r>
                        <m:r>
                          <a:rPr lang="en-US" b="0" i="1" smtClean="0">
                            <a:solidFill>
                              <a:schemeClr val="accent3"/>
                            </a:solidFill>
                            <a:latin typeface="Cambria Math" panose="02040503050406030204" pitchFamily="18" charset="0"/>
                            <a:ea typeface="Poppins Medium"/>
                            <a:cs typeface="Poppins Medium"/>
                            <a:sym typeface="Poppins Medium"/>
                          </a:rPr>
                          <m:t>𝑐</m:t>
                        </m:r>
                      </m:e>
                    </m:d>
                    <m:nary>
                      <m:naryPr>
                        <m:chr m:val="∑"/>
                        <m:supHide m:val="on"/>
                        <m:ctrlPr>
                          <a:rPr lang="en-US" b="0" i="1" smtClean="0">
                            <a:solidFill>
                              <a:schemeClr val="accent3"/>
                            </a:solidFill>
                            <a:latin typeface="Cambria Math" panose="02040503050406030204" pitchFamily="18" charset="0"/>
                            <a:cs typeface="Poppins Medium"/>
                            <a:sym typeface="Poppins Medium"/>
                          </a:rPr>
                        </m:ctrlPr>
                      </m:naryPr>
                      <m:sub>
                        <m:sSup>
                          <m:sSupPr>
                            <m:ctrlPr>
                              <a:rPr lang="en-US" b="0" i="1" smtClean="0">
                                <a:solidFill>
                                  <a:schemeClr val="accent3"/>
                                </a:solidFill>
                                <a:latin typeface="Cambria Math" panose="02040503050406030204" pitchFamily="18" charset="0"/>
                                <a:cs typeface="Poppins Medium"/>
                                <a:sym typeface="Poppins Medium"/>
                              </a:rPr>
                            </m:ctrlPr>
                          </m:sSupPr>
                          <m:e>
                            <m:r>
                              <m:rPr>
                                <m:brk m:alnAt="7"/>
                              </m:rPr>
                              <a:rPr lang="en-US" b="0" i="1" smtClean="0">
                                <a:solidFill>
                                  <a:schemeClr val="accent3"/>
                                </a:solidFill>
                                <a:latin typeface="Cambria Math" panose="02040503050406030204" pitchFamily="18" charset="0"/>
                                <a:cs typeface="Poppins Medium"/>
                                <a:sym typeface="Poppins Medium"/>
                              </a:rPr>
                              <m:t>𝑦</m:t>
                            </m:r>
                          </m:e>
                          <m:sup>
                            <m:r>
                              <m:rPr>
                                <m:brk m:alnAt="7"/>
                              </m:rPr>
                              <a:rPr lang="en-US" b="0" i="1" smtClean="0">
                                <a:solidFill>
                                  <a:schemeClr val="accent3"/>
                                </a:solidFill>
                                <a:latin typeface="Cambria Math" panose="02040503050406030204" pitchFamily="18" charset="0"/>
                                <a:cs typeface="Poppins Medium"/>
                                <a:sym typeface="Poppins Medium"/>
                              </a:rPr>
                              <m:t>′</m:t>
                            </m:r>
                          </m:sup>
                        </m:sSup>
                        <m:r>
                          <m:rPr>
                            <m:brk m:alnAt="7"/>
                          </m:rPr>
                          <a:rPr lang="en-US" b="0" i="1" smtClean="0">
                            <a:solidFill>
                              <a:schemeClr val="accent3"/>
                            </a:solidFill>
                            <a:latin typeface="Cambria Math" panose="02040503050406030204" pitchFamily="18" charset="0"/>
                            <a:ea typeface="Cambria Math" panose="02040503050406030204" pitchFamily="18" charset="0"/>
                            <a:cs typeface="Poppins Medium"/>
                            <a:sym typeface="Poppins Medium"/>
                          </a:rPr>
                          <m:t>≠</m:t>
                        </m:r>
                        <m:r>
                          <a:rPr lang="en-US" b="0" i="1" smtClean="0">
                            <a:solidFill>
                              <a:schemeClr val="accent3"/>
                            </a:solidFill>
                            <a:latin typeface="Cambria Math" panose="02040503050406030204" pitchFamily="18" charset="0"/>
                            <a:cs typeface="Poppins Medium"/>
                            <a:sym typeface="Poppins Medium"/>
                          </a:rPr>
                          <m:t>𝑦</m:t>
                        </m:r>
                      </m:sub>
                      <m:sup/>
                      <m:e>
                        <m:r>
                          <a:rPr lang="el-GR" i="1">
                            <a:solidFill>
                              <a:schemeClr val="accent3"/>
                            </a:solidFill>
                            <a:latin typeface="Cambria Math" panose="02040503050406030204" pitchFamily="18" charset="0"/>
                            <a:ea typeface="Cambria Math" panose="02040503050406030204" pitchFamily="18" charset="0"/>
                            <a:cs typeface="Poppins Medium"/>
                            <a:sym typeface="Poppins Medium"/>
                          </a:rPr>
                          <m:t>𝜙</m:t>
                        </m:r>
                        <m:d>
                          <m:dPr>
                            <m:ctrlPr>
                              <a:rPr lang="en-US" i="1">
                                <a:solidFill>
                                  <a:schemeClr val="accent3"/>
                                </a:solidFill>
                                <a:latin typeface="Cambria Math" panose="02040503050406030204" pitchFamily="18" charset="0"/>
                                <a:ea typeface="Cambria Math" panose="02040503050406030204" pitchFamily="18" charset="0"/>
                                <a:cs typeface="Poppins Medium"/>
                                <a:sym typeface="Poppins Medium"/>
                              </a:rPr>
                            </m:ctrlPr>
                          </m:dPr>
                          <m:e>
                            <m:r>
                              <a:rPr lang="en-US" b="0" i="1" smtClean="0">
                                <a:solidFill>
                                  <a:schemeClr val="accent3"/>
                                </a:solidFill>
                                <a:latin typeface="Cambria Math" panose="02040503050406030204" pitchFamily="18" charset="0"/>
                                <a:ea typeface="Cambria Math" panose="02040503050406030204" pitchFamily="18" charset="0"/>
                                <a:cs typeface="Poppins Medium"/>
                                <a:sym typeface="Poppins Medium"/>
                              </a:rPr>
                              <m:t>−</m:t>
                            </m:r>
                            <m:sSub>
                              <m:sSubPr>
                                <m:ctrlPr>
                                  <a:rPr lang="en-US" i="1">
                                    <a:solidFill>
                                      <a:schemeClr val="accent3"/>
                                    </a:solidFill>
                                    <a:latin typeface="Cambria Math" panose="02040503050406030204" pitchFamily="18" charset="0"/>
                                    <a:ea typeface="Poppins Medium"/>
                                    <a:cs typeface="Poppins Medium"/>
                                    <a:sym typeface="Poppins Medium"/>
                                  </a:rPr>
                                </m:ctrlPr>
                              </m:sSubPr>
                              <m:e>
                                <m:r>
                                  <a:rPr lang="en-US" i="1">
                                    <a:solidFill>
                                      <a:schemeClr val="accent3"/>
                                    </a:solidFill>
                                    <a:latin typeface="Cambria Math" panose="02040503050406030204" pitchFamily="18" charset="0"/>
                                    <a:ea typeface="Poppins Medium"/>
                                    <a:cs typeface="Poppins Medium"/>
                                    <a:sym typeface="Poppins Medium"/>
                                  </a:rPr>
                                  <m:t>𝑔</m:t>
                                </m:r>
                              </m:e>
                              <m:sub>
                                <m:sSup>
                                  <m:sSupPr>
                                    <m:ctrlPr>
                                      <a:rPr lang="en-US" b="0" i="1" smtClean="0">
                                        <a:solidFill>
                                          <a:schemeClr val="accent3"/>
                                        </a:solidFill>
                                        <a:latin typeface="Cambria Math" panose="02040503050406030204" pitchFamily="18" charset="0"/>
                                        <a:ea typeface="Poppins Medium"/>
                                        <a:cs typeface="Poppins Medium"/>
                                        <a:sym typeface="Poppins Medium"/>
                                      </a:rPr>
                                    </m:ctrlPr>
                                  </m:sSupPr>
                                  <m:e>
                                    <m:r>
                                      <a:rPr lang="en-US" i="1">
                                        <a:solidFill>
                                          <a:schemeClr val="accent3"/>
                                        </a:solidFill>
                                        <a:latin typeface="Cambria Math" panose="02040503050406030204" pitchFamily="18" charset="0"/>
                                        <a:ea typeface="Poppins Medium"/>
                                        <a:cs typeface="Poppins Medium"/>
                                        <a:sym typeface="Poppins Medium"/>
                                      </a:rPr>
                                      <m:t>𝑦</m:t>
                                    </m:r>
                                  </m:e>
                                  <m:sup>
                                    <m:r>
                                      <a:rPr lang="en-US" b="0" i="1" smtClean="0">
                                        <a:solidFill>
                                          <a:schemeClr val="accent3"/>
                                        </a:solidFill>
                                        <a:latin typeface="Cambria Math" panose="02040503050406030204" pitchFamily="18" charset="0"/>
                                        <a:ea typeface="Poppins Medium"/>
                                        <a:cs typeface="Poppins Medium"/>
                                        <a:sym typeface="Poppins Medium"/>
                                      </a:rPr>
                                      <m:t>′</m:t>
                                    </m:r>
                                  </m:sup>
                                </m:sSup>
                              </m:sub>
                            </m:sSub>
                            <m:d>
                              <m:dPr>
                                <m:ctrlPr>
                                  <a:rPr lang="en-US" i="1">
                                    <a:solidFill>
                                      <a:schemeClr val="accent3"/>
                                    </a:solidFill>
                                    <a:latin typeface="Cambria Math" panose="02040503050406030204" pitchFamily="18" charset="0"/>
                                    <a:ea typeface="Poppins Medium"/>
                                    <a:cs typeface="Poppins Medium"/>
                                    <a:sym typeface="Poppins Medium"/>
                                  </a:rPr>
                                </m:ctrlPr>
                              </m:dPr>
                              <m:e>
                                <m:r>
                                  <a:rPr lang="en-US" i="1">
                                    <a:solidFill>
                                      <a:schemeClr val="accent3"/>
                                    </a:solidFill>
                                    <a:latin typeface="Cambria Math" panose="02040503050406030204" pitchFamily="18" charset="0"/>
                                    <a:ea typeface="Poppins Medium"/>
                                    <a:cs typeface="Poppins Medium"/>
                                    <a:sym typeface="Poppins Medium"/>
                                  </a:rPr>
                                  <m:t>𝑥</m:t>
                                </m:r>
                              </m:e>
                            </m:d>
                          </m:e>
                        </m:d>
                      </m:e>
                    </m:nary>
                  </m:oMath>
                </a14:m>
                <a:endParaRPr lang="en-US" b="0" dirty="0">
                  <a:solidFill>
                    <a:schemeClr val="accent3"/>
                  </a:solidFill>
                  <a:latin typeface="Poppins Medium"/>
                  <a:ea typeface="Cambria Math" panose="02040503050406030204" pitchFamily="18" charset="0"/>
                  <a:cs typeface="Poppins Medium"/>
                  <a:sym typeface="Poppins Medium"/>
                </a:endParaRPr>
              </a:p>
            </p:txBody>
          </p:sp>
        </mc:Choice>
        <mc:Fallback xmlns="">
          <p:sp>
            <p:nvSpPr>
              <p:cNvPr id="4" name="Google Shape;111;p19">
                <a:extLst>
                  <a:ext uri="{FF2B5EF4-FFF2-40B4-BE49-F238E27FC236}">
                    <a16:creationId xmlns:a16="http://schemas.microsoft.com/office/drawing/2014/main" id="{38801859-E131-4F45-880A-2C31009EBA85}"/>
                  </a:ext>
                </a:extLst>
              </p:cNvPr>
              <p:cNvSpPr txBox="1">
                <a:spLocks noRot="1" noChangeAspect="1" noMove="1" noResize="1" noEditPoints="1" noAdjustHandles="1" noChangeArrowheads="1" noChangeShapeType="1" noTextEdit="1"/>
              </p:cNvSpPr>
              <p:nvPr/>
            </p:nvSpPr>
            <p:spPr>
              <a:xfrm>
                <a:off x="422850" y="1380300"/>
                <a:ext cx="8654400" cy="3627900"/>
              </a:xfrm>
              <a:prstGeom prst="rect">
                <a:avLst/>
              </a:prstGeom>
              <a:blipFill>
                <a:blip r:embed="rId4"/>
                <a:stretch>
                  <a:fillRect/>
                </a:stretch>
              </a:blipFill>
              <a:ln>
                <a:noFill/>
              </a:ln>
            </p:spPr>
            <p:txBody>
              <a:bodyPr/>
              <a:lstStyle/>
              <a:p>
                <a:r>
                  <a:rPr lang="en-IL">
                    <a:noFill/>
                  </a:rPr>
                  <a:t> </a:t>
                </a:r>
              </a:p>
            </p:txBody>
          </p:sp>
        </mc:Fallback>
      </mc:AlternateContent>
      <p:grpSp>
        <p:nvGrpSpPr>
          <p:cNvPr id="5" name="Group 4">
            <a:extLst>
              <a:ext uri="{FF2B5EF4-FFF2-40B4-BE49-F238E27FC236}">
                <a16:creationId xmlns:a16="http://schemas.microsoft.com/office/drawing/2014/main" id="{9FC0A8A3-EA1C-6C45-BB67-25F35DE6F2CB}"/>
              </a:ext>
            </a:extLst>
          </p:cNvPr>
          <p:cNvGrpSpPr/>
          <p:nvPr/>
        </p:nvGrpSpPr>
        <p:grpSpPr>
          <a:xfrm>
            <a:off x="4036373" y="389312"/>
            <a:ext cx="4837177" cy="1019576"/>
            <a:chOff x="5561925" y="802220"/>
            <a:chExt cx="7822947" cy="1648919"/>
          </a:xfrm>
        </p:grpSpPr>
        <p:pic>
          <p:nvPicPr>
            <p:cNvPr id="2" name="Picture 1">
              <a:extLst>
                <a:ext uri="{FF2B5EF4-FFF2-40B4-BE49-F238E27FC236}">
                  <a16:creationId xmlns:a16="http://schemas.microsoft.com/office/drawing/2014/main" id="{6C8D1108-B075-4949-804C-12332E5CC3F2}"/>
                </a:ext>
              </a:extLst>
            </p:cNvPr>
            <p:cNvPicPr>
              <a:picLocks noChangeAspect="1"/>
            </p:cNvPicPr>
            <p:nvPr/>
          </p:nvPicPr>
          <p:blipFill>
            <a:blip r:embed="rId5"/>
            <a:stretch>
              <a:fillRect/>
            </a:stretch>
          </p:blipFill>
          <p:spPr>
            <a:xfrm>
              <a:off x="5675971" y="927142"/>
              <a:ext cx="7708901" cy="1523997"/>
            </a:xfrm>
            <a:prstGeom prst="rect">
              <a:avLst/>
            </a:prstGeom>
          </p:spPr>
        </p:pic>
        <p:sp>
          <p:nvSpPr>
            <p:cNvPr id="3" name="Rectangle 2">
              <a:extLst>
                <a:ext uri="{FF2B5EF4-FFF2-40B4-BE49-F238E27FC236}">
                  <a16:creationId xmlns:a16="http://schemas.microsoft.com/office/drawing/2014/main" id="{963C1564-925E-5C49-B4C2-17005D45E07A}"/>
                </a:ext>
              </a:extLst>
            </p:cNvPr>
            <p:cNvSpPr/>
            <p:nvPr/>
          </p:nvSpPr>
          <p:spPr>
            <a:xfrm>
              <a:off x="5561925" y="802220"/>
              <a:ext cx="6245353" cy="5212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grpSp>
    </p:spTree>
    <p:extLst>
      <p:ext uri="{BB962C8B-B14F-4D97-AF65-F5344CB8AC3E}">
        <p14:creationId xmlns:p14="http://schemas.microsoft.com/office/powerpoint/2010/main" val="366118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p:nvPr/>
        </p:nvSpPr>
        <p:spPr>
          <a:xfrm>
            <a:off x="270450" y="1227900"/>
            <a:ext cx="8654400" cy="3627900"/>
          </a:xfrm>
          <a:prstGeom prst="rect">
            <a:avLst/>
          </a:prstGeom>
          <a:noFill/>
          <a:ln>
            <a:noFill/>
          </a:ln>
        </p:spPr>
        <p:txBody>
          <a:bodyPr spcFirstLastPara="1" wrap="square" lIns="91425" tIns="91425" rIns="91425" bIns="91425" anchor="t" anchorCtr="0">
            <a:noAutofit/>
          </a:bodyPr>
          <a:lstStyle/>
          <a:p>
            <a:pPr marL="457200" lvl="0" indent="-330200">
              <a:lnSpc>
                <a:spcPct val="150000"/>
              </a:lnSpc>
              <a:buClr>
                <a:schemeClr val="accent3"/>
              </a:buClr>
              <a:buSzPts val="1600"/>
              <a:buFont typeface="Poppins Medium"/>
              <a:buChar char="●"/>
            </a:pPr>
            <a:endParaRPr sz="1600" dirty="0">
              <a:solidFill>
                <a:schemeClr val="accent3"/>
              </a:solidFill>
              <a:latin typeface="Poppins Medium"/>
              <a:ea typeface="Poppins Medium"/>
              <a:cs typeface="Poppins Medium"/>
              <a:sym typeface="Poppins Medium"/>
            </a:endParaRPr>
          </a:p>
        </p:txBody>
      </p:sp>
      <p:sp>
        <p:nvSpPr>
          <p:cNvPr id="112" name="Google Shape;112;p19"/>
          <p:cNvSpPr txBox="1">
            <a:spLocks noGrp="1"/>
          </p:cNvSpPr>
          <p:nvPr>
            <p:ph type="title"/>
          </p:nvPr>
        </p:nvSpPr>
        <p:spPr>
          <a:xfrm>
            <a:off x="228600" y="0"/>
            <a:ext cx="5894700" cy="899100"/>
          </a:xfrm>
          <a:prstGeom prst="rect">
            <a:avLst/>
          </a:prstGeom>
        </p:spPr>
        <p:txBody>
          <a:bodyPr spcFirstLastPara="1" wrap="square" lIns="0" tIns="228600" rIns="0" bIns="0" anchor="b" anchorCtr="0">
            <a:noAutofit/>
          </a:bodyPr>
          <a:lstStyle/>
          <a:p>
            <a:r>
              <a:rPr lang="en-US" dirty="0"/>
              <a:t>Inference</a:t>
            </a:r>
            <a:endParaRPr dirty="0"/>
          </a:p>
        </p:txBody>
      </p:sp>
      <p:sp>
        <p:nvSpPr>
          <p:cNvPr id="4" name="Google Shape;111;p19">
            <a:extLst>
              <a:ext uri="{FF2B5EF4-FFF2-40B4-BE49-F238E27FC236}">
                <a16:creationId xmlns:a16="http://schemas.microsoft.com/office/drawing/2014/main" id="{38801859-E131-4F45-880A-2C31009EBA85}"/>
              </a:ext>
            </a:extLst>
          </p:cNvPr>
          <p:cNvSpPr txBox="1"/>
          <p:nvPr/>
        </p:nvSpPr>
        <p:spPr>
          <a:xfrm>
            <a:off x="385374" y="1074252"/>
            <a:ext cx="8654400" cy="3627900"/>
          </a:xfrm>
          <a:prstGeom prst="rect">
            <a:avLst/>
          </a:prstGeom>
          <a:noFill/>
          <a:ln>
            <a:noFill/>
          </a:ln>
        </p:spPr>
        <p:txBody>
          <a:bodyPr spcFirstLastPara="1" wrap="square" lIns="91425" tIns="91425" rIns="91425" bIns="91425" anchor="t" anchorCtr="0">
            <a:noAutofit/>
          </a:bodyPr>
          <a:lstStyle/>
          <a:p>
            <a:pPr marL="457200" lvl="0" indent="-330200">
              <a:lnSpc>
                <a:spcPct val="200000"/>
              </a:lnSpc>
              <a:buClr>
                <a:schemeClr val="accent3"/>
              </a:buClr>
              <a:buSzPts val="1600"/>
              <a:buFont typeface="Poppins Medium"/>
              <a:buChar char="●"/>
            </a:pPr>
            <a:r>
              <a:rPr lang="en-US" b="0" dirty="0">
                <a:solidFill>
                  <a:schemeClr val="accent3"/>
                </a:solidFill>
                <a:latin typeface="Poppins Medium"/>
                <a:ea typeface="Cambria Math" panose="02040503050406030204" pitchFamily="18" charset="0"/>
                <a:cs typeface="Poppins Medium"/>
                <a:sym typeface="Poppins Medium"/>
              </a:rPr>
              <a:t>Classification rule</a:t>
            </a:r>
            <a:endParaRPr lang="he-IL" b="0" dirty="0">
              <a:solidFill>
                <a:schemeClr val="accent3"/>
              </a:solidFill>
              <a:latin typeface="Poppins Medium"/>
              <a:ea typeface="Cambria Math" panose="02040503050406030204" pitchFamily="18" charset="0"/>
              <a:cs typeface="Poppins Medium"/>
              <a:sym typeface="Poppins Medium"/>
            </a:endParaRPr>
          </a:p>
          <a:p>
            <a:pPr marL="457200" lvl="0" indent="-330200">
              <a:lnSpc>
                <a:spcPct val="200000"/>
              </a:lnSpc>
              <a:buClr>
                <a:schemeClr val="accent3"/>
              </a:buClr>
              <a:buSzPts val="1600"/>
              <a:buFont typeface="Poppins Medium"/>
              <a:buChar char="●"/>
            </a:pPr>
            <a:endParaRPr lang="he-IL" dirty="0">
              <a:solidFill>
                <a:schemeClr val="accent3"/>
              </a:solidFill>
              <a:latin typeface="Poppins Medium"/>
              <a:ea typeface="Cambria Math" panose="02040503050406030204" pitchFamily="18" charset="0"/>
              <a:cs typeface="Poppins Medium"/>
              <a:sym typeface="Poppins Medium"/>
            </a:endParaRPr>
          </a:p>
          <a:p>
            <a:pPr marL="457200" lvl="0" indent="-330200">
              <a:lnSpc>
                <a:spcPct val="200000"/>
              </a:lnSpc>
              <a:buClr>
                <a:schemeClr val="accent3"/>
              </a:buClr>
              <a:buSzPts val="1600"/>
              <a:buFont typeface="Poppins Medium"/>
              <a:buChar char="●"/>
            </a:pPr>
            <a:endParaRPr lang="he-IL" b="0" dirty="0">
              <a:solidFill>
                <a:schemeClr val="accent3"/>
              </a:solidFill>
              <a:latin typeface="Poppins Medium"/>
              <a:ea typeface="Cambria Math" panose="02040503050406030204" pitchFamily="18" charset="0"/>
              <a:cs typeface="Poppins Medium"/>
              <a:sym typeface="Poppins Medium"/>
            </a:endParaRPr>
          </a:p>
          <a:p>
            <a:pPr marL="457200" lvl="0" indent="-330200">
              <a:lnSpc>
                <a:spcPct val="200000"/>
              </a:lnSpc>
              <a:buClr>
                <a:schemeClr val="accent3"/>
              </a:buClr>
              <a:buSzPts val="1600"/>
              <a:buFont typeface="Poppins Medium"/>
              <a:buChar char="●"/>
            </a:pPr>
            <a:endParaRPr lang="he-IL" dirty="0">
              <a:solidFill>
                <a:schemeClr val="accent3"/>
              </a:solidFill>
              <a:latin typeface="Poppins Medium"/>
              <a:ea typeface="Cambria Math" panose="02040503050406030204" pitchFamily="18" charset="0"/>
              <a:cs typeface="Poppins Medium"/>
              <a:sym typeface="Poppins Medium"/>
            </a:endParaRPr>
          </a:p>
          <a:p>
            <a:pPr marL="457200" lvl="0" indent="-330200">
              <a:lnSpc>
                <a:spcPct val="200000"/>
              </a:lnSpc>
              <a:buClr>
                <a:schemeClr val="accent3"/>
              </a:buClr>
              <a:buSzPts val="1600"/>
              <a:buFont typeface="Poppins Medium"/>
              <a:buChar char="●"/>
            </a:pPr>
            <a:r>
              <a:rPr lang="en-US" dirty="0">
                <a:solidFill>
                  <a:schemeClr val="accent3"/>
                </a:solidFill>
                <a:latin typeface="Poppins Medium"/>
                <a:ea typeface="Cambria Math" panose="02040503050406030204" pitchFamily="18" charset="0"/>
                <a:cs typeface="Poppins Medium"/>
                <a:sym typeface="Poppins Medium"/>
              </a:rPr>
              <a:t>Theoretical analysis</a:t>
            </a:r>
          </a:p>
          <a:p>
            <a:pPr marL="457200" lvl="0" indent="-330200">
              <a:lnSpc>
                <a:spcPct val="200000"/>
              </a:lnSpc>
              <a:buClr>
                <a:schemeClr val="accent3"/>
              </a:buClr>
              <a:buSzPts val="1600"/>
              <a:buFont typeface="Poppins Medium"/>
              <a:buChar char="●"/>
            </a:pPr>
            <a:r>
              <a:rPr lang="en-US" b="0" dirty="0">
                <a:solidFill>
                  <a:schemeClr val="accent3"/>
                </a:solidFill>
                <a:latin typeface="Poppins Medium"/>
                <a:ea typeface="Cambria Math" panose="02040503050406030204" pitchFamily="18" charset="0"/>
                <a:cs typeface="Poppins Medium"/>
                <a:sym typeface="Poppins Medium"/>
              </a:rPr>
              <a:t>Experiments</a:t>
            </a:r>
          </a:p>
        </p:txBody>
      </p:sp>
      <mc:AlternateContent xmlns:mc="http://schemas.openxmlformats.org/markup-compatibility/2006" xmlns:a14="http://schemas.microsoft.com/office/drawing/2010/main">
        <mc:Choice Requires="a14">
          <p:sp>
            <p:nvSpPr>
              <p:cNvPr id="8" name="Google Shape;111;p19">
                <a:extLst>
                  <a:ext uri="{FF2B5EF4-FFF2-40B4-BE49-F238E27FC236}">
                    <a16:creationId xmlns:a16="http://schemas.microsoft.com/office/drawing/2014/main" id="{9EC2174C-76A8-A549-8AE4-F5D28010E5B0}"/>
                  </a:ext>
                </a:extLst>
              </p:cNvPr>
              <p:cNvSpPr txBox="1"/>
              <p:nvPr/>
            </p:nvSpPr>
            <p:spPr>
              <a:xfrm>
                <a:off x="2632722" y="1227900"/>
                <a:ext cx="6056932" cy="2054796"/>
              </a:xfrm>
              <a:prstGeom prst="rect">
                <a:avLst/>
              </a:prstGeom>
              <a:noFill/>
              <a:ln>
                <a:noFill/>
              </a:ln>
            </p:spPr>
            <p:txBody>
              <a:bodyPr spcFirstLastPara="1" wrap="square" lIns="91425" tIns="91425" rIns="91425" bIns="91425" anchor="t" anchorCtr="0">
                <a:noAutofit/>
              </a:bodyPr>
              <a:lstStyle/>
              <a:p>
                <a:pPr marL="127000" lvl="0">
                  <a:lnSpc>
                    <a:spcPct val="150000"/>
                  </a:lnSpc>
                  <a:buClr>
                    <a:schemeClr val="accent3"/>
                  </a:buClr>
                  <a:buSzPts val="1600"/>
                </a:pPr>
                <a14:m>
                  <m:oMathPara xmlns:m="http://schemas.openxmlformats.org/officeDocument/2006/math">
                    <m:oMathParaPr>
                      <m:jc m:val="center"/>
                    </m:oMathParaPr>
                    <m:oMath xmlns:m="http://schemas.openxmlformats.org/officeDocument/2006/math">
                      <m:r>
                        <a:rPr lang="en-US" sz="1600" b="0" i="1" smtClean="0">
                          <a:solidFill>
                            <a:schemeClr val="accent3"/>
                          </a:solidFill>
                          <a:latin typeface="Cambria Math" panose="02040503050406030204" pitchFamily="18" charset="0"/>
                          <a:cs typeface="Poppins Medium"/>
                          <a:sym typeface="Poppins Medium"/>
                        </a:rPr>
                        <m:t>𝑓</m:t>
                      </m:r>
                      <m:d>
                        <m:dPr>
                          <m:ctrlPr>
                            <a:rPr lang="en-US" sz="1600" i="1">
                              <a:solidFill>
                                <a:schemeClr val="accent3"/>
                              </a:solidFill>
                              <a:latin typeface="Cambria Math" panose="02040503050406030204" pitchFamily="18" charset="0"/>
                              <a:cs typeface="Poppins Medium"/>
                              <a:sym typeface="Poppins Medium"/>
                            </a:rPr>
                          </m:ctrlPr>
                        </m:dPr>
                        <m:e>
                          <m:r>
                            <a:rPr lang="en-US" sz="1600" i="1">
                              <a:solidFill>
                                <a:schemeClr val="accent3"/>
                              </a:solidFill>
                              <a:latin typeface="Cambria Math" panose="02040503050406030204" pitchFamily="18" charset="0"/>
                              <a:cs typeface="Poppins Medium"/>
                              <a:sym typeface="Poppins Medium"/>
                            </a:rPr>
                            <m:t>𝑥</m:t>
                          </m:r>
                          <m:r>
                            <a:rPr lang="en-US" sz="1600" b="0" i="1" smtClean="0">
                              <a:solidFill>
                                <a:schemeClr val="accent3"/>
                              </a:solidFill>
                              <a:latin typeface="Cambria Math" panose="02040503050406030204" pitchFamily="18" charset="0"/>
                              <a:cs typeface="Poppins Medium"/>
                              <a:sym typeface="Poppins Medium"/>
                            </a:rPr>
                            <m:t>,</m:t>
                          </m:r>
                          <m:r>
                            <a:rPr lang="en-US" sz="1600" b="0" i="1" smtClean="0">
                              <a:solidFill>
                                <a:schemeClr val="accent3"/>
                              </a:solidFill>
                              <a:latin typeface="Cambria Math" panose="02040503050406030204" pitchFamily="18" charset="0"/>
                              <a:cs typeface="Poppins Medium"/>
                              <a:sym typeface="Poppins Medium"/>
                            </a:rPr>
                            <m:t>𝑔</m:t>
                          </m:r>
                        </m:e>
                      </m:d>
                      <m:r>
                        <a:rPr lang="en-US" sz="1600" i="1">
                          <a:solidFill>
                            <a:schemeClr val="accent3"/>
                          </a:solidFill>
                          <a:latin typeface="Cambria Math" panose="02040503050406030204" pitchFamily="18" charset="0"/>
                          <a:cs typeface="Poppins Medium"/>
                          <a:sym typeface="Poppins Medium"/>
                        </a:rPr>
                        <m:t>=</m:t>
                      </m:r>
                      <m:d>
                        <m:dPr>
                          <m:begChr m:val="{"/>
                          <m:endChr m:val=""/>
                          <m:ctrlPr>
                            <a:rPr lang="en-US" sz="1600" i="1">
                              <a:solidFill>
                                <a:schemeClr val="accent3"/>
                              </a:solidFill>
                              <a:latin typeface="Cambria Math" panose="02040503050406030204" pitchFamily="18" charset="0"/>
                              <a:cs typeface="Poppins Medium"/>
                              <a:sym typeface="Poppins Medium"/>
                            </a:rPr>
                          </m:ctrlPr>
                        </m:dPr>
                        <m:e>
                          <m:eqArr>
                            <m:eqArrPr>
                              <m:ctrlPr>
                                <a:rPr lang="en-US" sz="1600" i="1" smtClean="0">
                                  <a:solidFill>
                                    <a:schemeClr val="accent3"/>
                                  </a:solidFill>
                                  <a:latin typeface="Cambria Math" panose="02040503050406030204" pitchFamily="18" charset="0"/>
                                  <a:cs typeface="Poppins Medium"/>
                                  <a:sym typeface="Poppins Medium"/>
                                </a:rPr>
                              </m:ctrlPr>
                            </m:eqArrPr>
                            <m:e>
                              <m:r>
                                <m:rPr>
                                  <m:nor/>
                                </m:rPr>
                                <a:rPr lang="en-IL" sz="1600">
                                  <a:solidFill>
                                    <a:schemeClr val="accent3"/>
                                  </a:solidFill>
                                  <a:latin typeface="Cambria Math" panose="02040503050406030204" pitchFamily="18" charset="0"/>
                                  <a:cs typeface="Poppins Medium"/>
                                </a:rPr>
                                <m:t>®</m:t>
                              </m:r>
                              <m:sSub>
                                <m:sSubPr>
                                  <m:ctrlPr>
                                    <a:rPr lang="en-US" sz="1600" i="1">
                                      <a:solidFill>
                                        <a:schemeClr val="accent3"/>
                                      </a:solidFill>
                                      <a:latin typeface="Cambria Math" panose="02040503050406030204" pitchFamily="18" charset="0"/>
                                      <a:cs typeface="Poppins Medium"/>
                                      <a:sym typeface="Poppins Medium"/>
                                    </a:rPr>
                                  </m:ctrlPr>
                                </m:sSubPr>
                                <m:e>
                                  <m:r>
                                    <a:rPr lang="en-US" sz="1600" b="0" i="1" smtClean="0">
                                      <a:solidFill>
                                        <a:schemeClr val="accent3"/>
                                      </a:solidFill>
                                      <a:latin typeface="Cambria Math" panose="02040503050406030204" pitchFamily="18" charset="0"/>
                                      <a:cs typeface="Poppins Medium"/>
                                      <a:sym typeface="Poppins Medium"/>
                                    </a:rPr>
                                    <m:t>                    </m:t>
                                  </m:r>
                                  <m:r>
                                    <m:rPr>
                                      <m:sty m:val="p"/>
                                    </m:rPr>
                                    <a:rPr lang="en-US" sz="1600" i="1">
                                      <a:solidFill>
                                        <a:schemeClr val="accent3"/>
                                      </a:solidFill>
                                      <a:latin typeface="Cambria Math" panose="02040503050406030204" pitchFamily="18" charset="0"/>
                                      <a:cs typeface="Poppins Medium"/>
                                      <a:sym typeface="Poppins Medium"/>
                                    </a:rPr>
                                    <m:t>max</m:t>
                                  </m:r>
                                </m:e>
                                <m:sub>
                                  <m:r>
                                    <a:rPr lang="en-US" sz="1600" i="1">
                                      <a:solidFill>
                                        <a:schemeClr val="accent3"/>
                                      </a:solidFill>
                                      <a:latin typeface="Cambria Math" panose="02040503050406030204" pitchFamily="18" charset="0"/>
                                      <a:cs typeface="Poppins Medium"/>
                                      <a:sym typeface="Poppins Medium"/>
                                    </a:rPr>
                                    <m:t>𝑦</m:t>
                                  </m:r>
                                </m:sub>
                              </m:sSub>
                              <m:r>
                                <a:rPr lang="en-US" sz="1600" i="1">
                                  <a:solidFill>
                                    <a:schemeClr val="accent3"/>
                                  </a:solidFill>
                                  <a:latin typeface="Cambria Math" panose="02040503050406030204" pitchFamily="18" charset="0"/>
                                  <a:cs typeface="Poppins Medium"/>
                                  <a:sym typeface="Poppins Medium"/>
                                </a:rPr>
                                <m:t> </m:t>
                              </m:r>
                              <m:sSub>
                                <m:sSubPr>
                                  <m:ctrlPr>
                                    <a:rPr lang="en-US" sz="1600" b="0" i="1" smtClean="0">
                                      <a:solidFill>
                                        <a:schemeClr val="accent3"/>
                                      </a:solidFill>
                                      <a:latin typeface="Cambria Math" panose="02040503050406030204" pitchFamily="18" charset="0"/>
                                      <a:cs typeface="Poppins Medium"/>
                                    </a:rPr>
                                  </m:ctrlPr>
                                </m:sSubPr>
                                <m:e>
                                  <m:r>
                                    <a:rPr lang="en-US" sz="1600" b="0" i="1" smtClean="0">
                                      <a:solidFill>
                                        <a:schemeClr val="accent3"/>
                                      </a:solidFill>
                                      <a:latin typeface="Cambria Math" panose="02040503050406030204" pitchFamily="18" charset="0"/>
                                      <a:cs typeface="Poppins Medium"/>
                                    </a:rPr>
                                    <m:t>𝑔</m:t>
                                  </m:r>
                                </m:e>
                                <m:sub>
                                  <m:r>
                                    <a:rPr lang="en-US" sz="1600" b="0" i="1" smtClean="0">
                                      <a:solidFill>
                                        <a:schemeClr val="accent3"/>
                                      </a:solidFill>
                                      <a:latin typeface="Cambria Math" panose="02040503050406030204" pitchFamily="18" charset="0"/>
                                      <a:cs typeface="Poppins Medium"/>
                                    </a:rPr>
                                    <m:t>𝑦</m:t>
                                  </m:r>
                                </m:sub>
                              </m:sSub>
                              <m:d>
                                <m:dPr>
                                  <m:ctrlPr>
                                    <a:rPr lang="en-US" sz="1600" b="0" i="1" smtClean="0">
                                      <a:solidFill>
                                        <a:schemeClr val="accent3"/>
                                      </a:solidFill>
                                      <a:latin typeface="Cambria Math" panose="02040503050406030204" pitchFamily="18" charset="0"/>
                                      <a:cs typeface="Poppins Medium"/>
                                    </a:rPr>
                                  </m:ctrlPr>
                                </m:dPr>
                                <m:e>
                                  <m:r>
                                    <a:rPr lang="en-US" sz="1600" b="0" i="1" smtClean="0">
                                      <a:solidFill>
                                        <a:schemeClr val="accent3"/>
                                      </a:solidFill>
                                      <a:latin typeface="Cambria Math" panose="02040503050406030204" pitchFamily="18" charset="0"/>
                                      <a:cs typeface="Poppins Medium"/>
                                    </a:rPr>
                                    <m:t>𝑥</m:t>
                                  </m:r>
                                </m:e>
                              </m:d>
                              <m:r>
                                <a:rPr lang="en-US" sz="1600" b="0" i="1" smtClean="0">
                                  <a:solidFill>
                                    <a:schemeClr val="accent3"/>
                                  </a:solidFill>
                                  <a:latin typeface="Cambria Math" panose="02040503050406030204" pitchFamily="18" charset="0"/>
                                  <a:cs typeface="Poppins Medium"/>
                                </a:rPr>
                                <m:t>≤0, </m:t>
                              </m:r>
                            </m:e>
                            <m:e>
                              <m:r>
                                <m:rPr>
                                  <m:nor/>
                                </m:rPr>
                                <a:rPr lang="en-IL" sz="1600">
                                  <a:solidFill>
                                    <a:schemeClr val="accent3"/>
                                  </a:solidFill>
                                  <a:latin typeface="Cambria Math" panose="02040503050406030204" pitchFamily="18" charset="0"/>
                                  <a:cs typeface="Poppins Medium"/>
                                </a:rPr>
                                <m:t>®</m:t>
                              </m:r>
                              <m:r>
                                <a:rPr lang="en-US" sz="1600" b="0" i="1" smtClean="0">
                                  <a:solidFill>
                                    <a:schemeClr val="accent3"/>
                                  </a:solidFill>
                                  <a:latin typeface="Cambria Math" panose="02040503050406030204" pitchFamily="18" charset="0"/>
                                  <a:cs typeface="Poppins Medium"/>
                                </a:rPr>
                                <m:t>      </m:t>
                              </m:r>
                              <m:r>
                                <a:rPr lang="en-US" sz="1600" i="1" smtClean="0">
                                  <a:solidFill>
                                    <a:schemeClr val="accent3"/>
                                  </a:solidFill>
                                  <a:latin typeface="Cambria Math" panose="02040503050406030204" pitchFamily="18" charset="0"/>
                                  <a:ea typeface="Cambria Math" panose="02040503050406030204" pitchFamily="18" charset="0"/>
                                  <a:cs typeface="Poppins Medium"/>
                                  <a:sym typeface="Poppins Medium"/>
                                </a:rPr>
                                <m:t>∃</m:t>
                              </m:r>
                              <m:r>
                                <a:rPr lang="en-US" sz="1600" b="0" i="1" smtClean="0">
                                  <a:solidFill>
                                    <a:schemeClr val="accent3"/>
                                  </a:solidFill>
                                  <a:latin typeface="Cambria Math" panose="02040503050406030204" pitchFamily="18" charset="0"/>
                                  <a:ea typeface="Cambria Math" panose="02040503050406030204" pitchFamily="18" charset="0"/>
                                  <a:cs typeface="Poppins Medium"/>
                                  <a:sym typeface="Poppins Medium"/>
                                </a:rPr>
                                <m:t>𝑦</m:t>
                              </m:r>
                              <m:r>
                                <a:rPr lang="en-US" sz="1600" b="0" i="1" smtClean="0">
                                  <a:solidFill>
                                    <a:schemeClr val="accent3"/>
                                  </a:solidFill>
                                  <a:latin typeface="Cambria Math" panose="02040503050406030204" pitchFamily="18" charset="0"/>
                                  <a:ea typeface="Cambria Math" panose="02040503050406030204" pitchFamily="18" charset="0"/>
                                  <a:cs typeface="Poppins Medium"/>
                                  <a:sym typeface="Poppins Medium"/>
                                </a:rPr>
                                <m:t>,</m:t>
                              </m:r>
                              <m:sSup>
                                <m:sSupPr>
                                  <m:ctrlPr>
                                    <a:rPr lang="en-US" sz="1600" b="0" i="1" smtClean="0">
                                      <a:solidFill>
                                        <a:schemeClr val="accent3"/>
                                      </a:solidFill>
                                      <a:latin typeface="Cambria Math" panose="02040503050406030204" pitchFamily="18" charset="0"/>
                                      <a:ea typeface="Cambria Math" panose="02040503050406030204" pitchFamily="18" charset="0"/>
                                      <a:cs typeface="Poppins Medium"/>
                                      <a:sym typeface="Poppins Medium"/>
                                    </a:rPr>
                                  </m:ctrlPr>
                                </m:sSupPr>
                                <m:e>
                                  <m:r>
                                    <a:rPr lang="en-US" sz="1600" b="0" i="1" smtClean="0">
                                      <a:solidFill>
                                        <a:schemeClr val="accent3"/>
                                      </a:solidFill>
                                      <a:latin typeface="Cambria Math" panose="02040503050406030204" pitchFamily="18" charset="0"/>
                                      <a:ea typeface="Cambria Math" panose="02040503050406030204" pitchFamily="18" charset="0"/>
                                      <a:cs typeface="Poppins Medium"/>
                                      <a:sym typeface="Poppins Medium"/>
                                    </a:rPr>
                                    <m:t>𝑦</m:t>
                                  </m:r>
                                </m:e>
                                <m:sup>
                                  <m:r>
                                    <a:rPr lang="en-US" sz="1600" b="0" i="1" smtClean="0">
                                      <a:solidFill>
                                        <a:schemeClr val="accent3"/>
                                      </a:solidFill>
                                      <a:latin typeface="Cambria Math" panose="02040503050406030204" pitchFamily="18" charset="0"/>
                                      <a:ea typeface="Cambria Math" panose="02040503050406030204" pitchFamily="18" charset="0"/>
                                      <a:cs typeface="Poppins Medium"/>
                                      <a:sym typeface="Poppins Medium"/>
                                    </a:rPr>
                                    <m:t>′</m:t>
                                  </m:r>
                                </m:sup>
                              </m:sSup>
                              <m:r>
                                <a:rPr lang="en-US" sz="1600" b="0" i="1" smtClean="0">
                                  <a:solidFill>
                                    <a:schemeClr val="accent3"/>
                                  </a:solidFill>
                                  <a:latin typeface="Cambria Math" panose="02040503050406030204" pitchFamily="18" charset="0"/>
                                  <a:ea typeface="Cambria Math" panose="02040503050406030204" pitchFamily="18" charset="0"/>
                                  <a:cs typeface="Poppins Medium"/>
                                  <a:sym typeface="Poppins Medium"/>
                                </a:rPr>
                                <m:t>:</m:t>
                              </m:r>
                              <m:sSub>
                                <m:sSubPr>
                                  <m:ctrlPr>
                                    <a:rPr lang="en-US" sz="1600" b="0" i="1" smtClean="0">
                                      <a:solidFill>
                                        <a:schemeClr val="accent3"/>
                                      </a:solidFill>
                                      <a:latin typeface="Cambria Math" panose="02040503050406030204" pitchFamily="18" charset="0"/>
                                      <a:ea typeface="Cambria Math" panose="02040503050406030204" pitchFamily="18" charset="0"/>
                                      <a:cs typeface="Poppins Medium"/>
                                      <a:sym typeface="Poppins Medium"/>
                                    </a:rPr>
                                  </m:ctrlPr>
                                </m:sSubPr>
                                <m:e>
                                  <m:r>
                                    <a:rPr lang="en-US" sz="1600" b="0" i="1" smtClean="0">
                                      <a:solidFill>
                                        <a:schemeClr val="accent3"/>
                                      </a:solidFill>
                                      <a:latin typeface="Cambria Math" panose="02040503050406030204" pitchFamily="18" charset="0"/>
                                      <a:ea typeface="Cambria Math" panose="02040503050406030204" pitchFamily="18" charset="0"/>
                                      <a:cs typeface="Poppins Medium"/>
                                      <a:sym typeface="Poppins Medium"/>
                                    </a:rPr>
                                    <m:t>𝑔</m:t>
                                  </m:r>
                                </m:e>
                                <m:sub>
                                  <m:r>
                                    <a:rPr lang="en-US" sz="1600" b="0" i="1" smtClean="0">
                                      <a:solidFill>
                                        <a:schemeClr val="accent3"/>
                                      </a:solidFill>
                                      <a:latin typeface="Cambria Math" panose="02040503050406030204" pitchFamily="18" charset="0"/>
                                      <a:ea typeface="Cambria Math" panose="02040503050406030204" pitchFamily="18" charset="0"/>
                                      <a:cs typeface="Poppins Medium"/>
                                      <a:sym typeface="Poppins Medium"/>
                                    </a:rPr>
                                    <m:t>𝑦</m:t>
                                  </m:r>
                                </m:sub>
                              </m:sSub>
                              <m:d>
                                <m:dPr>
                                  <m:ctrlPr>
                                    <a:rPr lang="en-US" sz="1600" b="0" i="1" smtClean="0">
                                      <a:solidFill>
                                        <a:schemeClr val="accent3"/>
                                      </a:solidFill>
                                      <a:latin typeface="Cambria Math" panose="02040503050406030204" pitchFamily="18" charset="0"/>
                                      <a:ea typeface="Cambria Math" panose="02040503050406030204" pitchFamily="18" charset="0"/>
                                      <a:cs typeface="Poppins Medium"/>
                                      <a:sym typeface="Poppins Medium"/>
                                    </a:rPr>
                                  </m:ctrlPr>
                                </m:dPr>
                                <m:e>
                                  <m:r>
                                    <a:rPr lang="en-US" sz="1600" b="0" i="1" smtClean="0">
                                      <a:solidFill>
                                        <a:schemeClr val="accent3"/>
                                      </a:solidFill>
                                      <a:latin typeface="Cambria Math" panose="02040503050406030204" pitchFamily="18" charset="0"/>
                                      <a:ea typeface="Cambria Math" panose="02040503050406030204" pitchFamily="18" charset="0"/>
                                      <a:cs typeface="Poppins Medium"/>
                                      <a:sym typeface="Poppins Medium"/>
                                    </a:rPr>
                                    <m:t>𝑥</m:t>
                                  </m:r>
                                </m:e>
                              </m:d>
                              <m:r>
                                <a:rPr lang="en-US" sz="1600" b="0" i="1" smtClean="0">
                                  <a:solidFill>
                                    <a:schemeClr val="accent3"/>
                                  </a:solidFill>
                                  <a:latin typeface="Cambria Math" panose="02040503050406030204" pitchFamily="18" charset="0"/>
                                  <a:ea typeface="Cambria Math" panose="02040503050406030204" pitchFamily="18" charset="0"/>
                                  <a:cs typeface="Poppins Medium"/>
                                  <a:sym typeface="Poppins Medium"/>
                                </a:rPr>
                                <m:t>,</m:t>
                              </m:r>
                              <m:sSubSup>
                                <m:sSubSupPr>
                                  <m:ctrlPr>
                                    <a:rPr lang="en-US" sz="1600" b="0" i="1" smtClean="0">
                                      <a:solidFill>
                                        <a:schemeClr val="accent3"/>
                                      </a:solidFill>
                                      <a:latin typeface="Cambria Math" panose="02040503050406030204" pitchFamily="18" charset="0"/>
                                      <a:ea typeface="Cambria Math" panose="02040503050406030204" pitchFamily="18" charset="0"/>
                                      <a:cs typeface="Poppins Medium"/>
                                      <a:sym typeface="Poppins Medium"/>
                                    </a:rPr>
                                  </m:ctrlPr>
                                </m:sSubSupPr>
                                <m:e>
                                  <m:r>
                                    <a:rPr lang="en-US" sz="1600" b="0" i="1" smtClean="0">
                                      <a:solidFill>
                                        <a:schemeClr val="accent3"/>
                                      </a:solidFill>
                                      <a:latin typeface="Cambria Math" panose="02040503050406030204" pitchFamily="18" charset="0"/>
                                      <a:ea typeface="Cambria Math" panose="02040503050406030204" pitchFamily="18" charset="0"/>
                                      <a:cs typeface="Poppins Medium"/>
                                      <a:sym typeface="Poppins Medium"/>
                                    </a:rPr>
                                    <m:t>𝑔</m:t>
                                  </m:r>
                                </m:e>
                                <m:sub>
                                  <m:r>
                                    <a:rPr lang="en-US" sz="1600" b="0" i="1" smtClean="0">
                                      <a:solidFill>
                                        <a:schemeClr val="accent3"/>
                                      </a:solidFill>
                                      <a:latin typeface="Cambria Math" panose="02040503050406030204" pitchFamily="18" charset="0"/>
                                      <a:ea typeface="Cambria Math" panose="02040503050406030204" pitchFamily="18" charset="0"/>
                                      <a:cs typeface="Poppins Medium"/>
                                      <a:sym typeface="Poppins Medium"/>
                                    </a:rPr>
                                    <m:t>𝑦</m:t>
                                  </m:r>
                                </m:sub>
                                <m:sup>
                                  <m:r>
                                    <a:rPr lang="en-US" sz="1600" b="0" i="1" smtClean="0">
                                      <a:solidFill>
                                        <a:schemeClr val="accent3"/>
                                      </a:solidFill>
                                      <a:latin typeface="Cambria Math" panose="02040503050406030204" pitchFamily="18" charset="0"/>
                                      <a:ea typeface="Cambria Math" panose="02040503050406030204" pitchFamily="18" charset="0"/>
                                      <a:cs typeface="Poppins Medium"/>
                                      <a:sym typeface="Poppins Medium"/>
                                    </a:rPr>
                                    <m:t>′</m:t>
                                  </m:r>
                                </m:sup>
                              </m:sSubSup>
                              <m:d>
                                <m:dPr>
                                  <m:ctrlPr>
                                    <a:rPr lang="en-US" sz="1600" b="0" i="1" smtClean="0">
                                      <a:solidFill>
                                        <a:schemeClr val="accent3"/>
                                      </a:solidFill>
                                      <a:latin typeface="Cambria Math" panose="02040503050406030204" pitchFamily="18" charset="0"/>
                                      <a:ea typeface="Cambria Math" panose="02040503050406030204" pitchFamily="18" charset="0"/>
                                      <a:cs typeface="Poppins Medium"/>
                                      <a:sym typeface="Poppins Medium"/>
                                    </a:rPr>
                                  </m:ctrlPr>
                                </m:dPr>
                                <m:e>
                                  <m:r>
                                    <a:rPr lang="en-US" sz="1600" b="0" i="1" smtClean="0">
                                      <a:solidFill>
                                        <a:schemeClr val="accent3"/>
                                      </a:solidFill>
                                      <a:latin typeface="Cambria Math" panose="02040503050406030204" pitchFamily="18" charset="0"/>
                                      <a:ea typeface="Cambria Math" panose="02040503050406030204" pitchFamily="18" charset="0"/>
                                      <a:cs typeface="Poppins Medium"/>
                                      <a:sym typeface="Poppins Medium"/>
                                    </a:rPr>
                                    <m:t>𝑥</m:t>
                                  </m:r>
                                </m:e>
                              </m:d>
                              <m:r>
                                <a:rPr lang="en-US" sz="1600" b="0" i="1" smtClean="0">
                                  <a:solidFill>
                                    <a:schemeClr val="accent3"/>
                                  </a:solidFill>
                                  <a:latin typeface="Cambria Math" panose="02040503050406030204" pitchFamily="18" charset="0"/>
                                  <a:ea typeface="Cambria Math" panose="02040503050406030204" pitchFamily="18" charset="0"/>
                                  <a:cs typeface="Poppins Medium"/>
                                  <a:sym typeface="Poppins Medium"/>
                                </a:rPr>
                                <m:t>&gt;0 </m:t>
                              </m:r>
                            </m:e>
                            <m:e>
                              <m:sSub>
                                <m:sSubPr>
                                  <m:ctrlPr>
                                    <a:rPr lang="en-US" sz="1600" i="1">
                                      <a:solidFill>
                                        <a:schemeClr val="accent3"/>
                                      </a:solidFill>
                                      <a:latin typeface="Cambria Math" panose="02040503050406030204" pitchFamily="18" charset="0"/>
                                      <a:cs typeface="Poppins Medium"/>
                                      <a:sym typeface="Poppins Medium"/>
                                    </a:rPr>
                                  </m:ctrlPr>
                                </m:sSubPr>
                                <m:e>
                                  <m:r>
                                    <m:rPr>
                                      <m:sty m:val="p"/>
                                    </m:rPr>
                                    <a:rPr lang="en-US" sz="1600" i="1">
                                      <a:solidFill>
                                        <a:schemeClr val="accent3"/>
                                      </a:solidFill>
                                      <a:latin typeface="Cambria Math" panose="02040503050406030204" pitchFamily="18" charset="0"/>
                                      <a:cs typeface="Poppins Medium"/>
                                      <a:sym typeface="Poppins Medium"/>
                                    </a:rPr>
                                    <m:t>argmax</m:t>
                                  </m:r>
                                </m:e>
                                <m:sub>
                                  <m:r>
                                    <a:rPr lang="en-US" sz="1600" i="1">
                                      <a:solidFill>
                                        <a:schemeClr val="accent3"/>
                                      </a:solidFill>
                                      <a:latin typeface="Cambria Math" panose="02040503050406030204" pitchFamily="18" charset="0"/>
                                      <a:cs typeface="Poppins Medium"/>
                                      <a:sym typeface="Poppins Medium"/>
                                    </a:rPr>
                                    <m:t>𝑦</m:t>
                                  </m:r>
                                </m:sub>
                              </m:sSub>
                              <m:r>
                                <a:rPr lang="en-US" sz="1600" i="1">
                                  <a:solidFill>
                                    <a:schemeClr val="accent3"/>
                                  </a:solidFill>
                                  <a:latin typeface="Cambria Math" panose="02040503050406030204" pitchFamily="18" charset="0"/>
                                  <a:cs typeface="Poppins Medium"/>
                                  <a:sym typeface="Poppins Medium"/>
                                </a:rPr>
                                <m:t> </m:t>
                              </m:r>
                              <m:sSub>
                                <m:sSubPr>
                                  <m:ctrlPr>
                                    <a:rPr lang="en-US" sz="1600" b="0" i="1" smtClean="0">
                                      <a:solidFill>
                                        <a:schemeClr val="accent3"/>
                                      </a:solidFill>
                                      <a:latin typeface="Cambria Math" panose="02040503050406030204" pitchFamily="18" charset="0"/>
                                      <a:cs typeface="Poppins Medium"/>
                                    </a:rPr>
                                  </m:ctrlPr>
                                </m:sSubPr>
                                <m:e>
                                  <m:r>
                                    <a:rPr lang="en-US" sz="1600" b="0" i="1" smtClean="0">
                                      <a:solidFill>
                                        <a:schemeClr val="accent3"/>
                                      </a:solidFill>
                                      <a:latin typeface="Cambria Math" panose="02040503050406030204" pitchFamily="18" charset="0"/>
                                      <a:cs typeface="Poppins Medium"/>
                                    </a:rPr>
                                    <m:t>𝑔</m:t>
                                  </m:r>
                                </m:e>
                                <m:sub>
                                  <m:r>
                                    <a:rPr lang="en-US" sz="1600" b="0" i="1" smtClean="0">
                                      <a:solidFill>
                                        <a:schemeClr val="accent3"/>
                                      </a:solidFill>
                                      <a:latin typeface="Cambria Math" panose="02040503050406030204" pitchFamily="18" charset="0"/>
                                      <a:cs typeface="Poppins Medium"/>
                                    </a:rPr>
                                    <m:t>𝑦</m:t>
                                  </m:r>
                                  <m:d>
                                    <m:dPr>
                                      <m:ctrlPr>
                                        <a:rPr lang="en-US" sz="1600" b="0" i="1" smtClean="0">
                                          <a:solidFill>
                                            <a:schemeClr val="accent3"/>
                                          </a:solidFill>
                                          <a:latin typeface="Cambria Math" panose="02040503050406030204" pitchFamily="18" charset="0"/>
                                          <a:cs typeface="Poppins Medium"/>
                                        </a:rPr>
                                      </m:ctrlPr>
                                    </m:dPr>
                                    <m:e>
                                      <m:r>
                                        <a:rPr lang="en-US" sz="1600" b="0" i="1" smtClean="0">
                                          <a:solidFill>
                                            <a:schemeClr val="accent3"/>
                                          </a:solidFill>
                                          <a:latin typeface="Cambria Math" panose="02040503050406030204" pitchFamily="18" charset="0"/>
                                          <a:cs typeface="Poppins Medium"/>
                                        </a:rPr>
                                        <m:t>𝑥</m:t>
                                      </m:r>
                                    </m:e>
                                  </m:d>
                                </m:sub>
                              </m:sSub>
                              <m:r>
                                <a:rPr lang="en-US" sz="1600" b="0" i="1" smtClean="0">
                                  <a:solidFill>
                                    <a:schemeClr val="accent3"/>
                                  </a:solidFill>
                                  <a:latin typeface="Cambria Math" panose="02040503050406030204" pitchFamily="18" charset="0"/>
                                  <a:cs typeface="Poppins Medium"/>
                                </a:rPr>
                                <m:t>           </m:t>
                              </m:r>
                              <m:r>
                                <m:rPr>
                                  <m:sty m:val="p"/>
                                </m:rPr>
                                <a:rPr lang="en-US" sz="1600">
                                  <a:solidFill>
                                    <a:schemeClr val="accent3"/>
                                  </a:solidFill>
                                  <a:latin typeface="Cambria Math" panose="02040503050406030204" pitchFamily="18" charset="0"/>
                                  <a:cs typeface="Poppins Medium"/>
                                  <a:sym typeface="Poppins Medium"/>
                                </a:rPr>
                                <m:t>otherwise</m:t>
                              </m:r>
                            </m:e>
                          </m:eqArr>
                        </m:e>
                      </m:d>
                    </m:oMath>
                  </m:oMathPara>
                </a14:m>
                <a:endParaRPr lang="en-US" sz="1600" i="1" dirty="0">
                  <a:solidFill>
                    <a:schemeClr val="accent3"/>
                  </a:solidFill>
                  <a:latin typeface="Cambria Math" panose="02040503050406030204" pitchFamily="18" charset="0"/>
                  <a:cs typeface="Poppins Medium"/>
                  <a:sym typeface="Poppins Medium"/>
                </a:endParaRPr>
              </a:p>
            </p:txBody>
          </p:sp>
        </mc:Choice>
        <mc:Fallback xmlns="">
          <p:sp>
            <p:nvSpPr>
              <p:cNvPr id="8" name="Google Shape;111;p19">
                <a:extLst>
                  <a:ext uri="{FF2B5EF4-FFF2-40B4-BE49-F238E27FC236}">
                    <a16:creationId xmlns:a16="http://schemas.microsoft.com/office/drawing/2014/main" id="{9EC2174C-76A8-A549-8AE4-F5D28010E5B0}"/>
                  </a:ext>
                </a:extLst>
              </p:cNvPr>
              <p:cNvSpPr txBox="1">
                <a:spLocks noRot="1" noChangeAspect="1" noMove="1" noResize="1" noEditPoints="1" noAdjustHandles="1" noChangeArrowheads="1" noChangeShapeType="1" noTextEdit="1"/>
              </p:cNvSpPr>
              <p:nvPr/>
            </p:nvSpPr>
            <p:spPr>
              <a:xfrm>
                <a:off x="2632722" y="1227900"/>
                <a:ext cx="6056932" cy="2054796"/>
              </a:xfrm>
              <a:prstGeom prst="rect">
                <a:avLst/>
              </a:prstGeom>
              <a:blipFill>
                <a:blip r:embed="rId3"/>
                <a:stretch>
                  <a:fillRect t="-77914" b="-119632"/>
                </a:stretch>
              </a:blipFill>
              <a:ln>
                <a:noFill/>
              </a:ln>
            </p:spPr>
            <p:txBody>
              <a:bodyPr/>
              <a:lstStyle/>
              <a:p>
                <a:r>
                  <a:rPr lang="en-IL">
                    <a:noFill/>
                  </a:rPr>
                  <a:t> </a:t>
                </a:r>
              </a:p>
            </p:txBody>
          </p:sp>
        </mc:Fallback>
      </mc:AlternateContent>
    </p:spTree>
    <p:extLst>
      <p:ext uri="{BB962C8B-B14F-4D97-AF65-F5344CB8AC3E}">
        <p14:creationId xmlns:p14="http://schemas.microsoft.com/office/powerpoint/2010/main" val="382543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p:nvPr/>
        </p:nvSpPr>
        <p:spPr>
          <a:xfrm>
            <a:off x="270450" y="1227900"/>
            <a:ext cx="8654400" cy="3627900"/>
          </a:xfrm>
          <a:prstGeom prst="rect">
            <a:avLst/>
          </a:prstGeom>
          <a:noFill/>
          <a:ln>
            <a:noFill/>
          </a:ln>
        </p:spPr>
        <p:txBody>
          <a:bodyPr spcFirstLastPara="1" wrap="square" lIns="91425" tIns="91425" rIns="91425" bIns="91425" anchor="t" anchorCtr="0">
            <a:noAutofit/>
          </a:bodyPr>
          <a:lstStyle/>
          <a:p>
            <a:pPr marL="457200" marR="0" lvl="0" indent="-330200" algn="r" rtl="1">
              <a:lnSpc>
                <a:spcPct val="150000"/>
              </a:lnSpc>
              <a:spcBef>
                <a:spcPts val="0"/>
              </a:spcBef>
              <a:spcAft>
                <a:spcPts val="0"/>
              </a:spcAft>
              <a:buClr>
                <a:schemeClr val="accent3"/>
              </a:buClr>
              <a:buSzPts val="1600"/>
              <a:buFont typeface="Poppins Medium"/>
              <a:buChar char="●"/>
            </a:pPr>
            <a:endParaRPr sz="1600" dirty="0">
              <a:solidFill>
                <a:schemeClr val="accent3"/>
              </a:solidFill>
              <a:latin typeface="Poppins Medium"/>
              <a:ea typeface="Poppins Medium"/>
              <a:cs typeface="Poppins Medium"/>
              <a:sym typeface="Poppins Medium"/>
            </a:endParaRPr>
          </a:p>
        </p:txBody>
      </p:sp>
      <p:sp>
        <p:nvSpPr>
          <p:cNvPr id="112" name="Google Shape;112;p19"/>
          <p:cNvSpPr txBox="1">
            <a:spLocks noGrp="1"/>
          </p:cNvSpPr>
          <p:nvPr>
            <p:ph type="title"/>
          </p:nvPr>
        </p:nvSpPr>
        <p:spPr>
          <a:xfrm>
            <a:off x="228600" y="0"/>
            <a:ext cx="5894700" cy="899100"/>
          </a:xfrm>
          <a:prstGeom prst="rect">
            <a:avLst/>
          </a:prstGeom>
        </p:spPr>
        <p:txBody>
          <a:bodyPr spcFirstLastPara="1" wrap="square" lIns="0" tIns="228600" rIns="0" bIns="0" anchor="b" anchorCtr="0">
            <a:noAutofit/>
          </a:bodyPr>
          <a:lstStyle/>
          <a:p>
            <a:r>
              <a:rPr lang="en-US" dirty="0"/>
              <a:t>Accuracy-Rejection Curves </a:t>
            </a:r>
            <a:r>
              <a:rPr lang="en-US" sz="1800" dirty="0"/>
              <a:t>(</a:t>
            </a:r>
            <a:r>
              <a:rPr lang="en-US" sz="1800" dirty="0">
                <a:hlinkClick r:id="rId3">
                  <a:extLst>
                    <a:ext uri="{A12FA001-AC4F-418D-AE19-62706E023703}">
                      <ahyp:hlinkClr xmlns:ahyp="http://schemas.microsoft.com/office/drawing/2018/hyperlinkcolor" val="tx"/>
                    </a:ext>
                  </a:extLst>
                </a:hlinkClick>
              </a:rPr>
              <a:t>NZH10</a:t>
            </a:r>
            <a:r>
              <a:rPr lang="en-US" sz="1800" dirty="0"/>
              <a:t>)</a:t>
            </a:r>
            <a:endParaRPr dirty="0"/>
          </a:p>
        </p:txBody>
      </p:sp>
      <p:pic>
        <p:nvPicPr>
          <p:cNvPr id="2" name="Picture 1">
            <a:extLst>
              <a:ext uri="{FF2B5EF4-FFF2-40B4-BE49-F238E27FC236}">
                <a16:creationId xmlns:a16="http://schemas.microsoft.com/office/drawing/2014/main" id="{FB1438CE-04D0-A94D-9D38-D2D27FF037A9}"/>
              </a:ext>
            </a:extLst>
          </p:cNvPr>
          <p:cNvPicPr>
            <a:picLocks noChangeAspect="1"/>
          </p:cNvPicPr>
          <p:nvPr/>
        </p:nvPicPr>
        <p:blipFill>
          <a:blip r:embed="rId4"/>
          <a:stretch>
            <a:fillRect/>
          </a:stretch>
        </p:blipFill>
        <p:spPr>
          <a:xfrm>
            <a:off x="3328739" y="1440976"/>
            <a:ext cx="2470588" cy="2346671"/>
          </a:xfrm>
          <a:prstGeom prst="rect">
            <a:avLst/>
          </a:prstGeom>
        </p:spPr>
      </p:pic>
      <p:pic>
        <p:nvPicPr>
          <p:cNvPr id="3" name="Picture 2">
            <a:extLst>
              <a:ext uri="{FF2B5EF4-FFF2-40B4-BE49-F238E27FC236}">
                <a16:creationId xmlns:a16="http://schemas.microsoft.com/office/drawing/2014/main" id="{A64F7406-A173-B14B-9BB9-0BA9F25EC1E4}"/>
              </a:ext>
            </a:extLst>
          </p:cNvPr>
          <p:cNvPicPr>
            <a:picLocks noChangeAspect="1"/>
          </p:cNvPicPr>
          <p:nvPr/>
        </p:nvPicPr>
        <p:blipFill>
          <a:blip r:embed="rId5"/>
          <a:stretch>
            <a:fillRect/>
          </a:stretch>
        </p:blipFill>
        <p:spPr>
          <a:xfrm>
            <a:off x="697670" y="1444383"/>
            <a:ext cx="2369906" cy="2307947"/>
          </a:xfrm>
          <a:prstGeom prst="rect">
            <a:avLst/>
          </a:prstGeom>
        </p:spPr>
      </p:pic>
      <p:pic>
        <p:nvPicPr>
          <p:cNvPr id="4" name="Picture 3">
            <a:extLst>
              <a:ext uri="{FF2B5EF4-FFF2-40B4-BE49-F238E27FC236}">
                <a16:creationId xmlns:a16="http://schemas.microsoft.com/office/drawing/2014/main" id="{B10A952C-7344-EA4F-9022-BE9B6B0C2FB7}"/>
              </a:ext>
            </a:extLst>
          </p:cNvPr>
          <p:cNvPicPr>
            <a:picLocks noChangeAspect="1"/>
          </p:cNvPicPr>
          <p:nvPr/>
        </p:nvPicPr>
        <p:blipFill>
          <a:blip r:embed="rId6"/>
          <a:stretch>
            <a:fillRect/>
          </a:stretch>
        </p:blipFill>
        <p:spPr>
          <a:xfrm>
            <a:off x="5871750" y="1406159"/>
            <a:ext cx="2385394" cy="2331181"/>
          </a:xfrm>
          <a:prstGeom prst="rect">
            <a:avLst/>
          </a:prstGeom>
        </p:spPr>
      </p:pic>
    </p:spTree>
    <p:extLst>
      <p:ext uri="{BB962C8B-B14F-4D97-AF65-F5344CB8AC3E}">
        <p14:creationId xmlns:p14="http://schemas.microsoft.com/office/powerpoint/2010/main" val="209530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p:nvPr/>
        </p:nvSpPr>
        <p:spPr>
          <a:xfrm>
            <a:off x="1012463" y="899100"/>
            <a:ext cx="8654400" cy="3627900"/>
          </a:xfrm>
          <a:prstGeom prst="rect">
            <a:avLst/>
          </a:prstGeom>
          <a:noFill/>
          <a:ln>
            <a:noFill/>
          </a:ln>
        </p:spPr>
        <p:txBody>
          <a:bodyPr spcFirstLastPara="1" wrap="square" lIns="91425" tIns="91425" rIns="91425" bIns="91425" anchor="t" anchorCtr="0">
            <a:noAutofit/>
          </a:bodyPr>
          <a:lstStyle/>
          <a:p>
            <a:pPr marL="457200" lvl="2">
              <a:lnSpc>
                <a:spcPct val="150000"/>
              </a:lnSpc>
            </a:pPr>
            <a:r>
              <a:rPr lang="en-US" sz="1600" dirty="0">
                <a:solidFill>
                  <a:schemeClr val="accent3"/>
                </a:solidFill>
                <a:uFill>
                  <a:noFill/>
                </a:uFill>
                <a:latin typeface="Poppins Medium"/>
                <a:cs typeface="Poppins Medium"/>
                <a:sym typeface="Poppins Medium"/>
                <a:hlinkClick r:id="rId3">
                  <a:extLst>
                    <a:ext uri="{A12FA001-AC4F-418D-AE19-62706E023703}">
                      <ahyp:hlinkClr xmlns:ahyp="http://schemas.microsoft.com/office/drawing/2018/hyperlinkcolor" val="tx"/>
                    </a:ext>
                  </a:extLst>
                </a:hlinkClick>
              </a:rPr>
              <a:t>MPZ</a:t>
            </a:r>
            <a:r>
              <a:rPr lang="en-US" sz="1600" baseline="30000" dirty="0">
                <a:solidFill>
                  <a:schemeClr val="accent3"/>
                </a:solidFill>
                <a:uFill>
                  <a:noFill/>
                </a:uFill>
                <a:latin typeface="Poppins Medium"/>
                <a:cs typeface="Poppins Medium"/>
                <a:sym typeface="Poppins Medium"/>
                <a:hlinkClick r:id="rId3">
                  <a:extLst>
                    <a:ext uri="{A12FA001-AC4F-418D-AE19-62706E023703}">
                      <ahyp:hlinkClr xmlns:ahyp="http://schemas.microsoft.com/office/drawing/2018/hyperlinkcolor" val="tx"/>
                    </a:ext>
                  </a:extLst>
                </a:hlinkClick>
              </a:rPr>
              <a:t>+</a:t>
            </a:r>
            <a:r>
              <a:rPr lang="en-US" sz="1600" dirty="0">
                <a:solidFill>
                  <a:schemeClr val="accent3"/>
                </a:solidFill>
                <a:uFill>
                  <a:noFill/>
                </a:uFill>
                <a:latin typeface="Poppins Medium"/>
                <a:cs typeface="Poppins Medium"/>
                <a:sym typeface="Poppins Medium"/>
                <a:hlinkClick r:id="rId3">
                  <a:extLst>
                    <a:ext uri="{A12FA001-AC4F-418D-AE19-62706E023703}">
                      <ahyp:hlinkClr xmlns:ahyp="http://schemas.microsoft.com/office/drawing/2018/hyperlinkcolor" val="tx"/>
                    </a:ext>
                  </a:extLst>
                </a:hlinkClick>
              </a:rPr>
              <a:t>18</a:t>
            </a:r>
            <a:r>
              <a:rPr lang="en-US" sz="1600" dirty="0">
                <a:solidFill>
                  <a:schemeClr val="accent3"/>
                </a:solidFill>
                <a:uFill>
                  <a:noFill/>
                </a:uFill>
                <a:latin typeface="Poppins Medium"/>
                <a:cs typeface="Poppins Medium"/>
                <a:sym typeface="Poppins Medium"/>
              </a:rPr>
              <a:t>, </a:t>
            </a:r>
            <a:r>
              <a:rPr lang="en-US" sz="1600" dirty="0">
                <a:solidFill>
                  <a:schemeClr val="accent3"/>
                </a:solidFill>
                <a:uFill>
                  <a:noFill/>
                </a:uFill>
                <a:latin typeface="Poppins Medium"/>
                <a:cs typeface="Poppins Medium"/>
                <a:sym typeface="Poppins Medium"/>
                <a:hlinkClick r:id="rId4">
                  <a:extLst>
                    <a:ext uri="{A12FA001-AC4F-418D-AE19-62706E023703}">
                      <ahyp:hlinkClr xmlns:ahyp="http://schemas.microsoft.com/office/drawing/2018/hyperlinkcolor" val="tx"/>
                    </a:ext>
                  </a:extLst>
                </a:hlinkClick>
              </a:rPr>
              <a:t>RBC</a:t>
            </a:r>
            <a:r>
              <a:rPr lang="en-US" sz="1600" baseline="30000" dirty="0">
                <a:solidFill>
                  <a:schemeClr val="accent3"/>
                </a:solidFill>
                <a:uFill>
                  <a:noFill/>
                </a:uFill>
                <a:latin typeface="Poppins Medium"/>
                <a:cs typeface="Poppins Medium"/>
                <a:sym typeface="Poppins Medium"/>
                <a:hlinkClick r:id="rId4">
                  <a:extLst>
                    <a:ext uri="{A12FA001-AC4F-418D-AE19-62706E023703}">
                      <ahyp:hlinkClr xmlns:ahyp="http://schemas.microsoft.com/office/drawing/2018/hyperlinkcolor" val="tx"/>
                    </a:ext>
                  </a:extLst>
                </a:hlinkClick>
              </a:rPr>
              <a:t>+</a:t>
            </a:r>
            <a:r>
              <a:rPr lang="en-US" sz="1600" dirty="0">
                <a:solidFill>
                  <a:schemeClr val="accent3"/>
                </a:solidFill>
                <a:uFill>
                  <a:noFill/>
                </a:uFill>
                <a:latin typeface="Poppins Medium"/>
                <a:cs typeface="Poppins Medium"/>
                <a:sym typeface="Poppins Medium"/>
                <a:hlinkClick r:id="rId4">
                  <a:extLst>
                    <a:ext uri="{A12FA001-AC4F-418D-AE19-62706E023703}">
                      <ahyp:hlinkClr xmlns:ahyp="http://schemas.microsoft.com/office/drawing/2018/hyperlinkcolor" val="tx"/>
                    </a:ext>
                  </a:extLst>
                </a:hlinkClick>
              </a:rPr>
              <a:t>19</a:t>
            </a:r>
            <a:r>
              <a:rPr lang="en-US" sz="1600" dirty="0">
                <a:solidFill>
                  <a:schemeClr val="accent3"/>
                </a:solidFill>
                <a:uFill>
                  <a:noFill/>
                </a:uFill>
                <a:latin typeface="Poppins Medium"/>
                <a:cs typeface="Poppins Medium"/>
                <a:sym typeface="Poppins Medium"/>
              </a:rPr>
              <a:t>, </a:t>
            </a:r>
            <a:r>
              <a:rPr lang="en" sz="1600" dirty="0">
                <a:solidFill>
                  <a:schemeClr val="accent3"/>
                </a:solidFill>
                <a:uFill>
                  <a:noFill/>
                </a:uFill>
                <a:latin typeface="Poppins Medium"/>
                <a:cs typeface="Poppins Medium"/>
                <a:sym typeface="Poppins Medium"/>
                <a:hlinkClick r:id="rId5">
                  <a:extLst>
                    <a:ext uri="{A12FA001-AC4F-418D-AE19-62706E023703}">
                      <ahyp:hlinkClr xmlns:ahyp="http://schemas.microsoft.com/office/drawing/2018/hyperlinkcolor" val="tx"/>
                    </a:ext>
                  </a:extLst>
                </a:hlinkClick>
              </a:rPr>
              <a:t>MS20</a:t>
            </a:r>
            <a:r>
              <a:rPr lang="en-US" sz="1600" dirty="0">
                <a:solidFill>
                  <a:schemeClr val="accent3"/>
                </a:solidFill>
                <a:uFill>
                  <a:noFill/>
                </a:uFill>
                <a:latin typeface="Poppins Medium"/>
                <a:cs typeface="Poppins Medium"/>
                <a:sym typeface="Poppins Medium"/>
              </a:rPr>
              <a:t> </a:t>
            </a:r>
            <a:endParaRPr sz="1600" dirty="0">
              <a:solidFill>
                <a:schemeClr val="accent3"/>
              </a:solidFill>
              <a:uFill>
                <a:noFill/>
              </a:uFill>
              <a:latin typeface="Poppins Medium"/>
              <a:cs typeface="Poppins Medium"/>
              <a:sym typeface="Poppins Medium"/>
            </a:endParaRPr>
          </a:p>
          <a:p>
            <a:pPr marL="457200" marR="0" lvl="0" indent="0" algn="l" rtl="0">
              <a:lnSpc>
                <a:spcPct val="150000"/>
              </a:lnSpc>
              <a:spcBef>
                <a:spcPts val="0"/>
              </a:spcBef>
              <a:spcAft>
                <a:spcPts val="0"/>
              </a:spcAft>
              <a:buNone/>
            </a:pPr>
            <a:endParaRPr sz="1200" dirty="0">
              <a:solidFill>
                <a:schemeClr val="accent3"/>
              </a:solidFill>
              <a:uFill>
                <a:noFill/>
              </a:uFill>
              <a:latin typeface="Poppins Medium"/>
              <a:cs typeface="Poppins Medium"/>
              <a:sym typeface="Poppins Medium"/>
            </a:endParaRPr>
          </a:p>
          <a:p>
            <a:pPr marL="457200" lvl="0" indent="0" algn="l" rtl="0">
              <a:lnSpc>
                <a:spcPct val="150000"/>
              </a:lnSpc>
              <a:spcBef>
                <a:spcPts val="0"/>
              </a:spcBef>
              <a:spcAft>
                <a:spcPts val="0"/>
              </a:spcAft>
              <a:buNone/>
            </a:pPr>
            <a:endParaRPr sz="1200" dirty="0">
              <a:solidFill>
                <a:schemeClr val="accent3"/>
              </a:solidFill>
              <a:latin typeface="Poppins Medium"/>
              <a:ea typeface="Poppins Medium"/>
              <a:cs typeface="Poppins Medium"/>
              <a:sym typeface="Poppins Medium"/>
            </a:endParaRPr>
          </a:p>
          <a:p>
            <a:pPr marL="0" marR="0" lvl="0" indent="0" algn="l" rtl="0">
              <a:lnSpc>
                <a:spcPct val="150000"/>
              </a:lnSpc>
              <a:spcBef>
                <a:spcPts val="0"/>
              </a:spcBef>
              <a:spcAft>
                <a:spcPts val="0"/>
              </a:spcAft>
              <a:buNone/>
            </a:pPr>
            <a:endParaRPr sz="1800" dirty="0">
              <a:solidFill>
                <a:schemeClr val="accent3"/>
              </a:solidFill>
              <a:latin typeface="Poppins Medium"/>
              <a:ea typeface="Poppins Medium"/>
              <a:cs typeface="Poppins Medium"/>
              <a:sym typeface="Poppins Medium"/>
            </a:endParaRPr>
          </a:p>
        </p:txBody>
      </p:sp>
      <p:sp>
        <p:nvSpPr>
          <p:cNvPr id="91" name="Google Shape;91;p16"/>
          <p:cNvSpPr txBox="1">
            <a:spLocks noGrp="1"/>
          </p:cNvSpPr>
          <p:nvPr>
            <p:ph type="title"/>
          </p:nvPr>
        </p:nvSpPr>
        <p:spPr>
          <a:xfrm>
            <a:off x="228600" y="0"/>
            <a:ext cx="5894700" cy="899100"/>
          </a:xfrm>
          <a:prstGeom prst="rect">
            <a:avLst/>
          </a:prstGeom>
        </p:spPr>
        <p:txBody>
          <a:bodyPr spcFirstLastPara="1" wrap="square" lIns="0" tIns="228600" rIns="0" bIns="0" anchor="b" anchorCtr="0">
            <a:noAutofit/>
          </a:bodyPr>
          <a:lstStyle/>
          <a:p>
            <a:pPr marL="0" lvl="0" indent="0" algn="l" rtl="0">
              <a:spcBef>
                <a:spcPts val="0"/>
              </a:spcBef>
              <a:spcAft>
                <a:spcPts val="0"/>
              </a:spcAft>
              <a:buNone/>
            </a:pPr>
            <a:r>
              <a:rPr lang="en" dirty="0"/>
              <a:t>Learning to Defer</a:t>
            </a:r>
            <a:endParaRPr dirty="0"/>
          </a:p>
        </p:txBody>
      </p:sp>
      <p:pic>
        <p:nvPicPr>
          <p:cNvPr id="92" name="Google Shape;92;p16"/>
          <p:cNvPicPr preferRelativeResize="0"/>
          <p:nvPr/>
        </p:nvPicPr>
        <p:blipFill>
          <a:blip r:embed="rId6">
            <a:alphaModFix/>
          </a:blip>
          <a:stretch>
            <a:fillRect/>
          </a:stretch>
        </p:blipFill>
        <p:spPr>
          <a:xfrm>
            <a:off x="1079312" y="1820807"/>
            <a:ext cx="2900574" cy="2831626"/>
          </a:xfrm>
          <a:prstGeom prst="rect">
            <a:avLst/>
          </a:prstGeom>
          <a:noFill/>
          <a:ln>
            <a:noFill/>
          </a:ln>
        </p:spPr>
      </p:pic>
      <p:pic>
        <p:nvPicPr>
          <p:cNvPr id="93" name="Google Shape;93;p16"/>
          <p:cNvPicPr preferRelativeResize="0"/>
          <p:nvPr/>
        </p:nvPicPr>
        <p:blipFill>
          <a:blip r:embed="rId7">
            <a:alphaModFix/>
          </a:blip>
          <a:stretch>
            <a:fillRect/>
          </a:stretch>
        </p:blipFill>
        <p:spPr>
          <a:xfrm>
            <a:off x="4852071" y="1644532"/>
            <a:ext cx="3352251" cy="30079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p:nvPr/>
        </p:nvSpPr>
        <p:spPr>
          <a:xfrm>
            <a:off x="270450" y="1227900"/>
            <a:ext cx="8654400" cy="3627900"/>
          </a:xfrm>
          <a:prstGeom prst="rect">
            <a:avLst/>
          </a:prstGeom>
          <a:noFill/>
          <a:ln>
            <a:noFill/>
          </a:ln>
        </p:spPr>
        <p:txBody>
          <a:bodyPr spcFirstLastPara="1" wrap="square" lIns="91425" tIns="91425" rIns="91425" bIns="91425" anchor="t" anchorCtr="0">
            <a:noAutofit/>
          </a:bodyPr>
          <a:lstStyle/>
          <a:p>
            <a:pPr marL="457200" marR="0" lvl="0" indent="0" algn="l" rtl="0">
              <a:lnSpc>
                <a:spcPct val="150000"/>
              </a:lnSpc>
              <a:spcBef>
                <a:spcPts val="0"/>
              </a:spcBef>
              <a:spcAft>
                <a:spcPts val="0"/>
              </a:spcAft>
              <a:buNone/>
            </a:pPr>
            <a:endParaRPr sz="1200" dirty="0">
              <a:solidFill>
                <a:schemeClr val="accent3"/>
              </a:solidFill>
              <a:uFill>
                <a:noFill/>
              </a:uFill>
              <a:latin typeface="Poppins Medium"/>
              <a:cs typeface="Poppins Medium"/>
              <a:sym typeface="Poppins Medium"/>
            </a:endParaRPr>
          </a:p>
          <a:p>
            <a:pPr marL="457200" lvl="0" indent="0" algn="l" rtl="0">
              <a:lnSpc>
                <a:spcPct val="150000"/>
              </a:lnSpc>
              <a:spcBef>
                <a:spcPts val="0"/>
              </a:spcBef>
              <a:spcAft>
                <a:spcPts val="0"/>
              </a:spcAft>
              <a:buNone/>
            </a:pPr>
            <a:endParaRPr sz="1200" dirty="0">
              <a:solidFill>
                <a:schemeClr val="accent3"/>
              </a:solidFill>
              <a:latin typeface="Poppins Medium"/>
              <a:ea typeface="Poppins Medium"/>
              <a:cs typeface="Poppins Medium"/>
              <a:sym typeface="Poppins Medium"/>
            </a:endParaRPr>
          </a:p>
          <a:p>
            <a:pPr marL="0" marR="0" lvl="0" indent="0" algn="l" rtl="0">
              <a:lnSpc>
                <a:spcPct val="150000"/>
              </a:lnSpc>
              <a:spcBef>
                <a:spcPts val="0"/>
              </a:spcBef>
              <a:spcAft>
                <a:spcPts val="0"/>
              </a:spcAft>
              <a:buNone/>
            </a:pPr>
            <a:endParaRPr sz="1800" dirty="0">
              <a:solidFill>
                <a:schemeClr val="accent3"/>
              </a:solidFill>
              <a:latin typeface="Poppins Medium"/>
              <a:ea typeface="Poppins Medium"/>
              <a:cs typeface="Poppins Medium"/>
              <a:sym typeface="Poppins Medium"/>
            </a:endParaRPr>
          </a:p>
        </p:txBody>
      </p:sp>
      <p:sp>
        <p:nvSpPr>
          <p:cNvPr id="91" name="Google Shape;91;p16"/>
          <p:cNvSpPr txBox="1">
            <a:spLocks noGrp="1"/>
          </p:cNvSpPr>
          <p:nvPr>
            <p:ph type="title"/>
          </p:nvPr>
        </p:nvSpPr>
        <p:spPr>
          <a:xfrm>
            <a:off x="228600" y="0"/>
            <a:ext cx="5894700" cy="899100"/>
          </a:xfrm>
          <a:prstGeom prst="rect">
            <a:avLst/>
          </a:prstGeom>
        </p:spPr>
        <p:txBody>
          <a:bodyPr spcFirstLastPara="1" wrap="square" lIns="0" tIns="228600" rIns="0" bIns="0" anchor="b" anchorCtr="0">
            <a:noAutofit/>
          </a:bodyPr>
          <a:lstStyle/>
          <a:p>
            <a:pPr marL="0" lvl="0" indent="0" algn="l" rtl="0">
              <a:spcBef>
                <a:spcPts val="0"/>
              </a:spcBef>
              <a:spcAft>
                <a:spcPts val="0"/>
              </a:spcAft>
              <a:buNone/>
            </a:pPr>
            <a:r>
              <a:rPr lang="en" dirty="0"/>
              <a:t>Discussion</a:t>
            </a:r>
            <a:endParaRPr dirty="0"/>
          </a:p>
        </p:txBody>
      </p:sp>
      <p:sp>
        <p:nvSpPr>
          <p:cNvPr id="6" name="Google Shape;111;p19">
            <a:extLst>
              <a:ext uri="{FF2B5EF4-FFF2-40B4-BE49-F238E27FC236}">
                <a16:creationId xmlns:a16="http://schemas.microsoft.com/office/drawing/2014/main" id="{C5B22183-7201-B240-AE95-2ADF37DE33AC}"/>
              </a:ext>
            </a:extLst>
          </p:cNvPr>
          <p:cNvSpPr txBox="1"/>
          <p:nvPr/>
        </p:nvSpPr>
        <p:spPr>
          <a:xfrm>
            <a:off x="385374" y="1074252"/>
            <a:ext cx="8654400" cy="3627900"/>
          </a:xfrm>
          <a:prstGeom prst="rect">
            <a:avLst/>
          </a:prstGeom>
          <a:noFill/>
          <a:ln>
            <a:noFill/>
          </a:ln>
        </p:spPr>
        <p:txBody>
          <a:bodyPr spcFirstLastPara="1" wrap="square" lIns="91425" tIns="91425" rIns="91425" bIns="91425" anchor="t" anchorCtr="0">
            <a:noAutofit/>
          </a:bodyPr>
          <a:lstStyle/>
          <a:p>
            <a:pPr marL="457200" lvl="0" indent="-330200">
              <a:lnSpc>
                <a:spcPct val="200000"/>
              </a:lnSpc>
              <a:buClr>
                <a:schemeClr val="accent3"/>
              </a:buClr>
              <a:buSzPts val="1600"/>
              <a:buFont typeface="Poppins Medium"/>
              <a:buChar char="●"/>
            </a:pPr>
            <a:r>
              <a:rPr lang="en-US" b="0" dirty="0">
                <a:solidFill>
                  <a:schemeClr val="accent3"/>
                </a:solidFill>
                <a:latin typeface="Poppins Medium"/>
                <a:ea typeface="Cambria Math" panose="02040503050406030204" pitchFamily="18" charset="0"/>
                <a:cs typeface="Poppins Medium"/>
                <a:sym typeface="Poppins Medium"/>
              </a:rPr>
              <a:t>Physician </a:t>
            </a:r>
            <a:r>
              <a:rPr lang="en-US" b="0" dirty="0" err="1">
                <a:solidFill>
                  <a:schemeClr val="accent3"/>
                </a:solidFill>
                <a:latin typeface="Poppins Medium"/>
                <a:ea typeface="Cambria Math" panose="02040503050406030204" pitchFamily="18" charset="0"/>
                <a:cs typeface="Poppins Medium"/>
                <a:sym typeface="Poppins Medium"/>
              </a:rPr>
              <a:t>inconfidence</a:t>
            </a:r>
            <a:r>
              <a:rPr lang="en-US" b="0" dirty="0">
                <a:solidFill>
                  <a:schemeClr val="accent3"/>
                </a:solidFill>
                <a:latin typeface="Poppins Medium"/>
                <a:ea typeface="Cambria Math" panose="02040503050406030204" pitchFamily="18" charset="0"/>
                <a:cs typeface="Poppins Medium"/>
                <a:sym typeface="Poppins Medium"/>
              </a:rPr>
              <a:t> vs practice variability</a:t>
            </a:r>
            <a:r>
              <a:rPr lang="en-US" dirty="0">
                <a:solidFill>
                  <a:schemeClr val="accent3"/>
                </a:solidFill>
                <a:latin typeface="Poppins Medium"/>
                <a:ea typeface="Cambria Math" panose="02040503050406030204" pitchFamily="18" charset="0"/>
                <a:cs typeface="Poppins Medium"/>
                <a:sym typeface="Poppins Medium"/>
              </a:rPr>
              <a:t> </a:t>
            </a:r>
          </a:p>
          <a:p>
            <a:pPr marL="457200" lvl="0" indent="-330200">
              <a:lnSpc>
                <a:spcPct val="200000"/>
              </a:lnSpc>
              <a:buClr>
                <a:schemeClr val="accent3"/>
              </a:buClr>
              <a:buSzPts val="1600"/>
              <a:buFont typeface="Poppins Medium"/>
              <a:buChar char="●"/>
            </a:pPr>
            <a:r>
              <a:rPr lang="en-US" b="0" dirty="0">
                <a:solidFill>
                  <a:schemeClr val="accent3"/>
                </a:solidFill>
                <a:latin typeface="Poppins Medium"/>
                <a:ea typeface="Cambria Math" panose="02040503050406030204" pitchFamily="18" charset="0"/>
                <a:cs typeface="Poppins Medium"/>
                <a:sym typeface="Poppins Medium"/>
              </a:rPr>
              <a:t>?</a:t>
            </a:r>
            <a:endParaRPr lang="he-IL" b="0" dirty="0">
              <a:solidFill>
                <a:schemeClr val="accent3"/>
              </a:solidFill>
              <a:latin typeface="Poppins Medium"/>
              <a:ea typeface="Cambria Math" panose="02040503050406030204" pitchFamily="18" charset="0"/>
              <a:cs typeface="Poppins Medium"/>
              <a:sym typeface="Poppins Medium"/>
            </a:endParaRPr>
          </a:p>
        </p:txBody>
      </p:sp>
    </p:spTree>
    <p:extLst>
      <p:ext uri="{BB962C8B-B14F-4D97-AF65-F5344CB8AC3E}">
        <p14:creationId xmlns:p14="http://schemas.microsoft.com/office/powerpoint/2010/main" val="1697855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228600" y="0"/>
            <a:ext cx="5894700" cy="899100"/>
          </a:xfrm>
          <a:prstGeom prst="rect">
            <a:avLst/>
          </a:prstGeom>
        </p:spPr>
        <p:txBody>
          <a:bodyPr spcFirstLastPara="1" wrap="square" lIns="0" tIns="228600" rIns="0" bIns="0" anchor="b" anchorCtr="0">
            <a:noAutofit/>
          </a:bodyPr>
          <a:lstStyle/>
          <a:p>
            <a:pPr marL="0" lvl="0" indent="0" algn="l" rtl="0">
              <a:spcBef>
                <a:spcPts val="0"/>
              </a:spcBef>
              <a:spcAft>
                <a:spcPts val="0"/>
              </a:spcAft>
              <a:buNone/>
            </a:pPr>
            <a:r>
              <a:rPr lang="en"/>
              <a:t>Responsible Prediction</a:t>
            </a:r>
            <a:endParaRPr/>
          </a:p>
        </p:txBody>
      </p:sp>
      <p:sp>
        <p:nvSpPr>
          <p:cNvPr id="74" name="Google Shape;74;p14"/>
          <p:cNvSpPr txBox="1"/>
          <p:nvPr/>
        </p:nvSpPr>
        <p:spPr>
          <a:xfrm>
            <a:off x="270450" y="1227900"/>
            <a:ext cx="8161500" cy="36279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chemeClr val="accent3"/>
              </a:buClr>
              <a:buSzPts val="1800"/>
              <a:buFont typeface="Poppins Medium"/>
              <a:buChar char="●"/>
            </a:pPr>
            <a:r>
              <a:rPr lang="en" sz="1800" dirty="0">
                <a:solidFill>
                  <a:schemeClr val="accent3"/>
                </a:solidFill>
                <a:latin typeface="Poppins Medium"/>
                <a:ea typeface="Poppins Medium"/>
                <a:cs typeface="Poppins Medium"/>
                <a:sym typeface="Poppins Medium"/>
              </a:rPr>
              <a:t>Sensible to constrain ML models’ output</a:t>
            </a:r>
            <a:endParaRPr sz="1800" dirty="0">
              <a:solidFill>
                <a:schemeClr val="accent3"/>
              </a:solidFill>
              <a:latin typeface="Poppins Medium"/>
              <a:ea typeface="Poppins Medium"/>
              <a:cs typeface="Poppins Medium"/>
              <a:sym typeface="Poppins Medium"/>
            </a:endParaRPr>
          </a:p>
          <a:p>
            <a:pPr marL="914400" marR="0" lvl="1" indent="-342900" algn="l" rtl="0">
              <a:lnSpc>
                <a:spcPct val="150000"/>
              </a:lnSpc>
              <a:spcBef>
                <a:spcPts val="0"/>
              </a:spcBef>
              <a:spcAft>
                <a:spcPts val="0"/>
              </a:spcAft>
              <a:buClr>
                <a:schemeClr val="accent3"/>
              </a:buClr>
              <a:buSzPts val="1800"/>
              <a:buFont typeface="Poppins Medium"/>
              <a:buChar char="○"/>
            </a:pPr>
            <a:r>
              <a:rPr lang="en" sz="1800" dirty="0">
                <a:solidFill>
                  <a:schemeClr val="accent3"/>
                </a:solidFill>
                <a:latin typeface="Poppins Medium"/>
                <a:ea typeface="Poppins Medium"/>
                <a:cs typeface="Poppins Medium"/>
                <a:sym typeface="Poppins Medium"/>
              </a:rPr>
              <a:t>Post processing - Business/safety rules</a:t>
            </a:r>
            <a:endParaRPr sz="1800" dirty="0">
              <a:solidFill>
                <a:schemeClr val="accent3"/>
              </a:solidFill>
              <a:latin typeface="Poppins Medium"/>
              <a:ea typeface="Poppins Medium"/>
              <a:cs typeface="Poppins Medium"/>
              <a:sym typeface="Poppins Medium"/>
            </a:endParaRPr>
          </a:p>
          <a:p>
            <a:pPr marL="914400" marR="0" lvl="1" indent="-342900" algn="l" rtl="0">
              <a:lnSpc>
                <a:spcPct val="150000"/>
              </a:lnSpc>
              <a:spcBef>
                <a:spcPts val="0"/>
              </a:spcBef>
              <a:spcAft>
                <a:spcPts val="0"/>
              </a:spcAft>
              <a:buClr>
                <a:schemeClr val="accent3"/>
              </a:buClr>
              <a:buSzPts val="1800"/>
              <a:buFont typeface="Poppins Medium"/>
              <a:buChar char="○"/>
            </a:pPr>
            <a:r>
              <a:rPr lang="en" sz="1800" dirty="0">
                <a:solidFill>
                  <a:schemeClr val="accent3"/>
                </a:solidFill>
                <a:latin typeface="Poppins Medium"/>
                <a:ea typeface="Poppins Medium"/>
                <a:cs typeface="Poppins Medium"/>
                <a:sym typeface="Poppins Medium"/>
              </a:rPr>
              <a:t>Defer to a simple baseline</a:t>
            </a:r>
            <a:endParaRPr sz="1800" dirty="0">
              <a:solidFill>
                <a:schemeClr val="accent3"/>
              </a:solidFill>
              <a:latin typeface="Poppins Medium"/>
              <a:ea typeface="Poppins Medium"/>
              <a:cs typeface="Poppins Medium"/>
              <a:sym typeface="Poppins Medium"/>
            </a:endParaRPr>
          </a:p>
        </p:txBody>
      </p:sp>
      <p:pic>
        <p:nvPicPr>
          <p:cNvPr id="75" name="Google Shape;75;p14"/>
          <p:cNvPicPr preferRelativeResize="0"/>
          <p:nvPr/>
        </p:nvPicPr>
        <p:blipFill>
          <a:blip r:embed="rId3">
            <a:alphaModFix/>
          </a:blip>
          <a:stretch>
            <a:fillRect/>
          </a:stretch>
        </p:blipFill>
        <p:spPr>
          <a:xfrm>
            <a:off x="2488200" y="2623877"/>
            <a:ext cx="6598074" cy="2369250"/>
          </a:xfrm>
          <a:prstGeom prst="rect">
            <a:avLst/>
          </a:prstGeom>
          <a:noFill/>
          <a:ln>
            <a:noFill/>
          </a:ln>
        </p:spPr>
      </p:pic>
      <p:sp>
        <p:nvSpPr>
          <p:cNvPr id="76" name="Google Shape;76;p14"/>
          <p:cNvSpPr txBox="1"/>
          <p:nvPr/>
        </p:nvSpPr>
        <p:spPr>
          <a:xfrm>
            <a:off x="6605521" y="4835700"/>
            <a:ext cx="1344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chemeClr val="accent3"/>
                </a:solidFill>
                <a:uFill>
                  <a:noFill/>
                </a:uFill>
                <a:latin typeface="Poppins Medium"/>
                <a:ea typeface="Poppins Medium"/>
                <a:cs typeface="Poppins Medium"/>
                <a:sym typeface="Poppins Medium"/>
                <a:hlinkClick r:id="rId4">
                  <a:extLst>
                    <a:ext uri="{A12FA001-AC4F-418D-AE19-62706E023703}">
                      <ahyp:hlinkClr xmlns:ahyp="http://schemas.microsoft.com/office/drawing/2018/hyperlinkcolor" val="tx"/>
                    </a:ext>
                  </a:extLst>
                </a:hlinkClick>
              </a:rPr>
              <a:t>© V Warmerdam</a:t>
            </a:r>
            <a:endParaRPr sz="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228600" y="0"/>
            <a:ext cx="5894700" cy="899100"/>
          </a:xfrm>
          <a:prstGeom prst="rect">
            <a:avLst/>
          </a:prstGeom>
        </p:spPr>
        <p:txBody>
          <a:bodyPr spcFirstLastPara="1" wrap="square" lIns="0" tIns="228600" rIns="0" bIns="0" anchor="b" anchorCtr="0">
            <a:noAutofit/>
          </a:bodyPr>
          <a:lstStyle/>
          <a:p>
            <a:pPr marL="0" lvl="0" indent="0" algn="l" rtl="0">
              <a:spcBef>
                <a:spcPts val="0"/>
              </a:spcBef>
              <a:spcAft>
                <a:spcPts val="0"/>
              </a:spcAft>
              <a:buNone/>
            </a:pPr>
            <a:r>
              <a:rPr lang="en-US" dirty="0"/>
              <a:t>Automation</a:t>
            </a:r>
            <a:endParaRPr dirty="0"/>
          </a:p>
        </p:txBody>
      </p:sp>
      <mc:AlternateContent xmlns:mc="http://schemas.openxmlformats.org/markup-compatibility/2006" xmlns:a14="http://schemas.microsoft.com/office/drawing/2010/main">
        <mc:Choice Requires="a14">
          <p:sp>
            <p:nvSpPr>
              <p:cNvPr id="82" name="Google Shape;82;p15"/>
              <p:cNvSpPr txBox="1"/>
              <p:nvPr/>
            </p:nvSpPr>
            <p:spPr>
              <a:xfrm>
                <a:off x="300430" y="1106325"/>
                <a:ext cx="8161500" cy="3627900"/>
              </a:xfrm>
              <a:prstGeom prst="rect">
                <a:avLst/>
              </a:prstGeom>
              <a:noFill/>
              <a:ln>
                <a:noFill/>
              </a:ln>
            </p:spPr>
            <p:txBody>
              <a:bodyPr spcFirstLastPara="1" wrap="square" lIns="91425" tIns="91425" rIns="91425" bIns="91425" anchor="t" anchorCtr="0">
                <a:noAutofit/>
              </a:bodyPr>
              <a:lstStyle/>
              <a:p>
                <a:pPr marL="457200" indent="-342900">
                  <a:lnSpc>
                    <a:spcPct val="200000"/>
                  </a:lnSpc>
                  <a:buClr>
                    <a:schemeClr val="accent3"/>
                  </a:buClr>
                  <a:buSzPts val="1800"/>
                  <a:buFont typeface="Poppins Medium"/>
                  <a:buChar char="●"/>
                </a:pPr>
                <a:r>
                  <a:rPr lang="en-US" sz="1800" dirty="0">
                    <a:solidFill>
                      <a:schemeClr val="accent3"/>
                    </a:solidFill>
                    <a:latin typeface="Poppins Medium"/>
                    <a:ea typeface="Poppins Medium"/>
                    <a:cs typeface="Poppins Medium"/>
                    <a:sym typeface="Poppins Medium"/>
                  </a:rPr>
                  <a:t>Prediction </a:t>
                </a:r>
                <a14:m>
                  <m:oMath xmlns:m="http://schemas.openxmlformats.org/officeDocument/2006/math">
                    <m:r>
                      <a:rPr lang="en-US" sz="1800" i="1">
                        <a:solidFill>
                          <a:schemeClr val="accent3"/>
                        </a:solidFill>
                        <a:latin typeface="Cambria Math" panose="02040503050406030204" pitchFamily="18" charset="0"/>
                        <a:ea typeface="Cambria Math" panose="02040503050406030204" pitchFamily="18" charset="0"/>
                        <a:cs typeface="Poppins Medium"/>
                        <a:sym typeface="Poppins Medium"/>
                      </a:rPr>
                      <m:t>≠</m:t>
                    </m:r>
                  </m:oMath>
                </a14:m>
                <a:r>
                  <a:rPr lang="en-US" sz="1800" dirty="0">
                    <a:solidFill>
                      <a:schemeClr val="accent3"/>
                    </a:solidFill>
                    <a:latin typeface="Poppins Medium"/>
                    <a:ea typeface="Poppins Medium"/>
                    <a:cs typeface="Poppins Medium"/>
                    <a:sym typeface="Poppins Medium"/>
                  </a:rPr>
                  <a:t> automation</a:t>
                </a:r>
                <a:endParaRPr lang="en" sz="1800" dirty="0">
                  <a:solidFill>
                    <a:schemeClr val="accent3"/>
                  </a:solidFill>
                  <a:latin typeface="Poppins Medium"/>
                  <a:cs typeface="Poppins Medium"/>
                </a:endParaRPr>
              </a:p>
              <a:p>
                <a:pPr marL="457200" lvl="0" indent="-342900">
                  <a:lnSpc>
                    <a:spcPct val="200000"/>
                  </a:lnSpc>
                  <a:buClr>
                    <a:schemeClr val="accent3"/>
                  </a:buClr>
                  <a:buSzPts val="1800"/>
                  <a:buFont typeface="Poppins Medium"/>
                  <a:buChar char="●"/>
                </a:pPr>
                <a:r>
                  <a:rPr lang="en" sz="1800" dirty="0">
                    <a:solidFill>
                      <a:schemeClr val="accent3"/>
                    </a:solidFill>
                    <a:latin typeface="Poppins Medium"/>
                    <a:cs typeface="Poppins Medium"/>
                  </a:rPr>
                  <a:t>ML as part of a system</a:t>
                </a:r>
                <a:endParaRPr lang="en-US" sz="1800" dirty="0">
                  <a:solidFill>
                    <a:schemeClr val="accent3"/>
                  </a:solidFill>
                  <a:latin typeface="Poppins Medium"/>
                  <a:cs typeface="Poppins Medium"/>
                  <a:sym typeface="Poppins Medium"/>
                </a:endParaRPr>
              </a:p>
              <a:p>
                <a:pPr marL="457200" marR="0" lvl="0" indent="-342900" algn="l" rtl="0">
                  <a:lnSpc>
                    <a:spcPct val="150000"/>
                  </a:lnSpc>
                  <a:spcBef>
                    <a:spcPts val="0"/>
                  </a:spcBef>
                  <a:spcAft>
                    <a:spcPts val="0"/>
                  </a:spcAft>
                  <a:buClr>
                    <a:schemeClr val="accent3"/>
                  </a:buClr>
                  <a:buSzPts val="1800"/>
                  <a:buFont typeface="Poppins Medium"/>
                  <a:buChar char="●"/>
                </a:pPr>
                <a:endParaRPr lang="en-US" sz="1800" dirty="0">
                  <a:solidFill>
                    <a:schemeClr val="accent3"/>
                  </a:solidFill>
                  <a:latin typeface="Poppins Medium"/>
                  <a:ea typeface="Poppins Medium"/>
                  <a:cs typeface="Poppins Medium"/>
                  <a:sym typeface="Poppins Medium"/>
                </a:endParaRPr>
              </a:p>
              <a:p>
                <a:pPr marL="0" marR="0" lvl="0" indent="0" algn="l" rtl="0">
                  <a:lnSpc>
                    <a:spcPct val="150000"/>
                  </a:lnSpc>
                  <a:spcBef>
                    <a:spcPts val="0"/>
                  </a:spcBef>
                  <a:spcAft>
                    <a:spcPts val="0"/>
                  </a:spcAft>
                  <a:buNone/>
                </a:pPr>
                <a:endParaRPr sz="1800" dirty="0">
                  <a:solidFill>
                    <a:schemeClr val="accent3"/>
                  </a:solidFill>
                  <a:latin typeface="Poppins Medium"/>
                  <a:ea typeface="Poppins Medium"/>
                  <a:cs typeface="Poppins Medium"/>
                  <a:sym typeface="Poppins Medium"/>
                </a:endParaRPr>
              </a:p>
            </p:txBody>
          </p:sp>
        </mc:Choice>
        <mc:Fallback xmlns="">
          <p:sp>
            <p:nvSpPr>
              <p:cNvPr id="82" name="Google Shape;82;p15"/>
              <p:cNvSpPr txBox="1">
                <a:spLocks noRot="1" noChangeAspect="1" noMove="1" noResize="1" noEditPoints="1" noAdjustHandles="1" noChangeArrowheads="1" noChangeShapeType="1" noTextEdit="1"/>
              </p:cNvSpPr>
              <p:nvPr/>
            </p:nvSpPr>
            <p:spPr>
              <a:xfrm>
                <a:off x="300430" y="1106325"/>
                <a:ext cx="8161500" cy="3627900"/>
              </a:xfrm>
              <a:prstGeom prst="rect">
                <a:avLst/>
              </a:prstGeom>
              <a:blipFill>
                <a:blip r:embed="rId3"/>
                <a:stretch>
                  <a:fillRect/>
                </a:stretch>
              </a:blipFill>
              <a:ln>
                <a:noFill/>
              </a:ln>
            </p:spPr>
            <p:txBody>
              <a:bodyPr/>
              <a:lstStyle/>
              <a:p>
                <a:r>
                  <a:rPr lang="en-IL">
                    <a:noFill/>
                  </a:rPr>
                  <a:t> </a:t>
                </a:r>
              </a:p>
            </p:txBody>
          </p:sp>
        </mc:Fallback>
      </mc:AlternateContent>
      <p:pic>
        <p:nvPicPr>
          <p:cNvPr id="83" name="Google Shape;83;p15"/>
          <p:cNvPicPr preferRelativeResize="0"/>
          <p:nvPr/>
        </p:nvPicPr>
        <p:blipFill>
          <a:blip r:embed="rId4">
            <a:alphaModFix/>
          </a:blip>
          <a:stretch>
            <a:fillRect/>
          </a:stretch>
        </p:blipFill>
        <p:spPr>
          <a:xfrm>
            <a:off x="3664543" y="1595025"/>
            <a:ext cx="5831725" cy="3548475"/>
          </a:xfrm>
          <a:prstGeom prst="rect">
            <a:avLst/>
          </a:prstGeom>
          <a:noFill/>
          <a:ln>
            <a:noFill/>
          </a:ln>
        </p:spPr>
      </p:pic>
      <p:sp>
        <p:nvSpPr>
          <p:cNvPr id="84" name="Google Shape;84;p15"/>
          <p:cNvSpPr txBox="1"/>
          <p:nvPr/>
        </p:nvSpPr>
        <p:spPr>
          <a:xfrm>
            <a:off x="7437475" y="4307200"/>
            <a:ext cx="1344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dirty="0">
                <a:solidFill>
                  <a:schemeClr val="accent3"/>
                </a:solidFill>
                <a:latin typeface="Poppins Medium"/>
                <a:ea typeface="Poppins Medium"/>
                <a:cs typeface="Poppins Medium"/>
                <a:sym typeface="Poppins Medium"/>
              </a:rPr>
              <a:t>© </a:t>
            </a:r>
            <a:r>
              <a:rPr lang="en" sz="800" dirty="0">
                <a:solidFill>
                  <a:schemeClr val="accent3"/>
                </a:solidFill>
                <a:uFill>
                  <a:noFill/>
                </a:uFill>
                <a:latin typeface="Poppins Medium"/>
                <a:ea typeface="Poppins Medium"/>
                <a:cs typeface="Poppins Medium"/>
                <a:sym typeface="Poppins Medium"/>
                <a:hlinkClick r:id="rId5">
                  <a:extLst>
                    <a:ext uri="{A12FA001-AC4F-418D-AE19-62706E023703}">
                      <ahyp:hlinkClr xmlns:ahyp="http://schemas.microsoft.com/office/drawing/2018/hyperlinkcolor" val="tx"/>
                    </a:ext>
                  </a:extLst>
                </a:hlinkClick>
              </a:rPr>
              <a:t>V Warmerdam</a:t>
            </a:r>
            <a:endParaRPr sz="400" dirty="0"/>
          </a:p>
        </p:txBody>
      </p:sp>
      <p:sp>
        <p:nvSpPr>
          <p:cNvPr id="85" name="Google Shape;85;p15"/>
          <p:cNvSpPr txBox="1"/>
          <p:nvPr/>
        </p:nvSpPr>
        <p:spPr>
          <a:xfrm>
            <a:off x="404736" y="2202450"/>
            <a:ext cx="4858800" cy="369300"/>
          </a:xfrm>
          <a:prstGeom prst="rect">
            <a:avLst/>
          </a:prstGeom>
          <a:noFill/>
          <a:ln>
            <a:noFill/>
          </a:ln>
        </p:spPr>
        <p:txBody>
          <a:bodyPr spcFirstLastPara="1" wrap="square" lIns="91425" tIns="91425" rIns="91425" bIns="91425" anchor="t" anchorCtr="0">
            <a:spAutoFit/>
          </a:bodyPr>
          <a:lstStyle/>
          <a:p>
            <a:pPr marL="457200" lvl="0" indent="0" algn="l" rtl="0">
              <a:lnSpc>
                <a:spcPct val="150000"/>
              </a:lnSpc>
              <a:spcBef>
                <a:spcPts val="0"/>
              </a:spcBef>
              <a:spcAft>
                <a:spcPts val="0"/>
              </a:spcAft>
              <a:buNone/>
            </a:pPr>
            <a:r>
              <a:rPr lang="en" sz="1200" dirty="0">
                <a:solidFill>
                  <a:schemeClr val="accent3"/>
                </a:solidFill>
                <a:uFill>
                  <a:noFill/>
                </a:uFill>
                <a:latin typeface="Poppins Medium"/>
                <a:ea typeface="Poppins Medium"/>
                <a:cs typeface="Poppins Medium"/>
                <a:sym typeface="Poppins Medium"/>
                <a:hlinkClick r:id="rId6">
                  <a:extLst>
                    <a:ext uri="{A12FA001-AC4F-418D-AE19-62706E023703}">
                      <ahyp:hlinkClr xmlns:ahyp="http://schemas.microsoft.com/office/drawing/2018/hyperlinkcolor" val="tx"/>
                    </a:ext>
                  </a:extLst>
                </a:hlinkClick>
              </a:rPr>
              <a:t>CRH</a:t>
            </a:r>
            <a:r>
              <a:rPr lang="en" sz="1200" baseline="30000" dirty="0">
                <a:solidFill>
                  <a:schemeClr val="accent3"/>
                </a:solidFill>
                <a:uFill>
                  <a:noFill/>
                </a:uFill>
                <a:latin typeface="Poppins Medium"/>
                <a:ea typeface="Poppins Medium"/>
                <a:cs typeface="Poppins Medium"/>
                <a:sym typeface="Poppins Medium"/>
                <a:hlinkClick r:id="rId6">
                  <a:extLst>
                    <a:ext uri="{A12FA001-AC4F-418D-AE19-62706E023703}">
                      <ahyp:hlinkClr xmlns:ahyp="http://schemas.microsoft.com/office/drawing/2018/hyperlinkcolor" val="tx"/>
                    </a:ext>
                  </a:extLst>
                </a:hlinkClick>
              </a:rPr>
              <a:t>+</a:t>
            </a:r>
            <a:r>
              <a:rPr lang="en" sz="1200" dirty="0">
                <a:solidFill>
                  <a:schemeClr val="accent3"/>
                </a:solidFill>
                <a:uFill>
                  <a:noFill/>
                </a:uFill>
                <a:latin typeface="Poppins Medium"/>
                <a:ea typeface="Poppins Medium"/>
                <a:cs typeface="Poppins Medium"/>
                <a:sym typeface="Poppins Medium"/>
                <a:hlinkClick r:id="rId6">
                  <a:extLst>
                    <a:ext uri="{A12FA001-AC4F-418D-AE19-62706E023703}">
                      <ahyp:hlinkClr xmlns:ahyp="http://schemas.microsoft.com/office/drawing/2018/hyperlinkcolor" val="tx"/>
                    </a:ext>
                  </a:extLst>
                </a:hlinkClick>
              </a:rPr>
              <a:t>19</a:t>
            </a:r>
            <a:r>
              <a:rPr lang="en" sz="1200" dirty="0">
                <a:solidFill>
                  <a:schemeClr val="accent3"/>
                </a:solidFill>
                <a:latin typeface="Poppins Medium"/>
                <a:ea typeface="Poppins Medium"/>
                <a:cs typeface="Poppins Medium"/>
                <a:sym typeface="Poppins Medium"/>
              </a:rPr>
              <a:t>, </a:t>
            </a:r>
            <a:r>
              <a:rPr lang="en" sz="1200" dirty="0">
                <a:solidFill>
                  <a:schemeClr val="accent3"/>
                </a:solidFill>
                <a:uFill>
                  <a:noFill/>
                </a:uFill>
                <a:latin typeface="Poppins Medium"/>
                <a:ea typeface="Poppins Medium"/>
                <a:cs typeface="Poppins Medium"/>
                <a:sym typeface="Poppins Medium"/>
                <a:hlinkClick r:id="rId7">
                  <a:extLst>
                    <a:ext uri="{A12FA001-AC4F-418D-AE19-62706E023703}">
                      <ahyp:hlinkClr xmlns:ahyp="http://schemas.microsoft.com/office/drawing/2018/hyperlinkcolor" val="tx"/>
                    </a:ext>
                  </a:extLst>
                </a:hlinkClick>
              </a:rPr>
              <a:t>MMZ</a:t>
            </a:r>
            <a:r>
              <a:rPr lang="en" sz="1200" baseline="30000" dirty="0">
                <a:solidFill>
                  <a:schemeClr val="accent3"/>
                </a:solidFill>
                <a:uFill>
                  <a:noFill/>
                </a:uFill>
                <a:latin typeface="Poppins Medium"/>
                <a:ea typeface="Poppins Medium"/>
                <a:cs typeface="Poppins Medium"/>
                <a:sym typeface="Poppins Medium"/>
                <a:hlinkClick r:id="rId7">
                  <a:extLst>
                    <a:ext uri="{A12FA001-AC4F-418D-AE19-62706E023703}">
                      <ahyp:hlinkClr xmlns:ahyp="http://schemas.microsoft.com/office/drawing/2018/hyperlinkcolor" val="tx"/>
                    </a:ext>
                  </a:extLst>
                </a:hlinkClick>
              </a:rPr>
              <a:t>+</a:t>
            </a:r>
            <a:r>
              <a:rPr lang="en" sz="1200" dirty="0">
                <a:solidFill>
                  <a:schemeClr val="accent3"/>
                </a:solidFill>
                <a:uFill>
                  <a:noFill/>
                </a:uFill>
                <a:latin typeface="Poppins Medium"/>
                <a:ea typeface="Poppins Medium"/>
                <a:cs typeface="Poppins Medium"/>
                <a:sym typeface="Poppins Medium"/>
                <a:hlinkClick r:id="rId7">
                  <a:extLst>
                    <a:ext uri="{A12FA001-AC4F-418D-AE19-62706E023703}">
                      <ahyp:hlinkClr xmlns:ahyp="http://schemas.microsoft.com/office/drawing/2018/hyperlinkcolor" val="tx"/>
                    </a:ext>
                  </a:extLst>
                </a:hlinkClick>
              </a:rPr>
              <a:t>20</a:t>
            </a:r>
            <a:r>
              <a:rPr lang="en" sz="1200" dirty="0">
                <a:solidFill>
                  <a:schemeClr val="accent3"/>
                </a:solidFill>
                <a:latin typeface="Poppins Medium"/>
                <a:ea typeface="Poppins Medium"/>
                <a:cs typeface="Poppins Medium"/>
                <a:sym typeface="Poppins Medium"/>
              </a:rPr>
              <a:t>, </a:t>
            </a:r>
            <a:r>
              <a:rPr lang="en" sz="1200" dirty="0">
                <a:solidFill>
                  <a:schemeClr val="accent3"/>
                </a:solidFill>
                <a:uFill>
                  <a:noFill/>
                </a:uFill>
                <a:latin typeface="Poppins Medium"/>
                <a:ea typeface="Poppins Medium"/>
                <a:cs typeface="Poppins Medium"/>
                <a:sym typeface="Poppins Medium"/>
                <a:hlinkClick r:id="rId8">
                  <a:extLst>
                    <a:ext uri="{A12FA001-AC4F-418D-AE19-62706E023703}">
                      <ahyp:hlinkClr xmlns:ahyp="http://schemas.microsoft.com/office/drawing/2018/hyperlinkcolor" val="tx"/>
                    </a:ext>
                  </a:extLst>
                </a:hlinkClick>
              </a:rPr>
              <a:t>PGH</a:t>
            </a:r>
            <a:r>
              <a:rPr lang="en" sz="1200" baseline="30000" dirty="0">
                <a:solidFill>
                  <a:schemeClr val="accent3"/>
                </a:solidFill>
                <a:uFill>
                  <a:noFill/>
                </a:uFill>
                <a:latin typeface="Poppins Medium"/>
                <a:ea typeface="Poppins Medium"/>
                <a:cs typeface="Poppins Medium"/>
                <a:sym typeface="Poppins Medium"/>
                <a:hlinkClick r:id="rId8">
                  <a:extLst>
                    <a:ext uri="{A12FA001-AC4F-418D-AE19-62706E023703}">
                      <ahyp:hlinkClr xmlns:ahyp="http://schemas.microsoft.com/office/drawing/2018/hyperlinkcolor" val="tx"/>
                    </a:ext>
                  </a:extLst>
                </a:hlinkClick>
              </a:rPr>
              <a:t>+</a:t>
            </a:r>
            <a:r>
              <a:rPr lang="en" sz="1200" dirty="0">
                <a:solidFill>
                  <a:schemeClr val="accent3"/>
                </a:solidFill>
                <a:uFill>
                  <a:noFill/>
                </a:uFill>
                <a:latin typeface="Poppins Medium"/>
                <a:ea typeface="Poppins Medium"/>
                <a:cs typeface="Poppins Medium"/>
                <a:sym typeface="Poppins Medium"/>
                <a:hlinkClick r:id="rId8">
                  <a:extLst>
                    <a:ext uri="{A12FA001-AC4F-418D-AE19-62706E023703}">
                      <ahyp:hlinkClr xmlns:ahyp="http://schemas.microsoft.com/office/drawing/2018/hyperlinkcolor" val="tx"/>
                    </a:ext>
                  </a:extLst>
                </a:hlinkClick>
              </a:rPr>
              <a:t>21</a:t>
            </a:r>
            <a:r>
              <a:rPr lang="en" sz="1200" dirty="0">
                <a:solidFill>
                  <a:schemeClr val="accent3"/>
                </a:solidFill>
                <a:latin typeface="Poppins Medium"/>
                <a:ea typeface="Poppins Medium"/>
                <a:cs typeface="Poppins Medium"/>
                <a:sym typeface="Poppins Medium"/>
              </a:rPr>
              <a:t>, </a:t>
            </a:r>
            <a:r>
              <a:rPr lang="en" sz="1200" dirty="0">
                <a:solidFill>
                  <a:schemeClr val="accent3"/>
                </a:solidFill>
                <a:uFill>
                  <a:noFill/>
                </a:uFill>
                <a:latin typeface="Poppins Medium"/>
                <a:ea typeface="Poppins Medium"/>
                <a:cs typeface="Poppins Medium"/>
                <a:sym typeface="Poppins Medium"/>
                <a:hlinkClick r:id="rId9">
                  <a:extLst>
                    <a:ext uri="{A12FA001-AC4F-418D-AE19-62706E023703}">
                      <ahyp:hlinkClr xmlns:ahyp="http://schemas.microsoft.com/office/drawing/2018/hyperlinkcolor" val="tx"/>
                    </a:ext>
                  </a:extLst>
                </a:hlinkClick>
              </a:rPr>
              <a:t>BNK+19</a:t>
            </a:r>
            <a:r>
              <a:rPr lang="en" sz="1200" dirty="0">
                <a:solidFill>
                  <a:schemeClr val="accent3"/>
                </a:solidFill>
                <a:latin typeface="Poppins Medium"/>
                <a:ea typeface="Poppins Medium"/>
                <a:cs typeface="Poppins Medium"/>
                <a:sym typeface="Poppins Medium"/>
              </a:rPr>
              <a:t>, </a:t>
            </a:r>
            <a:r>
              <a:rPr lang="en" sz="1200" dirty="0">
                <a:solidFill>
                  <a:schemeClr val="accent3"/>
                </a:solidFill>
                <a:uFill>
                  <a:noFill/>
                </a:uFill>
                <a:latin typeface="Poppins Medium"/>
                <a:ea typeface="Poppins Medium"/>
                <a:cs typeface="Poppins Medium"/>
                <a:sym typeface="Poppins Medium"/>
                <a:hlinkClick r:id="rId10">
                  <a:extLst>
                    <a:ext uri="{A12FA001-AC4F-418D-AE19-62706E023703}">
                      <ahyp:hlinkClr xmlns:ahyp="http://schemas.microsoft.com/office/drawing/2018/hyperlinkcolor" val="tx"/>
                    </a:ext>
                  </a:extLst>
                </a:hlinkClick>
              </a:rPr>
              <a:t>BNK+20</a:t>
            </a:r>
            <a:endParaRPr sz="1200" dirty="0">
              <a:solidFill>
                <a:schemeClr val="accent3"/>
              </a:solidFill>
              <a:latin typeface="Poppins Medium"/>
              <a:ea typeface="Poppins Medium"/>
              <a:cs typeface="Poppins Medium"/>
              <a:sym typeface="Poppins Mediu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1" name="Google Shape;111;p19"/>
              <p:cNvSpPr txBox="1"/>
              <p:nvPr/>
            </p:nvSpPr>
            <p:spPr>
              <a:xfrm>
                <a:off x="270450" y="1227900"/>
                <a:ext cx="8654400" cy="3627900"/>
              </a:xfrm>
              <a:prstGeom prst="rect">
                <a:avLst/>
              </a:prstGeom>
              <a:noFill/>
              <a:ln>
                <a:noFill/>
              </a:ln>
            </p:spPr>
            <p:txBody>
              <a:bodyPr spcFirstLastPara="1" wrap="square" lIns="91425" tIns="91425" rIns="91425" bIns="91425" anchor="t" anchorCtr="0">
                <a:noAutofit/>
              </a:bodyPr>
              <a:lstStyle/>
              <a:p>
                <a:pPr marL="457200" lvl="0" indent="-330200">
                  <a:lnSpc>
                    <a:spcPct val="150000"/>
                  </a:lnSpc>
                  <a:buClr>
                    <a:schemeClr val="accent3"/>
                  </a:buClr>
                  <a:buSzPts val="1600"/>
                  <a:buFont typeface="Poppins Medium"/>
                  <a:buChar char="●"/>
                </a:pPr>
                <a:r>
                  <a:rPr lang="en-US" sz="1600" dirty="0">
                    <a:solidFill>
                      <a:schemeClr val="accent3"/>
                    </a:solidFill>
                    <a:latin typeface="Poppins Medium"/>
                    <a:ea typeface="Poppins Medium"/>
                    <a:cs typeface="Poppins Medium"/>
                    <a:sym typeface="Poppins Medium"/>
                  </a:rPr>
                  <a:t>Learn a function       </a:t>
                </a:r>
                <a14:m>
                  <m:oMath xmlns:m="http://schemas.openxmlformats.org/officeDocument/2006/math">
                    <m: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t>𝑓</m:t>
                    </m:r>
                    <m: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t>:</m:t>
                    </m:r>
                    <m: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t>𝒳</m:t>
                    </m:r>
                    <m: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t>→</m:t>
                    </m:r>
                    <m:d>
                      <m:dPr>
                        <m:begChr m:val="{"/>
                        <m:endChr m:val="}"/>
                        <m:ctrlP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ctrlPr>
                      </m:dPr>
                      <m:e>
                        <m: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t>1,…,</m:t>
                        </m:r>
                        <m: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t>𝐾</m:t>
                        </m:r>
                        <m: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t>, </m:t>
                        </m:r>
                        <m:r>
                          <m:rPr>
                            <m:nor/>
                          </m:rPr>
                          <a:rPr lang="en-IL" sz="1600">
                            <a:solidFill>
                              <a:schemeClr val="accent3"/>
                            </a:solidFill>
                            <a:latin typeface="Cambria Math" panose="02040503050406030204" pitchFamily="18" charset="0"/>
                            <a:ea typeface="Cambria Math" panose="02040503050406030204" pitchFamily="18" charset="0"/>
                            <a:cs typeface="Poppins Medium"/>
                          </a:rPr>
                          <m:t>®</m:t>
                        </m:r>
                      </m:e>
                    </m:d>
                  </m:oMath>
                </a14:m>
                <a:endParaRPr lang="en-US" sz="1600" dirty="0">
                  <a:solidFill>
                    <a:schemeClr val="accent3"/>
                  </a:solidFill>
                  <a:latin typeface="Poppins Medium"/>
                  <a:ea typeface="Cambria Math" panose="02040503050406030204" pitchFamily="18" charset="0"/>
                  <a:cs typeface="Poppins Medium"/>
                  <a:sym typeface="Poppins Medium"/>
                </a:endParaRPr>
              </a:p>
              <a:p>
                <a:pPr marL="457200" lvl="0" indent="-330200">
                  <a:lnSpc>
                    <a:spcPct val="150000"/>
                  </a:lnSpc>
                  <a:buClr>
                    <a:schemeClr val="accent3"/>
                  </a:buClr>
                  <a:buSzPts val="1600"/>
                  <a:buFont typeface="Poppins Medium"/>
                  <a:buChar char="●"/>
                </a:pPr>
                <a:endParaRPr lang="en-US" sz="1600" dirty="0">
                  <a:solidFill>
                    <a:schemeClr val="accent3"/>
                  </a:solidFill>
                  <a:latin typeface="Poppins Medium"/>
                  <a:ea typeface="Poppins Medium"/>
                  <a:cs typeface="Poppins Medium"/>
                  <a:sym typeface="Poppins Medium"/>
                </a:endParaRPr>
              </a:p>
              <a:p>
                <a:pPr marL="457200" lvl="0" indent="-330200">
                  <a:lnSpc>
                    <a:spcPct val="150000"/>
                  </a:lnSpc>
                  <a:buClr>
                    <a:schemeClr val="accent3"/>
                  </a:buClr>
                  <a:buSzPts val="1600"/>
                  <a:buFont typeface="Poppins Medium"/>
                  <a:buChar char="●"/>
                </a:pPr>
                <a:r>
                  <a:rPr lang="en-US" sz="1600" dirty="0">
                    <a:solidFill>
                      <a:schemeClr val="accent3"/>
                    </a:solidFill>
                    <a:latin typeface="Poppins Medium"/>
                    <a:ea typeface="Poppins Medium"/>
                    <a:cs typeface="Poppins Medium"/>
                    <a:sym typeface="Poppins Medium"/>
                  </a:rPr>
                  <a:t>Define 0-1-c loss         </a:t>
                </a:r>
                <a14:m>
                  <m:oMath xmlns:m="http://schemas.openxmlformats.org/officeDocument/2006/math">
                    <m:sSub>
                      <m:sSubPr>
                        <m:ctrlP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ctrlPr>
                      </m:sSubPr>
                      <m:e>
                        <m: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t>𝑙</m:t>
                        </m:r>
                      </m:e>
                      <m:sub>
                        <m: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t>01</m:t>
                        </m:r>
                        <m: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t>𝑐</m:t>
                        </m:r>
                      </m:sub>
                    </m:sSub>
                    <m:d>
                      <m:dPr>
                        <m:ctrlP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ctrlPr>
                      </m:dPr>
                      <m:e>
                        <m: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t>𝑓</m:t>
                        </m:r>
                        <m:d>
                          <m:dPr>
                            <m:ctrlP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ctrlPr>
                          </m:dPr>
                          <m:e>
                            <m: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t>𝑥</m:t>
                            </m:r>
                          </m:e>
                        </m:d>
                        <m: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t>,</m:t>
                        </m:r>
                        <m: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t>𝑦</m:t>
                        </m:r>
                      </m:e>
                    </m:d>
                    <m: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t>=</m:t>
                    </m:r>
                    <m:d>
                      <m:dPr>
                        <m:begChr m:val="{"/>
                        <m:endChr m:val=""/>
                        <m:ctrlP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ctrlPr>
                      </m:dPr>
                      <m:e>
                        <m:eqArr>
                          <m:eqArrPr>
                            <m:ctrlP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ctrlPr>
                          </m:eqArrPr>
                          <m:e>
                            <m: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t>𝑐</m:t>
                            </m:r>
                            <m: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t>                           </m:t>
                            </m:r>
                            <m: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t>𝑓</m:t>
                            </m:r>
                            <m:d>
                              <m:dPr>
                                <m:ctrlP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ctrlPr>
                              </m:dPr>
                              <m:e>
                                <m: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t>𝑥</m:t>
                                </m:r>
                              </m:e>
                            </m:d>
                            <m: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t>=</m:t>
                            </m:r>
                            <m:r>
                              <m:rPr>
                                <m:nor/>
                              </m:rPr>
                              <a:rPr lang="en-IL" sz="1600">
                                <a:solidFill>
                                  <a:schemeClr val="accent3"/>
                                </a:solidFill>
                                <a:latin typeface="Cambria Math" panose="02040503050406030204" pitchFamily="18" charset="0"/>
                                <a:ea typeface="Cambria Math" panose="02040503050406030204" pitchFamily="18" charset="0"/>
                                <a:cs typeface="Poppins Medium"/>
                              </a:rPr>
                              <m:t>®</m:t>
                            </m:r>
                          </m:e>
                          <m:e>
                            <m:sSub>
                              <m:sSubPr>
                                <m:ctrlP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ctrlPr>
                              </m:sSubPr>
                              <m:e>
                                <m: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t>𝑙</m:t>
                                </m:r>
                              </m:e>
                              <m:sub>
                                <m: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t>01</m:t>
                                </m:r>
                              </m:sub>
                            </m:sSub>
                            <m: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t>(</m:t>
                            </m:r>
                            <m: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t>𝑓</m:t>
                            </m:r>
                            <m:d>
                              <m:dPr>
                                <m:ctrlP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ctrlPr>
                              </m:dPr>
                              <m:e>
                                <m: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t>𝑥</m:t>
                                </m:r>
                              </m:e>
                            </m:d>
                            <m: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t>,</m:t>
                            </m:r>
                            <m: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t>𝑦</m:t>
                            </m:r>
                            <m:r>
                              <a:rPr lang="en-US" sz="1600" i="1">
                                <a:solidFill>
                                  <a:schemeClr val="accent3"/>
                                </a:solidFill>
                                <a:latin typeface="Cambria Math" panose="02040503050406030204" pitchFamily="18" charset="0"/>
                                <a:ea typeface="Cambria Math" panose="02040503050406030204" pitchFamily="18" charset="0"/>
                                <a:cs typeface="Poppins Medium"/>
                                <a:sym typeface="Poppins Medium"/>
                              </a:rPr>
                              <m:t>)      </m:t>
                            </m:r>
                            <m:r>
                              <m:rPr>
                                <m:sty m:val="p"/>
                              </m:rPr>
                              <a:rPr lang="en-US" sz="1600" i="0">
                                <a:solidFill>
                                  <a:schemeClr val="accent3"/>
                                </a:solidFill>
                                <a:latin typeface="Cambria Math" panose="02040503050406030204" pitchFamily="18" charset="0"/>
                                <a:ea typeface="Cambria Math" panose="02040503050406030204" pitchFamily="18" charset="0"/>
                                <a:cs typeface="Poppins Medium"/>
                                <a:sym typeface="Poppins Medium"/>
                              </a:rPr>
                              <m:t>otherwise</m:t>
                            </m:r>
                          </m:e>
                        </m:eqArr>
                      </m:e>
                    </m:d>
                  </m:oMath>
                </a14:m>
                <a:endParaRPr lang="en-US" sz="1600" i="1" dirty="0">
                  <a:solidFill>
                    <a:schemeClr val="accent3"/>
                  </a:solidFill>
                  <a:latin typeface="Cambria Math" panose="02040503050406030204" pitchFamily="18" charset="0"/>
                  <a:ea typeface="Cambria Math" panose="02040503050406030204" pitchFamily="18" charset="0"/>
                  <a:cs typeface="Poppins Medium"/>
                  <a:sym typeface="Poppins Medium"/>
                </a:endParaRPr>
              </a:p>
              <a:p>
                <a:pPr marL="457200" lvl="0" indent="-330200">
                  <a:lnSpc>
                    <a:spcPct val="150000"/>
                  </a:lnSpc>
                  <a:buClr>
                    <a:schemeClr val="accent3"/>
                  </a:buClr>
                  <a:buSzPts val="1600"/>
                  <a:buFont typeface="Poppins Medium"/>
                  <a:buChar char="●"/>
                </a:pPr>
                <a:endParaRPr lang="en-US" sz="1600" dirty="0">
                  <a:solidFill>
                    <a:schemeClr val="accent3"/>
                  </a:solidFill>
                  <a:latin typeface="Poppins Medium"/>
                  <a:ea typeface="Poppins Medium"/>
                  <a:cs typeface="Poppins Medium"/>
                  <a:sym typeface="Poppins Medium"/>
                </a:endParaRPr>
              </a:p>
              <a:p>
                <a:pPr marL="457200" lvl="0" indent="-330200">
                  <a:lnSpc>
                    <a:spcPct val="150000"/>
                  </a:lnSpc>
                  <a:buClr>
                    <a:schemeClr val="accent3"/>
                  </a:buClr>
                  <a:buSzPts val="1600"/>
                  <a:buFont typeface="Poppins Medium"/>
                  <a:buChar char="●"/>
                </a:pPr>
                <a:r>
                  <a:rPr lang="en-US" sz="1600" dirty="0">
                    <a:solidFill>
                      <a:schemeClr val="accent3"/>
                    </a:solidFill>
                    <a:latin typeface="Poppins Medium"/>
                    <a:ea typeface="Cambria Math" panose="02040503050406030204" pitchFamily="18" charset="0"/>
                    <a:cs typeface="Poppins Medium"/>
                    <a:sym typeface="Poppins Medium"/>
                  </a:rPr>
                  <a:t>Selective prediction, learning to defer</a:t>
                </a:r>
                <a:endParaRPr lang="en-US" sz="1600" i="1" dirty="0">
                  <a:solidFill>
                    <a:schemeClr val="accent3"/>
                  </a:solidFill>
                  <a:latin typeface="Cambria Math" panose="02040503050406030204" pitchFamily="18" charset="0"/>
                  <a:ea typeface="Cambria Math" panose="02040503050406030204" pitchFamily="18" charset="0"/>
                  <a:cs typeface="Poppins Medium"/>
                  <a:sym typeface="Poppins Medium"/>
                </a:endParaRPr>
              </a:p>
            </p:txBody>
          </p:sp>
        </mc:Choice>
        <mc:Fallback xmlns="">
          <p:sp>
            <p:nvSpPr>
              <p:cNvPr id="111" name="Google Shape;111;p19"/>
              <p:cNvSpPr txBox="1">
                <a:spLocks noRot="1" noChangeAspect="1" noMove="1" noResize="1" noEditPoints="1" noAdjustHandles="1" noChangeArrowheads="1" noChangeShapeType="1" noTextEdit="1"/>
              </p:cNvSpPr>
              <p:nvPr/>
            </p:nvSpPr>
            <p:spPr>
              <a:xfrm>
                <a:off x="270450" y="1227900"/>
                <a:ext cx="8654400" cy="3627900"/>
              </a:xfrm>
              <a:prstGeom prst="rect">
                <a:avLst/>
              </a:prstGeom>
              <a:blipFill>
                <a:blip r:embed="rId3"/>
                <a:stretch>
                  <a:fillRect t="-5923"/>
                </a:stretch>
              </a:blipFill>
              <a:ln>
                <a:noFill/>
              </a:ln>
            </p:spPr>
            <p:txBody>
              <a:bodyPr/>
              <a:lstStyle/>
              <a:p>
                <a:r>
                  <a:rPr lang="en-IL">
                    <a:noFill/>
                  </a:rPr>
                  <a:t> </a:t>
                </a:r>
              </a:p>
            </p:txBody>
          </p:sp>
        </mc:Fallback>
      </mc:AlternateContent>
      <p:sp>
        <p:nvSpPr>
          <p:cNvPr id="112" name="Google Shape;112;p19"/>
          <p:cNvSpPr txBox="1">
            <a:spLocks noGrp="1"/>
          </p:cNvSpPr>
          <p:nvPr>
            <p:ph type="title"/>
          </p:nvPr>
        </p:nvSpPr>
        <p:spPr>
          <a:xfrm>
            <a:off x="228600" y="0"/>
            <a:ext cx="5894700" cy="899100"/>
          </a:xfrm>
          <a:prstGeom prst="rect">
            <a:avLst/>
          </a:prstGeom>
        </p:spPr>
        <p:txBody>
          <a:bodyPr spcFirstLastPara="1" wrap="square" lIns="0" tIns="228600" rIns="0" bIns="0" anchor="b" anchorCtr="0">
            <a:noAutofit/>
          </a:bodyPr>
          <a:lstStyle/>
          <a:p>
            <a:pPr marL="0" lvl="0" indent="0" algn="l" rtl="0">
              <a:spcBef>
                <a:spcPts val="0"/>
              </a:spcBef>
              <a:spcAft>
                <a:spcPts val="0"/>
              </a:spcAft>
              <a:buNone/>
            </a:pPr>
            <a:r>
              <a:rPr lang="en"/>
              <a:t>Classification with Rejection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1" name="Google Shape;111;p19"/>
              <p:cNvSpPr txBox="1"/>
              <p:nvPr/>
            </p:nvSpPr>
            <p:spPr>
              <a:xfrm>
                <a:off x="270450" y="1218756"/>
                <a:ext cx="8654400" cy="3627900"/>
              </a:xfrm>
              <a:prstGeom prst="rect">
                <a:avLst/>
              </a:prstGeom>
              <a:noFill/>
              <a:ln>
                <a:noFill/>
              </a:ln>
            </p:spPr>
            <p:txBody>
              <a:bodyPr spcFirstLastPara="1" wrap="square" lIns="91425" tIns="91425" rIns="91425" bIns="91425" anchor="t" anchorCtr="0">
                <a:noAutofit/>
              </a:bodyPr>
              <a:lstStyle/>
              <a:p>
                <a:pPr marL="457200" lvl="0" indent="-330200">
                  <a:lnSpc>
                    <a:spcPct val="150000"/>
                  </a:lnSpc>
                  <a:buClr>
                    <a:schemeClr val="accent3"/>
                  </a:buClr>
                  <a:buSzPts val="1600"/>
                  <a:buFont typeface="Poppins Medium"/>
                  <a:buChar char="●"/>
                </a:pPr>
                <a:r>
                  <a:rPr lang="en-US" sz="1600" dirty="0">
                    <a:solidFill>
                      <a:schemeClr val="accent3"/>
                    </a:solidFill>
                    <a:latin typeface="Poppins Medium"/>
                    <a:ea typeface="Poppins Medium"/>
                    <a:cs typeface="Poppins Medium"/>
                    <a:sym typeface="Poppins Medium"/>
                  </a:rPr>
                  <a:t>Chow’s rule (</a:t>
                </a:r>
                <a:r>
                  <a:rPr lang="en-US" sz="1600" dirty="0">
                    <a:solidFill>
                      <a:schemeClr val="accent3"/>
                    </a:solidFill>
                    <a:latin typeface="Poppins Medium"/>
                    <a:ea typeface="Poppins Medium"/>
                    <a:cs typeface="Poppins Medium"/>
                    <a:sym typeface="Poppins Medium"/>
                    <a:hlinkClick r:id="rId3">
                      <a:extLst>
                        <a:ext uri="{A12FA001-AC4F-418D-AE19-62706E023703}">
                          <ahyp:hlinkClr xmlns:ahyp="http://schemas.microsoft.com/office/drawing/2018/hyperlinkcolor" val="tx"/>
                        </a:ext>
                      </a:extLst>
                    </a:hlinkClick>
                  </a:rPr>
                  <a:t>Cho57</a:t>
                </a:r>
                <a:r>
                  <a:rPr lang="en-US" sz="1600" dirty="0">
                    <a:solidFill>
                      <a:schemeClr val="accent3"/>
                    </a:solidFill>
                    <a:latin typeface="Poppins Medium"/>
                    <a:ea typeface="Poppins Medium"/>
                    <a:cs typeface="Poppins Medium"/>
                    <a:sym typeface="Poppins Medium"/>
                  </a:rPr>
                  <a:t>, </a:t>
                </a:r>
                <a:r>
                  <a:rPr lang="en-US" sz="1600" dirty="0">
                    <a:solidFill>
                      <a:schemeClr val="accent3"/>
                    </a:solidFill>
                    <a:latin typeface="Poppins Medium"/>
                    <a:ea typeface="Poppins Medium"/>
                    <a:cs typeface="Poppins Medium"/>
                    <a:sym typeface="Poppins Medium"/>
                    <a:hlinkClick r:id="rId4">
                      <a:extLst>
                        <a:ext uri="{A12FA001-AC4F-418D-AE19-62706E023703}">
                          <ahyp:hlinkClr xmlns:ahyp="http://schemas.microsoft.com/office/drawing/2018/hyperlinkcolor" val="tx"/>
                        </a:ext>
                      </a:extLst>
                    </a:hlinkClick>
                  </a:rPr>
                  <a:t>Cho70</a:t>
                </a:r>
                <a:r>
                  <a:rPr lang="en-US" sz="1600" dirty="0">
                    <a:solidFill>
                      <a:schemeClr val="accent3"/>
                    </a:solidFill>
                    <a:latin typeface="Poppins Medium"/>
                    <a:ea typeface="Poppins Medium"/>
                    <a:cs typeface="Poppins Medium"/>
                    <a:sym typeface="Poppins Medium"/>
                  </a:rPr>
                  <a:t>):</a:t>
                </a:r>
              </a:p>
              <a:p>
                <a:pPr marL="127000" lvl="0">
                  <a:lnSpc>
                    <a:spcPct val="150000"/>
                  </a:lnSpc>
                  <a:buClr>
                    <a:schemeClr val="accent3"/>
                  </a:buClr>
                  <a:buSzPts val="1600"/>
                </a:pPr>
                <a14:m>
                  <m:oMathPara xmlns:m="http://schemas.openxmlformats.org/officeDocument/2006/math">
                    <m:oMathParaPr>
                      <m:jc m:val="center"/>
                    </m:oMathParaPr>
                    <m:oMath xmlns:m="http://schemas.openxmlformats.org/officeDocument/2006/math">
                      <m:sSup>
                        <m:sSupPr>
                          <m:ctrlPr>
                            <a:rPr lang="en-US" sz="1600" i="1">
                              <a:solidFill>
                                <a:schemeClr val="accent3"/>
                              </a:solidFill>
                              <a:latin typeface="Cambria Math" panose="02040503050406030204" pitchFamily="18" charset="0"/>
                              <a:cs typeface="Poppins Medium"/>
                              <a:sym typeface="Poppins Medium"/>
                            </a:rPr>
                          </m:ctrlPr>
                        </m:sSupPr>
                        <m:e>
                          <m:r>
                            <a:rPr lang="en-US" sz="1600" b="0" i="1" smtClean="0">
                              <a:solidFill>
                                <a:schemeClr val="accent3"/>
                              </a:solidFill>
                              <a:latin typeface="Cambria Math" panose="02040503050406030204" pitchFamily="18" charset="0"/>
                              <a:cs typeface="Poppins Medium"/>
                              <a:sym typeface="Poppins Medium"/>
                            </a:rPr>
                            <m:t>𝑓</m:t>
                          </m:r>
                        </m:e>
                        <m:sup>
                          <m:r>
                            <a:rPr lang="en-US" sz="1600" i="1">
                              <a:solidFill>
                                <a:schemeClr val="accent3"/>
                              </a:solidFill>
                              <a:latin typeface="Cambria Math" panose="02040503050406030204" pitchFamily="18" charset="0"/>
                              <a:cs typeface="Poppins Medium"/>
                              <a:sym typeface="Poppins Medium"/>
                            </a:rPr>
                            <m:t>∗</m:t>
                          </m:r>
                        </m:sup>
                      </m:sSup>
                      <m:d>
                        <m:dPr>
                          <m:ctrlPr>
                            <a:rPr lang="en-US" sz="1600" i="1">
                              <a:solidFill>
                                <a:schemeClr val="accent3"/>
                              </a:solidFill>
                              <a:latin typeface="Cambria Math" panose="02040503050406030204" pitchFamily="18" charset="0"/>
                              <a:cs typeface="Poppins Medium"/>
                              <a:sym typeface="Poppins Medium"/>
                            </a:rPr>
                          </m:ctrlPr>
                        </m:dPr>
                        <m:e>
                          <m:r>
                            <a:rPr lang="en-US" sz="1600" i="1">
                              <a:solidFill>
                                <a:schemeClr val="accent3"/>
                              </a:solidFill>
                              <a:latin typeface="Cambria Math" panose="02040503050406030204" pitchFamily="18" charset="0"/>
                              <a:cs typeface="Poppins Medium"/>
                              <a:sym typeface="Poppins Medium"/>
                            </a:rPr>
                            <m:t>𝑥</m:t>
                          </m:r>
                        </m:e>
                      </m:d>
                      <m:r>
                        <a:rPr lang="en-US" sz="1600" i="1">
                          <a:solidFill>
                            <a:schemeClr val="accent3"/>
                          </a:solidFill>
                          <a:latin typeface="Cambria Math" panose="02040503050406030204" pitchFamily="18" charset="0"/>
                          <a:cs typeface="Poppins Medium"/>
                          <a:sym typeface="Poppins Medium"/>
                        </a:rPr>
                        <m:t>=</m:t>
                      </m:r>
                      <m:d>
                        <m:dPr>
                          <m:begChr m:val="{"/>
                          <m:endChr m:val=""/>
                          <m:ctrlPr>
                            <a:rPr lang="en-US" sz="1600" i="1">
                              <a:solidFill>
                                <a:schemeClr val="accent3"/>
                              </a:solidFill>
                              <a:latin typeface="Cambria Math" panose="02040503050406030204" pitchFamily="18" charset="0"/>
                              <a:cs typeface="Poppins Medium"/>
                              <a:sym typeface="Poppins Medium"/>
                            </a:rPr>
                          </m:ctrlPr>
                        </m:dPr>
                        <m:e>
                          <m:eqArr>
                            <m:eqArrPr>
                              <m:ctrlPr>
                                <a:rPr lang="en-US" sz="1600" i="1">
                                  <a:solidFill>
                                    <a:schemeClr val="accent3"/>
                                  </a:solidFill>
                                  <a:latin typeface="Cambria Math" panose="02040503050406030204" pitchFamily="18" charset="0"/>
                                  <a:cs typeface="Poppins Medium"/>
                                  <a:sym typeface="Poppins Medium"/>
                                </a:rPr>
                              </m:ctrlPr>
                            </m:eqArrPr>
                            <m:e>
                              <m:r>
                                <m:rPr>
                                  <m:nor/>
                                </m:rPr>
                                <a:rPr lang="en-IL" sz="1600">
                                  <a:solidFill>
                                    <a:schemeClr val="accent3"/>
                                  </a:solidFill>
                                  <a:latin typeface="Cambria Math" panose="02040503050406030204" pitchFamily="18" charset="0"/>
                                  <a:cs typeface="Poppins Medium"/>
                                </a:rPr>
                                <m:t>®</m:t>
                              </m:r>
                              <m:func>
                                <m:funcPr>
                                  <m:ctrlPr>
                                    <a:rPr lang="en-US" sz="1600" i="1">
                                      <a:solidFill>
                                        <a:schemeClr val="accent3"/>
                                      </a:solidFill>
                                      <a:latin typeface="Cambria Math" panose="02040503050406030204" pitchFamily="18" charset="0"/>
                                      <a:cs typeface="Poppins Medium"/>
                                    </a:rPr>
                                  </m:ctrlPr>
                                </m:funcPr>
                                <m:fName>
                                  <m:r>
                                    <a:rPr lang="en-US" sz="1600" i="1">
                                      <a:solidFill>
                                        <a:schemeClr val="accent3"/>
                                      </a:solidFill>
                                      <a:latin typeface="Cambria Math" panose="02040503050406030204" pitchFamily="18" charset="0"/>
                                      <a:cs typeface="Poppins Medium"/>
                                    </a:rPr>
                                    <m:t>                   </m:t>
                                  </m:r>
                                  <m:limLow>
                                    <m:limLowPr>
                                      <m:ctrlPr>
                                        <a:rPr lang="en-US" sz="1600" i="1">
                                          <a:solidFill>
                                            <a:schemeClr val="accent3"/>
                                          </a:solidFill>
                                          <a:latin typeface="Cambria Math" panose="02040503050406030204" pitchFamily="18" charset="0"/>
                                          <a:cs typeface="Poppins Medium"/>
                                        </a:rPr>
                                      </m:ctrlPr>
                                    </m:limLowPr>
                                    <m:e>
                                      <m:r>
                                        <m:rPr>
                                          <m:sty m:val="p"/>
                                        </m:rPr>
                                        <a:rPr lang="en-US" sz="1600" i="1">
                                          <a:solidFill>
                                            <a:schemeClr val="accent3"/>
                                          </a:solidFill>
                                          <a:latin typeface="Cambria Math" panose="02040503050406030204" pitchFamily="18" charset="0"/>
                                          <a:cs typeface="Poppins Medium"/>
                                        </a:rPr>
                                        <m:t>max</m:t>
                                      </m:r>
                                    </m:e>
                                    <m:lim>
                                      <m:r>
                                        <a:rPr lang="en-US" sz="1600" i="1">
                                          <a:solidFill>
                                            <a:schemeClr val="accent3"/>
                                          </a:solidFill>
                                          <a:latin typeface="Cambria Math" panose="02040503050406030204" pitchFamily="18" charset="0"/>
                                          <a:cs typeface="Poppins Medium"/>
                                        </a:rPr>
                                        <m:t>𝑦</m:t>
                                      </m:r>
                                    </m:lim>
                                  </m:limLow>
                                </m:fName>
                                <m:e>
                                  <m:r>
                                    <a:rPr lang="en-US" sz="1600" i="1">
                                      <a:solidFill>
                                        <a:schemeClr val="accent3"/>
                                      </a:solidFill>
                                      <a:latin typeface="Cambria Math" panose="02040503050406030204" pitchFamily="18" charset="0"/>
                                      <a:cs typeface="Poppins Medium"/>
                                    </a:rPr>
                                    <m:t>𝑃</m:t>
                                  </m:r>
                                  <m:d>
                                    <m:dPr>
                                      <m:ctrlPr>
                                        <a:rPr lang="en-US" sz="1600" i="1">
                                          <a:solidFill>
                                            <a:schemeClr val="accent3"/>
                                          </a:solidFill>
                                          <a:latin typeface="Cambria Math" panose="02040503050406030204" pitchFamily="18" charset="0"/>
                                          <a:cs typeface="Poppins Medium"/>
                                        </a:rPr>
                                      </m:ctrlPr>
                                    </m:dPr>
                                    <m:e>
                                      <m:r>
                                        <a:rPr lang="en-US" sz="1600" i="1">
                                          <a:solidFill>
                                            <a:schemeClr val="accent3"/>
                                          </a:solidFill>
                                          <a:latin typeface="Cambria Math" panose="02040503050406030204" pitchFamily="18" charset="0"/>
                                          <a:cs typeface="Poppins Medium"/>
                                        </a:rPr>
                                        <m:t>𝑦</m:t>
                                      </m:r>
                                    </m:e>
                                    <m:e>
                                      <m:r>
                                        <a:rPr lang="en-US" sz="1600" i="1">
                                          <a:solidFill>
                                            <a:schemeClr val="accent3"/>
                                          </a:solidFill>
                                          <a:latin typeface="Cambria Math" panose="02040503050406030204" pitchFamily="18" charset="0"/>
                                          <a:cs typeface="Poppins Medium"/>
                                        </a:rPr>
                                        <m:t>𝑥</m:t>
                                      </m:r>
                                    </m:e>
                                  </m:d>
                                  <m:r>
                                    <a:rPr lang="en-US" sz="1600" i="1">
                                      <a:solidFill>
                                        <a:schemeClr val="accent3"/>
                                      </a:solidFill>
                                      <a:latin typeface="Cambria Math" panose="02040503050406030204" pitchFamily="18" charset="0"/>
                                      <a:cs typeface="Poppins Medium"/>
                                    </a:rPr>
                                    <m:t>≤1−</m:t>
                                  </m:r>
                                  <m:r>
                                    <a:rPr lang="en-US" sz="1600" i="1">
                                      <a:solidFill>
                                        <a:schemeClr val="accent3"/>
                                      </a:solidFill>
                                      <a:latin typeface="Cambria Math" panose="02040503050406030204" pitchFamily="18" charset="0"/>
                                      <a:cs typeface="Poppins Medium"/>
                                    </a:rPr>
                                    <m:t>𝑐</m:t>
                                  </m:r>
                                </m:e>
                              </m:func>
                            </m:e>
                            <m:e>
                              <m:sSub>
                                <m:sSubPr>
                                  <m:ctrlPr>
                                    <a:rPr lang="en-US" sz="1600" i="1">
                                      <a:solidFill>
                                        <a:schemeClr val="accent3"/>
                                      </a:solidFill>
                                      <a:latin typeface="Cambria Math" panose="02040503050406030204" pitchFamily="18" charset="0"/>
                                      <a:cs typeface="Poppins Medium"/>
                                      <a:sym typeface="Poppins Medium"/>
                                    </a:rPr>
                                  </m:ctrlPr>
                                </m:sSubPr>
                                <m:e>
                                  <m:r>
                                    <m:rPr>
                                      <m:sty m:val="p"/>
                                    </m:rPr>
                                    <a:rPr lang="en-US" sz="1600" i="1">
                                      <a:solidFill>
                                        <a:schemeClr val="accent3"/>
                                      </a:solidFill>
                                      <a:latin typeface="Cambria Math" panose="02040503050406030204" pitchFamily="18" charset="0"/>
                                      <a:cs typeface="Poppins Medium"/>
                                      <a:sym typeface="Poppins Medium"/>
                                    </a:rPr>
                                    <m:t>argmax</m:t>
                                  </m:r>
                                </m:e>
                                <m:sub>
                                  <m:r>
                                    <a:rPr lang="en-US" sz="1600" i="1">
                                      <a:solidFill>
                                        <a:schemeClr val="accent3"/>
                                      </a:solidFill>
                                      <a:latin typeface="Cambria Math" panose="02040503050406030204" pitchFamily="18" charset="0"/>
                                      <a:cs typeface="Poppins Medium"/>
                                      <a:sym typeface="Poppins Medium"/>
                                    </a:rPr>
                                    <m:t>𝑦</m:t>
                                  </m:r>
                                </m:sub>
                              </m:sSub>
                              <m:r>
                                <a:rPr lang="en-US" sz="1600" i="1">
                                  <a:solidFill>
                                    <a:schemeClr val="accent3"/>
                                  </a:solidFill>
                                  <a:latin typeface="Cambria Math" panose="02040503050406030204" pitchFamily="18" charset="0"/>
                                  <a:cs typeface="Poppins Medium"/>
                                  <a:sym typeface="Poppins Medium"/>
                                </a:rPr>
                                <m:t>𝑃</m:t>
                              </m:r>
                              <m:d>
                                <m:dPr>
                                  <m:ctrlPr>
                                    <a:rPr lang="en-US" sz="1600" i="1">
                                      <a:solidFill>
                                        <a:schemeClr val="accent3"/>
                                      </a:solidFill>
                                      <a:latin typeface="Cambria Math" panose="02040503050406030204" pitchFamily="18" charset="0"/>
                                      <a:cs typeface="Poppins Medium"/>
                                      <a:sym typeface="Poppins Medium"/>
                                    </a:rPr>
                                  </m:ctrlPr>
                                </m:dPr>
                                <m:e>
                                  <m:r>
                                    <a:rPr lang="en-US" sz="1600" i="1">
                                      <a:solidFill>
                                        <a:schemeClr val="accent3"/>
                                      </a:solidFill>
                                      <a:latin typeface="Cambria Math" panose="02040503050406030204" pitchFamily="18" charset="0"/>
                                      <a:cs typeface="Poppins Medium"/>
                                      <a:sym typeface="Poppins Medium"/>
                                    </a:rPr>
                                    <m:t>𝑦</m:t>
                                  </m:r>
                                </m:e>
                                <m:e>
                                  <m:r>
                                    <a:rPr lang="en-US" sz="1600" i="1">
                                      <a:solidFill>
                                        <a:schemeClr val="accent3"/>
                                      </a:solidFill>
                                      <a:latin typeface="Cambria Math" panose="02040503050406030204" pitchFamily="18" charset="0"/>
                                      <a:cs typeface="Poppins Medium"/>
                                      <a:sym typeface="Poppins Medium"/>
                                    </a:rPr>
                                    <m:t>𝑥</m:t>
                                  </m:r>
                                </m:e>
                              </m:d>
                              <m:r>
                                <a:rPr lang="en-US" sz="1600" i="1">
                                  <a:solidFill>
                                    <a:schemeClr val="accent3"/>
                                  </a:solidFill>
                                  <a:latin typeface="Cambria Math" panose="02040503050406030204" pitchFamily="18" charset="0"/>
                                  <a:cs typeface="Poppins Medium"/>
                                  <a:sym typeface="Poppins Medium"/>
                                </a:rPr>
                                <m:t>                  </m:t>
                              </m:r>
                              <m:r>
                                <a:rPr lang="en-US" sz="1600" i="1">
                                  <a:solidFill>
                                    <a:schemeClr val="accent3"/>
                                  </a:solidFill>
                                  <a:latin typeface="Cambria Math" panose="02040503050406030204" pitchFamily="18" charset="0"/>
                                  <a:cs typeface="Poppins Medium"/>
                                  <a:sym typeface="Poppins Medium"/>
                                </a:rPr>
                                <m:t>𝑜𝑡h𝑒𝑟𝑤𝑖𝑠𝑒</m:t>
                              </m:r>
                            </m:e>
                          </m:eqArr>
                        </m:e>
                      </m:d>
                    </m:oMath>
                  </m:oMathPara>
                </a14:m>
                <a:endParaRPr lang="en-US" sz="1600" i="1" dirty="0">
                  <a:solidFill>
                    <a:schemeClr val="accent3"/>
                  </a:solidFill>
                  <a:latin typeface="Cambria Math" panose="02040503050406030204" pitchFamily="18" charset="0"/>
                  <a:cs typeface="Poppins Medium"/>
                  <a:sym typeface="Poppins Medium"/>
                </a:endParaRPr>
              </a:p>
              <a:p>
                <a:pPr marL="457200" lvl="0" indent="-330200">
                  <a:lnSpc>
                    <a:spcPct val="150000"/>
                  </a:lnSpc>
                  <a:buClr>
                    <a:schemeClr val="accent3"/>
                  </a:buClr>
                  <a:buSzPts val="1600"/>
                  <a:buFont typeface="Poppins Medium"/>
                  <a:buChar char="●"/>
                </a:pPr>
                <a:endParaRPr lang="en-US" sz="1600" b="0" dirty="0">
                  <a:solidFill>
                    <a:schemeClr val="accent3"/>
                  </a:solidFill>
                  <a:latin typeface="Poppins Medium"/>
                  <a:ea typeface="Poppins Medium"/>
                  <a:cs typeface="Poppins Medium"/>
                  <a:sym typeface="Poppins Medium"/>
                </a:endParaRPr>
              </a:p>
              <a:p>
                <a:pPr marL="127000" lvl="0" algn="ctr">
                  <a:lnSpc>
                    <a:spcPct val="150000"/>
                  </a:lnSpc>
                  <a:buClr>
                    <a:schemeClr val="accent3"/>
                  </a:buClr>
                  <a:buSzPts val="1600"/>
                </a:pPr>
                <a14:m>
                  <m:oMathPara xmlns:m="http://schemas.openxmlformats.org/officeDocument/2006/math">
                    <m:oMathParaPr>
                      <m:jc m:val="centerGroup"/>
                    </m:oMathParaPr>
                    <m:oMath xmlns:m="http://schemas.openxmlformats.org/officeDocument/2006/math">
                      <m:r>
                        <a:rPr lang="en-US" sz="1600" b="0" i="1" smtClean="0">
                          <a:solidFill>
                            <a:schemeClr val="accent3"/>
                          </a:solidFill>
                          <a:latin typeface="Cambria Math" panose="02040503050406030204" pitchFamily="18" charset="0"/>
                          <a:ea typeface="Poppins Medium"/>
                          <a:cs typeface="Poppins Medium"/>
                          <a:sym typeface="Poppins Medium"/>
                        </a:rPr>
                        <m:t>𝑐</m:t>
                      </m:r>
                      <m:r>
                        <a:rPr lang="en-US" sz="1600" b="0" i="1" smtClean="0">
                          <a:solidFill>
                            <a:schemeClr val="accent3"/>
                          </a:solidFill>
                          <a:latin typeface="Cambria Math" panose="02040503050406030204" pitchFamily="18" charset="0"/>
                          <a:ea typeface="Poppins Medium"/>
                          <a:cs typeface="Poppins Medium"/>
                          <a:sym typeface="Poppins Medium"/>
                        </a:rPr>
                        <m:t>∈</m:t>
                      </m:r>
                      <m:d>
                        <m:dPr>
                          <m:ctrlPr>
                            <a:rPr lang="en-US" sz="1600" b="0" i="1" smtClean="0">
                              <a:solidFill>
                                <a:schemeClr val="accent3"/>
                              </a:solidFill>
                              <a:latin typeface="Cambria Math" panose="02040503050406030204" pitchFamily="18" charset="0"/>
                              <a:ea typeface="Poppins Medium"/>
                              <a:cs typeface="Poppins Medium"/>
                              <a:sym typeface="Poppins Medium"/>
                            </a:rPr>
                          </m:ctrlPr>
                        </m:dPr>
                        <m:e>
                          <m:r>
                            <a:rPr lang="en-US" sz="1600" b="0" i="1" smtClean="0">
                              <a:solidFill>
                                <a:schemeClr val="accent3"/>
                              </a:solidFill>
                              <a:latin typeface="Cambria Math" panose="02040503050406030204" pitchFamily="18" charset="0"/>
                              <a:ea typeface="Poppins Medium"/>
                              <a:cs typeface="Poppins Medium"/>
                              <a:sym typeface="Poppins Medium"/>
                            </a:rPr>
                            <m:t>0, </m:t>
                          </m:r>
                          <m:f>
                            <m:fPr>
                              <m:ctrlPr>
                                <a:rPr lang="en-US" sz="1600" b="0" i="1" smtClean="0">
                                  <a:solidFill>
                                    <a:schemeClr val="accent3"/>
                                  </a:solidFill>
                                  <a:latin typeface="Cambria Math" panose="02040503050406030204" pitchFamily="18" charset="0"/>
                                  <a:ea typeface="Poppins Medium"/>
                                  <a:cs typeface="Poppins Medium"/>
                                  <a:sym typeface="Poppins Medium"/>
                                </a:rPr>
                              </m:ctrlPr>
                            </m:fPr>
                            <m:num>
                              <m:r>
                                <a:rPr lang="en-US" sz="1600" b="0" i="1" smtClean="0">
                                  <a:solidFill>
                                    <a:schemeClr val="accent3"/>
                                  </a:solidFill>
                                  <a:latin typeface="Cambria Math" panose="02040503050406030204" pitchFamily="18" charset="0"/>
                                  <a:ea typeface="Poppins Medium"/>
                                  <a:cs typeface="Poppins Medium"/>
                                  <a:sym typeface="Poppins Medium"/>
                                </a:rPr>
                                <m:t>𝐾</m:t>
                              </m:r>
                              <m:r>
                                <a:rPr lang="en-US" sz="1600" b="0" i="1" smtClean="0">
                                  <a:solidFill>
                                    <a:schemeClr val="accent3"/>
                                  </a:solidFill>
                                  <a:latin typeface="Cambria Math" panose="02040503050406030204" pitchFamily="18" charset="0"/>
                                  <a:ea typeface="Poppins Medium"/>
                                  <a:cs typeface="Poppins Medium"/>
                                  <a:sym typeface="Poppins Medium"/>
                                </a:rPr>
                                <m:t>−1</m:t>
                              </m:r>
                            </m:num>
                            <m:den>
                              <m:r>
                                <a:rPr lang="en-US" sz="1600" b="0" i="1" smtClean="0">
                                  <a:solidFill>
                                    <a:schemeClr val="accent3"/>
                                  </a:solidFill>
                                  <a:latin typeface="Cambria Math" panose="02040503050406030204" pitchFamily="18" charset="0"/>
                                  <a:ea typeface="Poppins Medium"/>
                                  <a:cs typeface="Poppins Medium"/>
                                  <a:sym typeface="Poppins Medium"/>
                                </a:rPr>
                                <m:t>𝐾</m:t>
                              </m:r>
                            </m:den>
                          </m:f>
                        </m:e>
                      </m:d>
                    </m:oMath>
                  </m:oMathPara>
                </a14:m>
                <a:endParaRPr lang="en-US" sz="1600" b="0" i="1" dirty="0">
                  <a:solidFill>
                    <a:schemeClr val="accent3"/>
                  </a:solidFill>
                  <a:latin typeface="Cambria Math" panose="02040503050406030204" pitchFamily="18" charset="0"/>
                  <a:ea typeface="Poppins Medium"/>
                  <a:cs typeface="Poppins Medium"/>
                  <a:sym typeface="Poppins Medium"/>
                </a:endParaRPr>
              </a:p>
              <a:p>
                <a:pPr marL="127000" lvl="0" algn="ctr">
                  <a:lnSpc>
                    <a:spcPct val="150000"/>
                  </a:lnSpc>
                  <a:buClr>
                    <a:schemeClr val="accent3"/>
                  </a:buClr>
                  <a:buSzPts val="1600"/>
                </a:pPr>
                <a:endParaRPr lang="en-US" sz="1600" b="0" i="1" dirty="0">
                  <a:solidFill>
                    <a:schemeClr val="accent3"/>
                  </a:solidFill>
                  <a:latin typeface="Cambria Math" panose="02040503050406030204" pitchFamily="18" charset="0"/>
                  <a:ea typeface="Poppins Medium"/>
                  <a:cs typeface="Poppins Medium"/>
                  <a:sym typeface="Poppins Medium"/>
                </a:endParaRPr>
              </a:p>
              <a:p>
                <a:pPr marL="127000" lvl="0" algn="ctr">
                  <a:lnSpc>
                    <a:spcPct val="150000"/>
                  </a:lnSpc>
                  <a:buClr>
                    <a:schemeClr val="accent3"/>
                  </a:buClr>
                  <a:buSzPts val="1600"/>
                </a:pPr>
                <a14:m>
                  <m:oMath xmlns:m="http://schemas.openxmlformats.org/officeDocument/2006/math">
                    <m:sSup>
                      <m:sSupPr>
                        <m:ctrlPr>
                          <a:rPr lang="en-US" sz="1600" b="0" i="1" smtClean="0">
                            <a:solidFill>
                              <a:schemeClr val="accent3"/>
                            </a:solidFill>
                            <a:latin typeface="Cambria Math" panose="02040503050406030204" pitchFamily="18" charset="0"/>
                            <a:ea typeface="Poppins Medium"/>
                            <a:cs typeface="Poppins Medium"/>
                            <a:sym typeface="Poppins Medium"/>
                          </a:rPr>
                        </m:ctrlPr>
                      </m:sSupPr>
                      <m:e>
                        <m:r>
                          <a:rPr lang="en-US" sz="1600" b="0" i="1" smtClean="0">
                            <a:solidFill>
                              <a:schemeClr val="accent3"/>
                            </a:solidFill>
                            <a:latin typeface="Cambria Math" panose="02040503050406030204" pitchFamily="18" charset="0"/>
                            <a:ea typeface="Poppins Medium"/>
                            <a:cs typeface="Poppins Medium"/>
                            <a:sym typeface="Poppins Medium"/>
                          </a:rPr>
                          <m:t>h</m:t>
                        </m:r>
                      </m:e>
                      <m:sup>
                        <m:r>
                          <a:rPr lang="en-US" sz="1600" b="0" i="1" smtClean="0">
                            <a:solidFill>
                              <a:schemeClr val="accent3"/>
                            </a:solidFill>
                            <a:latin typeface="Cambria Math" panose="02040503050406030204" pitchFamily="18" charset="0"/>
                            <a:ea typeface="Poppins Medium"/>
                            <a:cs typeface="Poppins Medium"/>
                            <a:sym typeface="Poppins Medium"/>
                          </a:rPr>
                          <m:t>∗</m:t>
                        </m:r>
                      </m:sup>
                    </m:sSup>
                    <m:r>
                      <a:rPr lang="en-US" sz="1600" b="0" i="1" smtClean="0">
                        <a:solidFill>
                          <a:schemeClr val="accent3"/>
                        </a:solidFill>
                        <a:latin typeface="Cambria Math" panose="02040503050406030204" pitchFamily="18" charset="0"/>
                        <a:ea typeface="Poppins Medium"/>
                        <a:cs typeface="Poppins Medium"/>
                        <a:sym typeface="Poppins Medium"/>
                      </a:rPr>
                      <m:t>(</m:t>
                    </m:r>
                    <m:r>
                      <a:rPr lang="en-US" sz="1600" b="0" i="1" smtClean="0">
                        <a:solidFill>
                          <a:schemeClr val="accent3"/>
                        </a:solidFill>
                        <a:latin typeface="Cambria Math" panose="02040503050406030204" pitchFamily="18" charset="0"/>
                        <a:ea typeface="Poppins Medium"/>
                        <a:cs typeface="Poppins Medium"/>
                        <a:sym typeface="Poppins Medium"/>
                      </a:rPr>
                      <m:t>𝑥</m:t>
                    </m:r>
                    <m:r>
                      <a:rPr lang="en-US" sz="1600" b="0" i="1" smtClean="0">
                        <a:solidFill>
                          <a:schemeClr val="accent3"/>
                        </a:solidFill>
                        <a:latin typeface="Cambria Math" panose="02040503050406030204" pitchFamily="18" charset="0"/>
                        <a:ea typeface="Poppins Medium"/>
                        <a:cs typeface="Poppins Medium"/>
                        <a:sym typeface="Poppins Medium"/>
                      </a:rPr>
                      <m:t>)</m:t>
                    </m:r>
                  </m:oMath>
                </a14:m>
                <a:r>
                  <a:rPr lang="en-US" sz="1600" b="0" dirty="0">
                    <a:solidFill>
                      <a:schemeClr val="accent3"/>
                    </a:solidFill>
                    <a:latin typeface="Poppins Medium"/>
                    <a:ea typeface="Poppins Medium"/>
                    <a:cs typeface="Poppins Medium"/>
                    <a:sym typeface="Poppins Medium"/>
                  </a:rPr>
                  <a:t>=</a:t>
                </a:r>
                <a:r>
                  <a:rPr lang="en-US" sz="1600" dirty="0">
                    <a:solidFill>
                      <a:schemeClr val="accent3"/>
                    </a:solidFill>
                    <a:cs typeface="Poppins Medium"/>
                    <a:sym typeface="Poppins Medium"/>
                  </a:rPr>
                  <a:t> </a:t>
                </a:r>
                <a14:m>
                  <m:oMath xmlns:m="http://schemas.openxmlformats.org/officeDocument/2006/math">
                    <m:sSub>
                      <m:sSubPr>
                        <m:ctrlPr>
                          <a:rPr lang="en-US" sz="1600" i="1">
                            <a:solidFill>
                              <a:schemeClr val="accent3"/>
                            </a:solidFill>
                            <a:latin typeface="Cambria Math" panose="02040503050406030204" pitchFamily="18" charset="0"/>
                            <a:cs typeface="Poppins Medium"/>
                            <a:sym typeface="Poppins Medium"/>
                          </a:rPr>
                        </m:ctrlPr>
                      </m:sSubPr>
                      <m:e>
                        <m:r>
                          <m:rPr>
                            <m:sty m:val="p"/>
                          </m:rPr>
                          <a:rPr lang="en-US" sz="1600">
                            <a:solidFill>
                              <a:schemeClr val="accent3"/>
                            </a:solidFill>
                            <a:latin typeface="Cambria Math" panose="02040503050406030204" pitchFamily="18" charset="0"/>
                            <a:cs typeface="Poppins Medium"/>
                            <a:sym typeface="Poppins Medium"/>
                          </a:rPr>
                          <m:t>argmax</m:t>
                        </m:r>
                      </m:e>
                      <m:sub>
                        <m:r>
                          <a:rPr lang="en-US" sz="1600" i="1">
                            <a:solidFill>
                              <a:schemeClr val="accent3"/>
                            </a:solidFill>
                            <a:latin typeface="Cambria Math" panose="02040503050406030204" pitchFamily="18" charset="0"/>
                            <a:cs typeface="Poppins Medium"/>
                            <a:sym typeface="Poppins Medium"/>
                          </a:rPr>
                          <m:t>𝑦</m:t>
                        </m:r>
                      </m:sub>
                    </m:sSub>
                    <m:r>
                      <a:rPr lang="en-US" sz="1600" i="1">
                        <a:solidFill>
                          <a:schemeClr val="accent3"/>
                        </a:solidFill>
                        <a:latin typeface="Cambria Math" panose="02040503050406030204" pitchFamily="18" charset="0"/>
                        <a:cs typeface="Poppins Medium"/>
                        <a:sym typeface="Poppins Medium"/>
                      </a:rPr>
                      <m:t>𝑃</m:t>
                    </m:r>
                    <m:d>
                      <m:dPr>
                        <m:ctrlPr>
                          <a:rPr lang="en-US" sz="1600" i="1">
                            <a:solidFill>
                              <a:schemeClr val="accent3"/>
                            </a:solidFill>
                            <a:latin typeface="Cambria Math" panose="02040503050406030204" pitchFamily="18" charset="0"/>
                            <a:cs typeface="Poppins Medium"/>
                            <a:sym typeface="Poppins Medium"/>
                          </a:rPr>
                        </m:ctrlPr>
                      </m:dPr>
                      <m:e>
                        <m:r>
                          <a:rPr lang="en-US" sz="1600" i="1">
                            <a:solidFill>
                              <a:schemeClr val="accent3"/>
                            </a:solidFill>
                            <a:latin typeface="Cambria Math" panose="02040503050406030204" pitchFamily="18" charset="0"/>
                            <a:cs typeface="Poppins Medium"/>
                            <a:sym typeface="Poppins Medium"/>
                          </a:rPr>
                          <m:t>𝑦</m:t>
                        </m:r>
                      </m:e>
                      <m:e>
                        <m:r>
                          <a:rPr lang="en-US" sz="1600" i="1">
                            <a:solidFill>
                              <a:schemeClr val="accent3"/>
                            </a:solidFill>
                            <a:latin typeface="Cambria Math" panose="02040503050406030204" pitchFamily="18" charset="0"/>
                            <a:cs typeface="Poppins Medium"/>
                            <a:sym typeface="Poppins Medium"/>
                          </a:rPr>
                          <m:t>𝑥</m:t>
                        </m:r>
                      </m:e>
                    </m:d>
                    <m:r>
                      <a:rPr lang="en-US" sz="1600" b="0" i="0" smtClean="0">
                        <a:solidFill>
                          <a:schemeClr val="accent3"/>
                        </a:solidFill>
                        <a:latin typeface="Cambria Math" panose="02040503050406030204" pitchFamily="18" charset="0"/>
                        <a:cs typeface="Poppins Medium"/>
                        <a:sym typeface="Poppins Medium"/>
                      </a:rPr>
                      <m:t>, </m:t>
                    </m:r>
                    <m:sSup>
                      <m:sSupPr>
                        <m:ctrlPr>
                          <a:rPr lang="en-US" sz="1600" b="0" i="1" smtClean="0">
                            <a:solidFill>
                              <a:schemeClr val="accent3"/>
                            </a:solidFill>
                            <a:latin typeface="Cambria Math" panose="02040503050406030204" pitchFamily="18" charset="0"/>
                            <a:cs typeface="Poppins Medium"/>
                            <a:sym typeface="Poppins Medium"/>
                          </a:rPr>
                        </m:ctrlPr>
                      </m:sSupPr>
                      <m:e>
                        <m:r>
                          <a:rPr lang="en-US" sz="1600" b="0" i="1" smtClean="0">
                            <a:solidFill>
                              <a:schemeClr val="accent3"/>
                            </a:solidFill>
                            <a:latin typeface="Cambria Math" panose="02040503050406030204" pitchFamily="18" charset="0"/>
                            <a:cs typeface="Poppins Medium"/>
                            <a:sym typeface="Poppins Medium"/>
                          </a:rPr>
                          <m:t>    </m:t>
                        </m:r>
                        <m:r>
                          <m:rPr>
                            <m:sty m:val="p"/>
                          </m:rPr>
                          <a:rPr lang="en-US" sz="1600" b="0" i="0" smtClean="0">
                            <a:solidFill>
                              <a:schemeClr val="accent3"/>
                            </a:solidFill>
                            <a:latin typeface="Cambria Math" panose="02040503050406030204" pitchFamily="18" charset="0"/>
                            <a:cs typeface="Poppins Medium"/>
                            <a:sym typeface="Poppins Medium"/>
                          </a:rPr>
                          <m:t>r</m:t>
                        </m:r>
                      </m:e>
                      <m:sup>
                        <m:r>
                          <a:rPr lang="en-US" sz="1600" b="0" i="0" smtClean="0">
                            <a:solidFill>
                              <a:schemeClr val="accent3"/>
                            </a:solidFill>
                            <a:latin typeface="Cambria Math" panose="02040503050406030204" pitchFamily="18" charset="0"/>
                            <a:cs typeface="Poppins Medium"/>
                            <a:sym typeface="Poppins Medium"/>
                          </a:rPr>
                          <m:t>∗</m:t>
                        </m:r>
                      </m:sup>
                    </m:sSup>
                    <m:d>
                      <m:dPr>
                        <m:ctrlPr>
                          <a:rPr lang="en-US" sz="1600" b="0" i="1" smtClean="0">
                            <a:solidFill>
                              <a:schemeClr val="accent3"/>
                            </a:solidFill>
                            <a:latin typeface="Cambria Math" panose="02040503050406030204" pitchFamily="18" charset="0"/>
                            <a:cs typeface="Poppins Medium"/>
                            <a:sym typeface="Poppins Medium"/>
                          </a:rPr>
                        </m:ctrlPr>
                      </m:dPr>
                      <m:e>
                        <m:r>
                          <m:rPr>
                            <m:sty m:val="p"/>
                          </m:rPr>
                          <a:rPr lang="en-US" sz="1600" b="0" i="0" smtClean="0">
                            <a:solidFill>
                              <a:schemeClr val="accent3"/>
                            </a:solidFill>
                            <a:latin typeface="Cambria Math" panose="02040503050406030204" pitchFamily="18" charset="0"/>
                            <a:cs typeface="Poppins Medium"/>
                            <a:sym typeface="Poppins Medium"/>
                          </a:rPr>
                          <m:t>x</m:t>
                        </m:r>
                      </m:e>
                    </m:d>
                    <m:r>
                      <a:rPr lang="en-US" sz="1600" b="0" i="0" smtClean="0">
                        <a:solidFill>
                          <a:schemeClr val="accent3"/>
                        </a:solidFill>
                        <a:latin typeface="Cambria Math" panose="02040503050406030204" pitchFamily="18" charset="0"/>
                        <a:cs typeface="Poppins Medium"/>
                        <a:sym typeface="Poppins Medium"/>
                      </a:rPr>
                      <m:t>=</m:t>
                    </m:r>
                    <m:limLow>
                      <m:limLowPr>
                        <m:ctrlPr>
                          <a:rPr lang="en-US" sz="1600" b="0" i="1" smtClean="0">
                            <a:solidFill>
                              <a:schemeClr val="accent3"/>
                            </a:solidFill>
                            <a:latin typeface="Cambria Math" panose="02040503050406030204" pitchFamily="18" charset="0"/>
                            <a:cs typeface="Poppins Medium"/>
                            <a:sym typeface="Poppins Medium"/>
                          </a:rPr>
                        </m:ctrlPr>
                      </m:limLowPr>
                      <m:e>
                        <m:r>
                          <m:rPr>
                            <m:sty m:val="p"/>
                          </m:rPr>
                          <a:rPr lang="en-US" sz="1600" b="0" i="0" smtClean="0">
                            <a:solidFill>
                              <a:schemeClr val="accent3"/>
                            </a:solidFill>
                            <a:latin typeface="Cambria Math" panose="02040503050406030204" pitchFamily="18" charset="0"/>
                            <a:cs typeface="Poppins Medium"/>
                            <a:sym typeface="Poppins Medium"/>
                          </a:rPr>
                          <m:t>max</m:t>
                        </m:r>
                      </m:e>
                      <m:lim>
                        <m:r>
                          <a:rPr lang="en-US" sz="1600" b="0" i="1" smtClean="0">
                            <a:solidFill>
                              <a:schemeClr val="accent3"/>
                            </a:solidFill>
                            <a:latin typeface="Cambria Math" panose="02040503050406030204" pitchFamily="18" charset="0"/>
                            <a:cs typeface="Poppins Medium"/>
                            <a:sym typeface="Poppins Medium"/>
                          </a:rPr>
                          <m:t>𝑦</m:t>
                        </m:r>
                      </m:lim>
                    </m:limLow>
                    <m:r>
                      <a:rPr lang="en-US" sz="1600" b="0" i="1" smtClean="0">
                        <a:solidFill>
                          <a:schemeClr val="accent3"/>
                        </a:solidFill>
                        <a:latin typeface="Cambria Math" panose="02040503050406030204" pitchFamily="18" charset="0"/>
                        <a:cs typeface="Poppins Medium"/>
                        <a:sym typeface="Poppins Medium"/>
                      </a:rPr>
                      <m:t> </m:t>
                    </m:r>
                    <m:r>
                      <a:rPr lang="en-US" sz="1600" b="0" i="1" smtClean="0">
                        <a:solidFill>
                          <a:schemeClr val="accent3"/>
                        </a:solidFill>
                        <a:latin typeface="Cambria Math" panose="02040503050406030204" pitchFamily="18" charset="0"/>
                        <a:cs typeface="Poppins Medium"/>
                        <a:sym typeface="Poppins Medium"/>
                      </a:rPr>
                      <m:t>𝑃</m:t>
                    </m:r>
                    <m:d>
                      <m:dPr>
                        <m:ctrlPr>
                          <a:rPr lang="en-US" sz="1600" b="0" i="1" smtClean="0">
                            <a:solidFill>
                              <a:schemeClr val="accent3"/>
                            </a:solidFill>
                            <a:latin typeface="Cambria Math" panose="02040503050406030204" pitchFamily="18" charset="0"/>
                            <a:cs typeface="Poppins Medium"/>
                            <a:sym typeface="Poppins Medium"/>
                          </a:rPr>
                        </m:ctrlPr>
                      </m:dPr>
                      <m:e>
                        <m:r>
                          <a:rPr lang="en-US" sz="1600" b="0" i="1" smtClean="0">
                            <a:solidFill>
                              <a:schemeClr val="accent3"/>
                            </a:solidFill>
                            <a:latin typeface="Cambria Math" panose="02040503050406030204" pitchFamily="18" charset="0"/>
                            <a:cs typeface="Poppins Medium"/>
                            <a:sym typeface="Poppins Medium"/>
                          </a:rPr>
                          <m:t>𝑦</m:t>
                        </m:r>
                      </m:e>
                      <m:e>
                        <m:r>
                          <a:rPr lang="en-US" sz="1600" b="0" i="1" smtClean="0">
                            <a:solidFill>
                              <a:schemeClr val="accent3"/>
                            </a:solidFill>
                            <a:latin typeface="Cambria Math" panose="02040503050406030204" pitchFamily="18" charset="0"/>
                            <a:cs typeface="Poppins Medium"/>
                            <a:sym typeface="Poppins Medium"/>
                          </a:rPr>
                          <m:t>𝑥</m:t>
                        </m:r>
                      </m:e>
                    </m:d>
                    <m:r>
                      <a:rPr lang="en-US" sz="1600" b="0" i="1" smtClean="0">
                        <a:solidFill>
                          <a:schemeClr val="accent3"/>
                        </a:solidFill>
                        <a:latin typeface="Cambria Math" panose="02040503050406030204" pitchFamily="18" charset="0"/>
                        <a:cs typeface="Poppins Medium"/>
                        <a:sym typeface="Poppins Medium"/>
                      </a:rPr>
                      <m:t>−(1−</m:t>
                    </m:r>
                    <m:r>
                      <a:rPr lang="en-US" sz="1600" b="0" i="1" smtClean="0">
                        <a:solidFill>
                          <a:schemeClr val="accent3"/>
                        </a:solidFill>
                        <a:latin typeface="Cambria Math" panose="02040503050406030204" pitchFamily="18" charset="0"/>
                        <a:cs typeface="Poppins Medium"/>
                        <a:sym typeface="Poppins Medium"/>
                      </a:rPr>
                      <m:t>𝑐</m:t>
                    </m:r>
                    <m:r>
                      <a:rPr lang="en-US" sz="1600" b="0" i="1" smtClean="0">
                        <a:solidFill>
                          <a:schemeClr val="accent3"/>
                        </a:solidFill>
                        <a:latin typeface="Cambria Math" panose="02040503050406030204" pitchFamily="18" charset="0"/>
                        <a:cs typeface="Poppins Medium"/>
                        <a:sym typeface="Poppins Medium"/>
                      </a:rPr>
                      <m:t>)</m:t>
                    </m:r>
                  </m:oMath>
                </a14:m>
                <a:endParaRPr lang="en-US" sz="1600" b="0" dirty="0">
                  <a:solidFill>
                    <a:schemeClr val="accent3"/>
                  </a:solidFill>
                  <a:latin typeface="Poppins Medium"/>
                  <a:ea typeface="Poppins Medium"/>
                  <a:cs typeface="Poppins Medium"/>
                  <a:sym typeface="Poppins Medium"/>
                </a:endParaRPr>
              </a:p>
              <a:p>
                <a:pPr marL="457200" lvl="0" indent="-330200">
                  <a:lnSpc>
                    <a:spcPct val="150000"/>
                  </a:lnSpc>
                  <a:buClr>
                    <a:schemeClr val="accent3"/>
                  </a:buClr>
                  <a:buSzPts val="1600"/>
                  <a:buFont typeface="Poppins Medium"/>
                  <a:buChar char="●"/>
                </a:pPr>
                <a:endParaRPr lang="en-US" sz="1600" dirty="0">
                  <a:solidFill>
                    <a:schemeClr val="accent3"/>
                  </a:solidFill>
                  <a:latin typeface="Poppins Medium"/>
                  <a:ea typeface="Poppins Medium"/>
                  <a:cs typeface="Poppins Medium"/>
                  <a:sym typeface="Poppins Medium"/>
                </a:endParaRPr>
              </a:p>
              <a:p>
                <a:pPr marL="457200" lvl="0" indent="-330200">
                  <a:lnSpc>
                    <a:spcPct val="150000"/>
                  </a:lnSpc>
                  <a:buClr>
                    <a:schemeClr val="accent3"/>
                  </a:buClr>
                  <a:buSzPts val="1600"/>
                  <a:buFont typeface="Poppins Medium"/>
                  <a:buChar char="●"/>
                </a:pPr>
                <a:endParaRPr sz="1600" dirty="0">
                  <a:solidFill>
                    <a:schemeClr val="accent3"/>
                  </a:solidFill>
                  <a:latin typeface="Poppins Medium"/>
                  <a:ea typeface="Poppins Medium"/>
                  <a:cs typeface="Poppins Medium"/>
                  <a:sym typeface="Poppins Medium"/>
                </a:endParaRPr>
              </a:p>
            </p:txBody>
          </p:sp>
        </mc:Choice>
        <mc:Fallback xmlns="">
          <p:sp>
            <p:nvSpPr>
              <p:cNvPr id="111" name="Google Shape;111;p19"/>
              <p:cNvSpPr txBox="1">
                <a:spLocks noRot="1" noChangeAspect="1" noMove="1" noResize="1" noEditPoints="1" noAdjustHandles="1" noChangeArrowheads="1" noChangeShapeType="1" noTextEdit="1"/>
              </p:cNvSpPr>
              <p:nvPr/>
            </p:nvSpPr>
            <p:spPr>
              <a:xfrm>
                <a:off x="270450" y="1218756"/>
                <a:ext cx="8654400" cy="3627900"/>
              </a:xfrm>
              <a:prstGeom prst="rect">
                <a:avLst/>
              </a:prstGeom>
              <a:blipFill>
                <a:blip r:embed="rId5"/>
                <a:stretch>
                  <a:fillRect t="-27622" b="-17483"/>
                </a:stretch>
              </a:blipFill>
              <a:ln>
                <a:noFill/>
              </a:ln>
            </p:spPr>
            <p:txBody>
              <a:bodyPr/>
              <a:lstStyle/>
              <a:p>
                <a:r>
                  <a:rPr lang="en-IL">
                    <a:noFill/>
                  </a:rPr>
                  <a:t> </a:t>
                </a:r>
              </a:p>
            </p:txBody>
          </p:sp>
        </mc:Fallback>
      </mc:AlternateContent>
      <p:sp>
        <p:nvSpPr>
          <p:cNvPr id="112" name="Google Shape;112;p19"/>
          <p:cNvSpPr txBox="1">
            <a:spLocks noGrp="1"/>
          </p:cNvSpPr>
          <p:nvPr>
            <p:ph type="title"/>
          </p:nvPr>
        </p:nvSpPr>
        <p:spPr>
          <a:xfrm>
            <a:off x="228600" y="0"/>
            <a:ext cx="5894700" cy="899100"/>
          </a:xfrm>
          <a:prstGeom prst="rect">
            <a:avLst/>
          </a:prstGeom>
        </p:spPr>
        <p:txBody>
          <a:bodyPr spcFirstLastPara="1" wrap="square" lIns="0" tIns="228600" rIns="0" bIns="0" anchor="b" anchorCtr="0">
            <a:noAutofit/>
          </a:bodyPr>
          <a:lstStyle/>
          <a:p>
            <a:pPr marL="0" lvl="0" indent="0" algn="l" rtl="0">
              <a:spcBef>
                <a:spcPts val="0"/>
              </a:spcBef>
              <a:spcAft>
                <a:spcPts val="0"/>
              </a:spcAft>
              <a:buNone/>
            </a:pPr>
            <a:r>
              <a:rPr lang="en" dirty="0"/>
              <a:t>Optimal Classifier</a:t>
            </a:r>
            <a:endParaRPr dirty="0"/>
          </a:p>
        </p:txBody>
      </p:sp>
    </p:spTree>
    <p:extLst>
      <p:ext uri="{BB962C8B-B14F-4D97-AF65-F5344CB8AC3E}">
        <p14:creationId xmlns:p14="http://schemas.microsoft.com/office/powerpoint/2010/main" val="262129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p:nvPr/>
        </p:nvSpPr>
        <p:spPr>
          <a:xfrm>
            <a:off x="270450" y="1227900"/>
            <a:ext cx="8654400" cy="3627900"/>
          </a:xfrm>
          <a:prstGeom prst="rect">
            <a:avLst/>
          </a:prstGeom>
          <a:noFill/>
          <a:ln>
            <a:noFill/>
          </a:ln>
        </p:spPr>
        <p:txBody>
          <a:bodyPr spcFirstLastPara="1" wrap="square" lIns="91425" tIns="91425" rIns="91425" bIns="91425" anchor="t" anchorCtr="0">
            <a:noAutofit/>
          </a:bodyPr>
          <a:lstStyle/>
          <a:p>
            <a:pPr marL="457200" lvl="0" indent="-330200">
              <a:lnSpc>
                <a:spcPct val="150000"/>
              </a:lnSpc>
              <a:buClr>
                <a:schemeClr val="accent3"/>
              </a:buClr>
              <a:buSzPts val="1600"/>
              <a:buFont typeface="Poppins Medium"/>
              <a:buChar char="●"/>
            </a:pPr>
            <a:r>
              <a:rPr lang="en-US" sz="1600" dirty="0">
                <a:solidFill>
                  <a:schemeClr val="accent3"/>
                </a:solidFill>
                <a:latin typeface="Poppins Medium"/>
                <a:ea typeface="Poppins Medium"/>
                <a:cs typeface="Poppins Medium"/>
                <a:sym typeface="Poppins Medium"/>
              </a:rPr>
              <a:t>Flexibility</a:t>
            </a:r>
          </a:p>
          <a:p>
            <a:pPr marL="127000" lvl="0">
              <a:lnSpc>
                <a:spcPct val="150000"/>
              </a:lnSpc>
              <a:buClr>
                <a:schemeClr val="accent3"/>
              </a:buClr>
              <a:buSzPts val="1600"/>
            </a:pPr>
            <a:endParaRPr lang="en-US" sz="1600" dirty="0">
              <a:solidFill>
                <a:schemeClr val="accent3"/>
              </a:solidFill>
              <a:latin typeface="Poppins Medium"/>
              <a:ea typeface="Poppins Medium"/>
              <a:cs typeface="Poppins Medium"/>
              <a:sym typeface="Poppins Medium"/>
            </a:endParaRPr>
          </a:p>
          <a:p>
            <a:pPr marL="457200" lvl="0" indent="-330200">
              <a:lnSpc>
                <a:spcPct val="150000"/>
              </a:lnSpc>
              <a:buClr>
                <a:schemeClr val="accent3"/>
              </a:buClr>
              <a:buSzPts val="1600"/>
              <a:buFont typeface="Poppins Medium"/>
              <a:buChar char="●"/>
            </a:pPr>
            <a:r>
              <a:rPr lang="en-US" sz="1600" dirty="0">
                <a:solidFill>
                  <a:schemeClr val="accent3"/>
                </a:solidFill>
                <a:latin typeface="Poppins Medium"/>
                <a:ea typeface="Poppins Medium"/>
                <a:cs typeface="Poppins Medium"/>
                <a:sym typeface="Poppins Medium"/>
              </a:rPr>
              <a:t>Heuristics (</a:t>
            </a:r>
            <a:r>
              <a:rPr lang="en-US" sz="1600" dirty="0">
                <a:solidFill>
                  <a:schemeClr val="accent3"/>
                </a:solidFill>
                <a:latin typeface="Poppins Medium"/>
                <a:ea typeface="Poppins Medium"/>
                <a:cs typeface="Poppins Medium"/>
                <a:sym typeface="Poppins Medium"/>
                <a:hlinkClick r:id="rId3">
                  <a:extLst>
                    <a:ext uri="{A12FA001-AC4F-418D-AE19-62706E023703}">
                      <ahyp:hlinkClr xmlns:ahyp="http://schemas.microsoft.com/office/drawing/2018/hyperlinkcolor" val="tx"/>
                    </a:ext>
                  </a:extLst>
                </a:hlinkClick>
              </a:rPr>
              <a:t>TD08</a:t>
            </a:r>
            <a:r>
              <a:rPr lang="en-US" sz="1600" dirty="0">
                <a:solidFill>
                  <a:schemeClr val="accent3"/>
                </a:solidFill>
                <a:latin typeface="Poppins Medium"/>
                <a:ea typeface="Poppins Medium"/>
                <a:cs typeface="Poppins Medium"/>
                <a:sym typeface="Poppins Medium"/>
              </a:rPr>
              <a:t>)</a:t>
            </a:r>
          </a:p>
          <a:p>
            <a:pPr marL="127000" lvl="0">
              <a:lnSpc>
                <a:spcPct val="150000"/>
              </a:lnSpc>
              <a:buClr>
                <a:schemeClr val="accent3"/>
              </a:buClr>
              <a:buSzPts val="1600"/>
            </a:pPr>
            <a:endParaRPr lang="en-US" sz="1600" dirty="0">
              <a:solidFill>
                <a:schemeClr val="accent3"/>
              </a:solidFill>
              <a:latin typeface="Poppins Medium"/>
              <a:ea typeface="Poppins Medium"/>
              <a:cs typeface="Poppins Medium"/>
              <a:sym typeface="Poppins Medium"/>
            </a:endParaRPr>
          </a:p>
          <a:p>
            <a:pPr marL="457200" lvl="0" indent="-330200">
              <a:lnSpc>
                <a:spcPct val="150000"/>
              </a:lnSpc>
              <a:buClr>
                <a:schemeClr val="accent3"/>
              </a:buClr>
              <a:buSzPts val="1600"/>
              <a:buFont typeface="Poppins Medium"/>
              <a:buChar char="●"/>
            </a:pPr>
            <a:r>
              <a:rPr lang="en-US" sz="1600" dirty="0">
                <a:solidFill>
                  <a:schemeClr val="accent3"/>
                </a:solidFill>
                <a:latin typeface="Poppins Medium"/>
                <a:ea typeface="Poppins Medium"/>
                <a:cs typeface="Poppins Medium"/>
                <a:sym typeface="Poppins Medium"/>
              </a:rPr>
              <a:t>Guarantees for binary classification (</a:t>
            </a:r>
            <a:r>
              <a:rPr lang="en-US" sz="1600" dirty="0">
                <a:solidFill>
                  <a:schemeClr val="accent3"/>
                </a:solidFill>
                <a:latin typeface="Poppins Medium"/>
                <a:ea typeface="Poppins Medium"/>
                <a:cs typeface="Poppins Medium"/>
                <a:sym typeface="Poppins Medium"/>
                <a:hlinkClick r:id="rId4">
                  <a:extLst>
                    <a:ext uri="{A12FA001-AC4F-418D-AE19-62706E023703}">
                      <ahyp:hlinkClr xmlns:ahyp="http://schemas.microsoft.com/office/drawing/2018/hyperlinkcolor" val="tx"/>
                    </a:ext>
                  </a:extLst>
                </a:hlinkClick>
              </a:rPr>
              <a:t>CDM16</a:t>
            </a:r>
            <a:r>
              <a:rPr lang="en-US" sz="1600" dirty="0">
                <a:solidFill>
                  <a:schemeClr val="accent3"/>
                </a:solidFill>
                <a:latin typeface="Poppins Medium"/>
                <a:ea typeface="Poppins Medium"/>
                <a:cs typeface="Poppins Medium"/>
                <a:sym typeface="Poppins Medium"/>
              </a:rPr>
              <a:t>)</a:t>
            </a:r>
          </a:p>
          <a:p>
            <a:pPr marL="127000" lvl="0">
              <a:lnSpc>
                <a:spcPct val="150000"/>
              </a:lnSpc>
              <a:buClr>
                <a:schemeClr val="accent3"/>
              </a:buClr>
              <a:buSzPts val="1600"/>
            </a:pPr>
            <a:endParaRPr lang="en-US" sz="1600" dirty="0">
              <a:solidFill>
                <a:schemeClr val="accent3"/>
              </a:solidFill>
              <a:latin typeface="Poppins Medium"/>
              <a:ea typeface="Poppins Medium"/>
              <a:cs typeface="Poppins Medium"/>
              <a:sym typeface="Poppins Medium"/>
            </a:endParaRPr>
          </a:p>
          <a:p>
            <a:pPr marL="457200" lvl="0" indent="-330200">
              <a:lnSpc>
                <a:spcPct val="150000"/>
              </a:lnSpc>
              <a:buClr>
                <a:schemeClr val="accent3"/>
              </a:buClr>
              <a:buSzPts val="1600"/>
              <a:buFont typeface="Poppins Medium"/>
              <a:buChar char="●"/>
            </a:pPr>
            <a:r>
              <a:rPr lang="en-US" sz="1600" dirty="0">
                <a:solidFill>
                  <a:schemeClr val="accent3"/>
                </a:solidFill>
                <a:latin typeface="Poppins Medium"/>
                <a:ea typeface="Poppins Medium"/>
                <a:cs typeface="Poppins Medium"/>
                <a:sym typeface="Poppins Medium"/>
              </a:rPr>
              <a:t>Calibration in multiclass settings hard to satisfy (</a:t>
            </a:r>
            <a:r>
              <a:rPr lang="en-US" sz="1600" dirty="0">
                <a:solidFill>
                  <a:schemeClr val="accent3"/>
                </a:solidFill>
                <a:latin typeface="Poppins Medium"/>
                <a:ea typeface="Poppins Medium"/>
                <a:cs typeface="Poppins Medium"/>
                <a:sym typeface="Poppins Medium"/>
                <a:hlinkClick r:id="rId5">
                  <a:extLst>
                    <a:ext uri="{A12FA001-AC4F-418D-AE19-62706E023703}">
                      <ahyp:hlinkClr xmlns:ahyp="http://schemas.microsoft.com/office/drawing/2018/hyperlinkcolor" val="tx"/>
                    </a:ext>
                  </a:extLst>
                </a:hlinkClick>
              </a:rPr>
              <a:t>NCHS19</a:t>
            </a:r>
            <a:r>
              <a:rPr lang="en-US" sz="1600" dirty="0">
                <a:solidFill>
                  <a:schemeClr val="accent3"/>
                </a:solidFill>
                <a:latin typeface="Poppins Medium"/>
                <a:ea typeface="Poppins Medium"/>
                <a:cs typeface="Poppins Medium"/>
                <a:sym typeface="Poppins Medium"/>
              </a:rPr>
              <a:t>)</a:t>
            </a:r>
          </a:p>
          <a:p>
            <a:pPr marL="127000" lvl="0">
              <a:lnSpc>
                <a:spcPct val="150000"/>
              </a:lnSpc>
              <a:buClr>
                <a:schemeClr val="accent3"/>
              </a:buClr>
              <a:buSzPts val="1600"/>
            </a:pPr>
            <a:endParaRPr lang="en-US" sz="1600" dirty="0">
              <a:solidFill>
                <a:schemeClr val="accent3"/>
              </a:solidFill>
              <a:latin typeface="Poppins Medium"/>
              <a:ea typeface="Poppins Medium"/>
              <a:cs typeface="Poppins Medium"/>
              <a:sym typeface="Poppins Medium"/>
            </a:endParaRPr>
          </a:p>
          <a:p>
            <a:pPr marL="457200" lvl="0" indent="-330200">
              <a:lnSpc>
                <a:spcPct val="150000"/>
              </a:lnSpc>
              <a:buClr>
                <a:schemeClr val="accent3"/>
              </a:buClr>
              <a:buSzPts val="1600"/>
              <a:buFont typeface="Poppins Medium"/>
              <a:buChar char="●"/>
            </a:pPr>
            <a:endParaRPr sz="1600" dirty="0">
              <a:solidFill>
                <a:schemeClr val="accent3"/>
              </a:solidFill>
              <a:latin typeface="Poppins Medium"/>
              <a:ea typeface="Poppins Medium"/>
              <a:cs typeface="Poppins Medium"/>
              <a:sym typeface="Poppins Medium"/>
            </a:endParaRPr>
          </a:p>
        </p:txBody>
      </p:sp>
      <p:sp>
        <p:nvSpPr>
          <p:cNvPr id="112" name="Google Shape;112;p19"/>
          <p:cNvSpPr txBox="1">
            <a:spLocks noGrp="1"/>
          </p:cNvSpPr>
          <p:nvPr>
            <p:ph type="title"/>
          </p:nvPr>
        </p:nvSpPr>
        <p:spPr>
          <a:xfrm>
            <a:off x="228600" y="0"/>
            <a:ext cx="5894700" cy="899100"/>
          </a:xfrm>
          <a:prstGeom prst="rect">
            <a:avLst/>
          </a:prstGeom>
        </p:spPr>
        <p:txBody>
          <a:bodyPr spcFirstLastPara="1" wrap="square" lIns="0" tIns="228600" rIns="0" bIns="0" anchor="b" anchorCtr="0">
            <a:noAutofit/>
          </a:bodyPr>
          <a:lstStyle/>
          <a:p>
            <a:pPr marL="0" lvl="0" indent="0" algn="l" rtl="0">
              <a:spcBef>
                <a:spcPts val="0"/>
              </a:spcBef>
              <a:spcAft>
                <a:spcPts val="0"/>
              </a:spcAft>
              <a:buNone/>
            </a:pPr>
            <a:r>
              <a:rPr lang="en-US" dirty="0"/>
              <a:t>Classifier-Rejector Approach</a:t>
            </a:r>
            <a:endParaRPr dirty="0"/>
          </a:p>
        </p:txBody>
      </p:sp>
      <p:pic>
        <p:nvPicPr>
          <p:cNvPr id="2" name="Picture 1">
            <a:extLst>
              <a:ext uri="{FF2B5EF4-FFF2-40B4-BE49-F238E27FC236}">
                <a16:creationId xmlns:a16="http://schemas.microsoft.com/office/drawing/2014/main" id="{B8236166-AC79-AD49-879A-898CF98E4040}"/>
              </a:ext>
            </a:extLst>
          </p:cNvPr>
          <p:cNvPicPr>
            <a:picLocks noChangeAspect="1"/>
          </p:cNvPicPr>
          <p:nvPr/>
        </p:nvPicPr>
        <p:blipFill>
          <a:blip r:embed="rId6"/>
          <a:stretch>
            <a:fillRect/>
          </a:stretch>
        </p:blipFill>
        <p:spPr>
          <a:xfrm>
            <a:off x="4736592" y="1227901"/>
            <a:ext cx="3465576" cy="994110"/>
          </a:xfrm>
          <a:prstGeom prst="rect">
            <a:avLst/>
          </a:prstGeom>
        </p:spPr>
      </p:pic>
    </p:spTree>
    <p:extLst>
      <p:ext uri="{BB962C8B-B14F-4D97-AF65-F5344CB8AC3E}">
        <p14:creationId xmlns:p14="http://schemas.microsoft.com/office/powerpoint/2010/main" val="339393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p:nvPr/>
        </p:nvSpPr>
        <p:spPr>
          <a:xfrm>
            <a:off x="270450" y="1227900"/>
            <a:ext cx="8654400" cy="3627900"/>
          </a:xfrm>
          <a:prstGeom prst="rect">
            <a:avLst/>
          </a:prstGeom>
          <a:noFill/>
          <a:ln>
            <a:noFill/>
          </a:ln>
        </p:spPr>
        <p:txBody>
          <a:bodyPr spcFirstLastPara="1" wrap="square" lIns="91425" tIns="91425" rIns="91425" bIns="91425" anchor="t" anchorCtr="0">
            <a:noAutofit/>
          </a:bodyPr>
          <a:lstStyle/>
          <a:p>
            <a:pPr marL="412750" indent="-285750">
              <a:lnSpc>
                <a:spcPct val="200000"/>
              </a:lnSpc>
              <a:buClr>
                <a:schemeClr val="accent3"/>
              </a:buClr>
              <a:buSzPts val="1600"/>
              <a:buFont typeface="Arial" panose="020B0604020202020204" pitchFamily="34" charset="0"/>
              <a:buChar char="•"/>
            </a:pPr>
            <a:r>
              <a:rPr lang="he-IL" sz="1600" dirty="0" err="1">
                <a:solidFill>
                  <a:schemeClr val="accent3"/>
                </a:solidFill>
                <a:latin typeface="Poppins Medium"/>
                <a:ea typeface="Poppins Medium"/>
                <a:cs typeface="Poppins Medium"/>
                <a:sym typeface="Poppins Medium"/>
              </a:rPr>
              <a:t>P</a:t>
            </a:r>
            <a:r>
              <a:rPr lang="en-US" sz="1600" dirty="0" err="1">
                <a:solidFill>
                  <a:schemeClr val="accent3"/>
                </a:solidFill>
                <a:latin typeface="Poppins Medium"/>
                <a:ea typeface="Poppins Medium"/>
                <a:cs typeface="Poppins Medium"/>
                <a:sym typeface="Poppins Medium"/>
              </a:rPr>
              <a:t>osterior</a:t>
            </a:r>
            <a:r>
              <a:rPr lang="en-US" sz="1600" dirty="0">
                <a:solidFill>
                  <a:schemeClr val="accent3"/>
                </a:solidFill>
                <a:latin typeface="Poppins Medium"/>
                <a:ea typeface="Poppins Medium"/>
                <a:cs typeface="Poppins Medium"/>
                <a:sym typeface="Poppins Medium"/>
              </a:rPr>
              <a:t> estimation is unreliable</a:t>
            </a:r>
            <a:endParaRPr lang="he-IL" sz="1600" dirty="0">
              <a:solidFill>
                <a:schemeClr val="accent3"/>
              </a:solidFill>
              <a:latin typeface="Poppins Medium"/>
              <a:ea typeface="Poppins Medium"/>
              <a:cs typeface="Poppins Medium"/>
              <a:sym typeface="Poppins Medium"/>
            </a:endParaRPr>
          </a:p>
          <a:p>
            <a:pPr marL="412750" indent="-285750">
              <a:lnSpc>
                <a:spcPct val="200000"/>
              </a:lnSpc>
              <a:buClr>
                <a:schemeClr val="accent3"/>
              </a:buClr>
              <a:buSzPts val="1600"/>
              <a:buFont typeface="Arial" panose="020B0604020202020204" pitchFamily="34" charset="0"/>
              <a:buChar char="•"/>
            </a:pPr>
            <a:r>
              <a:rPr lang="he-IL" sz="1600" dirty="0" err="1">
                <a:solidFill>
                  <a:schemeClr val="accent3"/>
                </a:solidFill>
                <a:latin typeface="Poppins Medium"/>
                <a:ea typeface="Poppins Medium"/>
                <a:cs typeface="Poppins Medium"/>
                <a:sym typeface="Poppins Medium"/>
              </a:rPr>
              <a:t>O</a:t>
            </a:r>
            <a:r>
              <a:rPr lang="en-US" sz="1600" dirty="0" err="1">
                <a:solidFill>
                  <a:schemeClr val="accent3"/>
                </a:solidFill>
                <a:latin typeface="Poppins Medium"/>
                <a:ea typeface="Poppins Medium"/>
                <a:cs typeface="Poppins Medium"/>
                <a:sym typeface="Poppins Medium"/>
              </a:rPr>
              <a:t>bservation</a:t>
            </a:r>
            <a:r>
              <a:rPr lang="en-US" sz="1600" dirty="0">
                <a:solidFill>
                  <a:schemeClr val="accent3"/>
                </a:solidFill>
                <a:latin typeface="Poppins Medium"/>
                <a:ea typeface="Poppins Medium"/>
                <a:cs typeface="Poppins Medium"/>
                <a:sym typeface="Poppins Medium"/>
              </a:rPr>
              <a:t>: full posterior not required</a:t>
            </a:r>
          </a:p>
          <a:p>
            <a:pPr marL="412750" indent="-285750">
              <a:lnSpc>
                <a:spcPct val="200000"/>
              </a:lnSpc>
              <a:buClr>
                <a:schemeClr val="accent3"/>
              </a:buClr>
              <a:buSzPts val="1600"/>
              <a:buFont typeface="Arial" panose="020B0604020202020204" pitchFamily="34" charset="0"/>
              <a:buChar char="•"/>
            </a:pPr>
            <a:r>
              <a:rPr lang="en-US" sz="1600" dirty="0">
                <a:solidFill>
                  <a:schemeClr val="accent3"/>
                </a:solidFill>
                <a:latin typeface="Poppins Medium"/>
                <a:ea typeface="Poppins Medium"/>
                <a:cs typeface="Poppins Medium"/>
                <a:sym typeface="Poppins Medium"/>
              </a:rPr>
              <a:t>Cost sensitive learning</a:t>
            </a:r>
          </a:p>
          <a:p>
            <a:pPr marL="412750" indent="-285750">
              <a:lnSpc>
                <a:spcPct val="150000"/>
              </a:lnSpc>
              <a:buClr>
                <a:schemeClr val="accent3"/>
              </a:buClr>
              <a:buSzPts val="1600"/>
              <a:buFont typeface="Arial" panose="020B0604020202020204" pitchFamily="34" charset="0"/>
              <a:buChar char="•"/>
            </a:pPr>
            <a:endParaRPr lang="he-IL" sz="1600" dirty="0">
              <a:solidFill>
                <a:schemeClr val="accent3"/>
              </a:solidFill>
              <a:latin typeface="Poppins Medium"/>
              <a:ea typeface="Poppins Medium"/>
              <a:cs typeface="Poppins Medium"/>
              <a:sym typeface="Poppins Medium"/>
            </a:endParaRPr>
          </a:p>
          <a:p>
            <a:pPr marL="412750" indent="-285750">
              <a:lnSpc>
                <a:spcPct val="150000"/>
              </a:lnSpc>
              <a:buClr>
                <a:schemeClr val="accent3"/>
              </a:buClr>
              <a:buSzPts val="1600"/>
              <a:buFont typeface="Arial" panose="020B0604020202020204" pitchFamily="34" charset="0"/>
              <a:buChar char="•"/>
            </a:pPr>
            <a:endParaRPr lang="en-US" sz="1600" dirty="0">
              <a:solidFill>
                <a:schemeClr val="accent3"/>
              </a:solidFill>
              <a:latin typeface="Poppins Medium"/>
              <a:ea typeface="Poppins Medium"/>
              <a:cs typeface="Poppins Medium"/>
              <a:sym typeface="Poppins Medium"/>
            </a:endParaRPr>
          </a:p>
          <a:p>
            <a:pPr marL="127000" lvl="0">
              <a:lnSpc>
                <a:spcPct val="150000"/>
              </a:lnSpc>
              <a:buClr>
                <a:schemeClr val="accent3"/>
              </a:buClr>
              <a:buSzPts val="1600"/>
            </a:pPr>
            <a:endParaRPr lang="en-US" sz="1600" dirty="0">
              <a:solidFill>
                <a:schemeClr val="accent3"/>
              </a:solidFill>
              <a:latin typeface="Poppins Medium"/>
              <a:ea typeface="Poppins Medium"/>
              <a:cs typeface="Poppins Medium"/>
              <a:sym typeface="Poppins Medium"/>
              <a:hlinkClick r:id="rId3"/>
            </a:endParaRPr>
          </a:p>
          <a:p>
            <a:pPr marL="127000" lvl="0">
              <a:lnSpc>
                <a:spcPct val="150000"/>
              </a:lnSpc>
              <a:buClr>
                <a:schemeClr val="accent3"/>
              </a:buClr>
              <a:buSzPts val="1600"/>
            </a:pPr>
            <a:endParaRPr lang="en-US" sz="1600" dirty="0">
              <a:solidFill>
                <a:schemeClr val="accent3"/>
              </a:solidFill>
              <a:latin typeface="Poppins Medium"/>
              <a:ea typeface="Poppins Medium"/>
              <a:cs typeface="Poppins Medium"/>
              <a:sym typeface="Poppins Medium"/>
              <a:hlinkClick r:id="rId3"/>
            </a:endParaRPr>
          </a:p>
          <a:p>
            <a:pPr marL="457200" lvl="0" indent="-330200">
              <a:lnSpc>
                <a:spcPct val="150000"/>
              </a:lnSpc>
              <a:buClr>
                <a:schemeClr val="accent3"/>
              </a:buClr>
              <a:buSzPts val="1600"/>
              <a:buFont typeface="Poppins Medium"/>
              <a:buChar char="●"/>
            </a:pPr>
            <a:endParaRPr sz="1600" dirty="0">
              <a:solidFill>
                <a:schemeClr val="accent3"/>
              </a:solidFill>
              <a:latin typeface="Poppins Medium"/>
              <a:ea typeface="Poppins Medium"/>
              <a:cs typeface="Poppins Medium"/>
              <a:sym typeface="Poppins Medium"/>
            </a:endParaRPr>
          </a:p>
        </p:txBody>
      </p:sp>
      <p:sp>
        <p:nvSpPr>
          <p:cNvPr id="112" name="Google Shape;112;p19"/>
          <p:cNvSpPr txBox="1">
            <a:spLocks noGrp="1"/>
          </p:cNvSpPr>
          <p:nvPr>
            <p:ph type="title"/>
          </p:nvPr>
        </p:nvSpPr>
        <p:spPr>
          <a:xfrm>
            <a:off x="228600" y="0"/>
            <a:ext cx="5894700" cy="899100"/>
          </a:xfrm>
          <a:prstGeom prst="rect">
            <a:avLst/>
          </a:prstGeom>
        </p:spPr>
        <p:txBody>
          <a:bodyPr spcFirstLastPara="1" wrap="square" lIns="0" tIns="228600" rIns="0" bIns="0" anchor="b" anchorCtr="0">
            <a:noAutofit/>
          </a:bodyPr>
          <a:lstStyle/>
          <a:p>
            <a:r>
              <a:rPr lang="en-US" dirty="0"/>
              <a:t>Confidence Approach (</a:t>
            </a:r>
            <a:r>
              <a:rPr lang="en-US" dirty="0">
                <a:solidFill>
                  <a:schemeClr val="accent3"/>
                </a:solidFill>
                <a:hlinkClick r:id="rId3"/>
              </a:rPr>
              <a:t>CCZS20</a:t>
            </a:r>
            <a:r>
              <a:rPr lang="en-US" dirty="0"/>
              <a:t>)</a:t>
            </a:r>
            <a:endParaRPr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FCEFE51D-9A87-FC40-BBA1-8776334EF5EB}"/>
                  </a:ext>
                </a:extLst>
              </p:cNvPr>
              <p:cNvSpPr/>
              <p:nvPr/>
            </p:nvSpPr>
            <p:spPr>
              <a:xfrm>
                <a:off x="4917690" y="1150169"/>
                <a:ext cx="3851439" cy="1124090"/>
              </a:xfrm>
              <a:prstGeom prst="rect">
                <a:avLst/>
              </a:prstGeom>
            </p:spPr>
            <p:txBody>
              <a:bodyPr wrap="none">
                <a:spAutoFit/>
              </a:bodyPr>
              <a:lstStyle/>
              <a:p>
                <a:pPr marL="127000" lvl="0">
                  <a:lnSpc>
                    <a:spcPct val="150000"/>
                  </a:lnSpc>
                  <a:buClr>
                    <a:schemeClr val="accent3"/>
                  </a:buClr>
                  <a:buSzPts val="1600"/>
                </a:pPr>
                <a14:m>
                  <m:oMathPara xmlns:m="http://schemas.openxmlformats.org/officeDocument/2006/math">
                    <m:oMathParaPr>
                      <m:jc m:val="center"/>
                    </m:oMathParaPr>
                    <m:oMath xmlns:m="http://schemas.openxmlformats.org/officeDocument/2006/math">
                      <m:sSup>
                        <m:sSupPr>
                          <m:ctrlPr>
                            <a:rPr lang="en-US" i="1">
                              <a:solidFill>
                                <a:schemeClr val="accent3"/>
                              </a:solidFill>
                              <a:latin typeface="Cambria Math" panose="02040503050406030204" pitchFamily="18" charset="0"/>
                              <a:cs typeface="Poppins Medium"/>
                              <a:sym typeface="Poppins Medium"/>
                            </a:rPr>
                          </m:ctrlPr>
                        </m:sSupPr>
                        <m:e>
                          <m:r>
                            <a:rPr lang="en-US" i="1">
                              <a:solidFill>
                                <a:schemeClr val="accent3"/>
                              </a:solidFill>
                              <a:latin typeface="Cambria Math" panose="02040503050406030204" pitchFamily="18" charset="0"/>
                              <a:cs typeface="Poppins Medium"/>
                              <a:sym typeface="Poppins Medium"/>
                            </a:rPr>
                            <m:t>𝑓</m:t>
                          </m:r>
                        </m:e>
                        <m:sup>
                          <m:r>
                            <a:rPr lang="en-US" i="1">
                              <a:solidFill>
                                <a:schemeClr val="accent3"/>
                              </a:solidFill>
                              <a:latin typeface="Cambria Math" panose="02040503050406030204" pitchFamily="18" charset="0"/>
                              <a:cs typeface="Poppins Medium"/>
                              <a:sym typeface="Poppins Medium"/>
                            </a:rPr>
                            <m:t>∗</m:t>
                          </m:r>
                        </m:sup>
                      </m:sSup>
                      <m:d>
                        <m:dPr>
                          <m:ctrlPr>
                            <a:rPr lang="en-US" i="1">
                              <a:solidFill>
                                <a:schemeClr val="accent3"/>
                              </a:solidFill>
                              <a:latin typeface="Cambria Math" panose="02040503050406030204" pitchFamily="18" charset="0"/>
                              <a:cs typeface="Poppins Medium"/>
                              <a:sym typeface="Poppins Medium"/>
                            </a:rPr>
                          </m:ctrlPr>
                        </m:dPr>
                        <m:e>
                          <m:r>
                            <a:rPr lang="en-US" i="1">
                              <a:solidFill>
                                <a:schemeClr val="accent3"/>
                              </a:solidFill>
                              <a:latin typeface="Cambria Math" panose="02040503050406030204" pitchFamily="18" charset="0"/>
                              <a:cs typeface="Poppins Medium"/>
                              <a:sym typeface="Poppins Medium"/>
                            </a:rPr>
                            <m:t>𝑥</m:t>
                          </m:r>
                        </m:e>
                      </m:d>
                      <m:r>
                        <a:rPr lang="en-US" i="1">
                          <a:solidFill>
                            <a:schemeClr val="accent3"/>
                          </a:solidFill>
                          <a:latin typeface="Cambria Math" panose="02040503050406030204" pitchFamily="18" charset="0"/>
                          <a:cs typeface="Poppins Medium"/>
                          <a:sym typeface="Poppins Medium"/>
                        </a:rPr>
                        <m:t>=</m:t>
                      </m:r>
                      <m:d>
                        <m:dPr>
                          <m:begChr m:val="{"/>
                          <m:endChr m:val=""/>
                          <m:ctrlPr>
                            <a:rPr lang="en-US" i="1">
                              <a:solidFill>
                                <a:schemeClr val="accent3"/>
                              </a:solidFill>
                              <a:latin typeface="Cambria Math" panose="02040503050406030204" pitchFamily="18" charset="0"/>
                              <a:cs typeface="Poppins Medium"/>
                              <a:sym typeface="Poppins Medium"/>
                            </a:rPr>
                          </m:ctrlPr>
                        </m:dPr>
                        <m:e>
                          <m:eqArr>
                            <m:eqArrPr>
                              <m:ctrlPr>
                                <a:rPr lang="en-US" i="1">
                                  <a:solidFill>
                                    <a:schemeClr val="accent3"/>
                                  </a:solidFill>
                                  <a:latin typeface="Cambria Math" panose="02040503050406030204" pitchFamily="18" charset="0"/>
                                  <a:cs typeface="Poppins Medium"/>
                                  <a:sym typeface="Poppins Medium"/>
                                </a:rPr>
                              </m:ctrlPr>
                            </m:eqArrPr>
                            <m:e>
                              <m:r>
                                <m:rPr>
                                  <m:nor/>
                                </m:rPr>
                                <a:rPr lang="en-IL">
                                  <a:solidFill>
                                    <a:schemeClr val="accent3"/>
                                  </a:solidFill>
                                  <a:latin typeface="Cambria Math" panose="02040503050406030204" pitchFamily="18" charset="0"/>
                                  <a:cs typeface="Poppins Medium"/>
                                </a:rPr>
                                <m:t>®</m:t>
                              </m:r>
                              <m:func>
                                <m:funcPr>
                                  <m:ctrlPr>
                                    <a:rPr lang="en-US" i="1">
                                      <a:solidFill>
                                        <a:schemeClr val="accent3"/>
                                      </a:solidFill>
                                      <a:latin typeface="Cambria Math" panose="02040503050406030204" pitchFamily="18" charset="0"/>
                                      <a:cs typeface="Poppins Medium"/>
                                    </a:rPr>
                                  </m:ctrlPr>
                                </m:funcPr>
                                <m:fName>
                                  <m:r>
                                    <a:rPr lang="en-US" i="1">
                                      <a:solidFill>
                                        <a:schemeClr val="accent3"/>
                                      </a:solidFill>
                                      <a:latin typeface="Cambria Math" panose="02040503050406030204" pitchFamily="18" charset="0"/>
                                      <a:cs typeface="Poppins Medium"/>
                                    </a:rPr>
                                    <m:t>                   </m:t>
                                  </m:r>
                                  <m:limLow>
                                    <m:limLowPr>
                                      <m:ctrlPr>
                                        <a:rPr lang="en-US" i="1">
                                          <a:solidFill>
                                            <a:schemeClr val="accent3"/>
                                          </a:solidFill>
                                          <a:latin typeface="Cambria Math" panose="02040503050406030204" pitchFamily="18" charset="0"/>
                                          <a:cs typeface="Poppins Medium"/>
                                        </a:rPr>
                                      </m:ctrlPr>
                                    </m:limLowPr>
                                    <m:e>
                                      <m:r>
                                        <m:rPr>
                                          <m:sty m:val="p"/>
                                        </m:rPr>
                                        <a:rPr lang="en-US" i="1">
                                          <a:solidFill>
                                            <a:schemeClr val="accent3"/>
                                          </a:solidFill>
                                          <a:latin typeface="Cambria Math" panose="02040503050406030204" pitchFamily="18" charset="0"/>
                                          <a:cs typeface="Poppins Medium"/>
                                        </a:rPr>
                                        <m:t>max</m:t>
                                      </m:r>
                                    </m:e>
                                    <m:lim>
                                      <m:r>
                                        <a:rPr lang="en-US" i="1">
                                          <a:solidFill>
                                            <a:schemeClr val="accent3"/>
                                          </a:solidFill>
                                          <a:latin typeface="Cambria Math" panose="02040503050406030204" pitchFamily="18" charset="0"/>
                                          <a:cs typeface="Poppins Medium"/>
                                        </a:rPr>
                                        <m:t>𝑦</m:t>
                                      </m:r>
                                    </m:lim>
                                  </m:limLow>
                                </m:fName>
                                <m:e>
                                  <m:r>
                                    <a:rPr lang="en-US" i="1">
                                      <a:solidFill>
                                        <a:schemeClr val="accent3"/>
                                      </a:solidFill>
                                      <a:latin typeface="Cambria Math" panose="02040503050406030204" pitchFamily="18" charset="0"/>
                                      <a:cs typeface="Poppins Medium"/>
                                    </a:rPr>
                                    <m:t>𝑃</m:t>
                                  </m:r>
                                  <m:d>
                                    <m:dPr>
                                      <m:ctrlPr>
                                        <a:rPr lang="en-US" i="1">
                                          <a:solidFill>
                                            <a:schemeClr val="accent3"/>
                                          </a:solidFill>
                                          <a:latin typeface="Cambria Math" panose="02040503050406030204" pitchFamily="18" charset="0"/>
                                          <a:cs typeface="Poppins Medium"/>
                                        </a:rPr>
                                      </m:ctrlPr>
                                    </m:dPr>
                                    <m:e>
                                      <m:r>
                                        <a:rPr lang="en-US" i="1">
                                          <a:solidFill>
                                            <a:schemeClr val="accent3"/>
                                          </a:solidFill>
                                          <a:latin typeface="Cambria Math" panose="02040503050406030204" pitchFamily="18" charset="0"/>
                                          <a:cs typeface="Poppins Medium"/>
                                        </a:rPr>
                                        <m:t>𝑦</m:t>
                                      </m:r>
                                    </m:e>
                                    <m:e>
                                      <m:r>
                                        <a:rPr lang="en-US" i="1">
                                          <a:solidFill>
                                            <a:schemeClr val="accent3"/>
                                          </a:solidFill>
                                          <a:latin typeface="Cambria Math" panose="02040503050406030204" pitchFamily="18" charset="0"/>
                                          <a:cs typeface="Poppins Medium"/>
                                        </a:rPr>
                                        <m:t>𝑥</m:t>
                                      </m:r>
                                    </m:e>
                                  </m:d>
                                  <m:r>
                                    <a:rPr lang="en-US" i="1">
                                      <a:solidFill>
                                        <a:schemeClr val="accent3"/>
                                      </a:solidFill>
                                      <a:latin typeface="Cambria Math" panose="02040503050406030204" pitchFamily="18" charset="0"/>
                                      <a:cs typeface="Poppins Medium"/>
                                    </a:rPr>
                                    <m:t>≤1−</m:t>
                                  </m:r>
                                  <m:r>
                                    <a:rPr lang="en-US" i="1">
                                      <a:solidFill>
                                        <a:schemeClr val="accent3"/>
                                      </a:solidFill>
                                      <a:latin typeface="Cambria Math" panose="02040503050406030204" pitchFamily="18" charset="0"/>
                                      <a:cs typeface="Poppins Medium"/>
                                    </a:rPr>
                                    <m:t>𝑐</m:t>
                                  </m:r>
                                </m:e>
                              </m:func>
                            </m:e>
                            <m:e>
                              <m:sSub>
                                <m:sSubPr>
                                  <m:ctrlPr>
                                    <a:rPr lang="en-US" i="1">
                                      <a:solidFill>
                                        <a:schemeClr val="accent3"/>
                                      </a:solidFill>
                                      <a:latin typeface="Cambria Math" panose="02040503050406030204" pitchFamily="18" charset="0"/>
                                      <a:cs typeface="Poppins Medium"/>
                                      <a:sym typeface="Poppins Medium"/>
                                    </a:rPr>
                                  </m:ctrlPr>
                                </m:sSubPr>
                                <m:e>
                                  <m:r>
                                    <m:rPr>
                                      <m:sty m:val="p"/>
                                    </m:rPr>
                                    <a:rPr lang="en-US" i="1">
                                      <a:solidFill>
                                        <a:schemeClr val="accent3"/>
                                      </a:solidFill>
                                      <a:latin typeface="Cambria Math" panose="02040503050406030204" pitchFamily="18" charset="0"/>
                                      <a:cs typeface="Poppins Medium"/>
                                      <a:sym typeface="Poppins Medium"/>
                                    </a:rPr>
                                    <m:t>argmax</m:t>
                                  </m:r>
                                </m:e>
                                <m:sub>
                                  <m:r>
                                    <a:rPr lang="en-US" i="1">
                                      <a:solidFill>
                                        <a:schemeClr val="accent3"/>
                                      </a:solidFill>
                                      <a:latin typeface="Cambria Math" panose="02040503050406030204" pitchFamily="18" charset="0"/>
                                      <a:cs typeface="Poppins Medium"/>
                                      <a:sym typeface="Poppins Medium"/>
                                    </a:rPr>
                                    <m:t>𝑦</m:t>
                                  </m:r>
                                </m:sub>
                              </m:sSub>
                              <m:r>
                                <a:rPr lang="en-US" i="1">
                                  <a:solidFill>
                                    <a:schemeClr val="accent3"/>
                                  </a:solidFill>
                                  <a:latin typeface="Cambria Math" panose="02040503050406030204" pitchFamily="18" charset="0"/>
                                  <a:cs typeface="Poppins Medium"/>
                                  <a:sym typeface="Poppins Medium"/>
                                </a:rPr>
                                <m:t>𝑃</m:t>
                              </m:r>
                              <m:d>
                                <m:dPr>
                                  <m:ctrlPr>
                                    <a:rPr lang="en-US" i="1">
                                      <a:solidFill>
                                        <a:schemeClr val="accent3"/>
                                      </a:solidFill>
                                      <a:latin typeface="Cambria Math" panose="02040503050406030204" pitchFamily="18" charset="0"/>
                                      <a:cs typeface="Poppins Medium"/>
                                      <a:sym typeface="Poppins Medium"/>
                                    </a:rPr>
                                  </m:ctrlPr>
                                </m:dPr>
                                <m:e>
                                  <m:r>
                                    <a:rPr lang="en-US" i="1">
                                      <a:solidFill>
                                        <a:schemeClr val="accent3"/>
                                      </a:solidFill>
                                      <a:latin typeface="Cambria Math" panose="02040503050406030204" pitchFamily="18" charset="0"/>
                                      <a:cs typeface="Poppins Medium"/>
                                      <a:sym typeface="Poppins Medium"/>
                                    </a:rPr>
                                    <m:t>𝑦</m:t>
                                  </m:r>
                                </m:e>
                                <m:e>
                                  <m:r>
                                    <a:rPr lang="en-US" i="1">
                                      <a:solidFill>
                                        <a:schemeClr val="accent3"/>
                                      </a:solidFill>
                                      <a:latin typeface="Cambria Math" panose="02040503050406030204" pitchFamily="18" charset="0"/>
                                      <a:cs typeface="Poppins Medium"/>
                                      <a:sym typeface="Poppins Medium"/>
                                    </a:rPr>
                                    <m:t>𝑥</m:t>
                                  </m:r>
                                </m:e>
                              </m:d>
                              <m:r>
                                <a:rPr lang="en-US" i="1">
                                  <a:solidFill>
                                    <a:schemeClr val="accent3"/>
                                  </a:solidFill>
                                  <a:latin typeface="Cambria Math" panose="02040503050406030204" pitchFamily="18" charset="0"/>
                                  <a:cs typeface="Poppins Medium"/>
                                  <a:sym typeface="Poppins Medium"/>
                                </a:rPr>
                                <m:t>                  </m:t>
                              </m:r>
                              <m:r>
                                <m:rPr>
                                  <m:sty m:val="p"/>
                                </m:rPr>
                                <a:rPr lang="en-US" i="0">
                                  <a:solidFill>
                                    <a:schemeClr val="accent3"/>
                                  </a:solidFill>
                                  <a:latin typeface="Cambria Math" panose="02040503050406030204" pitchFamily="18" charset="0"/>
                                  <a:cs typeface="Poppins Medium"/>
                                  <a:sym typeface="Poppins Medium"/>
                                </a:rPr>
                                <m:t>otherwise</m:t>
                              </m:r>
                            </m:e>
                          </m:eqArr>
                        </m:e>
                      </m:d>
                    </m:oMath>
                  </m:oMathPara>
                </a14:m>
                <a:endParaRPr lang="en-US" i="1" dirty="0">
                  <a:solidFill>
                    <a:schemeClr val="accent3"/>
                  </a:solidFill>
                  <a:latin typeface="Cambria Math" panose="02040503050406030204" pitchFamily="18" charset="0"/>
                  <a:cs typeface="Poppins Medium"/>
                  <a:sym typeface="Poppins Medium"/>
                </a:endParaRPr>
              </a:p>
            </p:txBody>
          </p:sp>
        </mc:Choice>
        <mc:Fallback xmlns="">
          <p:sp>
            <p:nvSpPr>
              <p:cNvPr id="3" name="Rectangle 2">
                <a:extLst>
                  <a:ext uri="{FF2B5EF4-FFF2-40B4-BE49-F238E27FC236}">
                    <a16:creationId xmlns:a16="http://schemas.microsoft.com/office/drawing/2014/main" id="{FCEFE51D-9A87-FC40-BBA1-8776334EF5EB}"/>
                  </a:ext>
                </a:extLst>
              </p:cNvPr>
              <p:cNvSpPr>
                <a:spLocks noRot="1" noChangeAspect="1" noMove="1" noResize="1" noEditPoints="1" noAdjustHandles="1" noChangeArrowheads="1" noChangeShapeType="1" noTextEdit="1"/>
              </p:cNvSpPr>
              <p:nvPr/>
            </p:nvSpPr>
            <p:spPr>
              <a:xfrm>
                <a:off x="4917690" y="1150169"/>
                <a:ext cx="3851439" cy="1124090"/>
              </a:xfrm>
              <a:prstGeom prst="rect">
                <a:avLst/>
              </a:prstGeom>
              <a:blipFill>
                <a:blip r:embed="rId4"/>
                <a:stretch>
                  <a:fillRect l="-11842" t="-108889" b="-197778"/>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DC75FD8C-6C29-4A47-8CA0-F04977BE3BAC}"/>
                  </a:ext>
                </a:extLst>
              </p:cNvPr>
              <p:cNvSpPr/>
              <p:nvPr/>
            </p:nvSpPr>
            <p:spPr>
              <a:xfrm>
                <a:off x="3445506" y="2986205"/>
                <a:ext cx="4395627" cy="417615"/>
              </a:xfrm>
              <a:prstGeom prst="rect">
                <a:avLst/>
              </a:prstGeom>
            </p:spPr>
            <p:txBody>
              <a:bodyPr wrap="none">
                <a:spAutoFit/>
              </a:bodyPr>
              <a:lstStyle/>
              <a:p>
                <a:pPr marL="127000" lvl="0">
                  <a:lnSpc>
                    <a:spcPct val="150000"/>
                  </a:lnSpc>
                  <a:buClr>
                    <a:schemeClr val="accent3"/>
                  </a:buClr>
                  <a:buSzPts val="1600"/>
                </a:pPr>
                <a14:m>
                  <m:oMath xmlns:m="http://schemas.openxmlformats.org/officeDocument/2006/math">
                    <m:sSubSup>
                      <m:sSubSupPr>
                        <m:ctrlPr>
                          <a:rPr lang="en-US" b="0" i="1" smtClean="0">
                            <a:solidFill>
                              <a:schemeClr val="accent3"/>
                            </a:solidFill>
                            <a:latin typeface="Cambria Math" panose="02040503050406030204" pitchFamily="18" charset="0"/>
                            <a:cs typeface="Poppins Medium"/>
                            <a:sym typeface="Poppins Medium"/>
                          </a:rPr>
                        </m:ctrlPr>
                      </m:sSubSupPr>
                      <m:e>
                        <m:r>
                          <a:rPr lang="en-US" b="0" i="1" smtClean="0">
                            <a:solidFill>
                              <a:schemeClr val="accent3"/>
                            </a:solidFill>
                            <a:latin typeface="Cambria Math" panose="02040503050406030204" pitchFamily="18" charset="0"/>
                            <a:cs typeface="Poppins Medium"/>
                            <a:sym typeface="Poppins Medium"/>
                          </a:rPr>
                          <m:t>𝑙</m:t>
                        </m:r>
                      </m:e>
                      <m:sub>
                        <m:r>
                          <a:rPr lang="en-US" b="0" i="1" smtClean="0">
                            <a:solidFill>
                              <a:schemeClr val="accent3"/>
                            </a:solidFill>
                            <a:latin typeface="Cambria Math" panose="02040503050406030204" pitchFamily="18" charset="0"/>
                            <a:cs typeface="Poppins Medium"/>
                            <a:sym typeface="Poppins Medium"/>
                          </a:rPr>
                          <m:t>01</m:t>
                        </m:r>
                      </m:sub>
                      <m:sup>
                        <m:r>
                          <a:rPr lang="en-US" b="0" i="1" smtClean="0">
                            <a:solidFill>
                              <a:schemeClr val="accent3"/>
                            </a:solidFill>
                            <a:latin typeface="Cambria Math" panose="02040503050406030204" pitchFamily="18" charset="0"/>
                            <a:cs typeface="Poppins Medium"/>
                            <a:sym typeface="Poppins Medium"/>
                          </a:rPr>
                          <m:t>𝛼</m:t>
                        </m:r>
                      </m:sup>
                    </m:sSubSup>
                    <m:d>
                      <m:dPr>
                        <m:ctrlPr>
                          <a:rPr lang="en-US" i="1">
                            <a:solidFill>
                              <a:schemeClr val="accent3"/>
                            </a:solidFill>
                            <a:latin typeface="Cambria Math" panose="02040503050406030204" pitchFamily="18" charset="0"/>
                            <a:cs typeface="Poppins Medium"/>
                            <a:sym typeface="Poppins Medium"/>
                          </a:rPr>
                        </m:ctrlPr>
                      </m:dPr>
                      <m:e>
                        <m:r>
                          <a:rPr lang="en-US" b="0" i="1" smtClean="0">
                            <a:solidFill>
                              <a:schemeClr val="accent3"/>
                            </a:solidFill>
                            <a:latin typeface="Cambria Math" panose="02040503050406030204" pitchFamily="18" charset="0"/>
                            <a:cs typeface="Poppins Medium"/>
                            <a:sym typeface="Poppins Medium"/>
                          </a:rPr>
                          <m:t>𝑓</m:t>
                        </m:r>
                        <m:d>
                          <m:dPr>
                            <m:ctrlPr>
                              <a:rPr lang="en-US" b="0" i="1" smtClean="0">
                                <a:solidFill>
                                  <a:schemeClr val="accent3"/>
                                </a:solidFill>
                                <a:latin typeface="Cambria Math" panose="02040503050406030204" pitchFamily="18" charset="0"/>
                                <a:cs typeface="Poppins Medium"/>
                                <a:sym typeface="Poppins Medium"/>
                              </a:rPr>
                            </m:ctrlPr>
                          </m:dPr>
                          <m:e>
                            <m:r>
                              <a:rPr lang="en-US" b="0" i="1" smtClean="0">
                                <a:solidFill>
                                  <a:schemeClr val="accent3"/>
                                </a:solidFill>
                                <a:latin typeface="Cambria Math" panose="02040503050406030204" pitchFamily="18" charset="0"/>
                                <a:cs typeface="Poppins Medium"/>
                                <a:sym typeface="Poppins Medium"/>
                              </a:rPr>
                              <m:t>𝑥</m:t>
                            </m:r>
                          </m:e>
                        </m:d>
                        <m:r>
                          <a:rPr lang="en-US" b="0" i="1" smtClean="0">
                            <a:solidFill>
                              <a:schemeClr val="accent3"/>
                            </a:solidFill>
                            <a:latin typeface="Cambria Math" panose="02040503050406030204" pitchFamily="18" charset="0"/>
                            <a:cs typeface="Poppins Medium"/>
                            <a:sym typeface="Poppins Medium"/>
                          </a:rPr>
                          <m:t>,</m:t>
                        </m:r>
                        <m:r>
                          <a:rPr lang="en-US" b="0" i="1" smtClean="0">
                            <a:solidFill>
                              <a:schemeClr val="accent3"/>
                            </a:solidFill>
                            <a:latin typeface="Cambria Math" panose="02040503050406030204" pitchFamily="18" charset="0"/>
                            <a:cs typeface="Poppins Medium"/>
                            <a:sym typeface="Poppins Medium"/>
                          </a:rPr>
                          <m:t>𝑦</m:t>
                        </m:r>
                      </m:e>
                    </m:d>
                    <m:r>
                      <a:rPr lang="en-US" i="1">
                        <a:solidFill>
                          <a:schemeClr val="accent3"/>
                        </a:solidFill>
                        <a:latin typeface="Cambria Math" panose="02040503050406030204" pitchFamily="18" charset="0"/>
                        <a:cs typeface="Poppins Medium"/>
                        <a:sym typeface="Poppins Medium"/>
                      </a:rPr>
                      <m:t>=</m:t>
                    </m:r>
                    <m:sSub>
                      <m:sSubPr>
                        <m:ctrlPr>
                          <a:rPr lang="en-US" b="0" i="1" smtClean="0">
                            <a:solidFill>
                              <a:schemeClr val="accent3"/>
                            </a:solidFill>
                            <a:latin typeface="Cambria Math" panose="02040503050406030204" pitchFamily="18" charset="0"/>
                            <a:ea typeface="Cambria Math" panose="02040503050406030204" pitchFamily="18" charset="0"/>
                            <a:cs typeface="Poppins Medium"/>
                            <a:sym typeface="Poppins Medium"/>
                          </a:rPr>
                        </m:ctrlPr>
                      </m:sSubPr>
                      <m:e>
                        <m:r>
                          <a:rPr lang="en-US" b="0" i="1" smtClean="0">
                            <a:solidFill>
                              <a:schemeClr val="accent3"/>
                            </a:solidFill>
                            <a:latin typeface="Cambria Math" panose="02040503050406030204" pitchFamily="18" charset="0"/>
                            <a:ea typeface="Cambria Math" panose="02040503050406030204" pitchFamily="18" charset="0"/>
                            <a:cs typeface="Poppins Medium"/>
                            <a:sym typeface="Poppins Medium"/>
                          </a:rPr>
                          <m:t>𝛼</m:t>
                        </m:r>
                        <m:r>
                          <a:rPr lang="en-US" b="0" i="1" smtClean="0">
                            <a:solidFill>
                              <a:schemeClr val="accent3"/>
                            </a:solidFill>
                            <a:latin typeface="Cambria Math" panose="02040503050406030204" pitchFamily="18" charset="0"/>
                            <a:ea typeface="Cambria Math" panose="02040503050406030204" pitchFamily="18" charset="0"/>
                            <a:cs typeface="Poppins Medium"/>
                            <a:sym typeface="Poppins Medium"/>
                          </a:rPr>
                          <m:t>⋅</m:t>
                        </m:r>
                        <m:r>
                          <a:rPr lang="en-US" i="1" smtClean="0">
                            <a:solidFill>
                              <a:schemeClr val="accent3"/>
                            </a:solidFill>
                            <a:latin typeface="Cambria Math" panose="02040503050406030204" pitchFamily="18" charset="0"/>
                            <a:ea typeface="Cambria Math" panose="02040503050406030204" pitchFamily="18" charset="0"/>
                            <a:cs typeface="Poppins Medium"/>
                            <a:sym typeface="Poppins Medium"/>
                          </a:rPr>
                          <m:t>𝕀</m:t>
                        </m:r>
                      </m:e>
                      <m:sub>
                        <m:r>
                          <a:rPr lang="en-US" b="0" i="1" smtClean="0">
                            <a:solidFill>
                              <a:schemeClr val="accent3"/>
                            </a:solidFill>
                            <a:latin typeface="Cambria Math" panose="02040503050406030204" pitchFamily="18" charset="0"/>
                            <a:ea typeface="Cambria Math" panose="02040503050406030204" pitchFamily="18" charset="0"/>
                            <a:cs typeface="Poppins Medium"/>
                            <a:sym typeface="Poppins Medium"/>
                          </a:rPr>
                          <m:t>[</m:t>
                        </m:r>
                        <m:r>
                          <a:rPr lang="en-US" b="0" i="1" smtClean="0">
                            <a:solidFill>
                              <a:schemeClr val="accent3"/>
                            </a:solidFill>
                            <a:latin typeface="Cambria Math" panose="02040503050406030204" pitchFamily="18" charset="0"/>
                            <a:ea typeface="Cambria Math" panose="02040503050406030204" pitchFamily="18" charset="0"/>
                            <a:cs typeface="Poppins Medium"/>
                            <a:sym typeface="Poppins Medium"/>
                          </a:rPr>
                          <m:t>𝑓</m:t>
                        </m:r>
                        <m:d>
                          <m:dPr>
                            <m:ctrlPr>
                              <a:rPr lang="en-US" b="0" i="1" smtClean="0">
                                <a:solidFill>
                                  <a:schemeClr val="accent3"/>
                                </a:solidFill>
                                <a:latin typeface="Cambria Math" panose="02040503050406030204" pitchFamily="18" charset="0"/>
                                <a:ea typeface="Cambria Math" panose="02040503050406030204" pitchFamily="18" charset="0"/>
                                <a:cs typeface="Poppins Medium"/>
                                <a:sym typeface="Poppins Medium"/>
                              </a:rPr>
                            </m:ctrlPr>
                          </m:dPr>
                          <m:e>
                            <m:r>
                              <a:rPr lang="en-US" b="0" i="1" smtClean="0">
                                <a:solidFill>
                                  <a:schemeClr val="accent3"/>
                                </a:solidFill>
                                <a:latin typeface="Cambria Math" panose="02040503050406030204" pitchFamily="18" charset="0"/>
                                <a:ea typeface="Cambria Math" panose="02040503050406030204" pitchFamily="18" charset="0"/>
                                <a:cs typeface="Poppins Medium"/>
                                <a:sym typeface="Poppins Medium"/>
                              </a:rPr>
                              <m:t>𝑥</m:t>
                            </m:r>
                          </m:e>
                        </m:d>
                        <m:r>
                          <a:rPr lang="en-US" i="1">
                            <a:solidFill>
                              <a:schemeClr val="accent3"/>
                            </a:solidFill>
                            <a:latin typeface="Cambria Math" panose="02040503050406030204" pitchFamily="18" charset="0"/>
                            <a:ea typeface="Cambria Math" panose="02040503050406030204" pitchFamily="18" charset="0"/>
                            <a:cs typeface="Poppins Medium"/>
                            <a:sym typeface="Poppins Medium"/>
                          </a:rPr>
                          <m:t>≠</m:t>
                        </m:r>
                        <m:r>
                          <a:rPr lang="en-US" b="0" i="1" smtClean="0">
                            <a:solidFill>
                              <a:schemeClr val="accent3"/>
                            </a:solidFill>
                            <a:latin typeface="Cambria Math" panose="02040503050406030204" pitchFamily="18" charset="0"/>
                            <a:ea typeface="Cambria Math" panose="02040503050406030204" pitchFamily="18" charset="0"/>
                            <a:cs typeface="Poppins Medium"/>
                            <a:sym typeface="Poppins Medium"/>
                          </a:rPr>
                          <m:t>𝑦</m:t>
                        </m:r>
                        <m:r>
                          <a:rPr lang="en-US" b="0" i="1" smtClean="0">
                            <a:solidFill>
                              <a:schemeClr val="accent3"/>
                            </a:solidFill>
                            <a:latin typeface="Cambria Math" panose="02040503050406030204" pitchFamily="18" charset="0"/>
                            <a:ea typeface="Cambria Math" panose="02040503050406030204" pitchFamily="18" charset="0"/>
                            <a:cs typeface="Poppins Medium"/>
                            <a:sym typeface="Poppins Medium"/>
                          </a:rPr>
                          <m:t>=−1]</m:t>
                        </m:r>
                      </m:sub>
                    </m:sSub>
                  </m:oMath>
                </a14:m>
                <a:r>
                  <a:rPr lang="en-US" dirty="0">
                    <a:solidFill>
                      <a:schemeClr val="accent3"/>
                    </a:solidFill>
                    <a:ea typeface="Cambria Math" panose="02040503050406030204" pitchFamily="18" charset="0"/>
                    <a:cs typeface="Poppins Medium"/>
                    <a:sym typeface="Poppins Medium"/>
                  </a:rPr>
                  <a:t> </a:t>
                </a:r>
                <a14:m>
                  <m:oMath xmlns:m="http://schemas.openxmlformats.org/officeDocument/2006/math">
                    <m:sSub>
                      <m:sSubPr>
                        <m:ctrlPr>
                          <a:rPr lang="en-US" i="1">
                            <a:solidFill>
                              <a:schemeClr val="accent3"/>
                            </a:solidFill>
                            <a:latin typeface="Cambria Math" panose="02040503050406030204" pitchFamily="18" charset="0"/>
                            <a:ea typeface="Cambria Math" panose="02040503050406030204" pitchFamily="18" charset="0"/>
                            <a:cs typeface="Poppins Medium"/>
                            <a:sym typeface="Poppins Medium"/>
                          </a:rPr>
                        </m:ctrlPr>
                      </m:sSubPr>
                      <m:e>
                        <m:r>
                          <a:rPr lang="en-US" b="0" i="1" smtClean="0">
                            <a:solidFill>
                              <a:schemeClr val="accent3"/>
                            </a:solidFill>
                            <a:latin typeface="Cambria Math" panose="02040503050406030204" pitchFamily="18" charset="0"/>
                            <a:ea typeface="Cambria Math" panose="02040503050406030204" pitchFamily="18" charset="0"/>
                            <a:cs typeface="Poppins Medium"/>
                            <a:sym typeface="Poppins Medium"/>
                          </a:rPr>
                          <m:t>+(1−</m:t>
                        </m:r>
                        <m:r>
                          <a:rPr lang="en-US" i="1">
                            <a:solidFill>
                              <a:schemeClr val="accent3"/>
                            </a:solidFill>
                            <a:latin typeface="Cambria Math" panose="02040503050406030204" pitchFamily="18" charset="0"/>
                            <a:ea typeface="Cambria Math" panose="02040503050406030204" pitchFamily="18" charset="0"/>
                            <a:cs typeface="Poppins Medium"/>
                            <a:sym typeface="Poppins Medium"/>
                          </a:rPr>
                          <m:t>𝛼</m:t>
                        </m:r>
                        <m:r>
                          <a:rPr lang="en-US" b="0" i="1" smtClean="0">
                            <a:solidFill>
                              <a:schemeClr val="accent3"/>
                            </a:solidFill>
                            <a:latin typeface="Cambria Math" panose="02040503050406030204" pitchFamily="18" charset="0"/>
                            <a:ea typeface="Cambria Math" panose="02040503050406030204" pitchFamily="18" charset="0"/>
                            <a:cs typeface="Poppins Medium"/>
                            <a:sym typeface="Poppins Medium"/>
                          </a:rPr>
                          <m:t>)</m:t>
                        </m:r>
                        <m:r>
                          <a:rPr lang="en-US" i="1" smtClean="0">
                            <a:solidFill>
                              <a:schemeClr val="accent3"/>
                            </a:solidFill>
                            <a:latin typeface="Cambria Math" panose="02040503050406030204" pitchFamily="18" charset="0"/>
                            <a:ea typeface="Cambria Math" panose="02040503050406030204" pitchFamily="18" charset="0"/>
                            <a:cs typeface="Poppins Medium"/>
                            <a:sym typeface="Poppins Medium"/>
                          </a:rPr>
                          <m:t> </m:t>
                        </m:r>
                        <m:r>
                          <a:rPr lang="en-US" i="1">
                            <a:solidFill>
                              <a:schemeClr val="accent3"/>
                            </a:solidFill>
                            <a:latin typeface="Cambria Math" panose="02040503050406030204" pitchFamily="18" charset="0"/>
                            <a:ea typeface="Cambria Math" panose="02040503050406030204" pitchFamily="18" charset="0"/>
                            <a:cs typeface="Poppins Medium"/>
                            <a:sym typeface="Poppins Medium"/>
                          </a:rPr>
                          <m:t>⋅</m:t>
                        </m:r>
                        <m:r>
                          <a:rPr lang="en-US" i="1">
                            <a:solidFill>
                              <a:schemeClr val="accent3"/>
                            </a:solidFill>
                            <a:latin typeface="Cambria Math" panose="02040503050406030204" pitchFamily="18" charset="0"/>
                            <a:ea typeface="Cambria Math" panose="02040503050406030204" pitchFamily="18" charset="0"/>
                            <a:cs typeface="Poppins Medium"/>
                            <a:sym typeface="Poppins Medium"/>
                          </a:rPr>
                          <m:t>𝕀</m:t>
                        </m:r>
                      </m:e>
                      <m:sub>
                        <m:r>
                          <a:rPr lang="en-US" i="1">
                            <a:solidFill>
                              <a:schemeClr val="accent3"/>
                            </a:solidFill>
                            <a:latin typeface="Cambria Math" panose="02040503050406030204" pitchFamily="18" charset="0"/>
                            <a:ea typeface="Cambria Math" panose="02040503050406030204" pitchFamily="18" charset="0"/>
                            <a:cs typeface="Poppins Medium"/>
                            <a:sym typeface="Poppins Medium"/>
                          </a:rPr>
                          <m:t>[</m:t>
                        </m:r>
                        <m:r>
                          <a:rPr lang="en-US" i="1">
                            <a:solidFill>
                              <a:schemeClr val="accent3"/>
                            </a:solidFill>
                            <a:latin typeface="Cambria Math" panose="02040503050406030204" pitchFamily="18" charset="0"/>
                            <a:ea typeface="Cambria Math" panose="02040503050406030204" pitchFamily="18" charset="0"/>
                            <a:cs typeface="Poppins Medium"/>
                            <a:sym typeface="Poppins Medium"/>
                          </a:rPr>
                          <m:t>𝑓</m:t>
                        </m:r>
                        <m:d>
                          <m:dPr>
                            <m:ctrlPr>
                              <a:rPr lang="en-US" i="1">
                                <a:solidFill>
                                  <a:schemeClr val="accent3"/>
                                </a:solidFill>
                                <a:latin typeface="Cambria Math" panose="02040503050406030204" pitchFamily="18" charset="0"/>
                                <a:ea typeface="Cambria Math" panose="02040503050406030204" pitchFamily="18" charset="0"/>
                                <a:cs typeface="Poppins Medium"/>
                                <a:sym typeface="Poppins Medium"/>
                              </a:rPr>
                            </m:ctrlPr>
                          </m:dPr>
                          <m:e>
                            <m:r>
                              <a:rPr lang="en-US" i="1">
                                <a:solidFill>
                                  <a:schemeClr val="accent3"/>
                                </a:solidFill>
                                <a:latin typeface="Cambria Math" panose="02040503050406030204" pitchFamily="18" charset="0"/>
                                <a:ea typeface="Cambria Math" panose="02040503050406030204" pitchFamily="18" charset="0"/>
                                <a:cs typeface="Poppins Medium"/>
                                <a:sym typeface="Poppins Medium"/>
                              </a:rPr>
                              <m:t>𝑥</m:t>
                            </m:r>
                          </m:e>
                        </m:d>
                        <m:r>
                          <a:rPr lang="en-US" i="1">
                            <a:solidFill>
                              <a:schemeClr val="accent3"/>
                            </a:solidFill>
                            <a:latin typeface="Cambria Math" panose="02040503050406030204" pitchFamily="18" charset="0"/>
                            <a:ea typeface="Cambria Math" panose="02040503050406030204" pitchFamily="18" charset="0"/>
                            <a:cs typeface="Poppins Medium"/>
                            <a:sym typeface="Poppins Medium"/>
                          </a:rPr>
                          <m:t>≠</m:t>
                        </m:r>
                        <m:r>
                          <a:rPr lang="en-US" i="1">
                            <a:solidFill>
                              <a:schemeClr val="accent3"/>
                            </a:solidFill>
                            <a:latin typeface="Cambria Math" panose="02040503050406030204" pitchFamily="18" charset="0"/>
                            <a:ea typeface="Cambria Math" panose="02040503050406030204" pitchFamily="18" charset="0"/>
                            <a:cs typeface="Poppins Medium"/>
                            <a:sym typeface="Poppins Medium"/>
                          </a:rPr>
                          <m:t>𝑦</m:t>
                        </m:r>
                        <m:r>
                          <a:rPr lang="en-US" i="1">
                            <a:solidFill>
                              <a:schemeClr val="accent3"/>
                            </a:solidFill>
                            <a:latin typeface="Cambria Math" panose="02040503050406030204" pitchFamily="18" charset="0"/>
                            <a:ea typeface="Cambria Math" panose="02040503050406030204" pitchFamily="18" charset="0"/>
                            <a:cs typeface="Poppins Medium"/>
                            <a:sym typeface="Poppins Medium"/>
                          </a:rPr>
                          <m:t>=1]</m:t>
                        </m:r>
                      </m:sub>
                    </m:sSub>
                  </m:oMath>
                </a14:m>
                <a:endParaRPr lang="en-US" i="1" dirty="0">
                  <a:solidFill>
                    <a:schemeClr val="accent3"/>
                  </a:solidFill>
                  <a:latin typeface="Cambria Math" panose="02040503050406030204" pitchFamily="18" charset="0"/>
                  <a:cs typeface="Poppins Medium"/>
                  <a:sym typeface="Poppins Medium"/>
                </a:endParaRPr>
              </a:p>
            </p:txBody>
          </p:sp>
        </mc:Choice>
        <mc:Fallback xmlns="">
          <p:sp>
            <p:nvSpPr>
              <p:cNvPr id="7" name="Rectangle 6">
                <a:extLst>
                  <a:ext uri="{FF2B5EF4-FFF2-40B4-BE49-F238E27FC236}">
                    <a16:creationId xmlns:a16="http://schemas.microsoft.com/office/drawing/2014/main" id="{DC75FD8C-6C29-4A47-8CA0-F04977BE3BAC}"/>
                  </a:ext>
                </a:extLst>
              </p:cNvPr>
              <p:cNvSpPr>
                <a:spLocks noRot="1" noChangeAspect="1" noMove="1" noResize="1" noEditPoints="1" noAdjustHandles="1" noChangeArrowheads="1" noChangeShapeType="1" noTextEdit="1"/>
              </p:cNvSpPr>
              <p:nvPr/>
            </p:nvSpPr>
            <p:spPr>
              <a:xfrm>
                <a:off x="3445506" y="2986205"/>
                <a:ext cx="4395627" cy="417615"/>
              </a:xfrm>
              <a:prstGeom prst="rect">
                <a:avLst/>
              </a:prstGeom>
              <a:blipFill>
                <a:blip r:embed="rId5"/>
                <a:stretch>
                  <a:fillRect b="-6061"/>
                </a:stretch>
              </a:blipFill>
            </p:spPr>
            <p:txBody>
              <a:bodyPr/>
              <a:lstStyle/>
              <a:p>
                <a:r>
                  <a:rPr lang="en-IL">
                    <a:noFill/>
                  </a:rPr>
                  <a:t> </a:t>
                </a:r>
              </a:p>
            </p:txBody>
          </p:sp>
        </mc:Fallback>
      </mc:AlternateContent>
    </p:spTree>
    <p:extLst>
      <p:ext uri="{BB962C8B-B14F-4D97-AF65-F5344CB8AC3E}">
        <p14:creationId xmlns:p14="http://schemas.microsoft.com/office/powerpoint/2010/main" val="397425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1">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1" name="Google Shape;111;p19"/>
              <p:cNvSpPr txBox="1"/>
              <p:nvPr/>
            </p:nvSpPr>
            <p:spPr>
              <a:xfrm>
                <a:off x="3569608" y="3082486"/>
                <a:ext cx="6056932" cy="2054796"/>
              </a:xfrm>
              <a:prstGeom prst="rect">
                <a:avLst/>
              </a:prstGeom>
              <a:noFill/>
              <a:ln>
                <a:noFill/>
              </a:ln>
            </p:spPr>
            <p:txBody>
              <a:bodyPr spcFirstLastPara="1" wrap="square" lIns="91425" tIns="91425" rIns="91425" bIns="91425" anchor="t" anchorCtr="0">
                <a:noAutofit/>
              </a:bodyPr>
              <a:lstStyle/>
              <a:p>
                <a:pPr marL="127000" lvl="0">
                  <a:lnSpc>
                    <a:spcPct val="150000"/>
                  </a:lnSpc>
                  <a:buClr>
                    <a:schemeClr val="accent3"/>
                  </a:buClr>
                  <a:buSzPts val="1600"/>
                </a:pPr>
                <a14:m>
                  <m:oMathPara xmlns:m="http://schemas.openxmlformats.org/officeDocument/2006/math">
                    <m:oMathParaPr>
                      <m:jc m:val="center"/>
                    </m:oMathParaPr>
                    <m:oMath xmlns:m="http://schemas.openxmlformats.org/officeDocument/2006/math">
                      <m:sSup>
                        <m:sSupPr>
                          <m:ctrlPr>
                            <a:rPr lang="en-US" sz="1600" i="1" smtClean="0">
                              <a:solidFill>
                                <a:schemeClr val="accent3"/>
                              </a:solidFill>
                              <a:latin typeface="Cambria Math" panose="02040503050406030204" pitchFamily="18" charset="0"/>
                              <a:cs typeface="Poppins Medium"/>
                              <a:sym typeface="Poppins Medium"/>
                            </a:rPr>
                          </m:ctrlPr>
                        </m:sSupPr>
                        <m:e>
                          <m:r>
                            <a:rPr lang="en-US" sz="1600" i="1">
                              <a:solidFill>
                                <a:schemeClr val="accent3"/>
                              </a:solidFill>
                              <a:latin typeface="Cambria Math" panose="02040503050406030204" pitchFamily="18" charset="0"/>
                              <a:cs typeface="Poppins Medium"/>
                              <a:sym typeface="Poppins Medium"/>
                            </a:rPr>
                            <m:t>𝑓</m:t>
                          </m:r>
                        </m:e>
                        <m:sup>
                          <m:r>
                            <a:rPr lang="en-US" sz="1600" i="1">
                              <a:solidFill>
                                <a:schemeClr val="accent3"/>
                              </a:solidFill>
                              <a:latin typeface="Cambria Math" panose="02040503050406030204" pitchFamily="18" charset="0"/>
                              <a:cs typeface="Poppins Medium"/>
                              <a:sym typeface="Poppins Medium"/>
                            </a:rPr>
                            <m:t>∗</m:t>
                          </m:r>
                        </m:sup>
                      </m:sSup>
                      <m:d>
                        <m:dPr>
                          <m:ctrlPr>
                            <a:rPr lang="en-US" sz="1600" i="1">
                              <a:solidFill>
                                <a:schemeClr val="accent3"/>
                              </a:solidFill>
                              <a:latin typeface="Cambria Math" panose="02040503050406030204" pitchFamily="18" charset="0"/>
                              <a:cs typeface="Poppins Medium"/>
                              <a:sym typeface="Poppins Medium"/>
                            </a:rPr>
                          </m:ctrlPr>
                        </m:dPr>
                        <m:e>
                          <m:r>
                            <a:rPr lang="en-US" sz="1600" i="1">
                              <a:solidFill>
                                <a:schemeClr val="accent3"/>
                              </a:solidFill>
                              <a:latin typeface="Cambria Math" panose="02040503050406030204" pitchFamily="18" charset="0"/>
                              <a:cs typeface="Poppins Medium"/>
                              <a:sym typeface="Poppins Medium"/>
                            </a:rPr>
                            <m:t>𝑥</m:t>
                          </m:r>
                        </m:e>
                      </m:d>
                      <m:r>
                        <a:rPr lang="en-US" sz="1600" i="1">
                          <a:solidFill>
                            <a:schemeClr val="accent3"/>
                          </a:solidFill>
                          <a:latin typeface="Cambria Math" panose="02040503050406030204" pitchFamily="18" charset="0"/>
                          <a:cs typeface="Poppins Medium"/>
                          <a:sym typeface="Poppins Medium"/>
                        </a:rPr>
                        <m:t>=</m:t>
                      </m:r>
                      <m:d>
                        <m:dPr>
                          <m:begChr m:val="{"/>
                          <m:endChr m:val=""/>
                          <m:ctrlPr>
                            <a:rPr lang="en-US" sz="1600" i="1">
                              <a:solidFill>
                                <a:schemeClr val="accent3"/>
                              </a:solidFill>
                              <a:latin typeface="Cambria Math" panose="02040503050406030204" pitchFamily="18" charset="0"/>
                              <a:cs typeface="Poppins Medium"/>
                              <a:sym typeface="Poppins Medium"/>
                            </a:rPr>
                          </m:ctrlPr>
                        </m:dPr>
                        <m:e>
                          <m:eqArr>
                            <m:eqArrPr>
                              <m:ctrlPr>
                                <a:rPr lang="en-US" sz="1600" i="1" smtClean="0">
                                  <a:solidFill>
                                    <a:schemeClr val="accent3"/>
                                  </a:solidFill>
                                  <a:latin typeface="Cambria Math" panose="02040503050406030204" pitchFamily="18" charset="0"/>
                                  <a:cs typeface="Poppins Medium"/>
                                  <a:sym typeface="Poppins Medium"/>
                                </a:rPr>
                              </m:ctrlPr>
                            </m:eqArrPr>
                            <m:e>
                              <m:r>
                                <m:rPr>
                                  <m:nor/>
                                </m:rPr>
                                <a:rPr lang="en-US" sz="1600">
                                  <a:solidFill>
                                    <a:schemeClr val="accent3"/>
                                  </a:solidFill>
                                  <a:latin typeface="Cambria Math" panose="02040503050406030204" pitchFamily="18" charset="0"/>
                                  <a:cs typeface="Poppins Medium"/>
                                  <a:sym typeface="Poppins Medium"/>
                                </a:rPr>
                                <m:t>+</m:t>
                              </m:r>
                              <m:r>
                                <m:rPr>
                                  <m:nor/>
                                </m:rPr>
                                <a:rPr lang="en-US" sz="1600">
                                  <a:solidFill>
                                    <a:schemeClr val="accent3"/>
                                  </a:solidFill>
                                  <a:latin typeface="Cambria Math" panose="02040503050406030204" pitchFamily="18" charset="0"/>
                                  <a:cs typeface="Poppins Medium"/>
                                </a:rPr>
                                <m:t>1</m:t>
                              </m:r>
                              <m:r>
                                <a:rPr lang="en-US" sz="1600" b="0" i="1" smtClean="0">
                                  <a:solidFill>
                                    <a:schemeClr val="accent3"/>
                                  </a:solidFill>
                                  <a:latin typeface="Cambria Math" panose="02040503050406030204" pitchFamily="18" charset="0"/>
                                  <a:cs typeface="Poppins Medium"/>
                                </a:rPr>
                                <m:t>      </m:t>
                              </m:r>
                              <m:sSubSup>
                                <m:sSubSupPr>
                                  <m:ctrlPr>
                                    <a:rPr lang="en-US" sz="1600" i="1">
                                      <a:solidFill>
                                        <a:schemeClr val="accent3"/>
                                      </a:solidFill>
                                      <a:latin typeface="Cambria Math" panose="02040503050406030204" pitchFamily="18" charset="0"/>
                                      <a:cs typeface="Poppins Medium"/>
                                      <a:sym typeface="Poppins Medium"/>
                                    </a:rPr>
                                  </m:ctrlPr>
                                </m:sSubSupPr>
                                <m:e>
                                  <m:r>
                                    <a:rPr lang="en-US" sz="1600" i="1">
                                      <a:solidFill>
                                        <a:schemeClr val="accent3"/>
                                      </a:solidFill>
                                      <a:latin typeface="Cambria Math" panose="02040503050406030204" pitchFamily="18" charset="0"/>
                                      <a:cs typeface="Poppins Medium"/>
                                      <a:sym typeface="Poppins Medium"/>
                                    </a:rPr>
                                    <m:t>𝑓</m:t>
                                  </m:r>
                                </m:e>
                                <m:sub>
                                  <m:r>
                                    <a:rPr lang="en-US" sz="1600" b="0" i="1" smtClean="0">
                                      <a:solidFill>
                                        <a:schemeClr val="accent3"/>
                                      </a:solidFill>
                                      <a:latin typeface="Cambria Math" panose="02040503050406030204" pitchFamily="18" charset="0"/>
                                      <a:cs typeface="Poppins Medium"/>
                                      <a:sym typeface="Poppins Medium"/>
                                    </a:rPr>
                                    <m:t>1−</m:t>
                                  </m:r>
                                  <m:r>
                                    <a:rPr lang="en-US" sz="1600" b="0" i="1" smtClean="0">
                                      <a:solidFill>
                                        <a:schemeClr val="accent3"/>
                                      </a:solidFill>
                                      <a:latin typeface="Cambria Math" panose="02040503050406030204" pitchFamily="18" charset="0"/>
                                      <a:cs typeface="Poppins Medium"/>
                                      <a:sym typeface="Poppins Medium"/>
                                    </a:rPr>
                                    <m:t>𝑐</m:t>
                                  </m:r>
                                </m:sub>
                                <m:sup>
                                  <m:r>
                                    <a:rPr lang="en-US" sz="1600" i="1">
                                      <a:solidFill>
                                        <a:schemeClr val="accent3"/>
                                      </a:solidFill>
                                      <a:latin typeface="Cambria Math" panose="02040503050406030204" pitchFamily="18" charset="0"/>
                                      <a:cs typeface="Poppins Medium"/>
                                      <a:sym typeface="Poppins Medium"/>
                                    </a:rPr>
                                    <m:t>∗</m:t>
                                  </m:r>
                                </m:sup>
                              </m:sSubSup>
                              <m:d>
                                <m:dPr>
                                  <m:ctrlPr>
                                    <a:rPr lang="en-US" sz="1600" i="1">
                                      <a:solidFill>
                                        <a:schemeClr val="accent3"/>
                                      </a:solidFill>
                                      <a:latin typeface="Cambria Math" panose="02040503050406030204" pitchFamily="18" charset="0"/>
                                      <a:cs typeface="Poppins Medium"/>
                                      <a:sym typeface="Poppins Medium"/>
                                    </a:rPr>
                                  </m:ctrlPr>
                                </m:dPr>
                                <m:e>
                                  <m:r>
                                    <a:rPr lang="en-US" sz="1600" i="1">
                                      <a:solidFill>
                                        <a:schemeClr val="accent3"/>
                                      </a:solidFill>
                                      <a:latin typeface="Cambria Math" panose="02040503050406030204" pitchFamily="18" charset="0"/>
                                      <a:cs typeface="Poppins Medium"/>
                                      <a:sym typeface="Poppins Medium"/>
                                    </a:rPr>
                                    <m:t>𝑥</m:t>
                                  </m:r>
                                </m:e>
                              </m:d>
                              <m:r>
                                <a:rPr lang="en-US" sz="1600" b="0" i="1" smtClean="0">
                                  <a:solidFill>
                                    <a:schemeClr val="accent3"/>
                                  </a:solidFill>
                                  <a:latin typeface="Cambria Math" panose="02040503050406030204" pitchFamily="18" charset="0"/>
                                  <a:cs typeface="Poppins Medium"/>
                                  <a:sym typeface="Poppins Medium"/>
                                </a:rPr>
                                <m:t>=+1</m:t>
                              </m:r>
                            </m:e>
                            <m:e>
                              <m:r>
                                <a:rPr lang="en-US" sz="1600" i="1">
                                  <a:solidFill>
                                    <a:schemeClr val="accent3"/>
                                  </a:solidFill>
                                  <a:latin typeface="Cambria Math" panose="02040503050406030204" pitchFamily="18" charset="0"/>
                                  <a:cs typeface="Poppins Medium"/>
                                  <a:sym typeface="Poppins Medium"/>
                                </a:rPr>
                                <m:t>−</m:t>
                              </m:r>
                              <m:r>
                                <m:rPr>
                                  <m:nor/>
                                </m:rPr>
                                <a:rPr lang="en-US" sz="1600">
                                  <a:solidFill>
                                    <a:schemeClr val="accent3"/>
                                  </a:solidFill>
                                  <a:latin typeface="Cambria Math" panose="02040503050406030204" pitchFamily="18" charset="0"/>
                                  <a:cs typeface="Poppins Medium"/>
                                </a:rPr>
                                <m:t>1</m:t>
                              </m:r>
                              <m:r>
                                <a:rPr lang="en-US" sz="1600" i="1">
                                  <a:solidFill>
                                    <a:schemeClr val="accent3"/>
                                  </a:solidFill>
                                  <a:latin typeface="Cambria Math" panose="02040503050406030204" pitchFamily="18" charset="0"/>
                                  <a:cs typeface="Poppins Medium"/>
                                </a:rPr>
                                <m:t>      </m:t>
                              </m:r>
                              <m:r>
                                <a:rPr lang="en-US" sz="1600" b="0" i="1" smtClean="0">
                                  <a:solidFill>
                                    <a:schemeClr val="accent3"/>
                                  </a:solidFill>
                                  <a:latin typeface="Cambria Math" panose="02040503050406030204" pitchFamily="18" charset="0"/>
                                  <a:cs typeface="Poppins Medium"/>
                                </a:rPr>
                                <m:t>    </m:t>
                              </m:r>
                              <m:sSubSup>
                                <m:sSubSupPr>
                                  <m:ctrlPr>
                                    <a:rPr lang="en-US" sz="1600" i="1">
                                      <a:solidFill>
                                        <a:schemeClr val="accent3"/>
                                      </a:solidFill>
                                      <a:latin typeface="Cambria Math" panose="02040503050406030204" pitchFamily="18" charset="0"/>
                                      <a:cs typeface="Poppins Medium"/>
                                      <a:sym typeface="Poppins Medium"/>
                                    </a:rPr>
                                  </m:ctrlPr>
                                </m:sSubSupPr>
                                <m:e>
                                  <m:r>
                                    <a:rPr lang="en-US" sz="1600" i="1">
                                      <a:solidFill>
                                        <a:schemeClr val="accent3"/>
                                      </a:solidFill>
                                      <a:latin typeface="Cambria Math" panose="02040503050406030204" pitchFamily="18" charset="0"/>
                                      <a:cs typeface="Poppins Medium"/>
                                      <a:sym typeface="Poppins Medium"/>
                                    </a:rPr>
                                    <m:t>𝑓</m:t>
                                  </m:r>
                                </m:e>
                                <m:sub>
                                  <m:r>
                                    <a:rPr lang="en-US" sz="1600" b="0" i="1" smtClean="0">
                                      <a:solidFill>
                                        <a:schemeClr val="accent3"/>
                                      </a:solidFill>
                                      <a:latin typeface="Cambria Math" panose="02040503050406030204" pitchFamily="18" charset="0"/>
                                      <a:cs typeface="Poppins Medium"/>
                                      <a:sym typeface="Poppins Medium"/>
                                    </a:rPr>
                                    <m:t>𝑐</m:t>
                                  </m:r>
                                </m:sub>
                                <m:sup>
                                  <m:r>
                                    <a:rPr lang="en-US" sz="1600" i="1">
                                      <a:solidFill>
                                        <a:schemeClr val="accent3"/>
                                      </a:solidFill>
                                      <a:latin typeface="Cambria Math" panose="02040503050406030204" pitchFamily="18" charset="0"/>
                                      <a:cs typeface="Poppins Medium"/>
                                      <a:sym typeface="Poppins Medium"/>
                                    </a:rPr>
                                    <m:t>∗</m:t>
                                  </m:r>
                                </m:sup>
                              </m:sSubSup>
                              <m:d>
                                <m:dPr>
                                  <m:ctrlPr>
                                    <a:rPr lang="en-US" sz="1600" i="1">
                                      <a:solidFill>
                                        <a:schemeClr val="accent3"/>
                                      </a:solidFill>
                                      <a:latin typeface="Cambria Math" panose="02040503050406030204" pitchFamily="18" charset="0"/>
                                      <a:cs typeface="Poppins Medium"/>
                                      <a:sym typeface="Poppins Medium"/>
                                    </a:rPr>
                                  </m:ctrlPr>
                                </m:dPr>
                                <m:e>
                                  <m:r>
                                    <a:rPr lang="en-US" sz="1600" i="1">
                                      <a:solidFill>
                                        <a:schemeClr val="accent3"/>
                                      </a:solidFill>
                                      <a:latin typeface="Cambria Math" panose="02040503050406030204" pitchFamily="18" charset="0"/>
                                      <a:cs typeface="Poppins Medium"/>
                                      <a:sym typeface="Poppins Medium"/>
                                    </a:rPr>
                                    <m:t>𝑥</m:t>
                                  </m:r>
                                </m:e>
                              </m:d>
                              <m:r>
                                <a:rPr lang="en-US" sz="1600" i="1">
                                  <a:solidFill>
                                    <a:schemeClr val="accent3"/>
                                  </a:solidFill>
                                  <a:latin typeface="Cambria Math" panose="02040503050406030204" pitchFamily="18" charset="0"/>
                                  <a:cs typeface="Poppins Medium"/>
                                  <a:sym typeface="Poppins Medium"/>
                                </a:rPr>
                                <m:t>=</m:t>
                              </m:r>
                              <m:r>
                                <a:rPr lang="en-US" sz="1600" b="0" i="1" smtClean="0">
                                  <a:solidFill>
                                    <a:schemeClr val="accent3"/>
                                  </a:solidFill>
                                  <a:latin typeface="Cambria Math" panose="02040503050406030204" pitchFamily="18" charset="0"/>
                                  <a:cs typeface="Poppins Medium"/>
                                  <a:sym typeface="Poppins Medium"/>
                                </a:rPr>
                                <m:t>−1</m:t>
                              </m:r>
                            </m:e>
                            <m:e>
                              <m:r>
                                <m:rPr>
                                  <m:nor/>
                                </m:rPr>
                                <a:rPr lang="en-IL" sz="1600">
                                  <a:solidFill>
                                    <a:schemeClr val="accent3"/>
                                  </a:solidFill>
                                  <a:latin typeface="Cambria Math" panose="02040503050406030204" pitchFamily="18" charset="0"/>
                                  <a:cs typeface="Poppins Medium"/>
                                </a:rPr>
                                <m:t>®</m:t>
                              </m:r>
                              <m:r>
                                <a:rPr lang="en-US" sz="1600" b="0" i="1" smtClean="0">
                                  <a:solidFill>
                                    <a:schemeClr val="accent3"/>
                                  </a:solidFill>
                                  <a:latin typeface="Cambria Math" panose="02040503050406030204" pitchFamily="18" charset="0"/>
                                  <a:cs typeface="Poppins Medium"/>
                                </a:rPr>
                                <m:t>         </m:t>
                              </m:r>
                              <m:r>
                                <m:rPr>
                                  <m:sty m:val="p"/>
                                </m:rPr>
                                <a:rPr lang="en-US" sz="1600">
                                  <a:solidFill>
                                    <a:schemeClr val="accent3"/>
                                  </a:solidFill>
                                  <a:latin typeface="Cambria Math" panose="02040503050406030204" pitchFamily="18" charset="0"/>
                                  <a:cs typeface="Poppins Medium"/>
                                  <a:sym typeface="Poppins Medium"/>
                                </a:rPr>
                                <m:t>otherwise</m:t>
                              </m:r>
                            </m:e>
                          </m:eqArr>
                        </m:e>
                      </m:d>
                    </m:oMath>
                  </m:oMathPara>
                </a14:m>
                <a:endParaRPr lang="en-US" sz="1600" i="1" dirty="0">
                  <a:solidFill>
                    <a:schemeClr val="accent3"/>
                  </a:solidFill>
                  <a:latin typeface="Cambria Math" panose="02040503050406030204" pitchFamily="18" charset="0"/>
                  <a:cs typeface="Poppins Medium"/>
                  <a:sym typeface="Poppins Medium"/>
                </a:endParaRPr>
              </a:p>
            </p:txBody>
          </p:sp>
        </mc:Choice>
        <mc:Fallback xmlns="">
          <p:sp>
            <p:nvSpPr>
              <p:cNvPr id="111" name="Google Shape;111;p19"/>
              <p:cNvSpPr txBox="1">
                <a:spLocks noRot="1" noChangeAspect="1" noMove="1" noResize="1" noEditPoints="1" noAdjustHandles="1" noChangeArrowheads="1" noChangeShapeType="1" noTextEdit="1"/>
              </p:cNvSpPr>
              <p:nvPr/>
            </p:nvSpPr>
            <p:spPr>
              <a:xfrm>
                <a:off x="3569608" y="3082486"/>
                <a:ext cx="6056932" cy="2054796"/>
              </a:xfrm>
              <a:prstGeom prst="rect">
                <a:avLst/>
              </a:prstGeom>
              <a:blipFill>
                <a:blip r:embed="rId3"/>
                <a:stretch>
                  <a:fillRect t="-65644" b="-88957"/>
                </a:stretch>
              </a:blipFill>
              <a:ln>
                <a:noFill/>
              </a:ln>
            </p:spPr>
            <p:txBody>
              <a:bodyPr/>
              <a:lstStyle/>
              <a:p>
                <a:r>
                  <a:rPr lang="en-IL">
                    <a:noFill/>
                  </a:rPr>
                  <a:t> </a:t>
                </a:r>
              </a:p>
            </p:txBody>
          </p:sp>
        </mc:Fallback>
      </mc:AlternateContent>
      <p:sp>
        <p:nvSpPr>
          <p:cNvPr id="112" name="Google Shape;112;p19"/>
          <p:cNvSpPr txBox="1">
            <a:spLocks noGrp="1"/>
          </p:cNvSpPr>
          <p:nvPr>
            <p:ph type="title"/>
          </p:nvPr>
        </p:nvSpPr>
        <p:spPr>
          <a:xfrm>
            <a:off x="228600" y="0"/>
            <a:ext cx="7836408" cy="899100"/>
          </a:xfrm>
          <a:prstGeom prst="rect">
            <a:avLst/>
          </a:prstGeom>
        </p:spPr>
        <p:txBody>
          <a:bodyPr spcFirstLastPara="1" wrap="square" lIns="0" tIns="228600" rIns="0" bIns="0" anchor="b" anchorCtr="0">
            <a:noAutofit/>
          </a:bodyPr>
          <a:lstStyle/>
          <a:p>
            <a:r>
              <a:rPr lang="en-US" dirty="0"/>
              <a:t>Reduction to cost sensitive learning (binary)</a:t>
            </a:r>
            <a:endParaRPr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8B48A03-183D-8E40-85C5-B21D084A8309}"/>
                  </a:ext>
                </a:extLst>
              </p:cNvPr>
              <p:cNvSpPr/>
              <p:nvPr/>
            </p:nvSpPr>
            <p:spPr>
              <a:xfrm>
                <a:off x="4954266" y="1007424"/>
                <a:ext cx="2914388" cy="813236"/>
              </a:xfrm>
              <a:prstGeom prst="rect">
                <a:avLst/>
              </a:prstGeom>
            </p:spPr>
            <p:txBody>
              <a:bodyPr wrap="none">
                <a:spAutoFit/>
              </a:bodyPr>
              <a:lstStyle/>
              <a:p>
                <a:pPr marL="127000" lvl="0">
                  <a:lnSpc>
                    <a:spcPct val="150000"/>
                  </a:lnSpc>
                  <a:buClr>
                    <a:schemeClr val="accent3"/>
                  </a:buClr>
                  <a:buSzPts val="1600"/>
                </a:pPr>
                <a14:m>
                  <m:oMathPara xmlns:m="http://schemas.openxmlformats.org/officeDocument/2006/math">
                    <m:oMathParaPr>
                      <m:jc m:val="center"/>
                    </m:oMathParaPr>
                    <m:oMath xmlns:m="http://schemas.openxmlformats.org/officeDocument/2006/math">
                      <m:sSubSup>
                        <m:sSubSupPr>
                          <m:ctrlPr>
                            <a:rPr lang="en-US" b="0" i="1" smtClean="0">
                              <a:solidFill>
                                <a:schemeClr val="accent3"/>
                              </a:solidFill>
                              <a:latin typeface="Cambria Math" panose="02040503050406030204" pitchFamily="18" charset="0"/>
                              <a:cs typeface="Poppins Medium"/>
                              <a:sym typeface="Poppins Medium"/>
                            </a:rPr>
                          </m:ctrlPr>
                        </m:sSubSupPr>
                        <m:e>
                          <m:r>
                            <a:rPr lang="en-US" b="0" i="1" smtClean="0">
                              <a:solidFill>
                                <a:schemeClr val="accent3"/>
                              </a:solidFill>
                              <a:latin typeface="Cambria Math" panose="02040503050406030204" pitchFamily="18" charset="0"/>
                              <a:cs typeface="Poppins Medium"/>
                              <a:sym typeface="Poppins Medium"/>
                            </a:rPr>
                            <m:t>𝑓</m:t>
                          </m:r>
                        </m:e>
                        <m:sub>
                          <m:r>
                            <a:rPr lang="en-US" b="0" i="1" smtClean="0">
                              <a:solidFill>
                                <a:schemeClr val="accent3"/>
                              </a:solidFill>
                              <a:latin typeface="Cambria Math" panose="02040503050406030204" pitchFamily="18" charset="0"/>
                              <a:cs typeface="Poppins Medium"/>
                              <a:sym typeface="Poppins Medium"/>
                            </a:rPr>
                            <m:t>𝛼</m:t>
                          </m:r>
                        </m:sub>
                        <m:sup>
                          <m:r>
                            <a:rPr lang="en-US" b="0" i="1" smtClean="0">
                              <a:solidFill>
                                <a:schemeClr val="accent3"/>
                              </a:solidFill>
                              <a:latin typeface="Cambria Math" panose="02040503050406030204" pitchFamily="18" charset="0"/>
                              <a:cs typeface="Poppins Medium"/>
                              <a:sym typeface="Poppins Medium"/>
                            </a:rPr>
                            <m:t>∗</m:t>
                          </m:r>
                        </m:sup>
                      </m:sSubSup>
                      <m:d>
                        <m:dPr>
                          <m:ctrlPr>
                            <a:rPr lang="en-US" i="1">
                              <a:solidFill>
                                <a:schemeClr val="accent3"/>
                              </a:solidFill>
                              <a:latin typeface="Cambria Math" panose="02040503050406030204" pitchFamily="18" charset="0"/>
                              <a:cs typeface="Poppins Medium"/>
                              <a:sym typeface="Poppins Medium"/>
                            </a:rPr>
                          </m:ctrlPr>
                        </m:dPr>
                        <m:e>
                          <m:r>
                            <a:rPr lang="en-US" i="1">
                              <a:solidFill>
                                <a:schemeClr val="accent3"/>
                              </a:solidFill>
                              <a:latin typeface="Cambria Math" panose="02040503050406030204" pitchFamily="18" charset="0"/>
                              <a:cs typeface="Poppins Medium"/>
                              <a:sym typeface="Poppins Medium"/>
                            </a:rPr>
                            <m:t>𝑥</m:t>
                          </m:r>
                        </m:e>
                      </m:d>
                      <m:r>
                        <a:rPr lang="en-US" i="1">
                          <a:solidFill>
                            <a:schemeClr val="accent3"/>
                          </a:solidFill>
                          <a:latin typeface="Cambria Math" panose="02040503050406030204" pitchFamily="18" charset="0"/>
                          <a:cs typeface="Poppins Medium"/>
                          <a:sym typeface="Poppins Medium"/>
                        </a:rPr>
                        <m:t>=</m:t>
                      </m:r>
                      <m:d>
                        <m:dPr>
                          <m:begChr m:val="{"/>
                          <m:endChr m:val=""/>
                          <m:ctrlPr>
                            <a:rPr lang="en-US" i="1">
                              <a:solidFill>
                                <a:schemeClr val="accent3"/>
                              </a:solidFill>
                              <a:latin typeface="Cambria Math" panose="02040503050406030204" pitchFamily="18" charset="0"/>
                              <a:cs typeface="Poppins Medium"/>
                              <a:sym typeface="Poppins Medium"/>
                            </a:rPr>
                          </m:ctrlPr>
                        </m:dPr>
                        <m:e>
                          <m:eqArr>
                            <m:eqArrPr>
                              <m:ctrlPr>
                                <a:rPr lang="en-US" i="1">
                                  <a:solidFill>
                                    <a:schemeClr val="accent3"/>
                                  </a:solidFill>
                                  <a:latin typeface="Cambria Math" panose="02040503050406030204" pitchFamily="18" charset="0"/>
                                  <a:cs typeface="Poppins Medium"/>
                                  <a:sym typeface="Poppins Medium"/>
                                </a:rPr>
                              </m:ctrlPr>
                            </m:eqArrPr>
                            <m:e>
                              <m:r>
                                <m:rPr>
                                  <m:nor/>
                                </m:rPr>
                                <a:rPr lang="en-US" b="0" i="0" smtClean="0">
                                  <a:solidFill>
                                    <a:schemeClr val="accent3"/>
                                  </a:solidFill>
                                  <a:latin typeface="Cambria Math" panose="02040503050406030204" pitchFamily="18" charset="0"/>
                                  <a:cs typeface="Poppins Medium"/>
                                  <a:sym typeface="Poppins Medium"/>
                                </a:rPr>
                                <m:t>+</m:t>
                              </m:r>
                              <m:r>
                                <m:rPr>
                                  <m:nor/>
                                </m:rPr>
                                <a:rPr lang="en-US" b="0" i="0" smtClean="0">
                                  <a:solidFill>
                                    <a:schemeClr val="accent3"/>
                                  </a:solidFill>
                                  <a:latin typeface="Cambria Math" panose="02040503050406030204" pitchFamily="18" charset="0"/>
                                  <a:cs typeface="Poppins Medium"/>
                                </a:rPr>
                                <m:t>1</m:t>
                              </m:r>
                              <m:r>
                                <a:rPr lang="en-US" b="0" i="1" smtClean="0">
                                  <a:solidFill>
                                    <a:schemeClr val="accent3"/>
                                  </a:solidFill>
                                  <a:latin typeface="Cambria Math" panose="02040503050406030204" pitchFamily="18" charset="0"/>
                                  <a:cs typeface="Poppins Medium"/>
                                </a:rPr>
                                <m:t>    </m:t>
                              </m:r>
                              <m:r>
                                <a:rPr lang="en-US" b="0" i="1" smtClean="0">
                                  <a:solidFill>
                                    <a:schemeClr val="accent3"/>
                                  </a:solidFill>
                                  <a:latin typeface="Cambria Math" panose="02040503050406030204" pitchFamily="18" charset="0"/>
                                  <a:cs typeface="Poppins Medium"/>
                                </a:rPr>
                                <m:t>𝑃</m:t>
                              </m:r>
                              <m:d>
                                <m:dPr>
                                  <m:ctrlPr>
                                    <a:rPr lang="en-US" b="0" i="1" smtClean="0">
                                      <a:solidFill>
                                        <a:schemeClr val="accent3"/>
                                      </a:solidFill>
                                      <a:latin typeface="Cambria Math" panose="02040503050406030204" pitchFamily="18" charset="0"/>
                                      <a:cs typeface="Poppins Medium"/>
                                    </a:rPr>
                                  </m:ctrlPr>
                                </m:dPr>
                                <m:e>
                                  <m:r>
                                    <a:rPr lang="en-US" b="0" i="1" smtClean="0">
                                      <a:solidFill>
                                        <a:schemeClr val="accent3"/>
                                      </a:solidFill>
                                      <a:latin typeface="Cambria Math" panose="02040503050406030204" pitchFamily="18" charset="0"/>
                                      <a:cs typeface="Poppins Medium"/>
                                    </a:rPr>
                                    <m:t>𝑦</m:t>
                                  </m:r>
                                  <m:r>
                                    <a:rPr lang="en-US" b="0" i="1" smtClean="0">
                                      <a:solidFill>
                                        <a:schemeClr val="accent3"/>
                                      </a:solidFill>
                                      <a:latin typeface="Cambria Math" panose="02040503050406030204" pitchFamily="18" charset="0"/>
                                      <a:cs typeface="Poppins Medium"/>
                                    </a:rPr>
                                    <m:t>=+1</m:t>
                                  </m:r>
                                </m:e>
                                <m:e>
                                  <m:r>
                                    <a:rPr lang="en-US" b="0" i="1" smtClean="0">
                                      <a:solidFill>
                                        <a:schemeClr val="accent3"/>
                                      </a:solidFill>
                                      <a:latin typeface="Cambria Math" panose="02040503050406030204" pitchFamily="18" charset="0"/>
                                      <a:cs typeface="Poppins Medium"/>
                                    </a:rPr>
                                    <m:t>𝑥</m:t>
                                  </m:r>
                                </m:e>
                              </m:d>
                              <m:r>
                                <a:rPr lang="en-US" b="0" i="1" smtClean="0">
                                  <a:solidFill>
                                    <a:schemeClr val="accent3"/>
                                  </a:solidFill>
                                  <a:latin typeface="Cambria Math" panose="02040503050406030204" pitchFamily="18" charset="0"/>
                                  <a:cs typeface="Poppins Medium"/>
                                </a:rPr>
                                <m:t>&gt;</m:t>
                              </m:r>
                              <m:r>
                                <a:rPr lang="en-US" b="0" i="1" smtClean="0">
                                  <a:solidFill>
                                    <a:schemeClr val="accent3"/>
                                  </a:solidFill>
                                  <a:latin typeface="Cambria Math" panose="02040503050406030204" pitchFamily="18" charset="0"/>
                                  <a:cs typeface="Poppins Medium"/>
                                </a:rPr>
                                <m:t>𝛼</m:t>
                              </m:r>
                            </m:e>
                            <m:e>
                              <m:r>
                                <a:rPr lang="en-US" b="0" i="1" smtClean="0">
                                  <a:solidFill>
                                    <a:schemeClr val="accent3"/>
                                  </a:solidFill>
                                  <a:latin typeface="Cambria Math" panose="02040503050406030204" pitchFamily="18" charset="0"/>
                                  <a:cs typeface="Poppins Medium"/>
                                </a:rPr>
                                <m:t>−</m:t>
                              </m:r>
                              <m:r>
                                <a:rPr lang="en-US" b="0" i="0" smtClean="0">
                                  <a:solidFill>
                                    <a:schemeClr val="accent3"/>
                                  </a:solidFill>
                                  <a:latin typeface="Cambria Math" panose="02040503050406030204" pitchFamily="18" charset="0"/>
                                  <a:cs typeface="Poppins Medium"/>
                                </a:rPr>
                                <m:t>1</m:t>
                              </m:r>
                              <m:r>
                                <a:rPr lang="en-US" b="0" i="1" smtClean="0">
                                  <a:solidFill>
                                    <a:schemeClr val="accent3"/>
                                  </a:solidFill>
                                  <a:latin typeface="Cambria Math" panose="02040503050406030204" pitchFamily="18" charset="0"/>
                                  <a:cs typeface="Poppins Medium"/>
                                </a:rPr>
                                <m:t>                  </m:t>
                              </m:r>
                              <m:r>
                                <m:rPr>
                                  <m:sty m:val="p"/>
                                </m:rPr>
                                <a:rPr lang="en-US" i="0">
                                  <a:solidFill>
                                    <a:schemeClr val="accent3"/>
                                  </a:solidFill>
                                  <a:latin typeface="Cambria Math" panose="02040503050406030204" pitchFamily="18" charset="0"/>
                                  <a:cs typeface="Poppins Medium"/>
                                  <a:sym typeface="Poppins Medium"/>
                                </a:rPr>
                                <m:t>otherwise</m:t>
                              </m:r>
                            </m:e>
                          </m:eqArr>
                        </m:e>
                      </m:d>
                    </m:oMath>
                  </m:oMathPara>
                </a14:m>
                <a:endParaRPr lang="en-US" i="1" dirty="0">
                  <a:solidFill>
                    <a:schemeClr val="accent3"/>
                  </a:solidFill>
                  <a:latin typeface="Cambria Math" panose="02040503050406030204" pitchFamily="18" charset="0"/>
                  <a:cs typeface="Poppins Medium"/>
                  <a:sym typeface="Poppins Medium"/>
                </a:endParaRPr>
              </a:p>
            </p:txBody>
          </p:sp>
        </mc:Choice>
        <mc:Fallback xmlns="">
          <p:sp>
            <p:nvSpPr>
              <p:cNvPr id="6" name="Rectangle 5">
                <a:extLst>
                  <a:ext uri="{FF2B5EF4-FFF2-40B4-BE49-F238E27FC236}">
                    <a16:creationId xmlns:a16="http://schemas.microsoft.com/office/drawing/2014/main" id="{A8B48A03-183D-8E40-85C5-B21D084A8309}"/>
                  </a:ext>
                </a:extLst>
              </p:cNvPr>
              <p:cNvSpPr>
                <a:spLocks noRot="1" noChangeAspect="1" noMove="1" noResize="1" noEditPoints="1" noAdjustHandles="1" noChangeArrowheads="1" noChangeShapeType="1" noTextEdit="1"/>
              </p:cNvSpPr>
              <p:nvPr/>
            </p:nvSpPr>
            <p:spPr>
              <a:xfrm>
                <a:off x="4954266" y="1007424"/>
                <a:ext cx="2914388" cy="813236"/>
              </a:xfrm>
              <a:prstGeom prst="rect">
                <a:avLst/>
              </a:prstGeom>
              <a:blipFill>
                <a:blip r:embed="rId4"/>
                <a:stretch>
                  <a:fillRect l="-870" t="-104615" b="-175385"/>
                </a:stretch>
              </a:blipFill>
            </p:spPr>
            <p:txBody>
              <a:bodyPr/>
              <a:lstStyle/>
              <a:p>
                <a:r>
                  <a:rPr lang="en-IL">
                    <a:noFill/>
                  </a:rPr>
                  <a:t> </a:t>
                </a:r>
              </a:p>
            </p:txBody>
          </p:sp>
        </mc:Fallback>
      </mc:AlternateContent>
      <p:sp>
        <p:nvSpPr>
          <p:cNvPr id="2" name="Rectangle 1">
            <a:extLst>
              <a:ext uri="{FF2B5EF4-FFF2-40B4-BE49-F238E27FC236}">
                <a16:creationId xmlns:a16="http://schemas.microsoft.com/office/drawing/2014/main" id="{9D23DA75-F1B7-3042-9DA4-97E5F393C07E}"/>
              </a:ext>
            </a:extLst>
          </p:cNvPr>
          <p:cNvSpPr/>
          <p:nvPr/>
        </p:nvSpPr>
        <p:spPr>
          <a:xfrm>
            <a:off x="270450" y="1033616"/>
            <a:ext cx="9074718" cy="900246"/>
          </a:xfrm>
          <a:prstGeom prst="rect">
            <a:avLst/>
          </a:prstGeom>
        </p:spPr>
        <p:txBody>
          <a:bodyPr wrap="square">
            <a:spAutoFit/>
          </a:bodyPr>
          <a:lstStyle/>
          <a:p>
            <a:pPr marL="457200" lvl="0" indent="-330200">
              <a:lnSpc>
                <a:spcPct val="200000"/>
              </a:lnSpc>
              <a:buClr>
                <a:schemeClr val="accent3"/>
              </a:buClr>
              <a:buSzPts val="1600"/>
              <a:buFont typeface="Poppins Medium"/>
              <a:buChar char="●"/>
            </a:pPr>
            <a:r>
              <a:rPr lang="en-US" dirty="0">
                <a:solidFill>
                  <a:schemeClr val="accent3"/>
                </a:solidFill>
                <a:latin typeface="Poppins Medium"/>
                <a:ea typeface="Poppins Medium"/>
                <a:cs typeface="Poppins Medium"/>
                <a:sym typeface="Poppins Medium"/>
              </a:rPr>
              <a:t>Optimal cost sensitive classifier (</a:t>
            </a:r>
            <a:r>
              <a:rPr lang="en-US" dirty="0">
                <a:solidFill>
                  <a:schemeClr val="accent3"/>
                </a:solidFill>
                <a:latin typeface="Poppins Medium"/>
                <a:ea typeface="Poppins Medium"/>
                <a:cs typeface="Poppins Medium"/>
                <a:sym typeface="Poppins Medium"/>
                <a:hlinkClick r:id="rId5"/>
              </a:rPr>
              <a:t>Elk01</a:t>
            </a:r>
            <a:r>
              <a:rPr lang="en-US" dirty="0">
                <a:solidFill>
                  <a:schemeClr val="accent3"/>
                </a:solidFill>
                <a:latin typeface="Poppins Medium"/>
                <a:ea typeface="Poppins Medium"/>
                <a:cs typeface="Poppins Medium"/>
                <a:sym typeface="Poppins Medium"/>
              </a:rPr>
              <a:t>, </a:t>
            </a:r>
            <a:r>
              <a:rPr lang="en-US" dirty="0">
                <a:solidFill>
                  <a:schemeClr val="accent3"/>
                </a:solidFill>
                <a:latin typeface="Poppins Medium"/>
                <a:ea typeface="Poppins Medium"/>
                <a:cs typeface="Poppins Medium"/>
                <a:sym typeface="Poppins Medium"/>
                <a:hlinkClick r:id="rId6"/>
              </a:rPr>
              <a:t>Sco12</a:t>
            </a:r>
            <a:r>
              <a:rPr lang="en-US" dirty="0">
                <a:solidFill>
                  <a:schemeClr val="accent3"/>
                </a:solidFill>
                <a:latin typeface="Poppins Medium"/>
                <a:ea typeface="Poppins Medium"/>
                <a:cs typeface="Poppins Medium"/>
                <a:sym typeface="Poppins Medium"/>
              </a:rPr>
              <a:t>)</a:t>
            </a:r>
          </a:p>
          <a:p>
            <a:pPr marL="457200" lvl="0" indent="-330200">
              <a:lnSpc>
                <a:spcPct val="200000"/>
              </a:lnSpc>
              <a:buClr>
                <a:schemeClr val="accent3"/>
              </a:buClr>
              <a:buSzPts val="1600"/>
              <a:buFont typeface="Poppins Medium"/>
              <a:buChar char="●"/>
            </a:pPr>
            <a:r>
              <a:rPr lang="en-US" dirty="0">
                <a:solidFill>
                  <a:schemeClr val="accent3"/>
                </a:solidFill>
                <a:latin typeface="Poppins Medium"/>
                <a:ea typeface="Poppins Medium"/>
                <a:cs typeface="Poppins Medium"/>
                <a:sym typeface="Poppins Medium"/>
              </a:rPr>
              <a:t>Chow’s rule revisited</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437AF2F9-6606-7346-9BA7-443E600E9676}"/>
                  </a:ext>
                </a:extLst>
              </p:cNvPr>
              <p:cNvSpPr/>
              <p:nvPr/>
            </p:nvSpPr>
            <p:spPr>
              <a:xfrm>
                <a:off x="1164824" y="1788055"/>
                <a:ext cx="3642985" cy="1288943"/>
              </a:xfrm>
              <a:prstGeom prst="rect">
                <a:avLst/>
              </a:prstGeom>
            </p:spPr>
            <p:txBody>
              <a:bodyPr wrap="none">
                <a:spAutoFit/>
              </a:bodyPr>
              <a:lstStyle/>
              <a:p>
                <a:pPr marL="127000" lvl="0">
                  <a:lnSpc>
                    <a:spcPct val="150000"/>
                  </a:lnSpc>
                  <a:buClr>
                    <a:schemeClr val="accent3"/>
                  </a:buClr>
                  <a:buSzPts val="1600"/>
                </a:pPr>
                <a14:m>
                  <m:oMathPara xmlns:m="http://schemas.openxmlformats.org/officeDocument/2006/math">
                    <m:oMathParaPr>
                      <m:jc m:val="center"/>
                    </m:oMathParaPr>
                    <m:oMath xmlns:m="http://schemas.openxmlformats.org/officeDocument/2006/math">
                      <m:sSup>
                        <m:sSupPr>
                          <m:ctrlPr>
                            <a:rPr lang="en-US" b="0" i="1" smtClean="0">
                              <a:solidFill>
                                <a:schemeClr val="accent3"/>
                              </a:solidFill>
                              <a:latin typeface="Cambria Math" panose="02040503050406030204" pitchFamily="18" charset="0"/>
                              <a:cs typeface="Poppins Medium"/>
                              <a:sym typeface="Poppins Medium"/>
                            </a:rPr>
                          </m:ctrlPr>
                        </m:sSupPr>
                        <m:e>
                          <m:r>
                            <a:rPr lang="en-US" b="0" i="1" smtClean="0">
                              <a:solidFill>
                                <a:schemeClr val="accent3"/>
                              </a:solidFill>
                              <a:latin typeface="Cambria Math" panose="02040503050406030204" pitchFamily="18" charset="0"/>
                              <a:cs typeface="Poppins Medium"/>
                              <a:sym typeface="Poppins Medium"/>
                            </a:rPr>
                            <m:t>𝑓</m:t>
                          </m:r>
                        </m:e>
                        <m:sup>
                          <m:r>
                            <a:rPr lang="en-US" b="0" i="1" smtClean="0">
                              <a:solidFill>
                                <a:schemeClr val="accent3"/>
                              </a:solidFill>
                              <a:latin typeface="Cambria Math" panose="02040503050406030204" pitchFamily="18" charset="0"/>
                              <a:cs typeface="Poppins Medium"/>
                              <a:sym typeface="Poppins Medium"/>
                            </a:rPr>
                            <m:t>∗</m:t>
                          </m:r>
                        </m:sup>
                      </m:sSup>
                      <m:d>
                        <m:dPr>
                          <m:ctrlPr>
                            <a:rPr lang="en-US" i="1">
                              <a:solidFill>
                                <a:schemeClr val="accent3"/>
                              </a:solidFill>
                              <a:latin typeface="Cambria Math" panose="02040503050406030204" pitchFamily="18" charset="0"/>
                              <a:cs typeface="Poppins Medium"/>
                              <a:sym typeface="Poppins Medium"/>
                            </a:rPr>
                          </m:ctrlPr>
                        </m:dPr>
                        <m:e>
                          <m:r>
                            <a:rPr lang="en-US" i="1">
                              <a:solidFill>
                                <a:schemeClr val="accent3"/>
                              </a:solidFill>
                              <a:latin typeface="Cambria Math" panose="02040503050406030204" pitchFamily="18" charset="0"/>
                              <a:cs typeface="Poppins Medium"/>
                              <a:sym typeface="Poppins Medium"/>
                            </a:rPr>
                            <m:t>𝑥</m:t>
                          </m:r>
                        </m:e>
                      </m:d>
                      <m:r>
                        <a:rPr lang="en-US" i="1">
                          <a:solidFill>
                            <a:schemeClr val="accent3"/>
                          </a:solidFill>
                          <a:latin typeface="Cambria Math" panose="02040503050406030204" pitchFamily="18" charset="0"/>
                          <a:cs typeface="Poppins Medium"/>
                          <a:sym typeface="Poppins Medium"/>
                        </a:rPr>
                        <m:t>=</m:t>
                      </m:r>
                      <m:d>
                        <m:dPr>
                          <m:begChr m:val="{"/>
                          <m:endChr m:val=""/>
                          <m:ctrlPr>
                            <a:rPr lang="en-US" i="1">
                              <a:solidFill>
                                <a:schemeClr val="accent3"/>
                              </a:solidFill>
                              <a:latin typeface="Cambria Math" panose="02040503050406030204" pitchFamily="18" charset="0"/>
                              <a:cs typeface="Poppins Medium"/>
                              <a:sym typeface="Poppins Medium"/>
                            </a:rPr>
                          </m:ctrlPr>
                        </m:dPr>
                        <m:e>
                          <m:eqArr>
                            <m:eqArrPr>
                              <m:ctrlPr>
                                <a:rPr lang="en-US" b="0" i="1">
                                  <a:solidFill>
                                    <a:schemeClr val="accent3"/>
                                  </a:solidFill>
                                  <a:latin typeface="Cambria Math" panose="02040503050406030204" pitchFamily="18" charset="0"/>
                                  <a:cs typeface="Poppins Medium"/>
                                  <a:sym typeface="Poppins Medium"/>
                                </a:rPr>
                              </m:ctrlPr>
                            </m:eqArrPr>
                            <m:e>
                              <m:r>
                                <m:rPr>
                                  <m:nor/>
                                </m:rPr>
                                <a:rPr lang="en-US" b="0" i="0" smtClean="0">
                                  <a:solidFill>
                                    <a:schemeClr val="accent3"/>
                                  </a:solidFill>
                                  <a:latin typeface="Cambria Math" panose="02040503050406030204" pitchFamily="18" charset="0"/>
                                  <a:cs typeface="Poppins Medium"/>
                                  <a:sym typeface="Poppins Medium"/>
                                </a:rPr>
                                <m:t>+</m:t>
                              </m:r>
                              <m:r>
                                <m:rPr>
                                  <m:nor/>
                                </m:rPr>
                                <a:rPr lang="en-US" b="0" i="0" smtClean="0">
                                  <a:solidFill>
                                    <a:schemeClr val="accent3"/>
                                  </a:solidFill>
                                  <a:latin typeface="Cambria Math" panose="02040503050406030204" pitchFamily="18" charset="0"/>
                                  <a:cs typeface="Poppins Medium"/>
                                </a:rPr>
                                <m:t>1</m:t>
                              </m:r>
                              <m:r>
                                <a:rPr lang="en-US" b="0" i="1" smtClean="0">
                                  <a:solidFill>
                                    <a:schemeClr val="accent3"/>
                                  </a:solidFill>
                                  <a:latin typeface="Cambria Math" panose="02040503050406030204" pitchFamily="18" charset="0"/>
                                  <a:cs typeface="Poppins Medium"/>
                                </a:rPr>
                                <m:t>              </m:t>
                              </m:r>
                              <m:r>
                                <a:rPr lang="en-US" b="0" i="1" smtClean="0">
                                  <a:solidFill>
                                    <a:schemeClr val="accent3"/>
                                  </a:solidFill>
                                  <a:latin typeface="Cambria Math" panose="02040503050406030204" pitchFamily="18" charset="0"/>
                                  <a:cs typeface="Poppins Medium"/>
                                </a:rPr>
                                <m:t>𝑃</m:t>
                              </m:r>
                              <m:d>
                                <m:dPr>
                                  <m:ctrlPr>
                                    <a:rPr lang="en-US" b="0" i="1" smtClean="0">
                                      <a:solidFill>
                                        <a:schemeClr val="accent3"/>
                                      </a:solidFill>
                                      <a:latin typeface="Cambria Math" panose="02040503050406030204" pitchFamily="18" charset="0"/>
                                      <a:cs typeface="Poppins Medium"/>
                                    </a:rPr>
                                  </m:ctrlPr>
                                </m:dPr>
                                <m:e>
                                  <m:r>
                                    <a:rPr lang="en-US" b="0" i="1" smtClean="0">
                                      <a:solidFill>
                                        <a:schemeClr val="accent3"/>
                                      </a:solidFill>
                                      <a:latin typeface="Cambria Math" panose="02040503050406030204" pitchFamily="18" charset="0"/>
                                      <a:cs typeface="Poppins Medium"/>
                                    </a:rPr>
                                    <m:t>𝑦</m:t>
                                  </m:r>
                                  <m:r>
                                    <a:rPr lang="en-US" b="0" i="1" smtClean="0">
                                      <a:solidFill>
                                        <a:schemeClr val="accent3"/>
                                      </a:solidFill>
                                      <a:latin typeface="Cambria Math" panose="02040503050406030204" pitchFamily="18" charset="0"/>
                                      <a:cs typeface="Poppins Medium"/>
                                    </a:rPr>
                                    <m:t>=+1</m:t>
                                  </m:r>
                                </m:e>
                                <m:e>
                                  <m:r>
                                    <a:rPr lang="en-US" b="0" i="1" smtClean="0">
                                      <a:solidFill>
                                        <a:schemeClr val="accent3"/>
                                      </a:solidFill>
                                      <a:latin typeface="Cambria Math" panose="02040503050406030204" pitchFamily="18" charset="0"/>
                                      <a:cs typeface="Poppins Medium"/>
                                    </a:rPr>
                                    <m:t>𝑥</m:t>
                                  </m:r>
                                </m:e>
                              </m:d>
                              <m:r>
                                <a:rPr lang="en-US" b="0" i="1" smtClean="0">
                                  <a:solidFill>
                                    <a:schemeClr val="accent3"/>
                                  </a:solidFill>
                                  <a:latin typeface="Cambria Math" panose="02040503050406030204" pitchFamily="18" charset="0"/>
                                  <a:cs typeface="Poppins Medium"/>
                                </a:rPr>
                                <m:t>&gt;1−</m:t>
                              </m:r>
                              <m:r>
                                <a:rPr lang="en-US" b="0" i="1" smtClean="0">
                                  <a:solidFill>
                                    <a:schemeClr val="accent3"/>
                                  </a:solidFill>
                                  <a:latin typeface="Cambria Math" panose="02040503050406030204" pitchFamily="18" charset="0"/>
                                  <a:cs typeface="Poppins Medium"/>
                                </a:rPr>
                                <m:t>𝑐</m:t>
                              </m:r>
                            </m:e>
                            <m:e>
                              <m:r>
                                <m:rPr>
                                  <m:nor/>
                                </m:rPr>
                                <a:rPr lang="en-IL">
                                  <a:solidFill>
                                    <a:schemeClr val="accent3"/>
                                  </a:solidFill>
                                  <a:latin typeface="Cambria Math" panose="02040503050406030204" pitchFamily="18" charset="0"/>
                                  <a:cs typeface="Poppins Medium"/>
                                </a:rPr>
                                <m:t>®</m:t>
                              </m:r>
                              <m:r>
                                <a:rPr lang="en-US" b="0" i="1" smtClean="0">
                                  <a:solidFill>
                                    <a:schemeClr val="accent3"/>
                                  </a:solidFill>
                                  <a:latin typeface="Cambria Math" panose="02040503050406030204" pitchFamily="18" charset="0"/>
                                  <a:cs typeface="Poppins Medium"/>
                                </a:rPr>
                                <m:t>        </m:t>
                              </m:r>
                              <m:r>
                                <a:rPr lang="en-US" b="0" i="1" smtClean="0">
                                  <a:solidFill>
                                    <a:schemeClr val="accent3"/>
                                  </a:solidFill>
                                  <a:latin typeface="Cambria Math" panose="02040503050406030204" pitchFamily="18" charset="0"/>
                                  <a:cs typeface="Poppins Medium"/>
                                </a:rPr>
                                <m:t>𝑐</m:t>
                              </m:r>
                              <m:r>
                                <a:rPr lang="en-US" i="1">
                                  <a:solidFill>
                                    <a:schemeClr val="accent3"/>
                                  </a:solidFill>
                                  <a:latin typeface="Cambria Math" panose="02040503050406030204" pitchFamily="18" charset="0"/>
                                  <a:cs typeface="Poppins Medium"/>
                                </a:rPr>
                                <m:t>≤</m:t>
                              </m:r>
                              <m:r>
                                <a:rPr lang="en-US" i="1">
                                  <a:solidFill>
                                    <a:schemeClr val="accent3"/>
                                  </a:solidFill>
                                  <a:latin typeface="Cambria Math" panose="02040503050406030204" pitchFamily="18" charset="0"/>
                                  <a:cs typeface="Poppins Medium"/>
                                </a:rPr>
                                <m:t>𝑃</m:t>
                              </m:r>
                              <m:d>
                                <m:dPr>
                                  <m:ctrlPr>
                                    <a:rPr lang="en-US" i="1">
                                      <a:solidFill>
                                        <a:schemeClr val="accent3"/>
                                      </a:solidFill>
                                      <a:latin typeface="Cambria Math" panose="02040503050406030204" pitchFamily="18" charset="0"/>
                                      <a:cs typeface="Poppins Medium"/>
                                    </a:rPr>
                                  </m:ctrlPr>
                                </m:dPr>
                                <m:e>
                                  <m:r>
                                    <a:rPr lang="en-US" i="1">
                                      <a:solidFill>
                                        <a:schemeClr val="accent3"/>
                                      </a:solidFill>
                                      <a:latin typeface="Cambria Math" panose="02040503050406030204" pitchFamily="18" charset="0"/>
                                      <a:cs typeface="Poppins Medium"/>
                                    </a:rPr>
                                    <m:t>𝑦</m:t>
                                  </m:r>
                                  <m:r>
                                    <a:rPr lang="en-US" i="1">
                                      <a:solidFill>
                                        <a:schemeClr val="accent3"/>
                                      </a:solidFill>
                                      <a:latin typeface="Cambria Math" panose="02040503050406030204" pitchFamily="18" charset="0"/>
                                      <a:cs typeface="Poppins Medium"/>
                                    </a:rPr>
                                    <m:t>=+1</m:t>
                                  </m:r>
                                </m:e>
                                <m:e>
                                  <m:r>
                                    <a:rPr lang="en-US" i="1">
                                      <a:solidFill>
                                        <a:schemeClr val="accent3"/>
                                      </a:solidFill>
                                      <a:latin typeface="Cambria Math" panose="02040503050406030204" pitchFamily="18" charset="0"/>
                                      <a:cs typeface="Poppins Medium"/>
                                    </a:rPr>
                                    <m:t>𝑥</m:t>
                                  </m:r>
                                </m:e>
                              </m:d>
                              <m:r>
                                <a:rPr lang="en-US" b="0" i="1" smtClean="0">
                                  <a:solidFill>
                                    <a:schemeClr val="accent3"/>
                                  </a:solidFill>
                                  <a:latin typeface="Cambria Math" panose="02040503050406030204" pitchFamily="18" charset="0"/>
                                  <a:cs typeface="Poppins Medium"/>
                                </a:rPr>
                                <m:t>≤  </m:t>
                              </m:r>
                              <m:r>
                                <a:rPr lang="en-US" i="1">
                                  <a:solidFill>
                                    <a:schemeClr val="accent3"/>
                                  </a:solidFill>
                                  <a:latin typeface="Cambria Math" panose="02040503050406030204" pitchFamily="18" charset="0"/>
                                  <a:cs typeface="Poppins Medium"/>
                                </a:rPr>
                                <m:t>1−</m:t>
                              </m:r>
                              <m:r>
                                <a:rPr lang="en-US" i="1">
                                  <a:solidFill>
                                    <a:schemeClr val="accent3"/>
                                  </a:solidFill>
                                  <a:latin typeface="Cambria Math" panose="02040503050406030204" pitchFamily="18" charset="0"/>
                                  <a:cs typeface="Poppins Medium"/>
                                </a:rPr>
                                <m:t>𝑐</m:t>
                              </m:r>
                            </m:e>
                            <m:e>
                              <m:r>
                                <a:rPr lang="en-US" b="0" i="1" smtClean="0">
                                  <a:solidFill>
                                    <a:schemeClr val="accent3"/>
                                  </a:solidFill>
                                  <a:latin typeface="Cambria Math" panose="02040503050406030204" pitchFamily="18" charset="0"/>
                                  <a:cs typeface="Poppins Medium"/>
                                  <a:sym typeface="Poppins Medium"/>
                                </a:rPr>
                                <m:t>− 1                  </m:t>
                              </m:r>
                              <m:r>
                                <a:rPr lang="en-US" i="1">
                                  <a:solidFill>
                                    <a:schemeClr val="accent3"/>
                                  </a:solidFill>
                                  <a:latin typeface="Cambria Math" panose="02040503050406030204" pitchFamily="18" charset="0"/>
                                  <a:cs typeface="Poppins Medium"/>
                                </a:rPr>
                                <m:t>   </m:t>
                              </m:r>
                              <m:r>
                                <a:rPr lang="en-US" i="1">
                                  <a:solidFill>
                                    <a:schemeClr val="accent3"/>
                                  </a:solidFill>
                                  <a:latin typeface="Cambria Math" panose="02040503050406030204" pitchFamily="18" charset="0"/>
                                  <a:cs typeface="Poppins Medium"/>
                                </a:rPr>
                                <m:t>𝑃</m:t>
                              </m:r>
                              <m:d>
                                <m:dPr>
                                  <m:ctrlPr>
                                    <a:rPr lang="en-US" i="1">
                                      <a:solidFill>
                                        <a:schemeClr val="accent3"/>
                                      </a:solidFill>
                                      <a:latin typeface="Cambria Math" panose="02040503050406030204" pitchFamily="18" charset="0"/>
                                      <a:cs typeface="Poppins Medium"/>
                                    </a:rPr>
                                  </m:ctrlPr>
                                </m:dPr>
                                <m:e>
                                  <m:r>
                                    <a:rPr lang="en-US" i="1">
                                      <a:solidFill>
                                        <a:schemeClr val="accent3"/>
                                      </a:solidFill>
                                      <a:latin typeface="Cambria Math" panose="02040503050406030204" pitchFamily="18" charset="0"/>
                                      <a:cs typeface="Poppins Medium"/>
                                    </a:rPr>
                                    <m:t>𝑦</m:t>
                                  </m:r>
                                  <m:r>
                                    <a:rPr lang="en-US" i="1">
                                      <a:solidFill>
                                        <a:schemeClr val="accent3"/>
                                      </a:solidFill>
                                      <a:latin typeface="Cambria Math" panose="02040503050406030204" pitchFamily="18" charset="0"/>
                                      <a:cs typeface="Poppins Medium"/>
                                    </a:rPr>
                                    <m:t>=+1</m:t>
                                  </m:r>
                                </m:e>
                                <m:e>
                                  <m:r>
                                    <a:rPr lang="en-US" i="1">
                                      <a:solidFill>
                                        <a:schemeClr val="accent3"/>
                                      </a:solidFill>
                                      <a:latin typeface="Cambria Math" panose="02040503050406030204" pitchFamily="18" charset="0"/>
                                      <a:cs typeface="Poppins Medium"/>
                                    </a:rPr>
                                    <m:t>𝑥</m:t>
                                  </m:r>
                                </m:e>
                              </m:d>
                              <m:r>
                                <a:rPr lang="en-US" b="0" i="1" smtClean="0">
                                  <a:solidFill>
                                    <a:schemeClr val="accent3"/>
                                  </a:solidFill>
                                  <a:latin typeface="Cambria Math" panose="02040503050406030204" pitchFamily="18" charset="0"/>
                                  <a:cs typeface="Poppins Medium"/>
                                </a:rPr>
                                <m:t>&lt;</m:t>
                              </m:r>
                              <m:r>
                                <a:rPr lang="en-US" b="0" i="1" smtClean="0">
                                  <a:solidFill>
                                    <a:schemeClr val="accent3"/>
                                  </a:solidFill>
                                  <a:latin typeface="Cambria Math" panose="02040503050406030204" pitchFamily="18" charset="0"/>
                                  <a:cs typeface="Poppins Medium"/>
                                </a:rPr>
                                <m:t>𝑐</m:t>
                              </m:r>
                            </m:e>
                          </m:eqArr>
                        </m:e>
                      </m:d>
                    </m:oMath>
                  </m:oMathPara>
                </a14:m>
                <a:endParaRPr lang="en-US" i="1" dirty="0">
                  <a:solidFill>
                    <a:schemeClr val="accent3"/>
                  </a:solidFill>
                  <a:latin typeface="Cambria Math" panose="02040503050406030204" pitchFamily="18" charset="0"/>
                  <a:cs typeface="Poppins Medium"/>
                  <a:sym typeface="Poppins Medium"/>
                </a:endParaRPr>
              </a:p>
            </p:txBody>
          </p:sp>
        </mc:Choice>
        <mc:Fallback xmlns="">
          <p:sp>
            <p:nvSpPr>
              <p:cNvPr id="8" name="Rectangle 7">
                <a:extLst>
                  <a:ext uri="{FF2B5EF4-FFF2-40B4-BE49-F238E27FC236}">
                    <a16:creationId xmlns:a16="http://schemas.microsoft.com/office/drawing/2014/main" id="{437AF2F9-6606-7346-9BA7-443E600E9676}"/>
                  </a:ext>
                </a:extLst>
              </p:cNvPr>
              <p:cNvSpPr>
                <a:spLocks noRot="1" noChangeAspect="1" noMove="1" noResize="1" noEditPoints="1" noAdjustHandles="1" noChangeArrowheads="1" noChangeShapeType="1" noTextEdit="1"/>
              </p:cNvSpPr>
              <p:nvPr/>
            </p:nvSpPr>
            <p:spPr>
              <a:xfrm>
                <a:off x="1164824" y="1788055"/>
                <a:ext cx="3642985" cy="1288943"/>
              </a:xfrm>
              <a:prstGeom prst="rect">
                <a:avLst/>
              </a:prstGeom>
              <a:blipFill>
                <a:blip r:embed="rId7"/>
                <a:stretch>
                  <a:fillRect l="-17708" t="-109709" b="-199029"/>
                </a:stretch>
              </a:blipFill>
            </p:spPr>
            <p:txBody>
              <a:bodyPr/>
              <a:lstStyle/>
              <a:p>
                <a:r>
                  <a:rPr lang="en-IL">
                    <a:noFill/>
                  </a:rPr>
                  <a:t> </a:t>
                </a:r>
              </a:p>
            </p:txBody>
          </p:sp>
        </mc:Fallback>
      </mc:AlternateContent>
    </p:spTree>
    <p:extLst>
      <p:ext uri="{BB962C8B-B14F-4D97-AF65-F5344CB8AC3E}">
        <p14:creationId xmlns:p14="http://schemas.microsoft.com/office/powerpoint/2010/main" val="128886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6"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p:nvPr/>
        </p:nvSpPr>
        <p:spPr>
          <a:xfrm>
            <a:off x="270450" y="1227900"/>
            <a:ext cx="8654400" cy="3627900"/>
          </a:xfrm>
          <a:prstGeom prst="rect">
            <a:avLst/>
          </a:prstGeom>
          <a:noFill/>
          <a:ln>
            <a:noFill/>
          </a:ln>
        </p:spPr>
        <p:txBody>
          <a:bodyPr spcFirstLastPara="1" wrap="square" lIns="91425" tIns="91425" rIns="91425" bIns="91425" anchor="t" anchorCtr="0">
            <a:noAutofit/>
          </a:bodyPr>
          <a:lstStyle/>
          <a:p>
            <a:pPr marL="457200" lvl="0" indent="-330200">
              <a:lnSpc>
                <a:spcPct val="200000"/>
              </a:lnSpc>
              <a:buClr>
                <a:schemeClr val="accent3"/>
              </a:buClr>
              <a:buSzPts val="1600"/>
              <a:buFont typeface="Poppins Medium"/>
              <a:buChar char="●"/>
            </a:pPr>
            <a:r>
              <a:rPr lang="en-US" dirty="0">
                <a:solidFill>
                  <a:schemeClr val="accent3"/>
                </a:solidFill>
                <a:latin typeface="Poppins Medium"/>
                <a:ea typeface="Poppins Medium"/>
                <a:cs typeface="Poppins Medium"/>
                <a:sym typeface="Poppins Medium"/>
              </a:rPr>
              <a:t>Optimal OVR cost sensitive classifier</a:t>
            </a:r>
          </a:p>
          <a:p>
            <a:pPr marL="457200" lvl="0" indent="-330200">
              <a:lnSpc>
                <a:spcPct val="200000"/>
              </a:lnSpc>
              <a:buClr>
                <a:schemeClr val="accent3"/>
              </a:buClr>
              <a:buSzPts val="1600"/>
              <a:buFont typeface="Poppins Medium"/>
              <a:buChar char="●"/>
            </a:pPr>
            <a:endParaRPr lang="en-US" dirty="0">
              <a:solidFill>
                <a:schemeClr val="accent3"/>
              </a:solidFill>
              <a:latin typeface="Poppins Medium"/>
              <a:ea typeface="Poppins Medium"/>
              <a:cs typeface="Poppins Medium"/>
              <a:sym typeface="Poppins Medium"/>
            </a:endParaRPr>
          </a:p>
          <a:p>
            <a:pPr marL="457200" lvl="0" indent="-330200">
              <a:lnSpc>
                <a:spcPct val="200000"/>
              </a:lnSpc>
              <a:buClr>
                <a:schemeClr val="accent3"/>
              </a:buClr>
              <a:buSzPts val="1600"/>
              <a:buFont typeface="Poppins Medium"/>
              <a:buChar char="●"/>
            </a:pPr>
            <a:r>
              <a:rPr lang="en-US" dirty="0">
                <a:solidFill>
                  <a:schemeClr val="accent3"/>
                </a:solidFill>
                <a:latin typeface="Poppins Medium"/>
                <a:ea typeface="Poppins Medium"/>
                <a:cs typeface="Poppins Medium"/>
                <a:sym typeface="Poppins Medium"/>
              </a:rPr>
              <a:t>Chow’s rule again</a:t>
            </a:r>
          </a:p>
        </p:txBody>
      </p:sp>
      <p:sp>
        <p:nvSpPr>
          <p:cNvPr id="112" name="Google Shape;112;p19"/>
          <p:cNvSpPr txBox="1">
            <a:spLocks noGrp="1"/>
          </p:cNvSpPr>
          <p:nvPr>
            <p:ph type="title"/>
          </p:nvPr>
        </p:nvSpPr>
        <p:spPr>
          <a:xfrm>
            <a:off x="228600" y="0"/>
            <a:ext cx="5894700" cy="899100"/>
          </a:xfrm>
          <a:prstGeom prst="rect">
            <a:avLst/>
          </a:prstGeom>
        </p:spPr>
        <p:txBody>
          <a:bodyPr spcFirstLastPara="1" wrap="square" lIns="0" tIns="228600" rIns="0" bIns="0" anchor="b" anchorCtr="0">
            <a:noAutofit/>
          </a:bodyPr>
          <a:lstStyle/>
          <a:p>
            <a:r>
              <a:rPr lang="he-IL" dirty="0" err="1"/>
              <a:t>E</a:t>
            </a:r>
            <a:r>
              <a:rPr lang="en-US" dirty="0" err="1"/>
              <a:t>xtension</a:t>
            </a:r>
            <a:r>
              <a:rPr lang="en-US" dirty="0"/>
              <a:t> to Multiclass</a:t>
            </a:r>
            <a:endParaRPr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0394733-87C4-9F42-82B5-C94C69FC79AD}"/>
                  </a:ext>
                </a:extLst>
              </p:cNvPr>
              <p:cNvSpPr/>
              <p:nvPr/>
            </p:nvSpPr>
            <p:spPr>
              <a:xfrm>
                <a:off x="4901184" y="1079094"/>
                <a:ext cx="3713965" cy="1019125"/>
              </a:xfrm>
              <a:prstGeom prst="rect">
                <a:avLst/>
              </a:prstGeom>
            </p:spPr>
            <p:txBody>
              <a:bodyPr wrap="none">
                <a:spAutoFit/>
              </a:bodyPr>
              <a:lstStyle/>
              <a:p>
                <a:pPr marL="127000" lvl="0">
                  <a:lnSpc>
                    <a:spcPct val="150000"/>
                  </a:lnSpc>
                  <a:buClr>
                    <a:schemeClr val="accent3"/>
                  </a:buClr>
                  <a:buSzPts val="1600"/>
                </a:pPr>
                <a14:m>
                  <m:oMathPara xmlns:m="http://schemas.openxmlformats.org/officeDocument/2006/math">
                    <m:oMathParaPr>
                      <m:jc m:val="center"/>
                    </m:oMathParaPr>
                    <m:oMath xmlns:m="http://schemas.openxmlformats.org/officeDocument/2006/math">
                      <m:sSubSup>
                        <m:sSubSupPr>
                          <m:ctrlPr>
                            <a:rPr lang="en-US" sz="1800" b="0" i="1" smtClean="0">
                              <a:solidFill>
                                <a:schemeClr val="accent3"/>
                              </a:solidFill>
                              <a:latin typeface="Cambria Math" panose="02040503050406030204" pitchFamily="18" charset="0"/>
                              <a:cs typeface="Poppins Medium"/>
                              <a:sym typeface="Poppins Medium"/>
                            </a:rPr>
                          </m:ctrlPr>
                        </m:sSubSupPr>
                        <m:e>
                          <m:r>
                            <a:rPr lang="en-US" sz="1800" b="0" i="1" smtClean="0">
                              <a:solidFill>
                                <a:schemeClr val="accent3"/>
                              </a:solidFill>
                              <a:latin typeface="Cambria Math" panose="02040503050406030204" pitchFamily="18" charset="0"/>
                              <a:cs typeface="Poppins Medium"/>
                              <a:sym typeface="Poppins Medium"/>
                            </a:rPr>
                            <m:t>𝑓</m:t>
                          </m:r>
                        </m:e>
                        <m:sub>
                          <m:r>
                            <a:rPr lang="en-US" sz="1800" b="0" i="1" smtClean="0">
                              <a:solidFill>
                                <a:schemeClr val="accent3"/>
                              </a:solidFill>
                              <a:latin typeface="Cambria Math" panose="02040503050406030204" pitchFamily="18" charset="0"/>
                              <a:cs typeface="Poppins Medium"/>
                              <a:sym typeface="Poppins Medium"/>
                            </a:rPr>
                            <m:t>𝛼</m:t>
                          </m:r>
                        </m:sub>
                        <m:sup>
                          <m:r>
                            <a:rPr lang="en-US" sz="1800" b="0" i="1" smtClean="0">
                              <a:solidFill>
                                <a:schemeClr val="accent3"/>
                              </a:solidFill>
                              <a:latin typeface="Cambria Math" panose="02040503050406030204" pitchFamily="18" charset="0"/>
                              <a:cs typeface="Poppins Medium"/>
                              <a:sym typeface="Poppins Medium"/>
                            </a:rPr>
                            <m:t>∗,</m:t>
                          </m:r>
                          <m:r>
                            <a:rPr lang="en-US" sz="1800" b="0" i="1" smtClean="0">
                              <a:solidFill>
                                <a:schemeClr val="accent3"/>
                              </a:solidFill>
                              <a:latin typeface="Cambria Math" panose="02040503050406030204" pitchFamily="18" charset="0"/>
                              <a:cs typeface="Poppins Medium"/>
                              <a:sym typeface="Poppins Medium"/>
                            </a:rPr>
                            <m:t>𝑦</m:t>
                          </m:r>
                        </m:sup>
                      </m:sSubSup>
                      <m:d>
                        <m:dPr>
                          <m:ctrlPr>
                            <a:rPr lang="en-US" sz="1800" i="1">
                              <a:solidFill>
                                <a:schemeClr val="accent3"/>
                              </a:solidFill>
                              <a:latin typeface="Cambria Math" panose="02040503050406030204" pitchFamily="18" charset="0"/>
                              <a:cs typeface="Poppins Medium"/>
                              <a:sym typeface="Poppins Medium"/>
                            </a:rPr>
                          </m:ctrlPr>
                        </m:dPr>
                        <m:e>
                          <m:r>
                            <a:rPr lang="en-US" sz="1800" i="1">
                              <a:solidFill>
                                <a:schemeClr val="accent3"/>
                              </a:solidFill>
                              <a:latin typeface="Cambria Math" panose="02040503050406030204" pitchFamily="18" charset="0"/>
                              <a:cs typeface="Poppins Medium"/>
                              <a:sym typeface="Poppins Medium"/>
                            </a:rPr>
                            <m:t>𝑥</m:t>
                          </m:r>
                        </m:e>
                      </m:d>
                      <m:r>
                        <a:rPr lang="en-US" sz="1800" i="1">
                          <a:solidFill>
                            <a:schemeClr val="accent3"/>
                          </a:solidFill>
                          <a:latin typeface="Cambria Math" panose="02040503050406030204" pitchFamily="18" charset="0"/>
                          <a:cs typeface="Poppins Medium"/>
                          <a:sym typeface="Poppins Medium"/>
                        </a:rPr>
                        <m:t>=</m:t>
                      </m:r>
                      <m:d>
                        <m:dPr>
                          <m:begChr m:val="{"/>
                          <m:endChr m:val=""/>
                          <m:ctrlPr>
                            <a:rPr lang="en-US" sz="1800" i="1">
                              <a:solidFill>
                                <a:schemeClr val="accent3"/>
                              </a:solidFill>
                              <a:latin typeface="Cambria Math" panose="02040503050406030204" pitchFamily="18" charset="0"/>
                              <a:cs typeface="Poppins Medium"/>
                              <a:sym typeface="Poppins Medium"/>
                            </a:rPr>
                          </m:ctrlPr>
                        </m:dPr>
                        <m:e>
                          <m:eqArr>
                            <m:eqArrPr>
                              <m:ctrlPr>
                                <a:rPr lang="en-US" sz="1800" i="1">
                                  <a:solidFill>
                                    <a:schemeClr val="accent3"/>
                                  </a:solidFill>
                                  <a:latin typeface="Cambria Math" panose="02040503050406030204" pitchFamily="18" charset="0"/>
                                  <a:cs typeface="Poppins Medium"/>
                                  <a:sym typeface="Poppins Medium"/>
                                </a:rPr>
                              </m:ctrlPr>
                            </m:eqArrPr>
                            <m:e>
                              <m:r>
                                <m:rPr>
                                  <m:nor/>
                                </m:rPr>
                                <a:rPr lang="en-US" sz="1800" b="0" i="0" smtClean="0">
                                  <a:solidFill>
                                    <a:schemeClr val="accent3"/>
                                  </a:solidFill>
                                  <a:latin typeface="Cambria Math" panose="02040503050406030204" pitchFamily="18" charset="0"/>
                                  <a:cs typeface="Poppins Medium"/>
                                  <a:sym typeface="Poppins Medium"/>
                                </a:rPr>
                                <m:t>+</m:t>
                              </m:r>
                              <m:r>
                                <m:rPr>
                                  <m:nor/>
                                </m:rPr>
                                <a:rPr lang="en-US" sz="1800" b="0" i="0" smtClean="0">
                                  <a:solidFill>
                                    <a:schemeClr val="accent3"/>
                                  </a:solidFill>
                                  <a:latin typeface="Cambria Math" panose="02040503050406030204" pitchFamily="18" charset="0"/>
                                  <a:cs typeface="Poppins Medium"/>
                                </a:rPr>
                                <m:t>1</m:t>
                              </m:r>
                              <m:r>
                                <a:rPr lang="en-US" sz="1800" b="0" i="1" smtClean="0">
                                  <a:solidFill>
                                    <a:schemeClr val="accent3"/>
                                  </a:solidFill>
                                  <a:latin typeface="Cambria Math" panose="02040503050406030204" pitchFamily="18" charset="0"/>
                                  <a:cs typeface="Poppins Medium"/>
                                </a:rPr>
                                <m:t>    </m:t>
                              </m:r>
                              <m:r>
                                <a:rPr lang="en-US" sz="1800" b="0" i="1" smtClean="0">
                                  <a:solidFill>
                                    <a:schemeClr val="accent3"/>
                                  </a:solidFill>
                                  <a:latin typeface="Cambria Math" panose="02040503050406030204" pitchFamily="18" charset="0"/>
                                  <a:cs typeface="Poppins Medium"/>
                                </a:rPr>
                                <m:t>𝑃</m:t>
                              </m:r>
                              <m:d>
                                <m:dPr>
                                  <m:ctrlPr>
                                    <a:rPr lang="en-US" sz="1800" b="0" i="1" smtClean="0">
                                      <a:solidFill>
                                        <a:schemeClr val="accent3"/>
                                      </a:solidFill>
                                      <a:latin typeface="Cambria Math" panose="02040503050406030204" pitchFamily="18" charset="0"/>
                                      <a:cs typeface="Poppins Medium"/>
                                    </a:rPr>
                                  </m:ctrlPr>
                                </m:dPr>
                                <m:e>
                                  <m:r>
                                    <a:rPr lang="en-US" sz="1800" b="0" i="1" smtClean="0">
                                      <a:solidFill>
                                        <a:schemeClr val="accent3"/>
                                      </a:solidFill>
                                      <a:latin typeface="Cambria Math" panose="02040503050406030204" pitchFamily="18" charset="0"/>
                                      <a:cs typeface="Poppins Medium"/>
                                    </a:rPr>
                                    <m:t>𝑦</m:t>
                                  </m:r>
                                  <m:r>
                                    <a:rPr lang="en-US" sz="1800" b="0" i="1" smtClean="0">
                                      <a:solidFill>
                                        <a:schemeClr val="accent3"/>
                                      </a:solidFill>
                                      <a:latin typeface="Cambria Math" panose="02040503050406030204" pitchFamily="18" charset="0"/>
                                      <a:cs typeface="Poppins Medium"/>
                                    </a:rPr>
                                    <m:t>=+1</m:t>
                                  </m:r>
                                </m:e>
                                <m:e>
                                  <m:r>
                                    <a:rPr lang="en-US" sz="1800" b="0" i="1" smtClean="0">
                                      <a:solidFill>
                                        <a:schemeClr val="accent3"/>
                                      </a:solidFill>
                                      <a:latin typeface="Cambria Math" panose="02040503050406030204" pitchFamily="18" charset="0"/>
                                      <a:cs typeface="Poppins Medium"/>
                                    </a:rPr>
                                    <m:t>𝑥</m:t>
                                  </m:r>
                                </m:e>
                              </m:d>
                              <m:r>
                                <a:rPr lang="en-US" sz="1800" b="0" i="1" smtClean="0">
                                  <a:solidFill>
                                    <a:schemeClr val="accent3"/>
                                  </a:solidFill>
                                  <a:latin typeface="Cambria Math" panose="02040503050406030204" pitchFamily="18" charset="0"/>
                                  <a:cs typeface="Poppins Medium"/>
                                </a:rPr>
                                <m:t>&gt;</m:t>
                              </m:r>
                              <m:r>
                                <a:rPr lang="en-US" sz="1800" b="0" i="1" smtClean="0">
                                  <a:solidFill>
                                    <a:schemeClr val="accent3"/>
                                  </a:solidFill>
                                  <a:latin typeface="Cambria Math" panose="02040503050406030204" pitchFamily="18" charset="0"/>
                                  <a:cs typeface="Poppins Medium"/>
                                </a:rPr>
                                <m:t>𝛼</m:t>
                              </m:r>
                            </m:e>
                            <m:e>
                              <m:r>
                                <a:rPr lang="en-US" sz="1800" b="0" i="1" smtClean="0">
                                  <a:solidFill>
                                    <a:schemeClr val="accent3"/>
                                  </a:solidFill>
                                  <a:latin typeface="Cambria Math" panose="02040503050406030204" pitchFamily="18" charset="0"/>
                                  <a:cs typeface="Poppins Medium"/>
                                </a:rPr>
                                <m:t>−</m:t>
                              </m:r>
                              <m:r>
                                <a:rPr lang="en-US" sz="1800" b="0" i="0" smtClean="0">
                                  <a:solidFill>
                                    <a:schemeClr val="accent3"/>
                                  </a:solidFill>
                                  <a:latin typeface="Cambria Math" panose="02040503050406030204" pitchFamily="18" charset="0"/>
                                  <a:cs typeface="Poppins Medium"/>
                                </a:rPr>
                                <m:t>1</m:t>
                              </m:r>
                              <m:r>
                                <a:rPr lang="en-US" sz="1800" b="0" i="1" smtClean="0">
                                  <a:solidFill>
                                    <a:schemeClr val="accent3"/>
                                  </a:solidFill>
                                  <a:latin typeface="Cambria Math" panose="02040503050406030204" pitchFamily="18" charset="0"/>
                                  <a:cs typeface="Poppins Medium"/>
                                </a:rPr>
                                <m:t>                  </m:t>
                              </m:r>
                              <m:r>
                                <m:rPr>
                                  <m:sty m:val="p"/>
                                </m:rPr>
                                <a:rPr lang="en-US" sz="1800" i="0">
                                  <a:solidFill>
                                    <a:schemeClr val="accent3"/>
                                  </a:solidFill>
                                  <a:latin typeface="Cambria Math" panose="02040503050406030204" pitchFamily="18" charset="0"/>
                                  <a:cs typeface="Poppins Medium"/>
                                  <a:sym typeface="Poppins Medium"/>
                                </a:rPr>
                                <m:t>otherwise</m:t>
                              </m:r>
                            </m:e>
                          </m:eqArr>
                        </m:e>
                      </m:d>
                    </m:oMath>
                  </m:oMathPara>
                </a14:m>
                <a:endParaRPr lang="en-US" sz="1800" i="1" dirty="0">
                  <a:solidFill>
                    <a:schemeClr val="accent3"/>
                  </a:solidFill>
                  <a:latin typeface="Cambria Math" panose="02040503050406030204" pitchFamily="18" charset="0"/>
                  <a:cs typeface="Poppins Medium"/>
                  <a:sym typeface="Poppins Medium"/>
                </a:endParaRPr>
              </a:p>
            </p:txBody>
          </p:sp>
        </mc:Choice>
        <mc:Fallback xmlns="">
          <p:sp>
            <p:nvSpPr>
              <p:cNvPr id="4" name="Rectangle 3">
                <a:extLst>
                  <a:ext uri="{FF2B5EF4-FFF2-40B4-BE49-F238E27FC236}">
                    <a16:creationId xmlns:a16="http://schemas.microsoft.com/office/drawing/2014/main" id="{00394733-87C4-9F42-82B5-C94C69FC79AD}"/>
                  </a:ext>
                </a:extLst>
              </p:cNvPr>
              <p:cNvSpPr>
                <a:spLocks noRot="1" noChangeAspect="1" noMove="1" noResize="1" noEditPoints="1" noAdjustHandles="1" noChangeArrowheads="1" noChangeShapeType="1" noTextEdit="1"/>
              </p:cNvSpPr>
              <p:nvPr/>
            </p:nvSpPr>
            <p:spPr>
              <a:xfrm>
                <a:off x="4901184" y="1079094"/>
                <a:ext cx="3713965" cy="1019125"/>
              </a:xfrm>
              <a:prstGeom prst="rect">
                <a:avLst/>
              </a:prstGeom>
              <a:blipFill>
                <a:blip r:embed="rId3"/>
                <a:stretch>
                  <a:fillRect t="-109756" b="-184146"/>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D1D0633-AC9A-134B-BB85-3C33222F86E5}"/>
                  </a:ext>
                </a:extLst>
              </p:cNvPr>
              <p:cNvSpPr/>
              <p:nvPr/>
            </p:nvSpPr>
            <p:spPr>
              <a:xfrm>
                <a:off x="4334084" y="2278213"/>
                <a:ext cx="3458063" cy="1124090"/>
              </a:xfrm>
              <a:prstGeom prst="rect">
                <a:avLst/>
              </a:prstGeom>
            </p:spPr>
            <p:txBody>
              <a:bodyPr wrap="none">
                <a:spAutoFit/>
              </a:bodyPr>
              <a:lstStyle/>
              <a:p>
                <a:pPr marL="127000" lvl="0">
                  <a:lnSpc>
                    <a:spcPct val="150000"/>
                  </a:lnSpc>
                  <a:buClr>
                    <a:schemeClr val="accent3"/>
                  </a:buClr>
                  <a:buSzPts val="1600"/>
                </a:pPr>
                <a14:m>
                  <m:oMathPara xmlns:m="http://schemas.openxmlformats.org/officeDocument/2006/math">
                    <m:oMathParaPr>
                      <m:jc m:val="center"/>
                    </m:oMathParaPr>
                    <m:oMath xmlns:m="http://schemas.openxmlformats.org/officeDocument/2006/math">
                      <m:sSup>
                        <m:sSupPr>
                          <m:ctrlPr>
                            <a:rPr lang="en-US" i="1" smtClean="0">
                              <a:solidFill>
                                <a:schemeClr val="accent3"/>
                              </a:solidFill>
                              <a:latin typeface="Cambria Math" panose="02040503050406030204" pitchFamily="18" charset="0"/>
                              <a:cs typeface="Poppins Medium"/>
                              <a:sym typeface="Poppins Medium"/>
                            </a:rPr>
                          </m:ctrlPr>
                        </m:sSupPr>
                        <m:e>
                          <m:r>
                            <a:rPr lang="en-US" i="1">
                              <a:solidFill>
                                <a:schemeClr val="accent3"/>
                              </a:solidFill>
                              <a:latin typeface="Cambria Math" panose="02040503050406030204" pitchFamily="18" charset="0"/>
                              <a:cs typeface="Poppins Medium"/>
                              <a:sym typeface="Poppins Medium"/>
                            </a:rPr>
                            <m:t>𝑓</m:t>
                          </m:r>
                        </m:e>
                        <m:sup>
                          <m:r>
                            <a:rPr lang="en-US" i="1">
                              <a:solidFill>
                                <a:schemeClr val="accent3"/>
                              </a:solidFill>
                              <a:latin typeface="Cambria Math" panose="02040503050406030204" pitchFamily="18" charset="0"/>
                              <a:cs typeface="Poppins Medium"/>
                              <a:sym typeface="Poppins Medium"/>
                            </a:rPr>
                            <m:t>∗</m:t>
                          </m:r>
                        </m:sup>
                      </m:sSup>
                      <m:d>
                        <m:dPr>
                          <m:ctrlPr>
                            <a:rPr lang="en-US" i="1">
                              <a:solidFill>
                                <a:schemeClr val="accent3"/>
                              </a:solidFill>
                              <a:latin typeface="Cambria Math" panose="02040503050406030204" pitchFamily="18" charset="0"/>
                              <a:cs typeface="Poppins Medium"/>
                              <a:sym typeface="Poppins Medium"/>
                            </a:rPr>
                          </m:ctrlPr>
                        </m:dPr>
                        <m:e>
                          <m:r>
                            <a:rPr lang="en-US" i="1">
                              <a:solidFill>
                                <a:schemeClr val="accent3"/>
                              </a:solidFill>
                              <a:latin typeface="Cambria Math" panose="02040503050406030204" pitchFamily="18" charset="0"/>
                              <a:cs typeface="Poppins Medium"/>
                              <a:sym typeface="Poppins Medium"/>
                            </a:rPr>
                            <m:t>𝑥</m:t>
                          </m:r>
                        </m:e>
                      </m:d>
                      <m:r>
                        <a:rPr lang="en-US" i="1">
                          <a:solidFill>
                            <a:schemeClr val="accent3"/>
                          </a:solidFill>
                          <a:latin typeface="Cambria Math" panose="02040503050406030204" pitchFamily="18" charset="0"/>
                          <a:cs typeface="Poppins Medium"/>
                          <a:sym typeface="Poppins Medium"/>
                        </a:rPr>
                        <m:t>=</m:t>
                      </m:r>
                      <m:d>
                        <m:dPr>
                          <m:begChr m:val="{"/>
                          <m:endChr m:val=""/>
                          <m:ctrlPr>
                            <a:rPr lang="en-US" i="1">
                              <a:solidFill>
                                <a:schemeClr val="accent3"/>
                              </a:solidFill>
                              <a:latin typeface="Cambria Math" panose="02040503050406030204" pitchFamily="18" charset="0"/>
                              <a:cs typeface="Poppins Medium"/>
                              <a:sym typeface="Poppins Medium"/>
                            </a:rPr>
                          </m:ctrlPr>
                        </m:dPr>
                        <m:e>
                          <m:eqArr>
                            <m:eqArrPr>
                              <m:ctrlPr>
                                <a:rPr lang="en-US" i="1">
                                  <a:solidFill>
                                    <a:schemeClr val="accent3"/>
                                  </a:solidFill>
                                  <a:latin typeface="Cambria Math" panose="02040503050406030204" pitchFamily="18" charset="0"/>
                                  <a:cs typeface="Poppins Medium"/>
                                  <a:sym typeface="Poppins Medium"/>
                                </a:rPr>
                              </m:ctrlPr>
                            </m:eqArrPr>
                            <m:e>
                              <m:r>
                                <m:rPr>
                                  <m:nor/>
                                </m:rPr>
                                <a:rPr lang="en-IL">
                                  <a:solidFill>
                                    <a:schemeClr val="accent3"/>
                                  </a:solidFill>
                                  <a:latin typeface="Cambria Math" panose="02040503050406030204" pitchFamily="18" charset="0"/>
                                  <a:cs typeface="Poppins Medium"/>
                                </a:rPr>
                                <m:t>®</m:t>
                              </m:r>
                              <m:func>
                                <m:funcPr>
                                  <m:ctrlPr>
                                    <a:rPr lang="en-US" i="1">
                                      <a:solidFill>
                                        <a:schemeClr val="accent3"/>
                                      </a:solidFill>
                                      <a:latin typeface="Cambria Math" panose="02040503050406030204" pitchFamily="18" charset="0"/>
                                      <a:cs typeface="Poppins Medium"/>
                                    </a:rPr>
                                  </m:ctrlPr>
                                </m:funcPr>
                                <m:fName>
                                  <m:r>
                                    <a:rPr lang="en-US" i="1">
                                      <a:solidFill>
                                        <a:schemeClr val="accent3"/>
                                      </a:solidFill>
                                      <a:latin typeface="Cambria Math" panose="02040503050406030204" pitchFamily="18" charset="0"/>
                                      <a:cs typeface="Poppins Medium"/>
                                    </a:rPr>
                                    <m:t>                   </m:t>
                                  </m:r>
                                  <m:r>
                                    <a:rPr lang="en-US" b="0" i="1" smtClean="0">
                                      <a:solidFill>
                                        <a:schemeClr val="accent3"/>
                                      </a:solidFill>
                                      <a:latin typeface="Cambria Math" panose="02040503050406030204" pitchFamily="18" charset="0"/>
                                      <a:cs typeface="Poppins Medium"/>
                                    </a:rPr>
                                    <m:t>    </m:t>
                                  </m:r>
                                  <m:limLow>
                                    <m:limLowPr>
                                      <m:ctrlPr>
                                        <a:rPr lang="en-US" i="1">
                                          <a:solidFill>
                                            <a:schemeClr val="accent3"/>
                                          </a:solidFill>
                                          <a:latin typeface="Cambria Math" panose="02040503050406030204" pitchFamily="18" charset="0"/>
                                          <a:cs typeface="Poppins Medium"/>
                                        </a:rPr>
                                      </m:ctrlPr>
                                    </m:limLowPr>
                                    <m:e>
                                      <m:r>
                                        <m:rPr>
                                          <m:sty m:val="p"/>
                                        </m:rPr>
                                        <a:rPr lang="en-US" i="1">
                                          <a:solidFill>
                                            <a:schemeClr val="accent3"/>
                                          </a:solidFill>
                                          <a:latin typeface="Cambria Math" panose="02040503050406030204" pitchFamily="18" charset="0"/>
                                          <a:cs typeface="Poppins Medium"/>
                                        </a:rPr>
                                        <m:t>max</m:t>
                                      </m:r>
                                    </m:e>
                                    <m:lim>
                                      <m:r>
                                        <a:rPr lang="en-US" i="1">
                                          <a:solidFill>
                                            <a:schemeClr val="accent3"/>
                                          </a:solidFill>
                                          <a:latin typeface="Cambria Math" panose="02040503050406030204" pitchFamily="18" charset="0"/>
                                          <a:cs typeface="Poppins Medium"/>
                                        </a:rPr>
                                        <m:t>𝑦</m:t>
                                      </m:r>
                                    </m:lim>
                                  </m:limLow>
                                </m:fName>
                                <m:e>
                                  <m:sSubSup>
                                    <m:sSubSupPr>
                                      <m:ctrlPr>
                                        <a:rPr lang="en-US" b="0" i="1" smtClean="0">
                                          <a:solidFill>
                                            <a:schemeClr val="accent3"/>
                                          </a:solidFill>
                                          <a:latin typeface="Cambria Math" panose="02040503050406030204" pitchFamily="18" charset="0"/>
                                          <a:cs typeface="Poppins Medium"/>
                                        </a:rPr>
                                      </m:ctrlPr>
                                    </m:sSubSupPr>
                                    <m:e>
                                      <m:r>
                                        <a:rPr lang="en-US" b="0" i="1" smtClean="0">
                                          <a:solidFill>
                                            <a:schemeClr val="accent3"/>
                                          </a:solidFill>
                                          <a:latin typeface="Cambria Math" panose="02040503050406030204" pitchFamily="18" charset="0"/>
                                          <a:cs typeface="Poppins Medium"/>
                                        </a:rPr>
                                        <m:t>𝑓</m:t>
                                      </m:r>
                                    </m:e>
                                    <m:sub>
                                      <m:r>
                                        <a:rPr lang="en-US" b="0" i="1" smtClean="0">
                                          <a:solidFill>
                                            <a:schemeClr val="accent3"/>
                                          </a:solidFill>
                                          <a:latin typeface="Cambria Math" panose="02040503050406030204" pitchFamily="18" charset="0"/>
                                          <a:cs typeface="Poppins Medium"/>
                                        </a:rPr>
                                        <m:t>1−</m:t>
                                      </m:r>
                                      <m:r>
                                        <a:rPr lang="en-US" b="0" i="1" smtClean="0">
                                          <a:solidFill>
                                            <a:schemeClr val="accent3"/>
                                          </a:solidFill>
                                          <a:latin typeface="Cambria Math" panose="02040503050406030204" pitchFamily="18" charset="0"/>
                                          <a:cs typeface="Poppins Medium"/>
                                        </a:rPr>
                                        <m:t>𝑐</m:t>
                                      </m:r>
                                    </m:sub>
                                    <m:sup>
                                      <m:r>
                                        <a:rPr lang="en-US" b="0" i="1" smtClean="0">
                                          <a:solidFill>
                                            <a:schemeClr val="accent3"/>
                                          </a:solidFill>
                                          <a:latin typeface="Cambria Math" panose="02040503050406030204" pitchFamily="18" charset="0"/>
                                          <a:cs typeface="Poppins Medium"/>
                                        </a:rPr>
                                        <m:t>∗,</m:t>
                                      </m:r>
                                      <m:r>
                                        <a:rPr lang="en-US" b="0" i="1" smtClean="0">
                                          <a:solidFill>
                                            <a:schemeClr val="accent3"/>
                                          </a:solidFill>
                                          <a:latin typeface="Cambria Math" panose="02040503050406030204" pitchFamily="18" charset="0"/>
                                          <a:cs typeface="Poppins Medium"/>
                                        </a:rPr>
                                        <m:t>𝑦</m:t>
                                      </m:r>
                                    </m:sup>
                                  </m:sSubSup>
                                  <m:r>
                                    <a:rPr lang="en-US" b="0" i="1" smtClean="0">
                                      <a:solidFill>
                                        <a:schemeClr val="accent3"/>
                                      </a:solidFill>
                                      <a:latin typeface="Cambria Math" panose="02040503050406030204" pitchFamily="18" charset="0"/>
                                      <a:cs typeface="Poppins Medium"/>
                                    </a:rPr>
                                    <m:t>=</m:t>
                                  </m:r>
                                  <m:r>
                                    <a:rPr lang="he-IL" b="0" i="1" smtClean="0">
                                      <a:solidFill>
                                        <a:schemeClr val="accent3"/>
                                      </a:solidFill>
                                      <a:latin typeface="Cambria Math" panose="02040503050406030204" pitchFamily="18" charset="0"/>
                                      <a:cs typeface="Poppins Medium"/>
                                    </a:rPr>
                                    <m:t>−</m:t>
                                  </m:r>
                                  <m:r>
                                    <a:rPr lang="en-US" i="1">
                                      <a:solidFill>
                                        <a:schemeClr val="accent3"/>
                                      </a:solidFill>
                                      <a:latin typeface="Cambria Math" panose="02040503050406030204" pitchFamily="18" charset="0"/>
                                      <a:cs typeface="Poppins Medium"/>
                                    </a:rPr>
                                    <m:t>1</m:t>
                                  </m:r>
                                </m:e>
                              </m:func>
                            </m:e>
                            <m:e>
                              <m:sSub>
                                <m:sSubPr>
                                  <m:ctrlPr>
                                    <a:rPr lang="en-US" i="1">
                                      <a:solidFill>
                                        <a:schemeClr val="accent3"/>
                                      </a:solidFill>
                                      <a:latin typeface="Cambria Math" panose="02040503050406030204" pitchFamily="18" charset="0"/>
                                      <a:cs typeface="Poppins Medium"/>
                                      <a:sym typeface="Poppins Medium"/>
                                    </a:rPr>
                                  </m:ctrlPr>
                                </m:sSubPr>
                                <m:e>
                                  <m:r>
                                    <m:rPr>
                                      <m:sty m:val="p"/>
                                    </m:rPr>
                                    <a:rPr lang="en-US" i="1">
                                      <a:solidFill>
                                        <a:schemeClr val="accent3"/>
                                      </a:solidFill>
                                      <a:latin typeface="Cambria Math" panose="02040503050406030204" pitchFamily="18" charset="0"/>
                                      <a:cs typeface="Poppins Medium"/>
                                      <a:sym typeface="Poppins Medium"/>
                                    </a:rPr>
                                    <m:t>argmax</m:t>
                                  </m:r>
                                </m:e>
                                <m:sub>
                                  <m:r>
                                    <a:rPr lang="en-US" i="1">
                                      <a:solidFill>
                                        <a:schemeClr val="accent3"/>
                                      </a:solidFill>
                                      <a:latin typeface="Cambria Math" panose="02040503050406030204" pitchFamily="18" charset="0"/>
                                      <a:cs typeface="Poppins Medium"/>
                                      <a:sym typeface="Poppins Medium"/>
                                    </a:rPr>
                                    <m:t>𝑦</m:t>
                                  </m:r>
                                </m:sub>
                              </m:sSub>
                              <m:r>
                                <a:rPr lang="en-US" b="0" i="1" smtClean="0">
                                  <a:solidFill>
                                    <a:schemeClr val="accent3"/>
                                  </a:solidFill>
                                  <a:latin typeface="Cambria Math" panose="02040503050406030204" pitchFamily="18" charset="0"/>
                                  <a:cs typeface="Poppins Medium"/>
                                  <a:sym typeface="Poppins Medium"/>
                                </a:rPr>
                                <m:t> </m:t>
                              </m:r>
                              <m:sSubSup>
                                <m:sSubSupPr>
                                  <m:ctrlPr>
                                    <a:rPr lang="en-US" i="1">
                                      <a:solidFill>
                                        <a:schemeClr val="accent3"/>
                                      </a:solidFill>
                                      <a:latin typeface="Cambria Math" panose="02040503050406030204" pitchFamily="18" charset="0"/>
                                      <a:cs typeface="Poppins Medium"/>
                                    </a:rPr>
                                  </m:ctrlPr>
                                </m:sSubSupPr>
                                <m:e>
                                  <m:r>
                                    <a:rPr lang="en-US" i="1">
                                      <a:solidFill>
                                        <a:schemeClr val="accent3"/>
                                      </a:solidFill>
                                      <a:latin typeface="Cambria Math" panose="02040503050406030204" pitchFamily="18" charset="0"/>
                                      <a:cs typeface="Poppins Medium"/>
                                    </a:rPr>
                                    <m:t>𝑓</m:t>
                                  </m:r>
                                </m:e>
                                <m:sub>
                                  <m:r>
                                    <a:rPr lang="en-US" i="1">
                                      <a:solidFill>
                                        <a:schemeClr val="accent3"/>
                                      </a:solidFill>
                                      <a:latin typeface="Cambria Math" panose="02040503050406030204" pitchFamily="18" charset="0"/>
                                      <a:cs typeface="Poppins Medium"/>
                                    </a:rPr>
                                    <m:t>1−</m:t>
                                  </m:r>
                                  <m:r>
                                    <a:rPr lang="en-US" i="1">
                                      <a:solidFill>
                                        <a:schemeClr val="accent3"/>
                                      </a:solidFill>
                                      <a:latin typeface="Cambria Math" panose="02040503050406030204" pitchFamily="18" charset="0"/>
                                      <a:cs typeface="Poppins Medium"/>
                                    </a:rPr>
                                    <m:t>𝑐</m:t>
                                  </m:r>
                                </m:sub>
                                <m:sup>
                                  <m:r>
                                    <a:rPr lang="en-US" i="1">
                                      <a:solidFill>
                                        <a:schemeClr val="accent3"/>
                                      </a:solidFill>
                                      <a:latin typeface="Cambria Math" panose="02040503050406030204" pitchFamily="18" charset="0"/>
                                      <a:cs typeface="Poppins Medium"/>
                                    </a:rPr>
                                    <m:t>∗,</m:t>
                                  </m:r>
                                  <m:r>
                                    <a:rPr lang="en-US" i="1">
                                      <a:solidFill>
                                        <a:schemeClr val="accent3"/>
                                      </a:solidFill>
                                      <a:latin typeface="Cambria Math" panose="02040503050406030204" pitchFamily="18" charset="0"/>
                                      <a:cs typeface="Poppins Medium"/>
                                    </a:rPr>
                                    <m:t>𝑦</m:t>
                                  </m:r>
                                </m:sup>
                              </m:sSubSup>
                              <m:r>
                                <a:rPr lang="en-US" b="0" i="1" smtClean="0">
                                  <a:solidFill>
                                    <a:schemeClr val="accent3"/>
                                  </a:solidFill>
                                  <a:latin typeface="Cambria Math" panose="02040503050406030204" pitchFamily="18" charset="0"/>
                                  <a:cs typeface="Poppins Medium"/>
                                </a:rPr>
                                <m:t>        </m:t>
                              </m:r>
                              <m:r>
                                <m:rPr>
                                  <m:sty m:val="p"/>
                                </m:rPr>
                                <a:rPr lang="en-US" i="0">
                                  <a:solidFill>
                                    <a:schemeClr val="accent3"/>
                                  </a:solidFill>
                                  <a:latin typeface="Cambria Math" panose="02040503050406030204" pitchFamily="18" charset="0"/>
                                  <a:cs typeface="Poppins Medium"/>
                                  <a:sym typeface="Poppins Medium"/>
                                </a:rPr>
                                <m:t>otherwise</m:t>
                              </m:r>
                            </m:e>
                          </m:eqArr>
                        </m:e>
                      </m:d>
                    </m:oMath>
                  </m:oMathPara>
                </a14:m>
                <a:endParaRPr lang="en-US" i="1" dirty="0">
                  <a:solidFill>
                    <a:schemeClr val="accent3"/>
                  </a:solidFill>
                  <a:latin typeface="Cambria Math" panose="02040503050406030204" pitchFamily="18" charset="0"/>
                  <a:cs typeface="Poppins Medium"/>
                  <a:sym typeface="Poppins Medium"/>
                </a:endParaRPr>
              </a:p>
            </p:txBody>
          </p:sp>
        </mc:Choice>
        <mc:Fallback xmlns="">
          <p:sp>
            <p:nvSpPr>
              <p:cNvPr id="6" name="Rectangle 5">
                <a:extLst>
                  <a:ext uri="{FF2B5EF4-FFF2-40B4-BE49-F238E27FC236}">
                    <a16:creationId xmlns:a16="http://schemas.microsoft.com/office/drawing/2014/main" id="{FD1D0633-AC9A-134B-BB85-3C33222F86E5}"/>
                  </a:ext>
                </a:extLst>
              </p:cNvPr>
              <p:cNvSpPr>
                <a:spLocks noRot="1" noChangeAspect="1" noMove="1" noResize="1" noEditPoints="1" noAdjustHandles="1" noChangeArrowheads="1" noChangeShapeType="1" noTextEdit="1"/>
              </p:cNvSpPr>
              <p:nvPr/>
            </p:nvSpPr>
            <p:spPr>
              <a:xfrm>
                <a:off x="4334084" y="2278213"/>
                <a:ext cx="3458063" cy="1124090"/>
              </a:xfrm>
              <a:prstGeom prst="rect">
                <a:avLst/>
              </a:prstGeom>
              <a:blipFill>
                <a:blip r:embed="rId4"/>
                <a:stretch>
                  <a:fillRect l="-12821" t="-110112" b="-201124"/>
                </a:stretch>
              </a:blipFill>
            </p:spPr>
            <p:txBody>
              <a:bodyPr/>
              <a:lstStyle/>
              <a:p>
                <a:r>
                  <a:rPr lang="en-IL">
                    <a:noFill/>
                  </a:rPr>
                  <a:t> </a:t>
                </a:r>
              </a:p>
            </p:txBody>
          </p:sp>
        </mc:Fallback>
      </mc:AlternateContent>
    </p:spTree>
    <p:extLst>
      <p:ext uri="{BB962C8B-B14F-4D97-AF65-F5344CB8AC3E}">
        <p14:creationId xmlns:p14="http://schemas.microsoft.com/office/powerpoint/2010/main" val="18356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K Light">
  <a:themeElements>
    <a:clrScheme name="Simple Light">
      <a:dk1>
        <a:srgbClr val="333333"/>
      </a:dk1>
      <a:lt1>
        <a:srgbClr val="FFFFFF"/>
      </a:lt1>
      <a:dk2>
        <a:srgbClr val="2B8FFF"/>
      </a:dk2>
      <a:lt2>
        <a:srgbClr val="B0DDFF"/>
      </a:lt2>
      <a:accent1>
        <a:srgbClr val="15FFB9"/>
      </a:accent1>
      <a:accent2>
        <a:srgbClr val="FFCE43"/>
      </a:accent2>
      <a:accent3>
        <a:srgbClr val="00406B"/>
      </a:accent3>
      <a:accent4>
        <a:srgbClr val="F62626"/>
      </a:accent4>
      <a:accent5>
        <a:srgbClr val="E8F3FF"/>
      </a:accent5>
      <a:accent6>
        <a:srgbClr val="0ED69A"/>
      </a:accent6>
      <a:hlink>
        <a:srgbClr val="2B8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14960</TotalTime>
  <Words>2981</Words>
  <Application>Microsoft Macintosh PowerPoint</Application>
  <PresentationFormat>On-screen Show (16:9)</PresentationFormat>
  <Paragraphs>182</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Poppins Medium</vt:lpstr>
      <vt:lpstr>Cambria Math</vt:lpstr>
      <vt:lpstr>Arial</vt:lpstr>
      <vt:lpstr>Roboto</vt:lpstr>
      <vt:lpstr>K Light</vt:lpstr>
      <vt:lpstr>Responsible Automation  by Learning to Defer</vt:lpstr>
      <vt:lpstr>Responsible Prediction</vt:lpstr>
      <vt:lpstr>Automation</vt:lpstr>
      <vt:lpstr>Classification with Rejection</vt:lpstr>
      <vt:lpstr>Optimal Classifier</vt:lpstr>
      <vt:lpstr>Classifier-Rejector Approach</vt:lpstr>
      <vt:lpstr>Confidence Approach (CCZS20)</vt:lpstr>
      <vt:lpstr>Reduction to cost sensitive learning (binary)</vt:lpstr>
      <vt:lpstr>Extension to Multiclass</vt:lpstr>
      <vt:lpstr>Learning</vt:lpstr>
      <vt:lpstr>Inference</vt:lpstr>
      <vt:lpstr>Accuracy-Rejection Curves (NZH10)</vt:lpstr>
      <vt:lpstr>Learning to Defer</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Responsible Automation  by Learning to Defer</dc:title>
  <cp:lastModifiedBy>Tom Beer</cp:lastModifiedBy>
  <cp:revision>93</cp:revision>
  <dcterms:modified xsi:type="dcterms:W3CDTF">2021-02-23T10:57:10Z</dcterms:modified>
</cp:coreProperties>
</file>