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145840" y="3647880"/>
            <a:ext cx="689580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900" spc="-1" strike="noStrike">
                <a:solidFill>
                  <a:srgbClr val="323e85"/>
                </a:solidFill>
                <a:latin typeface="Comfortaa"/>
                <a:ea typeface="Comfortaa"/>
              </a:rPr>
              <a:t>24-25th of September 2021 in Brugg, Switzerland</a:t>
            </a:r>
            <a:endParaRPr b="0" lang="de-CH" sz="19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34720" y="1036800"/>
            <a:ext cx="2521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omfortaa"/>
                <a:ea typeface="Comfortaa"/>
              </a:rPr>
              <a:t>Welcome!</a:t>
            </a:r>
            <a:endParaRPr b="0" lang="de-CH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CH" sz="3000" spc="-1" strike="noStrike">
              <a:latin typeface="Arial"/>
            </a:endParaRPr>
          </a:p>
        </p:txBody>
      </p:sp>
      <p:pic>
        <p:nvPicPr>
          <p:cNvPr id="2" name="Google Shape;8;p3" descr=""/>
          <p:cNvPicPr/>
          <p:nvPr/>
        </p:nvPicPr>
        <p:blipFill>
          <a:blip r:embed="rId2"/>
          <a:stretch/>
        </p:blipFill>
        <p:spPr>
          <a:xfrm>
            <a:off x="5240520" y="733320"/>
            <a:ext cx="6024240" cy="2354760"/>
          </a:xfrm>
          <a:prstGeom prst="rect">
            <a:avLst/>
          </a:prstGeom>
          <a:ln>
            <a:noFill/>
          </a:ln>
        </p:spPr>
      </p:pic>
      <p:pic>
        <p:nvPicPr>
          <p:cNvPr id="3" name="Google Shape;9;p3" descr=""/>
          <p:cNvPicPr/>
          <p:nvPr/>
        </p:nvPicPr>
        <p:blipFill>
          <a:blip r:embed="rId3"/>
          <a:stretch/>
        </p:blipFill>
        <p:spPr>
          <a:xfrm>
            <a:off x="-143280" y="4374000"/>
            <a:ext cx="12431880" cy="2337120"/>
          </a:xfrm>
          <a:prstGeom prst="rect">
            <a:avLst/>
          </a:prstGeom>
          <a:ln>
            <a:noFill/>
          </a:ln>
        </p:spPr>
      </p:pic>
      <p:pic>
        <p:nvPicPr>
          <p:cNvPr id="4" name="Google Shape;10;p3" descr=""/>
          <p:cNvPicPr/>
          <p:nvPr/>
        </p:nvPicPr>
        <p:blipFill>
          <a:blip r:embed="rId4"/>
          <a:stretch/>
        </p:blipFill>
        <p:spPr>
          <a:xfrm>
            <a:off x="-48960" y="4505040"/>
            <a:ext cx="12317040" cy="1854000"/>
          </a:xfrm>
          <a:prstGeom prst="rect">
            <a:avLst/>
          </a:prstGeom>
          <a:ln>
            <a:noFill/>
          </a:ln>
        </p:spPr>
      </p:pic>
      <p:pic>
        <p:nvPicPr>
          <p:cNvPr id="5" name="Google Shape;11;p3" descr=""/>
          <p:cNvPicPr/>
          <p:nvPr/>
        </p:nvPicPr>
        <p:blipFill>
          <a:blip r:embed="rId5"/>
          <a:stretch/>
        </p:blipFill>
        <p:spPr>
          <a:xfrm>
            <a:off x="-97200" y="4454280"/>
            <a:ext cx="12353040" cy="233712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CH" sz="4400" spc="-1" strike="noStrike">
                <a:latin typeface="Arial"/>
              </a:rPr>
              <a:t>Format des Titeltextes durch Klicken bearbeiten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latin typeface="Arial"/>
              </a:rPr>
              <a:t>Format des Gliederungstextes durch Klicken bearbeiten</a:t>
            </a:r>
            <a:endParaRPr b="0" lang="de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latin typeface="Arial"/>
              </a:rPr>
              <a:t>Zweite Gliederungsebene</a:t>
            </a:r>
            <a:endParaRPr b="0" lang="de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latin typeface="Arial"/>
              </a:rPr>
              <a:t>Dritte Gliederungsebene</a:t>
            </a:r>
            <a:endParaRPr b="0" lang="de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latin typeface="Arial"/>
              </a:rPr>
              <a:t>Vierte Gliederungsebene</a:t>
            </a:r>
            <a:endParaRPr b="0" lang="de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Fünfte Gliederungsebene</a:t>
            </a:r>
            <a:endParaRPr b="0" lang="de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Sechste Gliederungsebene</a:t>
            </a:r>
            <a:endParaRPr b="0" lang="de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Siebte Gliederungsebene</a:t>
            </a:r>
            <a:endParaRPr b="0" lang="de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93320" y="139320"/>
            <a:ext cx="2162880" cy="115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Google Shape;15;p5" descr=""/>
          <p:cNvPicPr/>
          <p:nvPr/>
        </p:nvPicPr>
        <p:blipFill>
          <a:blip r:embed="rId2"/>
          <a:stretch/>
        </p:blipFill>
        <p:spPr>
          <a:xfrm>
            <a:off x="-143280" y="4374000"/>
            <a:ext cx="12431880" cy="2337120"/>
          </a:xfrm>
          <a:prstGeom prst="rect">
            <a:avLst/>
          </a:prstGeom>
          <a:ln>
            <a:noFill/>
          </a:ln>
        </p:spPr>
      </p:pic>
      <p:pic>
        <p:nvPicPr>
          <p:cNvPr id="46" name="Google Shape;16;p5" descr=""/>
          <p:cNvPicPr/>
          <p:nvPr/>
        </p:nvPicPr>
        <p:blipFill>
          <a:blip r:embed="rId3"/>
          <a:stretch/>
        </p:blipFill>
        <p:spPr>
          <a:xfrm>
            <a:off x="-97200" y="4454280"/>
            <a:ext cx="12353040" cy="2337120"/>
          </a:xfrm>
          <a:prstGeom prst="rect">
            <a:avLst/>
          </a:prstGeom>
          <a:ln>
            <a:noFill/>
          </a:ln>
        </p:spPr>
      </p:pic>
      <p:pic>
        <p:nvPicPr>
          <p:cNvPr id="47" name="Google Shape;17;p5" descr=""/>
          <p:cNvPicPr/>
          <p:nvPr/>
        </p:nvPicPr>
        <p:blipFill>
          <a:blip r:embed="rId4"/>
          <a:stretch/>
        </p:blipFill>
        <p:spPr>
          <a:xfrm>
            <a:off x="-48960" y="4505040"/>
            <a:ext cx="12317040" cy="185400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361440" y="4995360"/>
            <a:ext cx="11181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97207B19-5632-4DFE-AC69-D94452B9C072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CH" sz="14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CH" sz="4400" spc="-1" strike="noStrike">
                <a:latin typeface="Arial"/>
              </a:rPr>
              <a:t>Format des Titeltextes durch Klicken bearbeiten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latin typeface="Arial"/>
              </a:rPr>
              <a:t>Format des Gliederungstextes durch Klicken bearbeiten</a:t>
            </a:r>
            <a:endParaRPr b="0" lang="de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latin typeface="Arial"/>
              </a:rPr>
              <a:t>Zweite Gliederungsebene</a:t>
            </a:r>
            <a:endParaRPr b="0" lang="de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latin typeface="Arial"/>
              </a:rPr>
              <a:t>Dritte Gliederungsebene</a:t>
            </a:r>
            <a:endParaRPr b="0" lang="de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latin typeface="Arial"/>
              </a:rPr>
              <a:t>Vierte Gliederungsebene</a:t>
            </a:r>
            <a:endParaRPr b="0" lang="de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Fünfte Gliederungsebene</a:t>
            </a:r>
            <a:endParaRPr b="0" lang="de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Sechste Gliederungsebene</a:t>
            </a:r>
            <a:endParaRPr b="0" lang="de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Siebte Gliederungsebene</a:t>
            </a:r>
            <a:endParaRPr b="0" lang="de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93320" y="139320"/>
            <a:ext cx="2162880" cy="115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Google Shape;15;p5" descr=""/>
          <p:cNvPicPr/>
          <p:nvPr/>
        </p:nvPicPr>
        <p:blipFill>
          <a:blip r:embed="rId2"/>
          <a:stretch/>
        </p:blipFill>
        <p:spPr>
          <a:xfrm>
            <a:off x="-143280" y="4374000"/>
            <a:ext cx="12431880" cy="2337120"/>
          </a:xfrm>
          <a:prstGeom prst="rect">
            <a:avLst/>
          </a:prstGeom>
          <a:ln>
            <a:noFill/>
          </a:ln>
        </p:spPr>
      </p:pic>
      <p:pic>
        <p:nvPicPr>
          <p:cNvPr id="89" name="Google Shape;16;p5" descr=""/>
          <p:cNvPicPr/>
          <p:nvPr/>
        </p:nvPicPr>
        <p:blipFill>
          <a:blip r:embed="rId3"/>
          <a:stretch/>
        </p:blipFill>
        <p:spPr>
          <a:xfrm>
            <a:off x="-97200" y="4454280"/>
            <a:ext cx="12353040" cy="23371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7;p5" descr=""/>
          <p:cNvPicPr/>
          <p:nvPr/>
        </p:nvPicPr>
        <p:blipFill>
          <a:blip r:embed="rId4"/>
          <a:stretch/>
        </p:blipFill>
        <p:spPr>
          <a:xfrm>
            <a:off x="-48960" y="4505040"/>
            <a:ext cx="12317040" cy="185400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361440" y="4995360"/>
            <a:ext cx="111816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B086F5DC-2DA7-4DA6-B4C7-7C55CBE81C92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CH" sz="14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CH" sz="4400" spc="-1" strike="noStrike">
                <a:latin typeface="Arial"/>
              </a:rPr>
              <a:t>Format des Titeltextes durch Klicken bearbeiten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latin typeface="Arial"/>
              </a:rPr>
              <a:t>Format des Gliederungstextes durch Klicken bearbeiten</a:t>
            </a:r>
            <a:endParaRPr b="0" lang="de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latin typeface="Arial"/>
              </a:rPr>
              <a:t>Zweite Gliederungsebene</a:t>
            </a:r>
            <a:endParaRPr b="0" lang="de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latin typeface="Arial"/>
              </a:rPr>
              <a:t>Dritte Gliederungsebene</a:t>
            </a:r>
            <a:endParaRPr b="0" lang="de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latin typeface="Arial"/>
              </a:rPr>
              <a:t>Vierte Gliederungsebene</a:t>
            </a:r>
            <a:endParaRPr b="0" lang="de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Fünfte Gliederungsebene</a:t>
            </a:r>
            <a:endParaRPr b="0" lang="de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Sechste Gliederungsebene</a:t>
            </a:r>
            <a:endParaRPr b="0" lang="de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Siebte Gliederungsebene</a:t>
            </a:r>
            <a:endParaRPr b="0" lang="de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hyperlink" Target="https://github.com/scs/smartmeter-datacollector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914560" y="812520"/>
            <a:ext cx="89560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Empower citizens to use their own energy data. 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Using the smartmeter’s local interface for visualization and automation </a:t>
            </a:r>
            <a:endParaRPr b="0" lang="de-CH" sz="1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311120"/>
            <a:ext cx="5686920" cy="511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Intro</a:t>
            </a:r>
            <a:endParaRPr b="0" lang="de-CH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Smart Meters rollout in Switzerland hardly deliver the promised energy savings because they do not yet provide customers with easy access to their data by a local interface CII.</a:t>
            </a:r>
            <a:endParaRPr b="0" lang="de-CH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Interfaces are not implemented uniformly by the manufacturers and are rolled out by distribution system operators (DSO) in different configurations. </a:t>
            </a:r>
            <a:endParaRPr b="0" lang="de-CH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Motivation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de-CH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easy and free access of consumption data is a crucial step in the energy transition and CO2 reduction and shall help to provide the following contribution</a:t>
            </a:r>
            <a:endParaRPr b="0" lang="de-CH" sz="1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give customers transparency about their consumption in real time</a:t>
            </a:r>
            <a:endParaRPr b="0" lang="de-CH" sz="13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change customer behavior in a sustainable way to save energy</a:t>
            </a:r>
            <a:endParaRPr b="0" lang="de-CH" sz="13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create innovations that help customers to optimize their own consumption with self-generation (PV) and controllable consumers (car charging station, heat pump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de-CH" sz="1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5256000" y="1800000"/>
            <a:ext cx="6694920" cy="462600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10064520" y="270360"/>
            <a:ext cx="174240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-US" sz="6000" spc="-1" strike="noStrike">
                <a:solidFill>
                  <a:srgbClr val="cc0000"/>
                </a:solidFill>
                <a:latin typeface="Comfortaa"/>
                <a:ea typeface="Comfortaa"/>
              </a:rPr>
              <a:t>18</a:t>
            </a:r>
            <a:endParaRPr b="0" lang="de-CH" sz="6000" spc="-1" strike="noStrike">
              <a:latin typeface="Arial"/>
            </a:endParaRPr>
          </a:p>
        </p:txBody>
      </p:sp>
      <p:pic>
        <p:nvPicPr>
          <p:cNvPr id="134" name="Google Shape;933;gf0d7b1f182_0_0" descr=""/>
          <p:cNvPicPr/>
          <p:nvPr/>
        </p:nvPicPr>
        <p:blipFill>
          <a:blip r:embed="rId2"/>
          <a:srcRect l="0" t="0" r="3485" b="0"/>
          <a:stretch/>
        </p:blipFill>
        <p:spPr>
          <a:xfrm>
            <a:off x="150120" y="126360"/>
            <a:ext cx="2216520" cy="122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914560" y="812520"/>
            <a:ext cx="89560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Empower citizens to use their own energy data. 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Using the smartmeter’s local interface for visualization and automation </a:t>
            </a:r>
            <a:endParaRPr b="0" lang="de-CH" sz="1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604520"/>
            <a:ext cx="6406920" cy="487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Idea </a:t>
            </a:r>
            <a:endParaRPr b="0" lang="de-CH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Reading of data fro smart meter CII (DLMS, IDIS CII, DSMR-P1, MBUS), from different  DSO (EKZ, AEW, EWB, Romande Energie)</a:t>
            </a:r>
            <a:endParaRPr b="0" lang="de-CH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Harmonized MQTT profile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MQTT topics should be standardized to provide interoperability between different smart meters and various applications.</a:t>
            </a:r>
            <a:endParaRPr b="0" lang="de-CH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de-CH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data from the different meters are sent via MBUS or DSMR to a adapter which converts the data into MQTT. Different meters are provided by the DSO. The MQTT stream is then integrated into OpenHab and ioBroker.</a:t>
            </a:r>
            <a:endParaRPr b="0" lang="de-CH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de-CH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Setup of the different metering systems</a:t>
            </a:r>
            <a:endParaRPr b="0" lang="de-CH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Conversion of MBUS-DLMS/COSEM data into MQTT using the open-source library from gurux.fi and Adaption of the DSMR-P1 Protocol to MQTT</a:t>
            </a:r>
            <a:endParaRPr b="0" lang="de-CH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Integration of the smart meter data into ioBroker and OpenHab  </a:t>
            </a:r>
            <a:endParaRPr b="0" lang="de-CH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 of the interoperable MQTT interface</a:t>
            </a:r>
            <a:endParaRPr b="0" lang="de-CH" sz="16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0064520" y="270360"/>
            <a:ext cx="174240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-US" sz="6000" spc="-1" strike="noStrike">
                <a:solidFill>
                  <a:srgbClr val="cc0000"/>
                </a:solidFill>
                <a:latin typeface="Comfortaa"/>
                <a:ea typeface="Comfortaa"/>
              </a:rPr>
              <a:t>18</a:t>
            </a:r>
            <a:endParaRPr b="0" lang="de-CH" sz="6000" spc="-1" strike="noStrike">
              <a:latin typeface="Arial"/>
            </a:endParaRPr>
          </a:p>
        </p:txBody>
      </p:sp>
      <p:pic>
        <p:nvPicPr>
          <p:cNvPr id="138" name="Google Shape;933;gf0d7b1f182_0_1" descr=""/>
          <p:cNvPicPr/>
          <p:nvPr/>
        </p:nvPicPr>
        <p:blipFill>
          <a:blip r:embed="rId1"/>
          <a:srcRect l="0" t="0" r="3485" b="0"/>
          <a:stretch/>
        </p:blipFill>
        <p:spPr>
          <a:xfrm>
            <a:off x="150120" y="126360"/>
            <a:ext cx="2216520" cy="1222200"/>
          </a:xfrm>
          <a:prstGeom prst="rect">
            <a:avLst/>
          </a:prstGeom>
          <a:ln>
            <a:noFill/>
          </a:ln>
        </p:spPr>
      </p:pic>
      <p:sp>
        <p:nvSpPr>
          <p:cNvPr id="139" name="CustomShape 4"/>
          <p:cNvSpPr/>
          <p:nvPr/>
        </p:nvSpPr>
        <p:spPr>
          <a:xfrm>
            <a:off x="7848000" y="1597680"/>
            <a:ext cx="2950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Interoperability test setup</a:t>
            </a:r>
            <a:endParaRPr b="0" lang="de-CH" sz="1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7056000" y="2157840"/>
            <a:ext cx="4750920" cy="421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914560" y="812520"/>
            <a:ext cx="89560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Empower citizens to use their own energy data. 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Using the smartmeter’s local interface for visualization and automation </a:t>
            </a:r>
            <a:endParaRPr b="0" lang="de-CH" sz="1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0064520" y="270360"/>
            <a:ext cx="174240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-US" sz="6000" spc="-1" strike="noStrike">
                <a:solidFill>
                  <a:srgbClr val="cc0000"/>
                </a:solidFill>
                <a:latin typeface="Comfortaa"/>
                <a:ea typeface="Comfortaa"/>
              </a:rPr>
              <a:t>18</a:t>
            </a:r>
            <a:endParaRPr b="0" lang="de-CH" sz="6000" spc="-1" strike="noStrike">
              <a:latin typeface="Arial"/>
            </a:endParaRPr>
          </a:p>
        </p:txBody>
      </p:sp>
      <p:pic>
        <p:nvPicPr>
          <p:cNvPr id="143" name="Google Shape;933;gf0d7b1f182_0_3" descr=""/>
          <p:cNvPicPr/>
          <p:nvPr/>
        </p:nvPicPr>
        <p:blipFill>
          <a:blip r:embed="rId1"/>
          <a:srcRect l="0" t="0" r="3485" b="0"/>
          <a:stretch/>
        </p:blipFill>
        <p:spPr>
          <a:xfrm>
            <a:off x="150120" y="126360"/>
            <a:ext cx="2216520" cy="122220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5256000" y="2448000"/>
            <a:ext cx="6334920" cy="353844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6840000" y="1485720"/>
            <a:ext cx="3742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 meters up and running !!!!</a:t>
            </a:r>
            <a:endParaRPr b="0" lang="de-CH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648000" y="1304280"/>
            <a:ext cx="3814920" cy="523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914560" y="812520"/>
            <a:ext cx="89560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Empower citizens to use their own energy data. 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Using the smartmeter’s local interface for visualization and automation </a:t>
            </a:r>
            <a:endParaRPr b="0" lang="de-CH" sz="1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0064520" y="270360"/>
            <a:ext cx="174240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-US" sz="6000" spc="-1" strike="noStrike">
                <a:solidFill>
                  <a:srgbClr val="cc0000"/>
                </a:solidFill>
                <a:latin typeface="Comfortaa"/>
                <a:ea typeface="Comfortaa"/>
              </a:rPr>
              <a:t>18</a:t>
            </a:r>
            <a:endParaRPr b="0" lang="de-CH" sz="6000" spc="-1" strike="noStrike">
              <a:latin typeface="Arial"/>
            </a:endParaRPr>
          </a:p>
        </p:txBody>
      </p:sp>
      <p:pic>
        <p:nvPicPr>
          <p:cNvPr id="149" name="Google Shape;933;gf0d7b1f182_0_2" descr=""/>
          <p:cNvPicPr/>
          <p:nvPr/>
        </p:nvPicPr>
        <p:blipFill>
          <a:blip r:embed="rId1"/>
          <a:srcRect l="0" t="0" r="3485" b="0"/>
          <a:stretch/>
        </p:blipFill>
        <p:spPr>
          <a:xfrm>
            <a:off x="150120" y="126360"/>
            <a:ext cx="2216520" cy="122220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6840000" y="1247040"/>
            <a:ext cx="2950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Interoperability test setup</a:t>
            </a:r>
            <a:endParaRPr b="0" lang="de-CH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504000" y="1676880"/>
            <a:ext cx="5110920" cy="473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CH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All data are flowing from the smart meters up to the central MQTT broker</a:t>
            </a:r>
            <a:endParaRPr b="0" lang="de-CH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EKZ open source library is now able to read data from different smart meters !</a:t>
            </a:r>
            <a:endParaRPr b="0" lang="de-CH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MQTT transformation adapter implemented</a:t>
            </a:r>
            <a:endParaRPr b="0" lang="de-CH" sz="16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120000" y="1656000"/>
            <a:ext cx="5686920" cy="504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914560" y="812520"/>
            <a:ext cx="89560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Empower citizens to use their own energy data. 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Using the smartmeter’s local interface for visualization and automation </a:t>
            </a:r>
            <a:endParaRPr b="0" lang="de-CH" sz="1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0064520" y="270360"/>
            <a:ext cx="174240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-US" sz="6000" spc="-1" strike="noStrike">
                <a:solidFill>
                  <a:srgbClr val="cc0000"/>
                </a:solidFill>
                <a:latin typeface="Comfortaa"/>
                <a:ea typeface="Comfortaa"/>
              </a:rPr>
              <a:t>18</a:t>
            </a:r>
            <a:endParaRPr b="0" lang="de-CH" sz="6000" spc="-1" strike="noStrike">
              <a:latin typeface="Arial"/>
            </a:endParaRPr>
          </a:p>
        </p:txBody>
      </p:sp>
      <p:pic>
        <p:nvPicPr>
          <p:cNvPr id="155" name="Google Shape;933;gf0d7b1f182_0_4" descr=""/>
          <p:cNvPicPr/>
          <p:nvPr/>
        </p:nvPicPr>
        <p:blipFill>
          <a:blip r:embed="rId1"/>
          <a:srcRect l="0" t="0" r="3485" b="0"/>
          <a:stretch/>
        </p:blipFill>
        <p:spPr>
          <a:xfrm>
            <a:off x="150120" y="126360"/>
            <a:ext cx="2216520" cy="122220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3168000" y="1440360"/>
            <a:ext cx="5686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Central brocker shows all data from smart meter</a:t>
            </a:r>
            <a:endParaRPr b="0" lang="de-CH" sz="18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864000" y="2088000"/>
            <a:ext cx="1030212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different MQTT messages:</a:t>
            </a: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EKZ: smartmeter/LGZ1030655933512/ACTIVE_POWER_P {"value": 0.0, "timestamp": 1629055611}</a:t>
            </a: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Romande Energie: tele/gPlug11/SENSOR {"Time":"2021-09-24T17:56:38","z":{"Pi":0}}</a:t>
            </a: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AEW: smartmeter/12345/ACTIVE_POWER_P {"value": 71.0, "timestamp": 1632499152}</a:t>
            </a: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EWB:  tele/gPlug10/SENSOR {"Time":"2021-09-24T17:03:45","z":{"Pi":0}}</a:t>
            </a:r>
            <a:endParaRPr b="0" lang="de-CH" sz="18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1083600" y="4248000"/>
            <a:ext cx="9139320" cy="1478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Visualization to be done as next step – today</a:t>
            </a:r>
            <a:endParaRPr b="0" lang="de-CH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Tomorrow we can start analyzing the common profile and start implementing it into the setup</a:t>
            </a:r>
            <a:endParaRPr b="0" lang="de-CH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914560" y="812520"/>
            <a:ext cx="89560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Empower citizens to use their own energy data. 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Using the smartmeter’s local interface for visualization and automation </a:t>
            </a:r>
            <a:endParaRPr b="0" lang="de-CH" sz="1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0064520" y="270360"/>
            <a:ext cx="174240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-US" sz="6000" spc="-1" strike="noStrike">
                <a:solidFill>
                  <a:srgbClr val="cc0000"/>
                </a:solidFill>
                <a:latin typeface="Comfortaa"/>
                <a:ea typeface="Comfortaa"/>
              </a:rPr>
              <a:t>18</a:t>
            </a:r>
            <a:endParaRPr b="0" lang="de-CH" sz="6000" spc="-1" strike="noStrike">
              <a:latin typeface="Arial"/>
            </a:endParaRPr>
          </a:p>
        </p:txBody>
      </p:sp>
      <p:pic>
        <p:nvPicPr>
          <p:cNvPr id="161" name="Google Shape;933;gf0d7b1f182_0_5" descr=""/>
          <p:cNvPicPr/>
          <p:nvPr/>
        </p:nvPicPr>
        <p:blipFill>
          <a:blip r:embed="rId1"/>
          <a:srcRect l="0" t="0" r="3485" b="0"/>
          <a:stretch/>
        </p:blipFill>
        <p:spPr>
          <a:xfrm>
            <a:off x="150120" y="126360"/>
            <a:ext cx="2216520" cy="122220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6840000" y="1247040"/>
            <a:ext cx="2950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Interoperability test setup</a:t>
            </a:r>
            <a:endParaRPr b="0" lang="de-CH" sz="18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504000" y="1676880"/>
            <a:ext cx="5110920" cy="473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CH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All data are read from the meter and connect to grafana and openhab</a:t>
            </a:r>
            <a:endParaRPr b="0" lang="de-CH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MQTT transformation adapter implemented and publishes a common profile for all meter</a:t>
            </a:r>
            <a:endParaRPr b="0" lang="de-CH" sz="16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5760000" y="1656000"/>
            <a:ext cx="5615640" cy="497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914560" y="812520"/>
            <a:ext cx="89560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Empower citizens to use their own energy data. 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Using the smartmeter’s local interface for visualization and automation </a:t>
            </a:r>
            <a:endParaRPr b="0" lang="de-CH" sz="1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0064520" y="270360"/>
            <a:ext cx="174240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-US" sz="6000" spc="-1" strike="noStrike">
                <a:solidFill>
                  <a:srgbClr val="cc0000"/>
                </a:solidFill>
                <a:latin typeface="Comfortaa"/>
                <a:ea typeface="Comfortaa"/>
              </a:rPr>
              <a:t>18</a:t>
            </a:r>
            <a:endParaRPr b="0" lang="de-CH" sz="6000" spc="-1" strike="noStrike">
              <a:latin typeface="Arial"/>
            </a:endParaRPr>
          </a:p>
        </p:txBody>
      </p:sp>
      <p:pic>
        <p:nvPicPr>
          <p:cNvPr id="167" name="Google Shape;933;gf0d7b1f182_0_6" descr=""/>
          <p:cNvPicPr/>
          <p:nvPr/>
        </p:nvPicPr>
        <p:blipFill>
          <a:blip r:embed="rId1"/>
          <a:srcRect l="0" t="0" r="3485" b="0"/>
          <a:stretch/>
        </p:blipFill>
        <p:spPr>
          <a:xfrm>
            <a:off x="150120" y="126360"/>
            <a:ext cx="2216520" cy="122220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191160" y="1155960"/>
            <a:ext cx="8295480" cy="345204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3"/>
          <a:stretch/>
        </p:blipFill>
        <p:spPr>
          <a:xfrm>
            <a:off x="4824000" y="2358720"/>
            <a:ext cx="6990840" cy="390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914560" y="812520"/>
            <a:ext cx="89560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Empower citizens to use their own energy data. 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Using the smartmeter’s local interface for visualization and automation </a:t>
            </a:r>
            <a:endParaRPr b="0" lang="de-CH" sz="1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0064520" y="270360"/>
            <a:ext cx="174240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-US" sz="6000" spc="-1" strike="noStrike">
                <a:solidFill>
                  <a:srgbClr val="cc0000"/>
                </a:solidFill>
                <a:latin typeface="Comfortaa"/>
                <a:ea typeface="Comfortaa"/>
              </a:rPr>
              <a:t>18</a:t>
            </a:r>
            <a:endParaRPr b="0" lang="de-CH" sz="6000" spc="-1" strike="noStrike">
              <a:latin typeface="Arial"/>
            </a:endParaRPr>
          </a:p>
        </p:txBody>
      </p:sp>
      <p:pic>
        <p:nvPicPr>
          <p:cNvPr id="172" name="Google Shape;933;gf0d7b1f182_0_7" descr=""/>
          <p:cNvPicPr/>
          <p:nvPr/>
        </p:nvPicPr>
        <p:blipFill>
          <a:blip r:embed="rId1"/>
          <a:srcRect l="0" t="0" r="3485" b="0"/>
          <a:stretch/>
        </p:blipFill>
        <p:spPr>
          <a:xfrm>
            <a:off x="150120" y="126360"/>
            <a:ext cx="2216520" cy="122220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864000" y="2088000"/>
            <a:ext cx="10302120" cy="3815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What is required to address the interoperability issue?</a:t>
            </a:r>
            <a:endParaRPr b="0" lang="de-CH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Establish a taskforce on VSE involving all DSO in switzerland to get harmonized publishing of OBIS data from the meter,</a:t>
            </a: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e.g.: Profile for consumer, prosumer ...</a:t>
            </a: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Embrace the open software project from EKZ to make the MQTT profile publishing publicly available → </a:t>
            </a:r>
            <a:r>
              <a:rPr b="1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https://github.com/scs/smartmeter-datacollector</a:t>
            </a: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a open hardware project to have a plug and play device that implements the reading of the meter profile and publishes the MQTT profile</a:t>
            </a: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Build a community of users that actively maintains the projects 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2021-05-27T11:58:10Z</dcterms:created>
  <dc:creator>Myriam Delabays</dc:creator>
  <dc:description/>
  <dc:language>de-CH</dc:language>
  <cp:lastModifiedBy/>
  <dcterms:modified xsi:type="dcterms:W3CDTF">2021-09-25T14:42:13Z</dcterms:modified>
  <cp:revision>17</cp:revision>
  <dc:subject/>
  <dc:title/>
</cp:coreProperties>
</file>