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or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Lora-bold.fntdata"/><Relationship Id="rId21" Type="http://schemas.openxmlformats.org/officeDocument/2006/relationships/slide" Target="slides/slide16.xml"/><Relationship Id="rId43" Type="http://schemas.openxmlformats.org/officeDocument/2006/relationships/font" Target="fonts/Lora-regular.fntdata"/><Relationship Id="rId24" Type="http://schemas.openxmlformats.org/officeDocument/2006/relationships/slide" Target="slides/slide19.xml"/><Relationship Id="rId46" Type="http://schemas.openxmlformats.org/officeDocument/2006/relationships/font" Target="fonts/Lora-boldItalic.fntdata"/><Relationship Id="rId23" Type="http://schemas.openxmlformats.org/officeDocument/2006/relationships/slide" Target="slides/slide18.xml"/><Relationship Id="rId45" Type="http://schemas.openxmlformats.org/officeDocument/2006/relationships/font" Target="fonts/Lo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cf84442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cf84442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cf84442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cf84442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cf8444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cf8444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cf84442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cf84442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cf84442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cf84442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cf84442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cf84442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cf84442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cf84442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cf84442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cf8444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cf84442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cf84442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dcf8444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dcf8444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d3cfa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d3cfa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cf84442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cf84442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cf84442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cf8444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cf84442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cf84442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cf84442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cf84442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dcf84442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dcf84442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cf84442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cf84442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dcf84442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dcf84442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cf84442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dcf84442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dcf84442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dcf84442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dcf84442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dcf84442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d1dd3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d1dd3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d1dd3a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d1dd3a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3f8a784ed750e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3f8a784ed750e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3f8a784ed750e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3f8a784ed750e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3f8a784ed750e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3f8a784ed750e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cf84442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cf84442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cf84442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cf84442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htmL/html_css.asp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Server-side" TargetMode="External"/><Relationship Id="rId10" Type="http://schemas.openxmlformats.org/officeDocument/2006/relationships/hyperlink" Target="https://en.wikipedia.org/wiki/JavaScript_engine" TargetMode="External"/><Relationship Id="rId13" Type="http://schemas.openxmlformats.org/officeDocument/2006/relationships/hyperlink" Target="https://en.wikipedia.org/wiki/Syntax_(programming_languages)" TargetMode="External"/><Relationship Id="rId12" Type="http://schemas.openxmlformats.org/officeDocument/2006/relationships/hyperlink" Target="https://en.wikipedia.org/wiki/Java_(programming_language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HTML" TargetMode="External"/><Relationship Id="rId4" Type="http://schemas.openxmlformats.org/officeDocument/2006/relationships/hyperlink" Target="https://en.wikipedia.org/wiki/CSS" TargetMode="External"/><Relationship Id="rId9" Type="http://schemas.openxmlformats.org/officeDocument/2006/relationships/hyperlink" Target="https://en.wikipedia.org/wiki/Web_browser" TargetMode="External"/><Relationship Id="rId15" Type="http://schemas.openxmlformats.org/officeDocument/2006/relationships/hyperlink" Target="https://en.wikipedia.org/wiki/Self_(programming_language)" TargetMode="External"/><Relationship Id="rId14" Type="http://schemas.openxmlformats.org/officeDocument/2006/relationships/hyperlink" Target="https://en.wikipedia.org/wiki/Standard_library" TargetMode="External"/><Relationship Id="rId17" Type="http://schemas.openxmlformats.org/officeDocument/2006/relationships/image" Target="../media/image9.png"/><Relationship Id="rId16" Type="http://schemas.openxmlformats.org/officeDocument/2006/relationships/hyperlink" Target="https://en.wikipedia.org/wiki/Scheme_(programming_language)" TargetMode="External"/><Relationship Id="rId5" Type="http://schemas.openxmlformats.org/officeDocument/2006/relationships/hyperlink" Target="https://en.wikipedia.org/wiki/World_Wide_Web" TargetMode="External"/><Relationship Id="rId6" Type="http://schemas.openxmlformats.org/officeDocument/2006/relationships/hyperlink" Target="https://en.wikipedia.org/wiki/Web_page" TargetMode="External"/><Relationship Id="rId7" Type="http://schemas.openxmlformats.org/officeDocument/2006/relationships/hyperlink" Target="https://en.wikipedia.org/wiki/Web_application" TargetMode="External"/><Relationship Id="rId8" Type="http://schemas.openxmlformats.org/officeDocument/2006/relationships/hyperlink" Target="https://en.wikipedia.org/wiki/Websit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htmL/html_script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jsref/met_document_addeventlistener.asp" TargetMode="External"/><Relationship Id="rId4" Type="http://schemas.openxmlformats.org/officeDocument/2006/relationships/hyperlink" Target="https://www.w3schools.com/jsref/met_element_addeventlistener.asp" TargetMode="External"/><Relationship Id="rId5" Type="http://schemas.openxmlformats.org/officeDocument/2006/relationships/hyperlink" Target="https://www.w3schools.com/jsref/met_element_addeventlistener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w3.org/TR/widgets/" TargetMode="External"/><Relationship Id="rId4" Type="http://schemas.openxmlformats.org/officeDocument/2006/relationships/hyperlink" Target="https://cordova.apache.org/docs/en/latest/guide/cli/index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rdova.apache.org/docs/en/latest/reference/cordova-cli/index.html#cordova-plugin-comman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rdova.apache.org/docs/en/latest/guide/hybrid/webviews/index.html" TargetMode="External"/><Relationship Id="rId4" Type="http://schemas.openxmlformats.org/officeDocument/2006/relationships/hyperlink" Target="https://cordova.apache.org/docs/en/latest/config_ref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HTML#cite_note-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ht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UL Mobile Workshop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Thomas Flynn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55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CSS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1093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Styling HTML with CSS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CSS</a:t>
            </a:r>
            <a:r>
              <a:rPr lang="en" sz="1600">
                <a:solidFill>
                  <a:srgbClr val="000000"/>
                </a:solidFill>
              </a:rPr>
              <a:t> stands for </a:t>
            </a:r>
            <a:r>
              <a:rPr b="1" lang="en" sz="1600">
                <a:solidFill>
                  <a:srgbClr val="000000"/>
                </a:solidFill>
              </a:rPr>
              <a:t>C</a:t>
            </a:r>
            <a:r>
              <a:rPr lang="en" sz="1600">
                <a:solidFill>
                  <a:srgbClr val="000000"/>
                </a:solidFill>
              </a:rPr>
              <a:t>ascading </a:t>
            </a:r>
            <a:r>
              <a:rPr b="1" lang="en" sz="1600">
                <a:solidFill>
                  <a:srgbClr val="000000"/>
                </a:solidFill>
              </a:rPr>
              <a:t>S</a:t>
            </a:r>
            <a:r>
              <a:rPr lang="en" sz="1600">
                <a:solidFill>
                  <a:srgbClr val="000000"/>
                </a:solidFill>
              </a:rPr>
              <a:t>tyle </a:t>
            </a:r>
            <a:r>
              <a:rPr b="1" lang="en" sz="1600">
                <a:solidFill>
                  <a:srgbClr val="000000"/>
                </a:solidFill>
              </a:rPr>
              <a:t>S</a:t>
            </a:r>
            <a:r>
              <a:rPr lang="en" sz="1600">
                <a:solidFill>
                  <a:srgbClr val="000000"/>
                </a:solidFill>
              </a:rPr>
              <a:t>heets.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CSS describes </a:t>
            </a:r>
            <a:r>
              <a:rPr b="1" lang="en" sz="1600">
                <a:solidFill>
                  <a:srgbClr val="000000"/>
                </a:solidFill>
              </a:rPr>
              <a:t>how HTML elements are to be displayed on screen, paper, or in other media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CSS </a:t>
            </a:r>
            <a:r>
              <a:rPr b="1" lang="en" sz="1600">
                <a:solidFill>
                  <a:srgbClr val="000000"/>
                </a:solidFill>
              </a:rPr>
              <a:t>saves a lot of work</a:t>
            </a:r>
            <a:r>
              <a:rPr lang="en" sz="1600">
                <a:solidFill>
                  <a:srgbClr val="000000"/>
                </a:solidFill>
              </a:rPr>
              <a:t>. It can control the layout of multiple web pages all at once.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CSS can be added to HTML elements in 3 ways: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b="1" lang="en" sz="1600">
                <a:solidFill>
                  <a:srgbClr val="000000"/>
                </a:solidFill>
              </a:rPr>
              <a:t>Inline</a:t>
            </a:r>
            <a:r>
              <a:rPr lang="en" sz="1600">
                <a:solidFill>
                  <a:srgbClr val="000000"/>
                </a:solidFill>
              </a:rPr>
              <a:t> - by using the style attribute in HTML elements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b="1" lang="en" sz="1600">
                <a:solidFill>
                  <a:srgbClr val="000000"/>
                </a:solidFill>
              </a:rPr>
              <a:t>Internal</a:t>
            </a:r>
            <a:r>
              <a:rPr lang="en" sz="1600">
                <a:solidFill>
                  <a:srgbClr val="000000"/>
                </a:solidFill>
              </a:rPr>
              <a:t> - by using a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&lt;style&gt;</a:t>
            </a:r>
            <a:r>
              <a:rPr lang="en" sz="1600">
                <a:solidFill>
                  <a:srgbClr val="000000"/>
                </a:solidFill>
              </a:rPr>
              <a:t> element in the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&lt;head&gt;</a:t>
            </a:r>
            <a:r>
              <a:rPr lang="en" sz="1600">
                <a:solidFill>
                  <a:srgbClr val="000000"/>
                </a:solidFill>
              </a:rPr>
              <a:t> section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b="1" lang="en" sz="1600">
                <a:solidFill>
                  <a:srgbClr val="000000"/>
                </a:solidFill>
              </a:rPr>
              <a:t>External</a:t>
            </a:r>
            <a:r>
              <a:rPr lang="en" sz="1600">
                <a:solidFill>
                  <a:srgbClr val="000000"/>
                </a:solidFill>
              </a:rPr>
              <a:t> - by using an external CSS file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Alongside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HTML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CSS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JavaScript is one of the three core technologies of the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World Wide Web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r>
              <a:rPr baseline="30000" lang="en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baseline="30000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JavaScript enables interactive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web pages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and thus is an essential part of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web applications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 The vast majority of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websites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use it,</a:t>
            </a:r>
            <a:r>
              <a:rPr baseline="30000" lang="en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and all major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web browsers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have a dedicated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JavaScript engine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to execute it.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</a:rPr>
              <a:t>JavaScript engines are now embedded in many other types of host software, including </a:t>
            </a:r>
            <a:r>
              <a:rPr lang="en" sz="1400">
                <a:solidFill>
                  <a:srgbClr val="0B0080"/>
                </a:solidFill>
                <a:uFill>
                  <a:noFill/>
                </a:uFill>
                <a:hlinkClick r:id="rId11"/>
              </a:rPr>
              <a:t>server-side</a:t>
            </a:r>
            <a:r>
              <a:rPr lang="en" sz="1400">
                <a:solidFill>
                  <a:srgbClr val="222222"/>
                </a:solidFill>
              </a:rPr>
              <a:t> in web servers and databases, and in runtime environments that make JavaScript available for writing mobile and desktop applications, including desktop widgets.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</a:pPr>
            <a:r>
              <a:rPr lang="en" sz="1400">
                <a:solidFill>
                  <a:srgbClr val="222222"/>
                </a:solidFill>
              </a:rPr>
              <a:t>Although there are strong outward similarities between JavaScript and </a:t>
            </a:r>
            <a:r>
              <a:rPr lang="en" sz="1400">
                <a:solidFill>
                  <a:srgbClr val="0B0080"/>
                </a:solidFill>
                <a:uFill>
                  <a:noFill/>
                </a:uFill>
                <a:hlinkClick r:id="rId12"/>
              </a:rPr>
              <a:t>Java</a:t>
            </a:r>
            <a:r>
              <a:rPr lang="en" sz="1400">
                <a:solidFill>
                  <a:srgbClr val="222222"/>
                </a:solidFill>
              </a:rPr>
              <a:t>, including language name, </a:t>
            </a:r>
            <a:r>
              <a:rPr lang="en" sz="1400">
                <a:solidFill>
                  <a:srgbClr val="0B0080"/>
                </a:solidFill>
                <a:uFill>
                  <a:noFill/>
                </a:uFill>
                <a:hlinkClick r:id="rId13"/>
              </a:rPr>
              <a:t>syntax</a:t>
            </a:r>
            <a:r>
              <a:rPr lang="en" sz="1400">
                <a:solidFill>
                  <a:srgbClr val="222222"/>
                </a:solidFill>
              </a:rPr>
              <a:t>, and respective </a:t>
            </a:r>
            <a:r>
              <a:rPr lang="en" sz="1400">
                <a:solidFill>
                  <a:srgbClr val="0B0080"/>
                </a:solidFill>
                <a:uFill>
                  <a:noFill/>
                </a:uFill>
                <a:hlinkClick r:id="rId14"/>
              </a:rPr>
              <a:t>standard libraries</a:t>
            </a:r>
            <a:r>
              <a:rPr lang="en" sz="1400">
                <a:solidFill>
                  <a:srgbClr val="222222"/>
                </a:solidFill>
              </a:rPr>
              <a:t>, the two languages are distinct and differ greatly in design; JavaScript was influenced by programming languages such as </a:t>
            </a:r>
            <a:r>
              <a:rPr lang="en" sz="1400">
                <a:solidFill>
                  <a:srgbClr val="0B0080"/>
                </a:solidFill>
                <a:uFill>
                  <a:noFill/>
                </a:uFill>
                <a:hlinkClick r:id="rId15"/>
              </a:rPr>
              <a:t>Self</a:t>
            </a:r>
            <a:r>
              <a:rPr lang="en" sz="1400">
                <a:solidFill>
                  <a:srgbClr val="222222"/>
                </a:solidFill>
              </a:rPr>
              <a:t> and </a:t>
            </a:r>
            <a:r>
              <a:rPr lang="en" sz="1400">
                <a:solidFill>
                  <a:srgbClr val="0B0080"/>
                </a:solidFill>
                <a:uFill>
                  <a:noFill/>
                </a:uFill>
                <a:hlinkClick r:id="rId16"/>
              </a:rPr>
              <a:t>Scheme</a:t>
            </a:r>
            <a:r>
              <a:rPr lang="en" sz="1400">
                <a:solidFill>
                  <a:srgbClr val="222222"/>
                </a:solidFill>
              </a:rPr>
              <a:t>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029450" y="685799"/>
            <a:ext cx="1160101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89525" y="1095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HTML DOM (Document Object Model)</a:t>
            </a:r>
            <a:endParaRPr b="0"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89525" y="1558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When a web page is loaded, the browser creates a </a:t>
            </a:r>
            <a:r>
              <a:rPr b="1" lang="en" sz="1200">
                <a:solidFill>
                  <a:srgbClr val="000000"/>
                </a:solidFill>
              </a:rPr>
              <a:t>D</a:t>
            </a:r>
            <a:r>
              <a:rPr lang="en" sz="1200">
                <a:solidFill>
                  <a:srgbClr val="000000"/>
                </a:solidFill>
              </a:rPr>
              <a:t>ocument </a:t>
            </a:r>
            <a:r>
              <a:rPr b="1" lang="en" sz="1200">
                <a:solidFill>
                  <a:srgbClr val="000000"/>
                </a:solidFill>
              </a:rPr>
              <a:t>O</a:t>
            </a:r>
            <a:r>
              <a:rPr lang="en" sz="1200">
                <a:solidFill>
                  <a:srgbClr val="000000"/>
                </a:solidFill>
              </a:rPr>
              <a:t>bject </a:t>
            </a:r>
            <a:r>
              <a:rPr b="1" lang="en" sz="1200">
                <a:solidFill>
                  <a:srgbClr val="000000"/>
                </a:solidFill>
              </a:rPr>
              <a:t>M</a:t>
            </a:r>
            <a:r>
              <a:rPr lang="en" sz="1200">
                <a:solidFill>
                  <a:srgbClr val="000000"/>
                </a:solidFill>
              </a:rPr>
              <a:t>odel of the page.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</a:t>
            </a:r>
            <a:r>
              <a:rPr b="1" lang="en" sz="1200">
                <a:solidFill>
                  <a:srgbClr val="000000"/>
                </a:solidFill>
              </a:rPr>
              <a:t>HTML DOM</a:t>
            </a:r>
            <a:r>
              <a:rPr lang="en" sz="1200">
                <a:solidFill>
                  <a:srgbClr val="000000"/>
                </a:solidFill>
              </a:rPr>
              <a:t> model is constructed as a tree of </a:t>
            </a:r>
            <a:r>
              <a:rPr b="1" lang="en" sz="1200">
                <a:solidFill>
                  <a:srgbClr val="000000"/>
                </a:solidFill>
              </a:rPr>
              <a:t>Objects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It is a standard </a:t>
            </a:r>
            <a:r>
              <a:rPr b="1" lang="en" sz="1200">
                <a:solidFill>
                  <a:srgbClr val="000000"/>
                </a:solidFill>
              </a:rPr>
              <a:t>object</a:t>
            </a:r>
            <a:r>
              <a:rPr lang="en" sz="1200">
                <a:solidFill>
                  <a:srgbClr val="000000"/>
                </a:solidFill>
              </a:rPr>
              <a:t> model and </a:t>
            </a:r>
            <a:r>
              <a:rPr b="1" lang="en" sz="1200">
                <a:solidFill>
                  <a:srgbClr val="000000"/>
                </a:solidFill>
              </a:rPr>
              <a:t>programming interface</a:t>
            </a:r>
            <a:r>
              <a:rPr lang="en" sz="1200">
                <a:solidFill>
                  <a:srgbClr val="000000"/>
                </a:solidFill>
              </a:rPr>
              <a:t> for HTML.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It defines: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</a:rPr>
              <a:t>The HTML elements as </a:t>
            </a:r>
            <a:r>
              <a:rPr b="1" lang="en" sz="1200">
                <a:solidFill>
                  <a:srgbClr val="000000"/>
                </a:solidFill>
              </a:rPr>
              <a:t>objects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</a:rPr>
              <a:t>The </a:t>
            </a:r>
            <a:r>
              <a:rPr b="1" lang="en" sz="1200">
                <a:solidFill>
                  <a:srgbClr val="000000"/>
                </a:solidFill>
              </a:rPr>
              <a:t>properties</a:t>
            </a:r>
            <a:r>
              <a:rPr lang="en" sz="1200">
                <a:solidFill>
                  <a:srgbClr val="000000"/>
                </a:solidFill>
              </a:rPr>
              <a:t> of all HTML elements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</a:rPr>
              <a:t>The </a:t>
            </a:r>
            <a:r>
              <a:rPr b="1" lang="en" sz="1200">
                <a:solidFill>
                  <a:srgbClr val="000000"/>
                </a:solidFill>
              </a:rPr>
              <a:t>methods</a:t>
            </a:r>
            <a:r>
              <a:rPr lang="en" sz="1200">
                <a:solidFill>
                  <a:srgbClr val="000000"/>
                </a:solidFill>
              </a:rPr>
              <a:t> to access all HTML elements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</a:rPr>
              <a:t>The </a:t>
            </a:r>
            <a:r>
              <a:rPr b="1" lang="en" sz="1200">
                <a:solidFill>
                  <a:srgbClr val="000000"/>
                </a:solidFill>
              </a:rPr>
              <a:t>events</a:t>
            </a:r>
            <a:r>
              <a:rPr lang="en" sz="1200">
                <a:solidFill>
                  <a:srgbClr val="000000"/>
                </a:solidFill>
              </a:rPr>
              <a:t> for all HTML elements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 other words:</a:t>
            </a:r>
            <a:r>
              <a:rPr b="1" lang="en" sz="1200">
                <a:solidFill>
                  <a:srgbClr val="000000"/>
                </a:solidFill>
              </a:rPr>
              <a:t>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 HTML DOM is a standard for how to get, change, add, or delete HTML elements.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1838325"/>
            <a:ext cx="41529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22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The HTML &lt;script&gt; Tag</a:t>
            </a:r>
            <a:endParaRPr b="0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1853850"/>
            <a:ext cx="7688700" cy="28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tag is used to define a client-side script (JavaScript).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either contains scripting statements, or it points to an external script file through 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attribute.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Common uses for JavaScript are image manipulation, form validation, and dynamic changes of content.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select an HTML element, JavaScript very often uses 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document.getElementById()</a:t>
            </a: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method.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JavaScript example writes "Hello JavaScript!" into an HTML element with id="demo":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).innerHTML = 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 JavaScript!"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2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HTML DOM addEventListener() Method</a:t>
            </a:r>
            <a:endParaRPr b="0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7650" y="179312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and Usage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 document.addEventListener() method attaches an event handler to the document.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Tip:</a:t>
            </a:r>
            <a:r>
              <a:rPr lang="en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Use the </a:t>
            </a:r>
            <a:r>
              <a:rPr i="1" lang="en" sz="14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element.</a:t>
            </a:r>
            <a:r>
              <a:rPr lang="en" sz="14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5"/>
              </a:rPr>
              <a:t>addEventListener()</a:t>
            </a:r>
            <a:r>
              <a:rPr lang="en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method to attach an event handler to a specified element.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document.addEventListener(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document.getElementById(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).innerHTML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7650" y="53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finished!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925" y="1320450"/>
            <a:ext cx="3735400" cy="373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Cardova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7650" y="1853850"/>
            <a:ext cx="76887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Cordova is an open-source mobile application framework.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allows you to use standard web technologies such as HTML5, CSS3, and JavaScript for cross-platform development, avoiding each mobile platforms' native development language.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Applications execute within wrappers targeted to each platform.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75" y="3638550"/>
            <a:ext cx="700628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7650" y="12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Cordova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7650" y="1735975"/>
            <a:ext cx="7688700" cy="3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CROSS-PLATFORM APPS USING WEB TECHNOLOGIES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before the Mobile era, developers that want to target more than one Platform/OS would like their framework to be: 	</a:t>
            </a:r>
            <a:r>
              <a:rPr b="1" lang="en" sz="1400" u="sng"/>
              <a:t>W</a:t>
            </a:r>
            <a:r>
              <a:rPr lang="en" sz="1400" u="sng"/>
              <a:t>rite </a:t>
            </a:r>
            <a:r>
              <a:rPr b="1" lang="en" sz="1400" u="sng"/>
              <a:t>O</a:t>
            </a:r>
            <a:r>
              <a:rPr lang="en" sz="1400" u="sng"/>
              <a:t>nce </a:t>
            </a:r>
            <a:r>
              <a:rPr b="1" lang="en" sz="1400" u="sng"/>
              <a:t>R</a:t>
            </a:r>
            <a:r>
              <a:rPr lang="en" sz="1400" u="sng"/>
              <a:t>un </a:t>
            </a:r>
            <a:r>
              <a:rPr b="1" lang="en" sz="1400" u="sng"/>
              <a:t>A</a:t>
            </a:r>
            <a:r>
              <a:rPr lang="en" sz="1400" u="sng"/>
              <a:t>nywhere</a:t>
            </a:r>
            <a:endParaRPr sz="1400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Examples: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C is a WORA language the application can be written without taking into account the underlying hardware.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Java is a WORA framework you can write desktop applications without taking into account the underlying OS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Cordova is a WORA framework for mobile you can write mobile applications without taking into account the underlying Mobile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7650" y="75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Idea</a:t>
            </a:r>
            <a:endParaRPr sz="1800"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7650" y="1244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smartphone has a browser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obile browsers are becoming more and more powerful.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Every mobile OS has a native UI component that allows one to integrate a web browser inside an application (WebView).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our application is built with standard web technologies we just need to pack it inside a native application that loads it into a full screen browser.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2914650"/>
            <a:ext cx="4917551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is The Application Built?</a:t>
            </a:r>
            <a:endParaRPr sz="18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7650" y="1793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is developed in HTML, CSS and JavaScript.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generated files are packed as static resources of a wrapper application.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This application takes care of initializing a WebView and loading the home page.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00" y="2771775"/>
            <a:ext cx="7130476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0"/>
            <a:ext cx="768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Objective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834400"/>
            <a:ext cx="7007774" cy="42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lifecycle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your application behaves as a classic website you do not need to take the lifecycle into account.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application will be automatically loaded, paused, resumed and closed by the system.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your application requires to react to lifecycle’s events (e.g. initialize at application launch, save data at application pause, refresh at application resume, 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Wrappers expose standard and platform independent events that can be used to react accordingly.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7650" y="51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7650" y="1354975"/>
            <a:ext cx="76887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is a list of the most common events exposed to the application: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 Ready (The application is fully loaded)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Pause (The application is going to be paused)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Resume (The application has been resumed)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 Button Pressed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Menu Button Pressed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Button Pressed 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Call Button Pressed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Call Button Pressed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Volume Down Button Pressed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Volume Up Button Pressed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27650" y="56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Cordova Events and Supported Platforms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434750"/>
            <a:ext cx="6286500" cy="31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727650" y="113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Ready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727650" y="1587150"/>
            <a:ext cx="78717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deviceready event</a:t>
            </a: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signals that Cordova's device APIs have loaded and are ready to access.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Cordova consists of two code bases: native and JavaScript. 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While the native code loads, a custom loading image displays. However, JavaScript only loads once the DOM loads. 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This means the web app may potentially call a Cordova JavaScript function before the corresponding native code becomes available.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1200">
                <a:solidFill>
                  <a:srgbClr val="000000"/>
                </a:solidFill>
                <a:highlight>
                  <a:srgbClr val="C9DDDF"/>
                </a:highlight>
                <a:latin typeface="Consolas"/>
                <a:ea typeface="Consolas"/>
                <a:cs typeface="Consolas"/>
                <a:sym typeface="Consolas"/>
              </a:rPr>
              <a:t>deviceready</a:t>
            </a: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event fires once Cordova has fully loaded. 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Once the event fires, you can safely make calls to Cordova APIs. 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Example code</a:t>
            </a:r>
            <a:endParaRPr b="1"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546100" marR="889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6B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.addEventListener(</a:t>
            </a:r>
            <a:r>
              <a:rPr lang="en" sz="12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"deviceready"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, onDeviceReady, </a:t>
            </a:r>
            <a:r>
              <a:rPr b="1"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onDeviceReady() {</a:t>
            </a:r>
            <a:b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200">
                <a:solidFill>
                  <a:srgbClr val="99998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Now safe to use device APIs</a:t>
            </a:r>
            <a:b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Config.xml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Config.xml is a global configuration file that controls many aspects of a cordova application's behavior. This platform-agnostic XML file is arranged based on the W3C's </a:t>
            </a:r>
            <a:r>
              <a:rPr lang="en" sz="1350" u="sng">
                <a:solidFill>
                  <a:srgbClr val="3992AB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Packaged Web Apps (Widgets)</a:t>
            </a: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specification, and extended to specify core Cordova API features, plugins, and platform-specific settings.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For projects created with the Cordova CLI (described in </a:t>
            </a:r>
            <a:r>
              <a:rPr lang="en" sz="1350" u="sng">
                <a:solidFill>
                  <a:srgbClr val="3992AB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The Command-Line Interface</a:t>
            </a: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), this file can be found in the top-level directory: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app/config.xml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729450" y="53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Plugins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662775" y="1297825"/>
            <a:ext cx="79098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i="1"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plugin</a:t>
            </a: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is a package of injected code that allows the Cordova webview within which the app renders to communicate with the native platform on which it runs. 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Plugins provide access to device and platform functionality that is ordinarily unavailable to web-based apps. 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Plugins comprise a single JavaScript interface along with corresponding native code libraries for each supported platform. In essence this hides the various native code implementations behind a common JavaScript interface.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Application developers use the CLI's </a:t>
            </a:r>
            <a:r>
              <a:rPr lang="en" sz="1350" u="sng">
                <a:solidFill>
                  <a:srgbClr val="3992AB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plugin add command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to add a plugin to a project. The argument to that command is the URL for a </a:t>
            </a:r>
            <a:r>
              <a:rPr i="1" lang="en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repository containing the plugin code. 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This example implements Cordova's Device API: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cordova plugin add https://git-wip-us.apache.org/repos/asf/cordova-plugin-device.git</a:t>
            </a:r>
            <a:endParaRPr b="1" sz="12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681825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Cordova Architecture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681825" y="1126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D60C3F"/>
                </a:solidFill>
                <a:latin typeface="Raleway"/>
                <a:ea typeface="Raleway"/>
                <a:cs typeface="Raleway"/>
                <a:sym typeface="Raleway"/>
              </a:rPr>
              <a:t>WebView</a:t>
            </a:r>
            <a:endParaRPr sz="2250">
              <a:solidFill>
                <a:srgbClr val="D60C3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The Cordova-enabled WebView may provide the application with its entire user interface. On some platforms, it can also be a component within a larger, hybrid application that mixes the WebView with native application components. (See </a:t>
            </a:r>
            <a:r>
              <a:rPr lang="en" sz="1350" u="sng">
                <a:solidFill>
                  <a:srgbClr val="3992AB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Embedding WebViews</a:t>
            </a: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for details.)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D60C3F"/>
                </a:solidFill>
                <a:latin typeface="Raleway"/>
                <a:ea typeface="Raleway"/>
                <a:cs typeface="Raleway"/>
                <a:sym typeface="Raleway"/>
              </a:rPr>
              <a:t>Web App</a:t>
            </a:r>
            <a:endParaRPr sz="2250">
              <a:solidFill>
                <a:srgbClr val="D60C3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This is the part where your application code resides. The application itself is implemented as a web page, by default a local file named </a:t>
            </a:r>
            <a:r>
              <a:rPr i="1"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index.html</a:t>
            </a: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, that references CSS, JavaScript, images, media files, or other resources are necessary for it to run. The app executes in a </a:t>
            </a:r>
            <a:r>
              <a:rPr i="1"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WebView</a:t>
            </a: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within the native application wrapper, which you distribute to app stores.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This container has a very crucial file - </a:t>
            </a:r>
            <a:r>
              <a:rPr lang="en" sz="1350" u="sng">
                <a:solidFill>
                  <a:srgbClr val="3992AB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config.xml</a:t>
            </a:r>
            <a:r>
              <a:rPr lang="en" sz="135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file that provides information about the app and specifies parameters affecting how it works, such as whether it responds to orientation shifts.</a:t>
            </a:r>
            <a:endParaRPr sz="135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681825" y="52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Cordova Architecture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396650"/>
            <a:ext cx="5962651" cy="36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727650" y="56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Geolocation plugin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727650" y="1364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This plugin provides information about the device's location, such as latitude and longitude.</a:t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657350"/>
            <a:ext cx="5048251" cy="3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Syntax</a:t>
            </a:r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44275"/>
            <a:ext cx="5238750" cy="31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625" y="626650"/>
            <a:ext cx="76881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Hybrid vs Native vs Web Apps</a:t>
            </a:r>
            <a:endParaRPr sz="24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7950" y="1440200"/>
            <a:ext cx="7688100" cy="3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mobile application, most commonly referred to as an app, is a type of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software designed to run on a mobile device, such as a smartphone or tablet.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different approaches for developing a mobile application.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Mobile Web Apps</a:t>
            </a:r>
            <a:endParaRPr sz="18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Hybrid Apps</a:t>
            </a:r>
            <a:endParaRPr sz="18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Native Apps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7950" y="610100"/>
            <a:ext cx="76881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Mobile Web Apps</a:t>
            </a:r>
            <a:endParaRPr sz="240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7950" y="1518750"/>
            <a:ext cx="76881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Accessed through mobile device’s web browser.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Built with three core technologies: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HTML4/5 (defines static text and Images)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CSS2/3 (defines styles and presentation)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JavaScript ( defines Interactions and animations).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Since web apps are browser based they’re intend to be platform and device independent.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Simple and easy to access.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7950" y="6704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Native Apps</a:t>
            </a:r>
            <a:endParaRPr sz="2400"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620950" y="1410100"/>
            <a:ext cx="76881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Built for a particular device and its operatingsystems.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Downloaded from a web store and installed on the device.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Native apps are written in Java for Android, Objective-C for Apple iOS.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Native apps examples :</a:t>
            </a:r>
            <a:endParaRPr b="1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Native Calendar Apps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Native SMS Apps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Native Game Apps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Native Push Notifications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Native To do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29625" y="5376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Native Apps - Platforms /Operating Systems</a:t>
            </a:r>
            <a:endParaRPr sz="2400"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350" y="1454525"/>
            <a:ext cx="5093900" cy="3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669100" y="573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Hybrid Apps</a:t>
            </a:r>
            <a:endParaRPr sz="2400"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669100" y="1434250"/>
            <a:ext cx="76881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Hybrid apps, like native apps, run on the device, and are written with web technologies (HTML5, CSS and JavaScript).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Hybrid apps run inside a native container, and leverage the device’s browser engine (but not the browser) to render the HTML and process the JavaScript locally.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Remarks: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Can’t handle heavy graphics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Requires familiarity with a mobile framework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You cannot access all hardware functions of mobile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733" y="2571750"/>
            <a:ext cx="217551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55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7650" y="1358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</a:rPr>
              <a:t>Hypertext Markup Language</a:t>
            </a:r>
            <a:r>
              <a:rPr lang="en" sz="1600">
                <a:solidFill>
                  <a:srgbClr val="222222"/>
                </a:solidFill>
              </a:rPr>
              <a:t> (</a:t>
            </a:r>
            <a:r>
              <a:rPr b="1" lang="en" sz="1600">
                <a:solidFill>
                  <a:srgbClr val="222222"/>
                </a:solidFill>
              </a:rPr>
              <a:t>HTML</a:t>
            </a:r>
            <a:r>
              <a:rPr lang="en" sz="1600">
                <a:solidFill>
                  <a:srgbClr val="222222"/>
                </a:solidFill>
              </a:rPr>
              <a:t>) is the standard markup language for creating web pages and web applications. With Cascading Style Sheets (CSS) and JavaScript, it forms a triad of cornerstone technologies for the World Wide Web.</a:t>
            </a:r>
            <a:endParaRPr baseline="30000" sz="1600" u="sng">
              <a:solidFill>
                <a:srgbClr val="0B0080"/>
              </a:solidFill>
              <a:hlinkClick r:id="rId3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Web browsers</a:t>
            </a:r>
            <a:r>
              <a:rPr lang="en" sz="1600">
                <a:solidFill>
                  <a:srgbClr val="222222"/>
                </a:solidFill>
              </a:rPr>
              <a:t> receive HTML documents from a web server or from local storage and render the documents into multimedia web pages. HTML describes the structure of a web page semantically and originally included cues for the appearance of the document.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</a:rPr>
              <a:t>HTML elements are the building blocks of HTML pages. With HTML constructs, images and other objects such as interactive forms may be embedded into the rendered page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57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HTML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7650" y="1487250"/>
            <a:ext cx="8050200" cy="26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All HTML documents must start with a document type declaration: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&lt;!DOCTYPE html&gt;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HTML document itself begins with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&lt;html&gt;</a:t>
            </a:r>
            <a:r>
              <a:rPr lang="en" sz="1600">
                <a:solidFill>
                  <a:srgbClr val="000000"/>
                </a:solidFill>
              </a:rPr>
              <a:t> and ends with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&lt;/html&gt;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visible part of the HTML document is between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&lt;body&gt;</a:t>
            </a:r>
            <a:r>
              <a:rPr lang="en" sz="1600">
                <a:solidFill>
                  <a:srgbClr val="000000"/>
                </a:solidFill>
              </a:rPr>
              <a:t> and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&lt;/body&gt;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HTML headings are defined with the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&lt;h1&gt;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to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&lt;h6&gt;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tags.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HTML paragraphs are defined with the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&lt;p&gt;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tag: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HTML buttons are defined with the </a:t>
            </a: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&lt;button&gt;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tag: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