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92fb2e16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2fb2e1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92fb2e16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92fb2e16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92fb2e16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2fb2e16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92fb2e16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2fb2e16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92fb2e16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92fb2e16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92fb2e16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2fb2e16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92fb2e1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92fb2e1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92fb2e1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92fb2e1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92fb2e1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2fb2e1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92fb2e1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2fb2e1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92fb2e1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2fb2e1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92fb2e1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2fb2e1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92fb2e1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2fb2e1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92fb2e1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2fb2e1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rPr lang="en"/>
              <a:t>tomgeraghty.co.uk</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7651676" y="4663225"/>
            <a:ext cx="13692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651676" y="4663225"/>
            <a:ext cx="1369200" cy="393600"/>
          </a:xfrm>
          <a:prstGeom prst="rect">
            <a:avLst/>
          </a:prstGeom>
          <a:noFill/>
          <a:ln>
            <a:noFill/>
          </a:ln>
        </p:spPr>
        <p:txBody>
          <a:bodyPr anchorCtr="0" anchor="ctr" bIns="91425" lIns="91425" spcFirstLastPara="1" rIns="91425" wrap="square" tIns="91425">
            <a:noAutofit/>
          </a:bodyPr>
          <a:lstStyle>
            <a:lvl1pPr lvl="0" algn="r">
              <a:buNone/>
              <a:defRPr sz="800">
                <a:solidFill>
                  <a:schemeClr val="dk2"/>
                </a:solidFill>
              </a:defRPr>
            </a:lvl1pPr>
            <a:lvl2pPr lvl="1" algn="r">
              <a:buNone/>
              <a:defRPr sz="800">
                <a:solidFill>
                  <a:schemeClr val="dk2"/>
                </a:solidFill>
              </a:defRPr>
            </a:lvl2pPr>
            <a:lvl3pPr lvl="2" algn="r">
              <a:buNone/>
              <a:defRPr sz="800">
                <a:solidFill>
                  <a:schemeClr val="dk2"/>
                </a:solidFill>
              </a:defRPr>
            </a:lvl3pPr>
            <a:lvl4pPr lvl="3" algn="r">
              <a:buNone/>
              <a:defRPr sz="800">
                <a:solidFill>
                  <a:schemeClr val="dk2"/>
                </a:solidFill>
              </a:defRPr>
            </a:lvl4pPr>
            <a:lvl5pPr lvl="4" algn="r">
              <a:buNone/>
              <a:defRPr sz="800">
                <a:solidFill>
                  <a:schemeClr val="dk2"/>
                </a:solidFill>
              </a:defRPr>
            </a:lvl5pPr>
            <a:lvl6pPr lvl="5" algn="r">
              <a:buNone/>
              <a:defRPr sz="800">
                <a:solidFill>
                  <a:schemeClr val="dk2"/>
                </a:solidFill>
              </a:defRPr>
            </a:lvl6pPr>
            <a:lvl7pPr lvl="6" algn="r">
              <a:buNone/>
              <a:defRPr sz="800">
                <a:solidFill>
                  <a:schemeClr val="dk2"/>
                </a:solidFill>
              </a:defRPr>
            </a:lvl7pPr>
            <a:lvl8pPr lvl="7" algn="r">
              <a:buNone/>
              <a:defRPr sz="800">
                <a:solidFill>
                  <a:schemeClr val="dk2"/>
                </a:solidFill>
              </a:defRPr>
            </a:lvl8pPr>
            <a:lvl9pPr lvl="8" algn="r">
              <a:buNone/>
              <a:defRPr sz="800">
                <a:solidFill>
                  <a:schemeClr val="dk2"/>
                </a:solidFill>
              </a:defRPr>
            </a:lvl9pPr>
          </a:lstStyle>
          <a:p>
            <a:pPr indent="0" lvl="0" marL="0" rtl="0" algn="r">
              <a:spcBef>
                <a:spcPts val="0"/>
              </a:spcBef>
              <a:spcAft>
                <a:spcPts val="0"/>
              </a:spcAft>
              <a:buNone/>
            </a:pPr>
            <a:r>
              <a:rPr lang="en"/>
              <a:t>tomgeraghty.co.uk</a:t>
            </a:r>
            <a:endParaRPr/>
          </a:p>
        </p:txBody>
      </p:sp>
      <p:pic>
        <p:nvPicPr>
          <p:cNvPr id="9" name="Google Shape;9;p1"/>
          <p:cNvPicPr preferRelativeResize="0"/>
          <p:nvPr/>
        </p:nvPicPr>
        <p:blipFill>
          <a:blip r:embed="rId1">
            <a:alphaModFix/>
          </a:blip>
          <a:stretch>
            <a:fillRect/>
          </a:stretch>
        </p:blipFill>
        <p:spPr>
          <a:xfrm>
            <a:off x="152400" y="4725113"/>
            <a:ext cx="1140228" cy="269825"/>
          </a:xfrm>
          <a:prstGeom prst="rect">
            <a:avLst/>
          </a:prstGeom>
          <a:noFill/>
          <a:ln>
            <a:noFill/>
          </a:ln>
        </p:spPr>
      </p:pic>
      <p:sp>
        <p:nvSpPr>
          <p:cNvPr id="10" name="Google Shape;10;p1"/>
          <p:cNvSpPr txBox="1"/>
          <p:nvPr/>
        </p:nvSpPr>
        <p:spPr>
          <a:xfrm>
            <a:off x="8024375" y="100850"/>
            <a:ext cx="10260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11" name="Google Shape;11;p1"/>
          <p:cNvPicPr preferRelativeResize="0"/>
          <p:nvPr/>
        </p:nvPicPr>
        <p:blipFill>
          <a:blip r:embed="rId2">
            <a:alphaModFix/>
          </a:blip>
          <a:stretch>
            <a:fillRect/>
          </a:stretch>
        </p:blipFill>
        <p:spPr>
          <a:xfrm>
            <a:off x="1327550" y="4854725"/>
            <a:ext cx="868316" cy="1402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nside.6q.io/190-examples-of-company-valu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Values and Behaviours</a:t>
            </a:r>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Workshop Resources</a:t>
            </a:r>
            <a:endParaRPr/>
          </a:p>
        </p:txBody>
      </p:sp>
      <p:pic>
        <p:nvPicPr>
          <p:cNvPr id="59" name="Google Shape;59;p13"/>
          <p:cNvPicPr preferRelativeResize="0"/>
          <p:nvPr/>
        </p:nvPicPr>
        <p:blipFill>
          <a:blip r:embed="rId3">
            <a:alphaModFix/>
          </a:blip>
          <a:stretch>
            <a:fillRect/>
          </a:stretch>
        </p:blipFill>
        <p:spPr>
          <a:xfrm>
            <a:off x="2811163" y="658075"/>
            <a:ext cx="3521675" cy="845950"/>
          </a:xfrm>
          <a:prstGeom prst="rect">
            <a:avLst/>
          </a:prstGeom>
          <a:noFill/>
          <a:ln>
            <a:noFill/>
          </a:ln>
        </p:spPr>
      </p:pic>
      <p:sp>
        <p:nvSpPr>
          <p:cNvPr id="60" name="Google Shape;60;p13"/>
          <p:cNvSpPr txBox="1"/>
          <p:nvPr>
            <p:ph idx="1" type="subTitle"/>
          </p:nvPr>
        </p:nvSpPr>
        <p:spPr>
          <a:xfrm>
            <a:off x="311700" y="3768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Carry out this workshop with your team to distil and refine a set of values that your team endorse, and generate the behaviours that represent them.</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7: Consolidate (15-30 minutes)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the size of your team and how much time you have, you could ask your team members to do this verbally, or have them write answers on post-it notes to put on a board to share.</a:t>
            </a:r>
            <a:endParaRPr/>
          </a:p>
          <a:p>
            <a:pPr indent="0" lvl="0" marL="0" rtl="0" algn="l">
              <a:spcBef>
                <a:spcPts val="1600"/>
              </a:spcBef>
              <a:spcAft>
                <a:spcPts val="0"/>
              </a:spcAft>
              <a:buNone/>
            </a:pPr>
            <a:r>
              <a:rPr lang="en"/>
              <a:t>Ask each team member to explain: </a:t>
            </a:r>
            <a:endParaRPr/>
          </a:p>
          <a:p>
            <a:pPr indent="-342900" lvl="0" marL="457200" rtl="0" algn="l">
              <a:spcBef>
                <a:spcPts val="1600"/>
              </a:spcBef>
              <a:spcAft>
                <a:spcPts val="0"/>
              </a:spcAft>
              <a:buSzPts val="1800"/>
              <a:buChar char="●"/>
            </a:pPr>
            <a:r>
              <a:rPr lang="en"/>
              <a:t>Their favourite value, and why they chose it</a:t>
            </a:r>
            <a:endParaRPr/>
          </a:p>
          <a:p>
            <a:pPr indent="-342900" lvl="0" marL="457200" rtl="0" algn="l">
              <a:spcBef>
                <a:spcPts val="0"/>
              </a:spcBef>
              <a:spcAft>
                <a:spcPts val="0"/>
              </a:spcAft>
              <a:buSzPts val="1800"/>
              <a:buChar char="●"/>
            </a:pPr>
            <a:r>
              <a:rPr lang="en"/>
              <a:t>One way in which their approach or behaviour will change as a result of this exercise and living these shared values.</a:t>
            </a:r>
            <a:endParaRPr/>
          </a:p>
          <a:p>
            <a:pPr indent="0" lvl="0" marL="0" rtl="0" algn="l">
              <a:spcBef>
                <a:spcPts val="1600"/>
              </a:spcBef>
              <a:spcAft>
                <a:spcPts val="1600"/>
              </a:spcAft>
              <a:buNone/>
            </a:pPr>
            <a:r>
              <a:rPr lang="en"/>
              <a:t>Ensure that as the team leader, you do this too! You may want to go first so that you can model the 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Post-Workshop Activities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and Share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have a set of values and behaviours, you can work to embed and share them inside and outside the team.</a:t>
            </a:r>
            <a:endParaRPr/>
          </a:p>
          <a:p>
            <a:pPr indent="0" lvl="0" marL="0" rtl="0" algn="l">
              <a:spcBef>
                <a:spcPts val="1600"/>
              </a:spcBef>
              <a:spcAft>
                <a:spcPts val="0"/>
              </a:spcAft>
              <a:buNone/>
            </a:pPr>
            <a:r>
              <a:rPr lang="en"/>
              <a:t>Find a way to visually display these values in a way that suits your team, perhaps creating stickers, posters, wall displays, desktop backgrounds, stationery or even clothing. </a:t>
            </a:r>
            <a:endParaRPr/>
          </a:p>
          <a:p>
            <a:pPr indent="0" lvl="0" marL="0" rtl="0" algn="l">
              <a:spcBef>
                <a:spcPts val="1600"/>
              </a:spcBef>
              <a:spcAft>
                <a:spcPts val="1600"/>
              </a:spcAft>
              <a:buNone/>
            </a:pPr>
            <a:r>
              <a:rPr lang="en"/>
              <a:t>The more you communicate and live these values and behaviours, the more they become part of the team’s identity.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 and Strengthen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Regularly refer to your values and behaviours in your interactions with the team, verbal or written. </a:t>
            </a:r>
            <a:endParaRPr/>
          </a:p>
          <a:p>
            <a:pPr indent="0" lvl="0" marL="0" rtl="0" algn="l">
              <a:spcBef>
                <a:spcPts val="1600"/>
              </a:spcBef>
              <a:spcAft>
                <a:spcPts val="0"/>
              </a:spcAft>
              <a:buNone/>
            </a:pPr>
            <a:r>
              <a:rPr lang="en"/>
              <a:t>Praise team members when they live and manifest the values and behaviours. If necessary, you can also refer back to the values to explain your rationale for correcting negative behaviours.</a:t>
            </a:r>
            <a:endParaRPr/>
          </a:p>
          <a:p>
            <a:pPr indent="0" lvl="0" marL="0" rtl="0" algn="l">
              <a:spcBef>
                <a:spcPts val="1600"/>
              </a:spcBef>
              <a:spcAft>
                <a:spcPts val="1600"/>
              </a:spcAft>
              <a:buClr>
                <a:schemeClr val="dk1"/>
              </a:buClr>
              <a:buSzPts val="1100"/>
              <a:buFont typeface="Arial"/>
              <a:buNone/>
            </a:pPr>
            <a:r>
              <a:rPr lang="en"/>
              <a:t>Allow plenty of time to implement, embed and strengthen your values before you consider changing or improving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Revisit and Improve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your values doesn’t mean they can’t change and evolve. Once you have allowed a good amount of time to embed your values and behaviours (ideally at least 6 months), revisit them with your team.</a:t>
            </a:r>
            <a:endParaRPr/>
          </a:p>
          <a:p>
            <a:pPr indent="0" lvl="0" marL="0" rtl="0" algn="l">
              <a:spcBef>
                <a:spcPts val="1600"/>
              </a:spcBef>
              <a:spcAft>
                <a:spcPts val="0"/>
              </a:spcAft>
              <a:buNone/>
            </a:pPr>
            <a:r>
              <a:rPr lang="en"/>
              <a:t>These questions may help structure your discussion: </a:t>
            </a:r>
            <a:endParaRPr/>
          </a:p>
          <a:p>
            <a:pPr indent="-298450" lvl="0" marL="457200" rtl="0" algn="l">
              <a:spcBef>
                <a:spcPts val="1600"/>
              </a:spcBef>
              <a:spcAft>
                <a:spcPts val="0"/>
              </a:spcAft>
              <a:buClr>
                <a:srgbClr val="282828"/>
              </a:buClr>
              <a:buSzPts val="1100"/>
              <a:buChar char="●"/>
            </a:pPr>
            <a:r>
              <a:rPr lang="en" sz="1100">
                <a:solidFill>
                  <a:srgbClr val="282828"/>
                </a:solidFill>
                <a:highlight>
                  <a:srgbClr val="FFFFFF"/>
                </a:highlight>
              </a:rPr>
              <a:t>Does this value still work for us</a:t>
            </a:r>
            <a:r>
              <a:rPr lang="en" sz="1100">
                <a:solidFill>
                  <a:srgbClr val="282828"/>
                </a:solidFill>
                <a:highlight>
                  <a:srgbClr val="FFFFFF"/>
                </a:highlight>
              </a:rPr>
              <a:t>? Are we still clear and agreed on its meaning?</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What has it looked like in action?</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How did we know we were living these values?</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Are there ways in which the values or behaviours have been misinterpreted?</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What impact did this have on us, our organisation and our customers?</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Are there changes we would like to make?</a:t>
            </a:r>
            <a:endParaRPr sz="1100">
              <a:solidFill>
                <a:srgbClr val="282828"/>
              </a:solidFill>
              <a:highlight>
                <a:srgbClr val="FFFFFF"/>
              </a:highlight>
            </a:endParaRPr>
          </a:p>
          <a:p>
            <a:pPr indent="0" lvl="0" marL="0" rtl="0" algn="l">
              <a:spcBef>
                <a:spcPts val="2400"/>
              </a:spcBef>
              <a:spcAft>
                <a:spcPts val="1600"/>
              </a:spcAft>
              <a:buNone/>
            </a:pPr>
            <a:r>
              <a:rPr lang="en"/>
              <a:t>After your discussion, make changes as necessary.</a:t>
            </a:r>
            <a:endParaRPr sz="1100">
              <a:solidFill>
                <a:srgbClr val="282828"/>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Addendum: Why not just stick with your </a:t>
            </a:r>
            <a:r>
              <a:rPr lang="en" sz="2700"/>
              <a:t>organisational</a:t>
            </a:r>
            <a:r>
              <a:rPr lang="en" sz="2700"/>
              <a:t> values?</a:t>
            </a:r>
            <a:endParaRPr sz="2700"/>
          </a:p>
        </p:txBody>
      </p:sp>
      <p:sp>
        <p:nvSpPr>
          <p:cNvPr id="144" name="Google Shape;144;p27"/>
          <p:cNvSpPr txBox="1"/>
          <p:nvPr>
            <p:ph idx="1" type="body"/>
          </p:nvPr>
        </p:nvSpPr>
        <p:spPr>
          <a:xfrm>
            <a:off x="311700" y="1427675"/>
            <a:ext cx="8520600" cy="31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teams can and should interpret organisational values in different ways. A sales team may have a completely different interpretation of the value to a HR team, so it’s important to facilitate and support these different understandings.</a:t>
            </a:r>
            <a:endParaRPr/>
          </a:p>
          <a:p>
            <a:pPr indent="0" lvl="0" marL="0" rtl="0" algn="l">
              <a:spcBef>
                <a:spcPts val="1600"/>
              </a:spcBef>
              <a:spcAft>
                <a:spcPts val="0"/>
              </a:spcAft>
              <a:buClr>
                <a:schemeClr val="dk1"/>
              </a:buClr>
              <a:buSzPts val="1100"/>
              <a:buFont typeface="Arial"/>
              <a:buNone/>
            </a:pPr>
            <a:r>
              <a:rPr lang="en"/>
              <a:t>This</a:t>
            </a:r>
            <a:r>
              <a:rPr lang="en"/>
              <a:t> exercise empowers teams to translate the organisational values into words that they identify with and feel ownership of. </a:t>
            </a:r>
            <a:endParaRPr/>
          </a:p>
          <a:p>
            <a:pPr indent="0" lvl="0" marL="0" rtl="0" algn="l">
              <a:spcBef>
                <a:spcPts val="1600"/>
              </a:spcBef>
              <a:spcAft>
                <a:spcPts val="1600"/>
              </a:spcAft>
              <a:buClr>
                <a:schemeClr val="dk1"/>
              </a:buClr>
              <a:buSzPts val="1100"/>
              <a:buFont typeface="Arial"/>
              <a:buNone/>
            </a:pPr>
            <a:r>
              <a:rPr lang="en"/>
              <a:t>It is possible that all or some of your team may disagree with an organisation value, or find none of their values align. In this case, take the opportunity to discuss how you could interpret that value in a way that better reflects the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 of this exercise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eam members understand what is expected of them and others.</a:t>
            </a:r>
            <a:endParaRPr/>
          </a:p>
          <a:p>
            <a:pPr indent="-342900" lvl="0" marL="457200" rtl="0" algn="l">
              <a:spcBef>
                <a:spcPts val="0"/>
              </a:spcBef>
              <a:spcAft>
                <a:spcPts val="0"/>
              </a:spcAft>
              <a:buSzPts val="1800"/>
              <a:buChar char="●"/>
            </a:pPr>
            <a:r>
              <a:rPr lang="en"/>
              <a:t>Team cohesio</a:t>
            </a:r>
            <a:r>
              <a:rPr lang="en"/>
              <a:t>n and performance improves.</a:t>
            </a:r>
            <a:endParaRPr/>
          </a:p>
          <a:p>
            <a:pPr indent="-342900" lvl="0" marL="457200" rtl="0" algn="l">
              <a:spcBef>
                <a:spcPts val="0"/>
              </a:spcBef>
              <a:spcAft>
                <a:spcPts val="0"/>
              </a:spcAft>
              <a:buSzPts val="1800"/>
              <a:buChar char="●"/>
            </a:pPr>
            <a:r>
              <a:rPr lang="en"/>
              <a:t>The team are aligned to the values of the organisation.</a:t>
            </a:r>
            <a:endParaRPr/>
          </a:p>
          <a:p>
            <a:pPr indent="-342900" lvl="0" marL="457200" rtl="0" algn="l">
              <a:spcBef>
                <a:spcPts val="0"/>
              </a:spcBef>
              <a:spcAft>
                <a:spcPts val="0"/>
              </a:spcAft>
              <a:buSzPts val="1800"/>
              <a:buChar char="●"/>
            </a:pPr>
            <a:r>
              <a:rPr lang="en"/>
              <a:t>Boundaries regarding acceptable behaviours are agreed.</a:t>
            </a:r>
            <a:endParaRPr/>
          </a:p>
          <a:p>
            <a:pPr indent="-342900" lvl="0" marL="457200" rtl="0" algn="l">
              <a:spcBef>
                <a:spcPts val="0"/>
              </a:spcBef>
              <a:spcAft>
                <a:spcPts val="0"/>
              </a:spcAft>
              <a:buSzPts val="1800"/>
              <a:buChar char="●"/>
            </a:pPr>
            <a:r>
              <a:rPr lang="en"/>
              <a:t>The degree of psychological safety of team members increases.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need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Flipcharts or Whiteboards (and appropriate pens)</a:t>
            </a:r>
            <a:endParaRPr/>
          </a:p>
          <a:p>
            <a:pPr indent="0" lvl="0" marL="0" rtl="0" algn="l">
              <a:spcBef>
                <a:spcPts val="1600"/>
              </a:spcBef>
              <a:spcAft>
                <a:spcPts val="0"/>
              </a:spcAft>
              <a:buNone/>
            </a:pPr>
            <a:r>
              <a:rPr lang="en"/>
              <a:t>Post-it notes and pens</a:t>
            </a:r>
            <a:endParaRPr/>
          </a:p>
          <a:p>
            <a:pPr indent="0" lvl="0" marL="0" rtl="0" algn="l">
              <a:spcBef>
                <a:spcPts val="1600"/>
              </a:spcBef>
              <a:spcAft>
                <a:spcPts val="0"/>
              </a:spcAft>
              <a:buNone/>
            </a:pPr>
            <a:r>
              <a:rPr lang="en"/>
              <a:t>Coloured dot stickers for voting (or you can use pens but stickers are better!)</a:t>
            </a:r>
            <a:endParaRPr/>
          </a:p>
          <a:p>
            <a:pPr indent="0" lvl="0" marL="0" rtl="0" algn="l">
              <a:spcBef>
                <a:spcPts val="1600"/>
              </a:spcBef>
              <a:spcAft>
                <a:spcPts val="0"/>
              </a:spcAft>
              <a:buNone/>
            </a:pPr>
            <a:r>
              <a:rPr lang="en"/>
              <a:t>At least 2 hours in total, but you could extend it to a half-day session. This might be part of other team exercises, and may be carried out over several days. </a:t>
            </a:r>
            <a:endParaRPr/>
          </a:p>
          <a:p>
            <a:pPr indent="0" lvl="0" marL="0" rtl="0" algn="l">
              <a:spcBef>
                <a:spcPts val="1600"/>
              </a:spcBef>
              <a:spcAft>
                <a:spcPts val="0"/>
              </a:spcAft>
              <a:buNone/>
            </a:pPr>
            <a:r>
              <a:rPr lang="en"/>
              <a:t>Timings for each stage are a rough guide.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Set the Stage (10 minutes)</a:t>
            </a:r>
            <a:endParaRPr/>
          </a:p>
        </p:txBody>
      </p:sp>
      <p:sp>
        <p:nvSpPr>
          <p:cNvPr id="78" name="Google Shape;78;p16"/>
          <p:cNvSpPr txBox="1"/>
          <p:nvPr>
            <p:ph idx="1" type="body"/>
          </p:nvPr>
        </p:nvSpPr>
        <p:spPr>
          <a:xfrm>
            <a:off x="311700" y="1152475"/>
            <a:ext cx="828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to the team that you’re all going to work together to </a:t>
            </a:r>
            <a:r>
              <a:rPr i="1" lang="en"/>
              <a:t>find out</a:t>
            </a:r>
            <a:r>
              <a:rPr lang="en"/>
              <a:t> what the team values are. Be clear that nobody is going to tell the team what their values are.</a:t>
            </a:r>
            <a:endParaRPr/>
          </a:p>
          <a:p>
            <a:pPr indent="0" lvl="0" marL="0" rtl="0" algn="l">
              <a:spcBef>
                <a:spcPts val="1600"/>
              </a:spcBef>
              <a:spcAft>
                <a:spcPts val="0"/>
              </a:spcAft>
              <a:buNone/>
            </a:pPr>
            <a:r>
              <a:rPr lang="en"/>
              <a:t>If you have a set of organisation values already, write these on a flipchart or whiteboard and keep them in view. The aim in this case will be to reframe these organisational values in a way that is meaningful for your team.</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 Values gathering (10 minutes)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each team member a stack of post-it notes and ask them to write down values that either:</a:t>
            </a:r>
            <a:endParaRPr/>
          </a:p>
          <a:p>
            <a:pPr indent="-342900" lvl="0" marL="457200" rtl="0" algn="l">
              <a:spcBef>
                <a:spcPts val="1600"/>
              </a:spcBef>
              <a:spcAft>
                <a:spcPts val="0"/>
              </a:spcAft>
              <a:buSzPts val="1800"/>
              <a:buAutoNum type="alphaLcParenR"/>
            </a:pPr>
            <a:r>
              <a:rPr lang="en"/>
              <a:t>They believe the team already possesses, or</a:t>
            </a:r>
            <a:endParaRPr/>
          </a:p>
          <a:p>
            <a:pPr indent="-342900" lvl="0" marL="457200" rtl="0" algn="l">
              <a:spcBef>
                <a:spcPts val="0"/>
              </a:spcBef>
              <a:spcAft>
                <a:spcPts val="0"/>
              </a:spcAft>
              <a:buSzPts val="1800"/>
              <a:buAutoNum type="alphaLcParenR"/>
            </a:pPr>
            <a:r>
              <a:rPr lang="en"/>
              <a:t>They would like the team to work towards.</a:t>
            </a:r>
            <a:endParaRPr/>
          </a:p>
          <a:p>
            <a:pPr indent="0" lvl="0" marL="0" rtl="0" algn="l">
              <a:spcBef>
                <a:spcPts val="1600"/>
              </a:spcBef>
              <a:spcAft>
                <a:spcPts val="1600"/>
              </a:spcAft>
              <a:buNone/>
            </a:pPr>
            <a:r>
              <a:rPr lang="en"/>
              <a:t>Encourage everyone to write all their ideas down, including those that seem obvious or fundamental. You might want to display some ideas to get people thinking, but be clear that this is a team exercise. For inspiration, see these </a:t>
            </a:r>
            <a:r>
              <a:rPr lang="en"/>
              <a:t>190 examples of great values: </a:t>
            </a:r>
            <a:r>
              <a:rPr lang="en" u="sng">
                <a:solidFill>
                  <a:schemeClr val="accent5"/>
                </a:solidFill>
                <a:hlinkClick r:id="rId3">
                  <a:extLst>
                    <a:ext uri="{A12FA001-AC4F-418D-AE19-62706E023703}">
                      <ahyp:hlinkClr val="tx"/>
                    </a:ext>
                  </a:extLst>
                </a:hlinkClick>
              </a:rPr>
              <a:t>https://inside.6q.io/190-examples-of-company-values/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3: Alignment (15 minutes) </a:t>
            </a:r>
            <a:endParaRPr/>
          </a:p>
        </p:txBody>
      </p:sp>
      <p:sp>
        <p:nvSpPr>
          <p:cNvPr id="90" name="Google Shape;90;p18"/>
          <p:cNvSpPr txBox="1"/>
          <p:nvPr>
            <p:ph idx="1" type="body"/>
          </p:nvPr>
        </p:nvSpPr>
        <p:spPr>
          <a:xfrm>
            <a:off x="311700" y="1152475"/>
            <a:ext cx="8611200" cy="18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organisation values already, take your post it notes, and place each one next to the organisation value that it best aligns with. If it aligns with more than one, use that as an opportunity to “balance” the proportions aligned to each organisation value. If something doesn’t align at all, place it to one side in a “new” category.</a:t>
            </a:r>
            <a:endParaRPr/>
          </a:p>
          <a:p>
            <a:pPr indent="0" lvl="0" marL="0" rtl="0" algn="l">
              <a:spcBef>
                <a:spcPts val="1600"/>
              </a:spcBef>
              <a:spcAft>
                <a:spcPts val="1600"/>
              </a:spcAft>
              <a:buNone/>
            </a:pPr>
            <a:r>
              <a:rPr lang="en"/>
              <a:t>If you don’t have organisation-wide values, begin to group your values into themes, removing any duplicates.</a:t>
            </a:r>
            <a:endParaRPr/>
          </a:p>
        </p:txBody>
      </p:sp>
      <p:pic>
        <p:nvPicPr>
          <p:cNvPr id="91" name="Google Shape;91;p18"/>
          <p:cNvPicPr preferRelativeResize="0"/>
          <p:nvPr/>
        </p:nvPicPr>
        <p:blipFill>
          <a:blip r:embed="rId3">
            <a:alphaModFix/>
          </a:blip>
          <a:stretch>
            <a:fillRect/>
          </a:stretch>
        </p:blipFill>
        <p:spPr>
          <a:xfrm>
            <a:off x="4921625" y="3582596"/>
            <a:ext cx="3736123" cy="124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 Distilling and Refining (5 minutes)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each team member 5 voting stickers and ask them to vote on the values that they hold most dear and feel provide the most value to the team.</a:t>
            </a:r>
            <a:endParaRPr/>
          </a:p>
          <a:p>
            <a:pPr indent="0" lvl="0" marL="0" rtl="0" algn="l">
              <a:spcBef>
                <a:spcPts val="1600"/>
              </a:spcBef>
              <a:spcAft>
                <a:spcPts val="0"/>
              </a:spcAft>
              <a:buNone/>
            </a:pPr>
            <a:r>
              <a:rPr lang="en"/>
              <a:t>After voting, remove any values with zero votes, but give the team one “veto” as a backup for an important value that should remain.</a:t>
            </a:r>
            <a:endParaRPr/>
          </a:p>
          <a:p>
            <a:pPr indent="0" lvl="0" marL="0" rtl="0" algn="l">
              <a:spcBef>
                <a:spcPts val="1600"/>
              </a:spcBef>
              <a:spcAft>
                <a:spcPts val="1600"/>
              </a:spcAft>
              <a:buNone/>
            </a:pPr>
            <a:r>
              <a:rPr lang="en"/>
              <a:t>Check that you still have all the organisational values covered. If necessary, ask the team to “bring back” some values to the board.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5: Decision Time (20 minutes)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aim now is to come up with a set 3 to 9 clearly defined, team-endorsed values. Try to retain at least 1 team value per organisation value. </a:t>
            </a:r>
            <a:endParaRPr/>
          </a:p>
          <a:p>
            <a:pPr indent="0" lvl="0" marL="0" rtl="0" algn="l">
              <a:spcBef>
                <a:spcPts val="1600"/>
              </a:spcBef>
              <a:spcAft>
                <a:spcPts val="0"/>
              </a:spcAft>
              <a:buNone/>
            </a:pPr>
            <a:r>
              <a:rPr lang="en"/>
              <a:t>You may use a mixture of discussion and voting to reach consensus. In discussions, consider:</a:t>
            </a:r>
            <a:endParaRPr/>
          </a:p>
          <a:p>
            <a:pPr indent="-298450" lvl="0" marL="457200" rtl="0" algn="l">
              <a:spcBef>
                <a:spcPts val="1600"/>
              </a:spcBef>
              <a:spcAft>
                <a:spcPts val="0"/>
              </a:spcAft>
              <a:buClr>
                <a:srgbClr val="282828"/>
              </a:buClr>
              <a:buSzPts val="1100"/>
              <a:buChar char="●"/>
            </a:pPr>
            <a:r>
              <a:rPr lang="en" sz="1100">
                <a:solidFill>
                  <a:srgbClr val="282828"/>
                </a:solidFill>
                <a:highlight>
                  <a:srgbClr val="FFFFFF"/>
                </a:highlight>
              </a:rPr>
              <a:t>What does this value mean to us? Are we clear and agreed on its meaning?</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What does it look like in action?</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How might it be misinterpreted?</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How will we know if we’re living it?</a:t>
            </a:r>
            <a:endParaRPr sz="1100">
              <a:solidFill>
                <a:srgbClr val="282828"/>
              </a:solidFill>
              <a:highlight>
                <a:srgbClr val="FFFFFF"/>
              </a:highlight>
            </a:endParaRPr>
          </a:p>
          <a:p>
            <a:pPr indent="-298450" lvl="0" marL="457200" rtl="0" algn="l">
              <a:spcBef>
                <a:spcPts val="0"/>
              </a:spcBef>
              <a:spcAft>
                <a:spcPts val="0"/>
              </a:spcAft>
              <a:buClr>
                <a:srgbClr val="282828"/>
              </a:buClr>
              <a:buSzPts val="1100"/>
              <a:buChar char="●"/>
            </a:pPr>
            <a:r>
              <a:rPr lang="en" sz="1100">
                <a:solidFill>
                  <a:srgbClr val="282828"/>
                </a:solidFill>
                <a:highlight>
                  <a:srgbClr val="FFFFFF"/>
                </a:highlight>
              </a:rPr>
              <a:t>What positive impact will this value have on us, our organisation and our customers?</a:t>
            </a:r>
            <a:endParaRPr sz="1100">
              <a:solidFill>
                <a:srgbClr val="282828"/>
              </a:solidFill>
              <a:highlight>
                <a:srgbClr val="FFFFFF"/>
              </a:highlight>
            </a:endParaRPr>
          </a:p>
          <a:p>
            <a:pPr indent="0" lvl="0" marL="0" rtl="0" algn="l">
              <a:spcBef>
                <a:spcPts val="2400"/>
              </a:spcBef>
              <a:spcAft>
                <a:spcPts val="0"/>
              </a:spcAft>
              <a:buNone/>
            </a:pPr>
            <a:r>
              <a:rPr lang="en"/>
              <a:t>On flipchart paper, write each of your agreed values as a column heading.</a:t>
            </a:r>
            <a:endParaRPr/>
          </a:p>
          <a:p>
            <a:pPr indent="0" lvl="0" marL="0" rtl="0" algn="l">
              <a:spcBef>
                <a:spcPts val="1600"/>
              </a:spcBef>
              <a:spcAft>
                <a:spcPts val="0"/>
              </a:spcAft>
              <a:buNone/>
            </a:pPr>
            <a:r>
              <a:t/>
            </a:r>
            <a:endParaRPr sz="1100">
              <a:solidFill>
                <a:srgbClr val="282828"/>
              </a:solidFill>
              <a:highlight>
                <a:srgbClr val="FFFFFF"/>
              </a:highlight>
            </a:endParaRPr>
          </a:p>
          <a:p>
            <a:pPr indent="0" lvl="0" marL="0" rtl="0" algn="l">
              <a:spcBef>
                <a:spcPts val="24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6: Create Behaviours (25 minutes)</a:t>
            </a:r>
            <a:endParaRPr/>
          </a:p>
        </p:txBody>
      </p:sp>
      <p:sp>
        <p:nvSpPr>
          <p:cNvPr id="109" name="Google Shape;109;p21"/>
          <p:cNvSpPr txBox="1"/>
          <p:nvPr>
            <p:ph idx="1" type="body"/>
          </p:nvPr>
        </p:nvSpPr>
        <p:spPr>
          <a:xfrm>
            <a:off x="128700" y="988250"/>
            <a:ext cx="8829900" cy="3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ask your team to consider what behaviours demonstrate each value.Get them to write their ideas onto post-its and </a:t>
            </a:r>
            <a:r>
              <a:rPr lang="en"/>
              <a:t>stick them into the appropriate value column.</a:t>
            </a:r>
            <a:endParaRPr/>
          </a:p>
          <a:p>
            <a:pPr indent="0" lvl="0" marL="0" rtl="0" algn="l">
              <a:spcBef>
                <a:spcPts val="1600"/>
              </a:spcBef>
              <a:spcAft>
                <a:spcPts val="0"/>
              </a:spcAft>
              <a:buClr>
                <a:schemeClr val="dk1"/>
              </a:buClr>
              <a:buSzPts val="1100"/>
              <a:buFont typeface="Arial"/>
              <a:buNone/>
            </a:pPr>
            <a:r>
              <a:rPr lang="en"/>
              <a:t>For example, if a value is </a:t>
            </a:r>
            <a:r>
              <a:rPr i="1" lang="en"/>
              <a:t>“Quality” </a:t>
            </a:r>
            <a:r>
              <a:rPr lang="en"/>
              <a:t>then a behaviour may be </a:t>
            </a:r>
            <a:r>
              <a:rPr i="1" lang="en"/>
              <a:t>“Test early, test often”.</a:t>
            </a:r>
            <a:endParaRPr i="1"/>
          </a:p>
          <a:p>
            <a:pPr indent="0" lvl="0" marL="0" rtl="0" algn="l">
              <a:spcBef>
                <a:spcPts val="1600"/>
              </a:spcBef>
              <a:spcAft>
                <a:spcPts val="0"/>
              </a:spcAft>
              <a:buClr>
                <a:schemeClr val="dk1"/>
              </a:buClr>
              <a:buSzPts val="1100"/>
              <a:buFont typeface="Arial"/>
              <a:buNone/>
            </a:pPr>
            <a:r>
              <a:rPr lang="en"/>
              <a:t>Try to avoid negative statements, e.g. rather than </a:t>
            </a:r>
            <a:r>
              <a:rPr i="1" lang="en"/>
              <a:t>“Don’t blame,”</a:t>
            </a:r>
            <a:r>
              <a:rPr lang="en"/>
              <a:t> try </a:t>
            </a:r>
            <a:r>
              <a:rPr i="1" lang="en"/>
              <a:t>“Take collective responsibility for mistakes.”</a:t>
            </a:r>
            <a:endParaRPr i="1"/>
          </a:p>
          <a:p>
            <a:pPr indent="0" lvl="0" marL="0" rtl="0" algn="l">
              <a:spcBef>
                <a:spcPts val="1600"/>
              </a:spcBef>
              <a:spcAft>
                <a:spcPts val="0"/>
              </a:spcAft>
              <a:buNone/>
            </a:pPr>
            <a:r>
              <a:rPr lang="en"/>
              <a:t>Some behaviours may represent more than one value. This is great - it simply means your values are well aligned.</a:t>
            </a:r>
            <a:endParaRPr/>
          </a:p>
          <a:p>
            <a:pPr indent="0" lvl="0" marL="0" rtl="0" algn="l">
              <a:spcBef>
                <a:spcPts val="1600"/>
              </a:spcBef>
              <a:spcAft>
                <a:spcPts val="1600"/>
              </a:spcAft>
              <a:buNone/>
            </a:pPr>
            <a:r>
              <a:rPr lang="en"/>
              <a:t>Carry out a round of voting if necessary to identify the most powerful behaviours. Aim for 2-4 behaviours per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