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FCD15CF-BD3E-495A-BC7C-172B30A58471}">
  <a:tblStyle styleId="{EFCD15CF-BD3E-495A-BC7C-172B30A5847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8a4f6bf1e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a4f6bf1e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8a4f6bf1ec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a4f6bf1ec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8a4f6bf1ec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a4f6bf1ec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a4f6bf1ec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a4f6bf1ec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8a4f6bf1ec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a4f6bf1ec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8a4f6bf1ec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a4f6bf1ec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 name="Google Shape;14;p2"/>
          <p:cNvSpPr txBox="1"/>
          <p:nvPr/>
        </p:nvSpPr>
        <p:spPr>
          <a:xfrm>
            <a:off x="7751850" y="178475"/>
            <a:ext cx="1230900" cy="19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52" name="Google Shape;52;p12"/>
          <p:cNvPicPr preferRelativeResize="0"/>
          <p:nvPr/>
        </p:nvPicPr>
        <p:blipFill>
          <a:blip r:embed="rId2">
            <a:alphaModFix/>
          </a:blip>
          <a:stretch>
            <a:fillRect/>
          </a:stretch>
        </p:blipFill>
        <p:spPr>
          <a:xfrm>
            <a:off x="97475" y="4904344"/>
            <a:ext cx="644275" cy="152475"/>
          </a:xfrm>
          <a:prstGeom prst="rect">
            <a:avLst/>
          </a:prstGeom>
          <a:noFill/>
          <a:ln>
            <a:noFill/>
          </a:ln>
        </p:spPr>
      </p:pic>
      <p:sp>
        <p:nvSpPr>
          <p:cNvPr id="53" name="Google Shape;53;p12"/>
          <p:cNvSpPr txBox="1"/>
          <p:nvPr/>
        </p:nvSpPr>
        <p:spPr>
          <a:xfrm>
            <a:off x="7966925" y="132700"/>
            <a:ext cx="10755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7487625" y="62625"/>
            <a:ext cx="1533525" cy="2476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Retrospectives</a:t>
            </a:r>
            <a:endParaRPr/>
          </a:p>
        </p:txBody>
      </p:sp>
      <p:sp>
        <p:nvSpPr>
          <p:cNvPr id="59" name="Google Shape;59;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Six Templates</a:t>
            </a:r>
            <a:endParaRPr/>
          </a:p>
        </p:txBody>
      </p:sp>
      <p:pic>
        <p:nvPicPr>
          <p:cNvPr id="60" name="Google Shape;60;p13"/>
          <p:cNvPicPr preferRelativeResize="0"/>
          <p:nvPr/>
        </p:nvPicPr>
        <p:blipFill>
          <a:blip r:embed="rId3">
            <a:alphaModFix/>
          </a:blip>
          <a:stretch>
            <a:fillRect/>
          </a:stretch>
        </p:blipFill>
        <p:spPr>
          <a:xfrm>
            <a:off x="2835950" y="673800"/>
            <a:ext cx="3472100" cy="821650"/>
          </a:xfrm>
          <a:prstGeom prst="rect">
            <a:avLst/>
          </a:prstGeom>
          <a:noFill/>
          <a:ln>
            <a:noFill/>
          </a:ln>
        </p:spPr>
      </p:pic>
      <p:sp>
        <p:nvSpPr>
          <p:cNvPr id="61" name="Google Shape;61;p13"/>
          <p:cNvSpPr txBox="1"/>
          <p:nvPr/>
        </p:nvSpPr>
        <p:spPr>
          <a:xfrm>
            <a:off x="4590700" y="3148600"/>
            <a:ext cx="2768700" cy="3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txBox="1"/>
          <p:nvPr>
            <p:ph idx="1" type="subTitle"/>
          </p:nvPr>
        </p:nvSpPr>
        <p:spPr>
          <a:xfrm>
            <a:off x="311700" y="354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Choose from one of these six retrospective templates to find the style and format that works best for your team, or mix things up by trying all or combining the different formats.</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p:nvPr/>
        </p:nvSpPr>
        <p:spPr>
          <a:xfrm>
            <a:off x="3297500" y="1165742"/>
            <a:ext cx="2540100" cy="25401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 name="Google Shape;68;p14"/>
          <p:cNvGrpSpPr/>
          <p:nvPr/>
        </p:nvGrpSpPr>
        <p:grpSpPr>
          <a:xfrm>
            <a:off x="1900218" y="996036"/>
            <a:ext cx="1882407" cy="669600"/>
            <a:chOff x="1900218" y="996036"/>
            <a:chExt cx="1882407" cy="669600"/>
          </a:xfrm>
        </p:grpSpPr>
        <p:cxnSp>
          <p:nvCxnSpPr>
            <p:cNvPr id="69" name="Google Shape;69;p14"/>
            <p:cNvCxnSpPr/>
            <p:nvPr/>
          </p:nvCxnSpPr>
          <p:spPr>
            <a:xfrm>
              <a:off x="3438525" y="1309350"/>
              <a:ext cx="344100" cy="344100"/>
            </a:xfrm>
            <a:prstGeom prst="straightConnector1">
              <a:avLst/>
            </a:prstGeom>
            <a:noFill/>
            <a:ln cap="flat" cmpd="sng" w="19050">
              <a:solidFill>
                <a:srgbClr val="0E9453"/>
              </a:solidFill>
              <a:prstDash val="solid"/>
              <a:round/>
              <a:headEnd len="med" w="med" type="oval"/>
              <a:tailEnd len="sm" w="sm" type="none"/>
            </a:ln>
          </p:spPr>
        </p:cxnSp>
        <p:sp>
          <p:nvSpPr>
            <p:cNvPr id="70" name="Google Shape;70;p14"/>
            <p:cNvSpPr txBox="1"/>
            <p:nvPr/>
          </p:nvSpPr>
          <p:spPr>
            <a:xfrm>
              <a:off x="1900218" y="996036"/>
              <a:ext cx="14952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800">
                  <a:latin typeface="Roboto"/>
                  <a:ea typeface="Roboto"/>
                  <a:cs typeface="Roboto"/>
                  <a:sym typeface="Roboto"/>
                </a:rPr>
                <a:t>What went well?</a:t>
              </a:r>
              <a:endParaRPr sz="800">
                <a:latin typeface="Roboto"/>
                <a:ea typeface="Roboto"/>
                <a:cs typeface="Roboto"/>
                <a:sym typeface="Roboto"/>
              </a:endParaRPr>
            </a:p>
            <a:p>
              <a:pPr indent="0" lvl="0" marL="0" rtl="0" algn="r">
                <a:lnSpc>
                  <a:spcPct val="115000"/>
                </a:lnSpc>
                <a:spcBef>
                  <a:spcPts val="0"/>
                </a:spcBef>
                <a:spcAft>
                  <a:spcPts val="0"/>
                </a:spcAft>
                <a:buNone/>
              </a:pPr>
              <a:r>
                <a:t/>
              </a:r>
              <a:endParaRPr sz="600">
                <a:latin typeface="Roboto"/>
                <a:ea typeface="Roboto"/>
                <a:cs typeface="Roboto"/>
                <a:sym typeface="Roboto"/>
              </a:endParaRPr>
            </a:p>
            <a:p>
              <a:pPr indent="0" lvl="0" marL="0" rtl="0" algn="r">
                <a:lnSpc>
                  <a:spcPct val="115000"/>
                </a:lnSpc>
                <a:spcBef>
                  <a:spcPts val="0"/>
                </a:spcBef>
                <a:spcAft>
                  <a:spcPts val="0"/>
                </a:spcAft>
                <a:buNone/>
              </a:pPr>
              <a:r>
                <a:rPr b="1" lang="en" sz="800">
                  <a:latin typeface="Roboto"/>
                  <a:ea typeface="Roboto"/>
                  <a:cs typeface="Roboto"/>
                  <a:sym typeface="Roboto"/>
                </a:rPr>
                <a:t>Identify successful practises and ideas.</a:t>
              </a:r>
              <a:endParaRPr b="1" sz="800">
                <a:latin typeface="Roboto"/>
                <a:ea typeface="Roboto"/>
                <a:cs typeface="Roboto"/>
                <a:sym typeface="Roboto"/>
              </a:endParaRPr>
            </a:p>
            <a:p>
              <a:pPr indent="0" lvl="0" marL="0" rtl="0" algn="r">
                <a:lnSpc>
                  <a:spcPct val="115000"/>
                </a:lnSpc>
                <a:spcBef>
                  <a:spcPts val="0"/>
                </a:spcBef>
                <a:spcAft>
                  <a:spcPts val="0"/>
                </a:spcAft>
                <a:buNone/>
              </a:pPr>
              <a:r>
                <a:rPr b="1" lang="en" sz="800">
                  <a:latin typeface="Roboto"/>
                  <a:ea typeface="Roboto"/>
                  <a:cs typeface="Roboto"/>
                  <a:sym typeface="Roboto"/>
                </a:rPr>
                <a:t>Celebrate Successes.</a:t>
              </a:r>
              <a:endParaRPr b="1" sz="800">
                <a:latin typeface="Roboto"/>
                <a:ea typeface="Roboto"/>
                <a:cs typeface="Roboto"/>
                <a:sym typeface="Roboto"/>
              </a:endParaRPr>
            </a:p>
          </p:txBody>
        </p:sp>
      </p:grpSp>
      <p:grpSp>
        <p:nvGrpSpPr>
          <p:cNvPr id="71" name="Google Shape;71;p14"/>
          <p:cNvGrpSpPr/>
          <p:nvPr/>
        </p:nvGrpSpPr>
        <p:grpSpPr>
          <a:xfrm>
            <a:off x="1900218" y="3152297"/>
            <a:ext cx="1881232" cy="669600"/>
            <a:chOff x="1900218" y="3152297"/>
            <a:chExt cx="1881232" cy="669600"/>
          </a:xfrm>
        </p:grpSpPr>
        <p:cxnSp>
          <p:nvCxnSpPr>
            <p:cNvPr id="72" name="Google Shape;72;p14"/>
            <p:cNvCxnSpPr/>
            <p:nvPr/>
          </p:nvCxnSpPr>
          <p:spPr>
            <a:xfrm flipH="1" rot="10800000">
              <a:off x="3436150" y="3214625"/>
              <a:ext cx="345300" cy="342900"/>
            </a:xfrm>
            <a:prstGeom prst="straightConnector1">
              <a:avLst/>
            </a:prstGeom>
            <a:noFill/>
            <a:ln cap="flat" cmpd="sng" w="19050">
              <a:solidFill>
                <a:srgbClr val="085631"/>
              </a:solidFill>
              <a:prstDash val="solid"/>
              <a:round/>
              <a:headEnd len="med" w="med" type="oval"/>
              <a:tailEnd len="sm" w="sm" type="none"/>
            </a:ln>
          </p:spPr>
        </p:cxnSp>
        <p:sp>
          <p:nvSpPr>
            <p:cNvPr id="73" name="Google Shape;73;p14"/>
            <p:cNvSpPr txBox="1"/>
            <p:nvPr/>
          </p:nvSpPr>
          <p:spPr>
            <a:xfrm>
              <a:off x="1900218" y="3152297"/>
              <a:ext cx="14952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800">
                  <a:latin typeface="Roboto"/>
                  <a:ea typeface="Roboto"/>
                  <a:cs typeface="Roboto"/>
                  <a:sym typeface="Roboto"/>
                </a:rPr>
                <a:t>What changes are we going to commit to next?</a:t>
              </a:r>
              <a:endParaRPr sz="800">
                <a:latin typeface="Roboto"/>
                <a:ea typeface="Roboto"/>
                <a:cs typeface="Roboto"/>
                <a:sym typeface="Roboto"/>
              </a:endParaRPr>
            </a:p>
            <a:p>
              <a:pPr indent="0" lvl="0" marL="0" rtl="0" algn="r">
                <a:lnSpc>
                  <a:spcPct val="115000"/>
                </a:lnSpc>
                <a:spcBef>
                  <a:spcPts val="0"/>
                </a:spcBef>
                <a:spcAft>
                  <a:spcPts val="0"/>
                </a:spcAft>
                <a:buNone/>
              </a:pPr>
              <a:r>
                <a:t/>
              </a:r>
              <a:endParaRPr sz="600">
                <a:latin typeface="Roboto"/>
                <a:ea typeface="Roboto"/>
                <a:cs typeface="Roboto"/>
                <a:sym typeface="Roboto"/>
              </a:endParaRPr>
            </a:p>
            <a:p>
              <a:pPr indent="0" lvl="0" marL="0" rtl="0" algn="r">
                <a:lnSpc>
                  <a:spcPct val="115000"/>
                </a:lnSpc>
                <a:spcBef>
                  <a:spcPts val="0"/>
                </a:spcBef>
                <a:spcAft>
                  <a:spcPts val="0"/>
                </a:spcAft>
                <a:buNone/>
              </a:pPr>
              <a:r>
                <a:rPr b="1" lang="en" sz="800">
                  <a:latin typeface="Roboto"/>
                  <a:ea typeface="Roboto"/>
                  <a:cs typeface="Roboto"/>
                  <a:sym typeface="Roboto"/>
                </a:rPr>
                <a:t>Commit to improvements to be made and agree the next retrospective date.</a:t>
              </a:r>
              <a:endParaRPr b="1" sz="800">
                <a:latin typeface="Roboto"/>
                <a:ea typeface="Roboto"/>
                <a:cs typeface="Roboto"/>
                <a:sym typeface="Roboto"/>
              </a:endParaRPr>
            </a:p>
          </p:txBody>
        </p:sp>
      </p:grpSp>
      <p:sp>
        <p:nvSpPr>
          <p:cNvPr id="74" name="Google Shape;74;p14"/>
          <p:cNvSpPr/>
          <p:nvPr/>
        </p:nvSpPr>
        <p:spPr>
          <a:xfrm flipH="1" rot="-1800047">
            <a:off x="3221956" y="1086434"/>
            <a:ext cx="2690936" cy="2690936"/>
          </a:xfrm>
          <a:prstGeom prst="blockArc">
            <a:avLst>
              <a:gd fmla="val 14348563" name="adj1"/>
              <a:gd fmla="val 19872341" name="adj2"/>
              <a:gd fmla="val 9100" name="adj3"/>
            </a:avLst>
          </a:prstGeom>
          <a:solidFill>
            <a:srgbClr val="0E9453"/>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 name="Google Shape;75;p14"/>
          <p:cNvGrpSpPr/>
          <p:nvPr/>
        </p:nvGrpSpPr>
        <p:grpSpPr>
          <a:xfrm>
            <a:off x="5343425" y="3152297"/>
            <a:ext cx="1870327" cy="669600"/>
            <a:chOff x="5343425" y="3152297"/>
            <a:chExt cx="1870327" cy="669600"/>
          </a:xfrm>
        </p:grpSpPr>
        <p:cxnSp>
          <p:nvCxnSpPr>
            <p:cNvPr id="76" name="Google Shape;76;p14"/>
            <p:cNvCxnSpPr/>
            <p:nvPr/>
          </p:nvCxnSpPr>
          <p:spPr>
            <a:xfrm rot="10800000">
              <a:off x="5343425" y="3214625"/>
              <a:ext cx="354900" cy="350100"/>
            </a:xfrm>
            <a:prstGeom prst="straightConnector1">
              <a:avLst/>
            </a:prstGeom>
            <a:noFill/>
            <a:ln cap="flat" cmpd="sng" w="19050">
              <a:solidFill>
                <a:srgbClr val="0E9453"/>
              </a:solidFill>
              <a:prstDash val="solid"/>
              <a:round/>
              <a:headEnd len="med" w="med" type="oval"/>
              <a:tailEnd len="sm" w="sm" type="none"/>
            </a:ln>
          </p:spPr>
        </p:cxnSp>
        <p:sp>
          <p:nvSpPr>
            <p:cNvPr id="77" name="Google Shape;77;p14"/>
            <p:cNvSpPr txBox="1"/>
            <p:nvPr/>
          </p:nvSpPr>
          <p:spPr>
            <a:xfrm>
              <a:off x="5718552" y="3152297"/>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latin typeface="Roboto"/>
                  <a:ea typeface="Roboto"/>
                  <a:cs typeface="Roboto"/>
                  <a:sym typeface="Roboto"/>
                </a:rPr>
                <a:t>Were any changes that we made successful?</a:t>
              </a:r>
              <a:endParaRPr sz="800">
                <a:latin typeface="Roboto"/>
                <a:ea typeface="Roboto"/>
                <a:cs typeface="Roboto"/>
                <a:sym typeface="Roboto"/>
              </a:endParaRPr>
            </a:p>
            <a:p>
              <a:pPr indent="0" lvl="0" marL="0" rtl="0" algn="l">
                <a:lnSpc>
                  <a:spcPct val="115000"/>
                </a:lnSpc>
                <a:spcBef>
                  <a:spcPts val="0"/>
                </a:spcBef>
                <a:spcAft>
                  <a:spcPts val="0"/>
                </a:spcAft>
                <a:buNone/>
              </a:pPr>
              <a:r>
                <a:t/>
              </a:r>
              <a:endParaRPr sz="600">
                <a:latin typeface="Roboto"/>
                <a:ea typeface="Roboto"/>
                <a:cs typeface="Roboto"/>
                <a:sym typeface="Roboto"/>
              </a:endParaRPr>
            </a:p>
            <a:p>
              <a:pPr indent="0" lvl="0" marL="0" rtl="0" algn="l">
                <a:lnSpc>
                  <a:spcPct val="115000"/>
                </a:lnSpc>
                <a:spcBef>
                  <a:spcPts val="0"/>
                </a:spcBef>
                <a:spcAft>
                  <a:spcPts val="0"/>
                </a:spcAft>
                <a:buNone/>
              </a:pPr>
              <a:r>
                <a:rPr b="1" lang="en" sz="800">
                  <a:latin typeface="Roboto"/>
                  <a:ea typeface="Roboto"/>
                  <a:cs typeface="Roboto"/>
                  <a:sym typeface="Roboto"/>
                </a:rPr>
                <a:t>Check in and validate that any changes that were made actually </a:t>
              </a:r>
              <a:r>
                <a:rPr b="1" lang="en" sz="800">
                  <a:latin typeface="Roboto"/>
                  <a:ea typeface="Roboto"/>
                  <a:cs typeface="Roboto"/>
                  <a:sym typeface="Roboto"/>
                </a:rPr>
                <a:t>benefited</a:t>
              </a:r>
              <a:r>
                <a:rPr b="1" lang="en" sz="800">
                  <a:latin typeface="Roboto"/>
                  <a:ea typeface="Roboto"/>
                  <a:cs typeface="Roboto"/>
                  <a:sym typeface="Roboto"/>
                </a:rPr>
                <a:t> the team. If not, are they to be continued, or do you need more time?</a:t>
              </a:r>
              <a:endParaRPr b="1" sz="800">
                <a:latin typeface="Roboto"/>
                <a:ea typeface="Roboto"/>
                <a:cs typeface="Roboto"/>
                <a:sym typeface="Roboto"/>
              </a:endParaRPr>
            </a:p>
          </p:txBody>
        </p:sp>
      </p:grpSp>
      <p:grpSp>
        <p:nvGrpSpPr>
          <p:cNvPr id="78" name="Google Shape;78;p14"/>
          <p:cNvGrpSpPr/>
          <p:nvPr/>
        </p:nvGrpSpPr>
        <p:grpSpPr>
          <a:xfrm>
            <a:off x="5344775" y="996036"/>
            <a:ext cx="1868977" cy="669600"/>
            <a:chOff x="5344775" y="996036"/>
            <a:chExt cx="1868977" cy="669600"/>
          </a:xfrm>
        </p:grpSpPr>
        <p:cxnSp>
          <p:nvCxnSpPr>
            <p:cNvPr id="79" name="Google Shape;79;p14"/>
            <p:cNvCxnSpPr/>
            <p:nvPr/>
          </p:nvCxnSpPr>
          <p:spPr>
            <a:xfrm flipH="1">
              <a:off x="5344775" y="1314450"/>
              <a:ext cx="336900" cy="339000"/>
            </a:xfrm>
            <a:prstGeom prst="straightConnector1">
              <a:avLst/>
            </a:prstGeom>
            <a:noFill/>
            <a:ln cap="flat" cmpd="sng" w="19050">
              <a:solidFill>
                <a:srgbClr val="085631"/>
              </a:solidFill>
              <a:prstDash val="solid"/>
              <a:round/>
              <a:headEnd len="med" w="med" type="oval"/>
              <a:tailEnd len="sm" w="sm" type="none"/>
            </a:ln>
          </p:spPr>
        </p:cxnSp>
        <p:sp>
          <p:nvSpPr>
            <p:cNvPr id="80" name="Google Shape;80;p14"/>
            <p:cNvSpPr txBox="1"/>
            <p:nvPr/>
          </p:nvSpPr>
          <p:spPr>
            <a:xfrm>
              <a:off x="5718552" y="996036"/>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latin typeface="Roboto"/>
                  <a:ea typeface="Roboto"/>
                  <a:cs typeface="Roboto"/>
                  <a:sym typeface="Roboto"/>
                </a:rPr>
                <a:t>What could be improved?</a:t>
              </a:r>
              <a:endParaRPr sz="800">
                <a:latin typeface="Roboto"/>
                <a:ea typeface="Roboto"/>
                <a:cs typeface="Roboto"/>
                <a:sym typeface="Roboto"/>
              </a:endParaRPr>
            </a:p>
            <a:p>
              <a:pPr indent="0" lvl="0" marL="0" rtl="0" algn="l">
                <a:lnSpc>
                  <a:spcPct val="115000"/>
                </a:lnSpc>
                <a:spcBef>
                  <a:spcPts val="0"/>
                </a:spcBef>
                <a:spcAft>
                  <a:spcPts val="0"/>
                </a:spcAft>
                <a:buNone/>
              </a:pPr>
              <a:r>
                <a:t/>
              </a:r>
              <a:endParaRPr sz="600">
                <a:latin typeface="Roboto"/>
                <a:ea typeface="Roboto"/>
                <a:cs typeface="Roboto"/>
                <a:sym typeface="Roboto"/>
              </a:endParaRPr>
            </a:p>
            <a:p>
              <a:pPr indent="0" lvl="0" marL="0" rtl="0" algn="l">
                <a:lnSpc>
                  <a:spcPct val="115000"/>
                </a:lnSpc>
                <a:spcBef>
                  <a:spcPts val="0"/>
                </a:spcBef>
                <a:spcAft>
                  <a:spcPts val="0"/>
                </a:spcAft>
                <a:buNone/>
              </a:pPr>
              <a:r>
                <a:rPr b="1" lang="en" sz="800">
                  <a:latin typeface="Roboto"/>
                  <a:ea typeface="Roboto"/>
                  <a:cs typeface="Roboto"/>
                  <a:sym typeface="Roboto"/>
                </a:rPr>
                <a:t>Identify practises, ideas and areas for improvement. </a:t>
              </a:r>
              <a:endParaRPr b="1" sz="800">
                <a:latin typeface="Roboto"/>
                <a:ea typeface="Roboto"/>
                <a:cs typeface="Roboto"/>
                <a:sym typeface="Roboto"/>
              </a:endParaRPr>
            </a:p>
            <a:p>
              <a:pPr indent="0" lvl="0" marL="0" rtl="0" algn="l">
                <a:lnSpc>
                  <a:spcPct val="115000"/>
                </a:lnSpc>
                <a:spcBef>
                  <a:spcPts val="0"/>
                </a:spcBef>
                <a:spcAft>
                  <a:spcPts val="0"/>
                </a:spcAft>
                <a:buNone/>
              </a:pPr>
              <a:r>
                <a:rPr b="1" lang="en" sz="800">
                  <a:latin typeface="Roboto"/>
                  <a:ea typeface="Roboto"/>
                  <a:cs typeface="Roboto"/>
                  <a:sym typeface="Roboto"/>
                </a:rPr>
                <a:t>Gather suggestions from inside and outside the team.</a:t>
              </a:r>
              <a:endParaRPr b="1" sz="800">
                <a:latin typeface="Roboto"/>
                <a:ea typeface="Roboto"/>
                <a:cs typeface="Roboto"/>
                <a:sym typeface="Roboto"/>
              </a:endParaRPr>
            </a:p>
          </p:txBody>
        </p:sp>
      </p:grpSp>
      <p:sp>
        <p:nvSpPr>
          <p:cNvPr id="81" name="Google Shape;81;p14"/>
          <p:cNvSpPr txBox="1"/>
          <p:nvPr/>
        </p:nvSpPr>
        <p:spPr>
          <a:xfrm>
            <a:off x="3845784" y="2056460"/>
            <a:ext cx="1443600" cy="804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latin typeface="Roboto"/>
                <a:ea typeface="Roboto"/>
                <a:cs typeface="Roboto"/>
                <a:sym typeface="Roboto"/>
              </a:rPr>
              <a:t>Cyclical Retrospective</a:t>
            </a:r>
            <a:endParaRPr sz="1200"/>
          </a:p>
        </p:txBody>
      </p:sp>
      <p:sp>
        <p:nvSpPr>
          <p:cNvPr id="82" name="Google Shape;82;p14"/>
          <p:cNvSpPr/>
          <p:nvPr/>
        </p:nvSpPr>
        <p:spPr>
          <a:xfrm rot="1800047">
            <a:off x="3219843" y="1086434"/>
            <a:ext cx="2690936" cy="2690936"/>
          </a:xfrm>
          <a:prstGeom prst="blockArc">
            <a:avLst>
              <a:gd fmla="val 14545937" name="adj1"/>
              <a:gd fmla="val 19902139" name="adj2"/>
              <a:gd fmla="val 9115" name="adj3"/>
            </a:avLst>
          </a:prstGeom>
          <a:solidFill>
            <a:srgbClr val="08563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rot="9000757">
            <a:off x="3213964" y="1086020"/>
            <a:ext cx="2690226" cy="2690226"/>
          </a:xfrm>
          <a:prstGeom prst="blockArc">
            <a:avLst>
              <a:gd fmla="val 18041678" name="adj1"/>
              <a:gd fmla="val 1798478" name="adj2"/>
              <a:gd fmla="val 9595" name="adj3"/>
            </a:avLst>
          </a:prstGeom>
          <a:solidFill>
            <a:srgbClr val="085631"/>
          </a:solidFill>
          <a:ln>
            <a:noFill/>
          </a:ln>
          <a:effectLst>
            <a:outerShdw blurRad="71438" rotWithShape="0" algn="bl"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flipH="1" rot="-9000757">
            <a:off x="3221634" y="1086770"/>
            <a:ext cx="2690226" cy="2690226"/>
          </a:xfrm>
          <a:prstGeom prst="blockArc">
            <a:avLst>
              <a:gd fmla="val 17967225" name="adj1"/>
              <a:gd fmla="val 1529547" name="adj2"/>
              <a:gd fmla="val 9279" name="adj3"/>
            </a:avLst>
          </a:prstGeom>
          <a:solidFill>
            <a:srgbClr val="0E9453"/>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rot="8100000">
            <a:off x="3166119" y="2257450"/>
            <a:ext cx="363170" cy="363170"/>
          </a:xfrm>
          <a:prstGeom prst="rtTriangle">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rot="-2700000">
            <a:off x="5598628" y="2250288"/>
            <a:ext cx="363170" cy="363170"/>
          </a:xfrm>
          <a:prstGeom prst="rtTriangle">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rot="2700000">
            <a:off x="4382023" y="3463061"/>
            <a:ext cx="363170" cy="363170"/>
          </a:xfrm>
          <a:prstGeom prst="rtTriangle">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rot="-8100000">
            <a:off x="4382715" y="1027393"/>
            <a:ext cx="363170" cy="363170"/>
          </a:xfrm>
          <a:prstGeom prst="rtTriangle">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5"/>
          <p:cNvSpPr/>
          <p:nvPr/>
        </p:nvSpPr>
        <p:spPr>
          <a:xfrm>
            <a:off x="3297683" y="1234985"/>
            <a:ext cx="2729700" cy="2791800"/>
          </a:xfrm>
          <a:prstGeom prst="ellipse">
            <a:avLst/>
          </a:prstGeom>
          <a:solidFill>
            <a:srgbClr val="65F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 name="Google Shape;94;p15"/>
          <p:cNvGrpSpPr/>
          <p:nvPr/>
        </p:nvGrpSpPr>
        <p:grpSpPr>
          <a:xfrm>
            <a:off x="3818249" y="917853"/>
            <a:ext cx="1688614" cy="1727168"/>
            <a:chOff x="3611776" y="414352"/>
            <a:chExt cx="2166000" cy="2166000"/>
          </a:xfrm>
        </p:grpSpPr>
        <p:sp>
          <p:nvSpPr>
            <p:cNvPr id="95" name="Google Shape;95;p15"/>
            <p:cNvSpPr/>
            <p:nvPr/>
          </p:nvSpPr>
          <p:spPr>
            <a:xfrm>
              <a:off x="3611776" y="414352"/>
              <a:ext cx="2166000" cy="2166000"/>
            </a:xfrm>
            <a:prstGeom prst="ellipse">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txBox="1"/>
            <p:nvPr/>
          </p:nvSpPr>
          <p:spPr>
            <a:xfrm>
              <a:off x="3967546" y="1027503"/>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Start Doing</a:t>
              </a:r>
              <a:endParaRPr sz="1000">
                <a:solidFill>
                  <a:srgbClr val="FFFFFF"/>
                </a:solidFill>
                <a:latin typeface="Roboto"/>
                <a:ea typeface="Roboto"/>
                <a:cs typeface="Roboto"/>
                <a:sym typeface="Roboto"/>
              </a:endParaRPr>
            </a:p>
          </p:txBody>
        </p:sp>
      </p:grpSp>
      <p:grpSp>
        <p:nvGrpSpPr>
          <p:cNvPr id="97" name="Google Shape;97;p15"/>
          <p:cNvGrpSpPr/>
          <p:nvPr/>
        </p:nvGrpSpPr>
        <p:grpSpPr>
          <a:xfrm>
            <a:off x="4559246" y="2208454"/>
            <a:ext cx="1688614" cy="1727168"/>
            <a:chOff x="4562258" y="2032864"/>
            <a:chExt cx="2166000" cy="2166000"/>
          </a:xfrm>
        </p:grpSpPr>
        <p:sp>
          <p:nvSpPr>
            <p:cNvPr id="98" name="Google Shape;98;p15"/>
            <p:cNvSpPr/>
            <p:nvPr/>
          </p:nvSpPr>
          <p:spPr>
            <a:xfrm>
              <a:off x="4562258" y="2032864"/>
              <a:ext cx="2166000" cy="2166000"/>
            </a:xfrm>
            <a:prstGeom prst="ellipse">
              <a:avLst/>
            </a:prstGeom>
            <a:solidFill>
              <a:srgbClr val="0B77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txBox="1"/>
            <p:nvPr/>
          </p:nvSpPr>
          <p:spPr>
            <a:xfrm>
              <a:off x="5079846" y="2834728"/>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Continue Doing</a:t>
              </a:r>
              <a:endParaRPr sz="1000">
                <a:solidFill>
                  <a:srgbClr val="FFFFFF"/>
                </a:solidFill>
                <a:latin typeface="Roboto"/>
                <a:ea typeface="Roboto"/>
                <a:cs typeface="Roboto"/>
                <a:sym typeface="Roboto"/>
              </a:endParaRPr>
            </a:p>
          </p:txBody>
        </p:sp>
      </p:grpSp>
      <p:grpSp>
        <p:nvGrpSpPr>
          <p:cNvPr id="100" name="Google Shape;100;p15"/>
          <p:cNvGrpSpPr/>
          <p:nvPr/>
        </p:nvGrpSpPr>
        <p:grpSpPr>
          <a:xfrm>
            <a:off x="3109671" y="2208454"/>
            <a:ext cx="1688614" cy="1727168"/>
            <a:chOff x="2702876" y="2032864"/>
            <a:chExt cx="2166000" cy="2166000"/>
          </a:xfrm>
        </p:grpSpPr>
        <p:sp>
          <p:nvSpPr>
            <p:cNvPr id="101" name="Google Shape;101;p15"/>
            <p:cNvSpPr/>
            <p:nvPr/>
          </p:nvSpPr>
          <p:spPr>
            <a:xfrm>
              <a:off x="2702876" y="2032864"/>
              <a:ext cx="2166000" cy="2166000"/>
            </a:xfrm>
            <a:prstGeom prst="ellipse">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txBox="1"/>
            <p:nvPr/>
          </p:nvSpPr>
          <p:spPr>
            <a:xfrm>
              <a:off x="2855281" y="2834728"/>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Stop Doing</a:t>
              </a:r>
              <a:endParaRPr sz="1000">
                <a:solidFill>
                  <a:srgbClr val="FFFFFF"/>
                </a:solidFill>
                <a:latin typeface="Roboto"/>
                <a:ea typeface="Roboto"/>
                <a:cs typeface="Roboto"/>
                <a:sym typeface="Roboto"/>
              </a:endParaRPr>
            </a:p>
          </p:txBody>
        </p:sp>
      </p:grpSp>
      <p:sp>
        <p:nvSpPr>
          <p:cNvPr id="103" name="Google Shape;103;p15"/>
          <p:cNvSpPr/>
          <p:nvPr/>
        </p:nvSpPr>
        <p:spPr>
          <a:xfrm>
            <a:off x="4186877" y="2139348"/>
            <a:ext cx="955500" cy="977400"/>
          </a:xfrm>
          <a:prstGeom prst="ellipse">
            <a:avLst/>
          </a:prstGeom>
          <a:solidFill>
            <a:srgbClr val="65F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 name="Google Shape;104;p15"/>
          <p:cNvCxnSpPr/>
          <p:nvPr/>
        </p:nvCxnSpPr>
        <p:spPr>
          <a:xfrm>
            <a:off x="4800" y="4800"/>
            <a:ext cx="3448500" cy="1981800"/>
          </a:xfrm>
          <a:prstGeom prst="straightConnector1">
            <a:avLst/>
          </a:prstGeom>
          <a:noFill/>
          <a:ln cap="flat" cmpd="sng" w="9525">
            <a:solidFill>
              <a:schemeClr val="dk2"/>
            </a:solidFill>
            <a:prstDash val="solid"/>
            <a:round/>
            <a:headEnd len="med" w="med" type="none"/>
            <a:tailEnd len="med" w="med" type="none"/>
          </a:ln>
        </p:spPr>
      </p:cxnSp>
      <p:cxnSp>
        <p:nvCxnSpPr>
          <p:cNvPr id="105" name="Google Shape;105;p15"/>
          <p:cNvCxnSpPr/>
          <p:nvPr/>
        </p:nvCxnSpPr>
        <p:spPr>
          <a:xfrm flipH="1">
            <a:off x="5863050" y="0"/>
            <a:ext cx="3289500" cy="1959600"/>
          </a:xfrm>
          <a:prstGeom prst="straightConnector1">
            <a:avLst/>
          </a:prstGeom>
          <a:noFill/>
          <a:ln cap="flat" cmpd="sng" w="9525">
            <a:solidFill>
              <a:schemeClr val="dk2"/>
            </a:solidFill>
            <a:prstDash val="solid"/>
            <a:round/>
            <a:headEnd len="med" w="med" type="none"/>
            <a:tailEnd len="med" w="med" type="none"/>
          </a:ln>
        </p:spPr>
      </p:cxnSp>
      <p:cxnSp>
        <p:nvCxnSpPr>
          <p:cNvPr id="106" name="Google Shape;106;p15"/>
          <p:cNvCxnSpPr>
            <a:stCxn id="93" idx="4"/>
          </p:cNvCxnSpPr>
          <p:nvPr/>
        </p:nvCxnSpPr>
        <p:spPr>
          <a:xfrm flipH="1">
            <a:off x="4658033" y="4026785"/>
            <a:ext cx="4500" cy="1102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graphicFrame>
        <p:nvGraphicFramePr>
          <p:cNvPr id="111" name="Google Shape;111;p16"/>
          <p:cNvGraphicFramePr/>
          <p:nvPr/>
        </p:nvGraphicFramePr>
        <p:xfrm>
          <a:off x="81100" y="96000"/>
          <a:ext cx="3000000" cy="3000000"/>
        </p:xfrm>
        <a:graphic>
          <a:graphicData uri="http://schemas.openxmlformats.org/drawingml/2006/table">
            <a:tbl>
              <a:tblPr>
                <a:noFill/>
                <a:tableStyleId>{EFCD15CF-BD3E-495A-BC7C-172B30A58471}</a:tableStyleId>
              </a:tblPr>
              <a:tblGrid>
                <a:gridCol w="4490900"/>
                <a:gridCol w="4514550"/>
              </a:tblGrid>
              <a:tr h="2574800">
                <a:tc>
                  <a:txBody>
                    <a:bodyPr/>
                    <a:lstStyle/>
                    <a:p>
                      <a:pPr indent="0" lvl="0" marL="0" rtl="0" algn="l">
                        <a:spcBef>
                          <a:spcPts val="0"/>
                        </a:spcBef>
                        <a:spcAft>
                          <a:spcPts val="0"/>
                        </a:spcAft>
                        <a:buNone/>
                      </a:pPr>
                      <a:r>
                        <a:rPr lang="en"/>
                        <a:t>Do more of this!</a:t>
                      </a:r>
                      <a:endParaRPr/>
                    </a:p>
                  </a:txBody>
                  <a:tcPr marT="91425" marB="91425" marR="91425" marL="91425">
                    <a:lnL cap="flat" cmpd="sng" w="38100">
                      <a:solidFill>
                        <a:srgbClr val="666666"/>
                      </a:solidFill>
                      <a:prstDash val="solid"/>
                      <a:round/>
                      <a:headEnd len="sm" w="sm" type="none"/>
                      <a:tailEnd len="sm" w="sm" type="none"/>
                    </a:lnL>
                    <a:lnR cap="flat" cmpd="sng" w="38100">
                      <a:solidFill>
                        <a:srgbClr val="666666"/>
                      </a:solidFill>
                      <a:prstDash val="solid"/>
                      <a:round/>
                      <a:headEnd len="sm" w="sm" type="none"/>
                      <a:tailEnd len="sm" w="sm" type="none"/>
                    </a:lnR>
                    <a:lnT cap="flat" cmpd="sng" w="38100">
                      <a:solidFill>
                        <a:srgbClr val="666666"/>
                      </a:solidFill>
                      <a:prstDash val="solid"/>
                      <a:round/>
                      <a:headEnd len="sm" w="sm" type="none"/>
                      <a:tailEnd len="sm" w="sm" type="none"/>
                    </a:lnT>
                    <a:lnB cap="flat" cmpd="sng" w="38100">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a:t>Do less of this!</a:t>
                      </a:r>
                      <a:endParaRPr/>
                    </a:p>
                  </a:txBody>
                  <a:tcPr marT="91425" marB="91425" marR="91425" marL="91425">
                    <a:lnL cap="flat" cmpd="sng" w="38100">
                      <a:solidFill>
                        <a:srgbClr val="666666"/>
                      </a:solidFill>
                      <a:prstDash val="solid"/>
                      <a:round/>
                      <a:headEnd len="sm" w="sm" type="none"/>
                      <a:tailEnd len="sm" w="sm" type="none"/>
                    </a:lnL>
                    <a:lnR cap="flat" cmpd="sng" w="38100">
                      <a:solidFill>
                        <a:srgbClr val="666666"/>
                      </a:solidFill>
                      <a:prstDash val="solid"/>
                      <a:round/>
                      <a:headEnd len="sm" w="sm" type="none"/>
                      <a:tailEnd len="sm" w="sm" type="none"/>
                    </a:lnR>
                    <a:lnT cap="flat" cmpd="sng" w="38100">
                      <a:solidFill>
                        <a:srgbClr val="666666"/>
                      </a:solidFill>
                      <a:prstDash val="solid"/>
                      <a:round/>
                      <a:headEnd len="sm" w="sm" type="none"/>
                      <a:tailEnd len="sm" w="sm" type="none"/>
                    </a:lnT>
                    <a:lnB cap="flat" cmpd="sng" w="38100">
                      <a:solidFill>
                        <a:srgbClr val="666666"/>
                      </a:solidFill>
                      <a:prstDash val="solid"/>
                      <a:round/>
                      <a:headEnd len="sm" w="sm" type="none"/>
                      <a:tailEnd len="sm" w="sm" type="none"/>
                    </a:lnB>
                  </a:tcPr>
                </a:tc>
              </a:tr>
              <a:tr h="2397200">
                <a:tc>
                  <a:txBody>
                    <a:bodyPr/>
                    <a:lstStyle/>
                    <a:p>
                      <a:pPr indent="0" lvl="0" marL="0" rtl="0" algn="l">
                        <a:spcBef>
                          <a:spcPts val="0"/>
                        </a:spcBef>
                        <a:spcAft>
                          <a:spcPts val="0"/>
                        </a:spcAft>
                        <a:buNone/>
                      </a:pPr>
                      <a:r>
                        <a:rPr lang="en"/>
                        <a:t>Any Questions?</a:t>
                      </a:r>
                      <a:endParaRPr/>
                    </a:p>
                  </a:txBody>
                  <a:tcPr marT="91425" marB="91425" marR="91425" marL="91425">
                    <a:lnL cap="flat" cmpd="sng" w="38100">
                      <a:solidFill>
                        <a:srgbClr val="666666"/>
                      </a:solidFill>
                      <a:prstDash val="solid"/>
                      <a:round/>
                      <a:headEnd len="sm" w="sm" type="none"/>
                      <a:tailEnd len="sm" w="sm" type="none"/>
                    </a:lnL>
                    <a:lnR cap="flat" cmpd="sng" w="38100">
                      <a:solidFill>
                        <a:srgbClr val="666666"/>
                      </a:solidFill>
                      <a:prstDash val="solid"/>
                      <a:round/>
                      <a:headEnd len="sm" w="sm" type="none"/>
                      <a:tailEnd len="sm" w="sm" type="none"/>
                    </a:lnR>
                    <a:lnT cap="flat" cmpd="sng" w="38100">
                      <a:solidFill>
                        <a:srgbClr val="666666"/>
                      </a:solidFill>
                      <a:prstDash val="solid"/>
                      <a:round/>
                      <a:headEnd len="sm" w="sm" type="none"/>
                      <a:tailEnd len="sm" w="sm" type="none"/>
                    </a:lnT>
                    <a:lnB cap="flat" cmpd="sng" w="38100">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a:t>Lightbulb Ideas!</a:t>
                      </a:r>
                      <a:endParaRPr/>
                    </a:p>
                  </a:txBody>
                  <a:tcPr marT="91425" marB="91425" marR="91425" marL="91425">
                    <a:lnL cap="flat" cmpd="sng" w="38100">
                      <a:solidFill>
                        <a:srgbClr val="666666"/>
                      </a:solidFill>
                      <a:prstDash val="solid"/>
                      <a:round/>
                      <a:headEnd len="sm" w="sm" type="none"/>
                      <a:tailEnd len="sm" w="sm" type="none"/>
                    </a:lnL>
                    <a:lnR cap="flat" cmpd="sng" w="38100">
                      <a:solidFill>
                        <a:srgbClr val="666666"/>
                      </a:solidFill>
                      <a:prstDash val="solid"/>
                      <a:round/>
                      <a:headEnd len="sm" w="sm" type="none"/>
                      <a:tailEnd len="sm" w="sm" type="none"/>
                    </a:lnR>
                    <a:lnT cap="flat" cmpd="sng" w="38100">
                      <a:solidFill>
                        <a:srgbClr val="666666"/>
                      </a:solidFill>
                      <a:prstDash val="solid"/>
                      <a:round/>
                      <a:headEnd len="sm" w="sm" type="none"/>
                      <a:tailEnd len="sm" w="sm" type="none"/>
                    </a:lnT>
                    <a:lnB cap="flat" cmpd="sng" w="38100">
                      <a:solidFill>
                        <a:srgbClr val="666666"/>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graphicFrame>
        <p:nvGraphicFramePr>
          <p:cNvPr id="116" name="Google Shape;116;p17"/>
          <p:cNvGraphicFramePr/>
          <p:nvPr/>
        </p:nvGraphicFramePr>
        <p:xfrm>
          <a:off x="81100" y="96000"/>
          <a:ext cx="3000000" cy="3000000"/>
        </p:xfrm>
        <a:graphic>
          <a:graphicData uri="http://schemas.openxmlformats.org/drawingml/2006/table">
            <a:tbl>
              <a:tblPr>
                <a:noFill/>
                <a:tableStyleId>{EFCD15CF-BD3E-495A-BC7C-172B30A58471}</a:tableStyleId>
              </a:tblPr>
              <a:tblGrid>
                <a:gridCol w="4490900"/>
                <a:gridCol w="4514550"/>
              </a:tblGrid>
              <a:tr h="2574800">
                <a:tc>
                  <a:txBody>
                    <a:bodyPr/>
                    <a:lstStyle/>
                    <a:p>
                      <a:pPr indent="0" lvl="0" marL="0" rtl="0" algn="l">
                        <a:spcBef>
                          <a:spcPts val="0"/>
                        </a:spcBef>
                        <a:spcAft>
                          <a:spcPts val="0"/>
                        </a:spcAft>
                        <a:buNone/>
                      </a:pPr>
                      <a:r>
                        <a:rPr lang="en"/>
                        <a:t>We Liked</a:t>
                      </a:r>
                      <a:endParaRPr/>
                    </a:p>
                  </a:txBody>
                  <a:tcPr marT="91425" marB="91425" marR="91425" marL="91425">
                    <a:lnL cap="flat" cmpd="sng" w="38100">
                      <a:solidFill>
                        <a:srgbClr val="666666"/>
                      </a:solidFill>
                      <a:prstDash val="solid"/>
                      <a:round/>
                      <a:headEnd len="sm" w="sm" type="none"/>
                      <a:tailEnd len="sm" w="sm" type="none"/>
                    </a:lnL>
                    <a:lnR cap="flat" cmpd="sng" w="38100">
                      <a:solidFill>
                        <a:srgbClr val="666666"/>
                      </a:solidFill>
                      <a:prstDash val="solid"/>
                      <a:round/>
                      <a:headEnd len="sm" w="sm" type="none"/>
                      <a:tailEnd len="sm" w="sm" type="none"/>
                    </a:lnR>
                    <a:lnT cap="flat" cmpd="sng" w="38100">
                      <a:solidFill>
                        <a:srgbClr val="666666"/>
                      </a:solidFill>
                      <a:prstDash val="solid"/>
                      <a:round/>
                      <a:headEnd len="sm" w="sm" type="none"/>
                      <a:tailEnd len="sm" w="sm" type="none"/>
                    </a:lnT>
                    <a:lnB cap="flat" cmpd="sng" w="38100">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a:t>We Learned</a:t>
                      </a:r>
                      <a:endParaRPr/>
                    </a:p>
                  </a:txBody>
                  <a:tcPr marT="91425" marB="91425" marR="91425" marL="91425">
                    <a:lnL cap="flat" cmpd="sng" w="38100">
                      <a:solidFill>
                        <a:srgbClr val="666666"/>
                      </a:solidFill>
                      <a:prstDash val="solid"/>
                      <a:round/>
                      <a:headEnd len="sm" w="sm" type="none"/>
                      <a:tailEnd len="sm" w="sm" type="none"/>
                    </a:lnL>
                    <a:lnR cap="flat" cmpd="sng" w="38100">
                      <a:solidFill>
                        <a:srgbClr val="666666"/>
                      </a:solidFill>
                      <a:prstDash val="solid"/>
                      <a:round/>
                      <a:headEnd len="sm" w="sm" type="none"/>
                      <a:tailEnd len="sm" w="sm" type="none"/>
                    </a:lnR>
                    <a:lnT cap="flat" cmpd="sng" w="38100">
                      <a:solidFill>
                        <a:srgbClr val="666666"/>
                      </a:solidFill>
                      <a:prstDash val="solid"/>
                      <a:round/>
                      <a:headEnd len="sm" w="sm" type="none"/>
                      <a:tailEnd len="sm" w="sm" type="none"/>
                    </a:lnT>
                    <a:lnB cap="flat" cmpd="sng" w="38100">
                      <a:solidFill>
                        <a:srgbClr val="666666"/>
                      </a:solidFill>
                      <a:prstDash val="solid"/>
                      <a:round/>
                      <a:headEnd len="sm" w="sm" type="none"/>
                      <a:tailEnd len="sm" w="sm" type="none"/>
                    </a:lnB>
                  </a:tcPr>
                </a:tc>
              </a:tr>
              <a:tr h="2397200">
                <a:tc>
                  <a:txBody>
                    <a:bodyPr/>
                    <a:lstStyle/>
                    <a:p>
                      <a:pPr indent="0" lvl="0" marL="0" rtl="0" algn="l">
                        <a:spcBef>
                          <a:spcPts val="0"/>
                        </a:spcBef>
                        <a:spcAft>
                          <a:spcPts val="0"/>
                        </a:spcAft>
                        <a:buNone/>
                      </a:pPr>
                      <a:r>
                        <a:rPr lang="en"/>
                        <a:t>We Lacked</a:t>
                      </a:r>
                      <a:endParaRPr/>
                    </a:p>
                  </a:txBody>
                  <a:tcPr marT="91425" marB="91425" marR="91425" marL="91425">
                    <a:lnL cap="flat" cmpd="sng" w="38100">
                      <a:solidFill>
                        <a:srgbClr val="666666"/>
                      </a:solidFill>
                      <a:prstDash val="solid"/>
                      <a:round/>
                      <a:headEnd len="sm" w="sm" type="none"/>
                      <a:tailEnd len="sm" w="sm" type="none"/>
                    </a:lnL>
                    <a:lnR cap="flat" cmpd="sng" w="38100">
                      <a:solidFill>
                        <a:srgbClr val="666666"/>
                      </a:solidFill>
                      <a:prstDash val="solid"/>
                      <a:round/>
                      <a:headEnd len="sm" w="sm" type="none"/>
                      <a:tailEnd len="sm" w="sm" type="none"/>
                    </a:lnR>
                    <a:lnT cap="flat" cmpd="sng" w="38100">
                      <a:solidFill>
                        <a:srgbClr val="666666"/>
                      </a:solidFill>
                      <a:prstDash val="solid"/>
                      <a:round/>
                      <a:headEnd len="sm" w="sm" type="none"/>
                      <a:tailEnd len="sm" w="sm" type="none"/>
                    </a:lnT>
                    <a:lnB cap="flat" cmpd="sng" w="38100">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a:t>We Longed For</a:t>
                      </a:r>
                      <a:endParaRPr/>
                    </a:p>
                  </a:txBody>
                  <a:tcPr marT="91425" marB="91425" marR="91425" marL="91425">
                    <a:lnL cap="flat" cmpd="sng" w="38100">
                      <a:solidFill>
                        <a:srgbClr val="666666"/>
                      </a:solidFill>
                      <a:prstDash val="solid"/>
                      <a:round/>
                      <a:headEnd len="sm" w="sm" type="none"/>
                      <a:tailEnd len="sm" w="sm" type="none"/>
                    </a:lnL>
                    <a:lnR cap="flat" cmpd="sng" w="38100">
                      <a:solidFill>
                        <a:srgbClr val="666666"/>
                      </a:solidFill>
                      <a:prstDash val="solid"/>
                      <a:round/>
                      <a:headEnd len="sm" w="sm" type="none"/>
                      <a:tailEnd len="sm" w="sm" type="none"/>
                    </a:lnR>
                    <a:lnT cap="flat" cmpd="sng" w="38100">
                      <a:solidFill>
                        <a:srgbClr val="666666"/>
                      </a:solidFill>
                      <a:prstDash val="solid"/>
                      <a:round/>
                      <a:headEnd len="sm" w="sm" type="none"/>
                      <a:tailEnd len="sm" w="sm" type="none"/>
                    </a:lnT>
                    <a:lnB cap="flat" cmpd="sng" w="38100">
                      <a:solidFill>
                        <a:srgbClr val="666666"/>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graphicFrame>
        <p:nvGraphicFramePr>
          <p:cNvPr id="121" name="Google Shape;121;p18"/>
          <p:cNvGraphicFramePr/>
          <p:nvPr/>
        </p:nvGraphicFramePr>
        <p:xfrm>
          <a:off x="81100" y="96000"/>
          <a:ext cx="3000000" cy="3000000"/>
        </p:xfrm>
        <a:graphic>
          <a:graphicData uri="http://schemas.openxmlformats.org/drawingml/2006/table">
            <a:tbl>
              <a:tblPr>
                <a:noFill/>
                <a:tableStyleId>{EFCD15CF-BD3E-495A-BC7C-172B30A58471}</a:tableStyleId>
              </a:tblPr>
              <a:tblGrid>
                <a:gridCol w="4490900"/>
                <a:gridCol w="4514550"/>
              </a:tblGrid>
              <a:tr h="2574800">
                <a:tc>
                  <a:txBody>
                    <a:bodyPr/>
                    <a:lstStyle/>
                    <a:p>
                      <a:pPr indent="0" lvl="0" marL="0" rtl="0" algn="l">
                        <a:spcBef>
                          <a:spcPts val="0"/>
                        </a:spcBef>
                        <a:spcAft>
                          <a:spcPts val="0"/>
                        </a:spcAft>
                        <a:buNone/>
                      </a:pPr>
                      <a:r>
                        <a:rPr lang="en"/>
                        <a:t>What went well?</a:t>
                      </a:r>
                      <a:endParaRPr/>
                    </a:p>
                  </a:txBody>
                  <a:tcPr marT="91425" marB="91425" marR="91425" marL="91425">
                    <a:lnL cap="flat" cmpd="sng" w="38100">
                      <a:solidFill>
                        <a:srgbClr val="666666"/>
                      </a:solidFill>
                      <a:prstDash val="solid"/>
                      <a:round/>
                      <a:headEnd len="sm" w="sm" type="none"/>
                      <a:tailEnd len="sm" w="sm" type="none"/>
                    </a:lnL>
                    <a:lnR cap="flat" cmpd="sng" w="38100">
                      <a:solidFill>
                        <a:srgbClr val="666666"/>
                      </a:solidFill>
                      <a:prstDash val="solid"/>
                      <a:round/>
                      <a:headEnd len="sm" w="sm" type="none"/>
                      <a:tailEnd len="sm" w="sm" type="none"/>
                    </a:lnR>
                    <a:lnT cap="flat" cmpd="sng" w="38100">
                      <a:solidFill>
                        <a:srgbClr val="666666"/>
                      </a:solidFill>
                      <a:prstDash val="solid"/>
                      <a:round/>
                      <a:headEnd len="sm" w="sm" type="none"/>
                      <a:tailEnd len="sm" w="sm" type="none"/>
                    </a:lnT>
                    <a:lnB cap="flat" cmpd="sng" w="38100">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a:t>What went badly?</a:t>
                      </a:r>
                      <a:endParaRPr/>
                    </a:p>
                  </a:txBody>
                  <a:tcPr marT="91425" marB="91425" marR="91425" marL="91425">
                    <a:lnL cap="flat" cmpd="sng" w="38100">
                      <a:solidFill>
                        <a:srgbClr val="666666"/>
                      </a:solidFill>
                      <a:prstDash val="solid"/>
                      <a:round/>
                      <a:headEnd len="sm" w="sm" type="none"/>
                      <a:tailEnd len="sm" w="sm" type="none"/>
                    </a:lnL>
                    <a:lnR cap="flat" cmpd="sng" w="38100">
                      <a:solidFill>
                        <a:srgbClr val="666666"/>
                      </a:solidFill>
                      <a:prstDash val="solid"/>
                      <a:round/>
                      <a:headEnd len="sm" w="sm" type="none"/>
                      <a:tailEnd len="sm" w="sm" type="none"/>
                    </a:lnR>
                    <a:lnT cap="flat" cmpd="sng" w="38100">
                      <a:solidFill>
                        <a:srgbClr val="666666"/>
                      </a:solidFill>
                      <a:prstDash val="solid"/>
                      <a:round/>
                      <a:headEnd len="sm" w="sm" type="none"/>
                      <a:tailEnd len="sm" w="sm" type="none"/>
                    </a:lnT>
                    <a:lnB cap="flat" cmpd="sng" w="38100">
                      <a:solidFill>
                        <a:srgbClr val="666666"/>
                      </a:solidFill>
                      <a:prstDash val="solid"/>
                      <a:round/>
                      <a:headEnd len="sm" w="sm" type="none"/>
                      <a:tailEnd len="sm" w="sm" type="none"/>
                    </a:lnB>
                  </a:tcPr>
                </a:tc>
              </a:tr>
              <a:tr h="2397200">
                <a:tc>
                  <a:txBody>
                    <a:bodyPr/>
                    <a:lstStyle/>
                    <a:p>
                      <a:pPr indent="0" lvl="0" marL="0" rtl="0" algn="l">
                        <a:spcBef>
                          <a:spcPts val="0"/>
                        </a:spcBef>
                        <a:spcAft>
                          <a:spcPts val="0"/>
                        </a:spcAft>
                        <a:buNone/>
                      </a:pPr>
                      <a:r>
                        <a:rPr lang="en"/>
                        <a:t>What did we learn?</a:t>
                      </a:r>
                      <a:endParaRPr/>
                    </a:p>
                  </a:txBody>
                  <a:tcPr marT="91425" marB="91425" marR="91425" marL="91425">
                    <a:lnL cap="flat" cmpd="sng" w="38100">
                      <a:solidFill>
                        <a:srgbClr val="666666"/>
                      </a:solidFill>
                      <a:prstDash val="solid"/>
                      <a:round/>
                      <a:headEnd len="sm" w="sm" type="none"/>
                      <a:tailEnd len="sm" w="sm" type="none"/>
                    </a:lnL>
                    <a:lnR cap="flat" cmpd="sng" w="38100">
                      <a:solidFill>
                        <a:srgbClr val="666666"/>
                      </a:solidFill>
                      <a:prstDash val="solid"/>
                      <a:round/>
                      <a:headEnd len="sm" w="sm" type="none"/>
                      <a:tailEnd len="sm" w="sm" type="none"/>
                    </a:lnR>
                    <a:lnT cap="flat" cmpd="sng" w="38100">
                      <a:solidFill>
                        <a:srgbClr val="666666"/>
                      </a:solidFill>
                      <a:prstDash val="solid"/>
                      <a:round/>
                      <a:headEnd len="sm" w="sm" type="none"/>
                      <a:tailEnd len="sm" w="sm" type="none"/>
                    </a:lnT>
                    <a:lnB cap="flat" cmpd="sng" w="38100">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a:t>What do we change?</a:t>
                      </a:r>
                      <a:endParaRPr/>
                    </a:p>
                  </a:txBody>
                  <a:tcPr marT="91425" marB="91425" marR="91425" marL="91425">
                    <a:lnL cap="flat" cmpd="sng" w="38100">
                      <a:solidFill>
                        <a:srgbClr val="666666"/>
                      </a:solidFill>
                      <a:prstDash val="solid"/>
                      <a:round/>
                      <a:headEnd len="sm" w="sm" type="none"/>
                      <a:tailEnd len="sm" w="sm" type="none"/>
                    </a:lnL>
                    <a:lnR cap="flat" cmpd="sng" w="38100">
                      <a:solidFill>
                        <a:srgbClr val="666666"/>
                      </a:solidFill>
                      <a:prstDash val="solid"/>
                      <a:round/>
                      <a:headEnd len="sm" w="sm" type="none"/>
                      <a:tailEnd len="sm" w="sm" type="none"/>
                    </a:lnR>
                    <a:lnT cap="flat" cmpd="sng" w="38100">
                      <a:solidFill>
                        <a:srgbClr val="666666"/>
                      </a:solidFill>
                      <a:prstDash val="solid"/>
                      <a:round/>
                      <a:headEnd len="sm" w="sm" type="none"/>
                      <a:tailEnd len="sm" w="sm" type="none"/>
                    </a:lnT>
                    <a:lnB cap="flat" cmpd="sng" w="38100">
                      <a:solidFill>
                        <a:srgbClr val="666666"/>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graphicFrame>
        <p:nvGraphicFramePr>
          <p:cNvPr id="126" name="Google Shape;126;p19"/>
          <p:cNvGraphicFramePr/>
          <p:nvPr/>
        </p:nvGraphicFramePr>
        <p:xfrm>
          <a:off x="114150" y="55100"/>
          <a:ext cx="3000000" cy="3000000"/>
        </p:xfrm>
        <a:graphic>
          <a:graphicData uri="http://schemas.openxmlformats.org/drawingml/2006/table">
            <a:tbl>
              <a:tblPr>
                <a:noFill/>
                <a:tableStyleId>{EFCD15CF-BD3E-495A-BC7C-172B30A58471}</a:tableStyleId>
              </a:tblPr>
              <a:tblGrid>
                <a:gridCol w="2976625"/>
                <a:gridCol w="2976625"/>
                <a:gridCol w="2976625"/>
              </a:tblGrid>
              <a:tr h="5039975">
                <a:tc>
                  <a:txBody>
                    <a:bodyPr/>
                    <a:lstStyle/>
                    <a:p>
                      <a:pPr indent="0" lvl="0" marL="0" rtl="0" algn="l">
                        <a:spcBef>
                          <a:spcPts val="0"/>
                        </a:spcBef>
                        <a:spcAft>
                          <a:spcPts val="0"/>
                        </a:spcAft>
                        <a:buNone/>
                      </a:pPr>
                      <a:r>
                        <a:rPr lang="en"/>
                        <a:t>What Made Us Mad?</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What Made Us Sad?</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What Made Us Glad?</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