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7" r:id="rId2"/>
    <p:sldId id="269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26.487%" autoAdjust="0"/>
    <p:restoredTop sz="94.66%"/>
  </p:normalViewPr>
  <p:slideViewPr>
    <p:cSldViewPr snapToGrid="0">
      <p:cViewPr varScale="1">
        <p:scale>
          <a:sx n="106" d="100"/>
          <a:sy n="106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5" Type="http://purl.oclc.org/ooxml/officeDocument/relationships/slide" Target="slides/slide4.xml"/><Relationship Id="rId10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144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694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662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356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731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6093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1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376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722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9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DA2745A-AB39-4F98-B54C-166422D6B8F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FA9CFDE-EEB1-44CB-86F8-BCAB091F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Sea Waste Transport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228"/>
          </a:xfrm>
        </p:spPr>
        <p:txBody>
          <a:bodyPr>
            <a:normAutofit/>
          </a:bodyPr>
          <a:lstStyle/>
          <a:p>
            <a:r>
              <a:rPr lang="en-US" dirty="0" smtClean="0"/>
              <a:t>User story</a:t>
            </a:r>
          </a:p>
          <a:p>
            <a:r>
              <a:rPr lang="en-US" dirty="0" smtClean="0"/>
              <a:t>Stakeholder analysis</a:t>
            </a:r>
          </a:p>
          <a:p>
            <a:r>
              <a:rPr lang="en-US" dirty="0" smtClean="0"/>
              <a:t>Use case analysis</a:t>
            </a:r>
          </a:p>
          <a:p>
            <a:r>
              <a:rPr lang="en-US" dirty="0" smtClean="0"/>
              <a:t>Stakeholder needs</a:t>
            </a:r>
          </a:p>
          <a:p>
            <a:r>
              <a:rPr lang="en-US" dirty="0" smtClean="0"/>
              <a:t>Mission statement</a:t>
            </a:r>
          </a:p>
          <a:p>
            <a:r>
              <a:rPr lang="en-US" dirty="0" smtClean="0"/>
              <a:t>Context diagram(s)</a:t>
            </a:r>
          </a:p>
          <a:p>
            <a:r>
              <a:rPr lang="en-US" dirty="0" smtClean="0"/>
              <a:t>FFBD</a:t>
            </a:r>
          </a:p>
          <a:p>
            <a:r>
              <a:rPr lang="en-US" dirty="0" smtClean="0"/>
              <a:t>IDEF0</a:t>
            </a:r>
          </a:p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6578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ASWasT</a:t>
            </a:r>
            <a:r>
              <a:rPr lang="en-US" dirty="0" smtClean="0"/>
              <a:t> </a:t>
            </a:r>
            <a:r>
              <a:rPr lang="en-US" dirty="0" smtClean="0"/>
              <a:t>Mission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Autonomous Sea Waste Transport System loads </a:t>
            </a:r>
            <a:r>
              <a:rPr lang="en-US" dirty="0"/>
              <a:t>sea waste collected from the “Great Pacific Garbage Patch” and </a:t>
            </a:r>
            <a:r>
              <a:rPr lang="en-US" dirty="0" smtClean="0"/>
              <a:t>transports </a:t>
            </a:r>
            <a:r>
              <a:rPr lang="en-US" dirty="0"/>
              <a:t>it to a land-based recycling and processing center on the coast </a:t>
            </a:r>
            <a:r>
              <a:rPr lang="en-US" dirty="0" smtClean="0"/>
              <a:t>without human intervention to </a:t>
            </a:r>
            <a:r>
              <a:rPr lang="en-US" dirty="0"/>
              <a:t>improve </a:t>
            </a:r>
            <a:r>
              <a:rPr lang="en-US" dirty="0" smtClean="0"/>
              <a:t>the </a:t>
            </a:r>
            <a:r>
              <a:rPr lang="en-US" dirty="0"/>
              <a:t>local </a:t>
            </a:r>
            <a:r>
              <a:rPr lang="en-US" dirty="0" smtClean="0"/>
              <a:t>environment of coastal communities </a:t>
            </a:r>
            <a:r>
              <a:rPr lang="en-US" dirty="0"/>
              <a:t>and reduce human impact to marine </a:t>
            </a:r>
            <a:r>
              <a:rPr lang="en-US" dirty="0" smtClean="0"/>
              <a:t>ecosystems.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2442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ASWasT</a:t>
            </a:r>
            <a:r>
              <a:rPr lang="en-US" sz="3600" dirty="0" smtClean="0"/>
              <a:t> Transport Sea Waste – Context Diagram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095702" y="3250276"/>
            <a:ext cx="1479666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Sea Waste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3490" y="3326190"/>
            <a:ext cx="19128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Collected sea </a:t>
            </a:r>
            <a:r>
              <a:rPr lang="en-US" sz="1400" dirty="0"/>
              <a:t>w</a:t>
            </a:r>
            <a:r>
              <a:rPr lang="en-US" sz="1400" dirty="0" smtClean="0"/>
              <a:t>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Fuel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783483" y="3250276"/>
            <a:ext cx="18708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Recycled sea waste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Spent fuel exhaust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6004" y="1418705"/>
            <a:ext cx="28404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Sea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Amount of collected sea waste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Maintenance condition of vessel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Presence of other vessels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50118" y="4339243"/>
            <a:ext cx="29106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sea </a:t>
            </a:r>
            <a:r>
              <a:rPr lang="en-US" sz="1400" dirty="0"/>
              <a:t>t</a:t>
            </a:r>
            <a:r>
              <a:rPr lang="en-US" sz="1400" dirty="0" smtClean="0"/>
              <a:t>ransport vessel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Collection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Recycling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Ground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Port pilot</a:t>
            </a:r>
          </a:p>
        </p:txBody>
      </p:sp>
    </p:spTree>
    <p:extLst>
      <p:ext uri="{BB962C8B-B14F-4D97-AF65-F5344CB8AC3E}">
        <p14:creationId xmlns:p14="http://schemas.microsoft.com/office/powerpoint/2010/main" val="104467695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ASWasT</a:t>
            </a:r>
            <a:r>
              <a:rPr lang="en-US" sz="3600" dirty="0" smtClean="0"/>
              <a:t> Transport Sea Waste – FFBD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06685" y="1440344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 out of 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6315" y="1440344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Offload pilot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5944" y="1440344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 to collection site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5944" y="3191565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 with collection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315" y="3191565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sea waste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6685" y="3191565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 to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6685" y="4942787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 pilot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6315" y="4942787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 at recycling center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25944" y="4942787"/>
            <a:ext cx="1669472" cy="97259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Unload sea waste</a:t>
            </a:r>
          </a:p>
        </p:txBody>
      </p:sp>
      <p:cxnSp>
        <p:nvCxnSpPr>
          <p:cNvPr id="5" name="Straight Arrow Connector 4"/>
          <p:cNvCxnSpPr>
            <a:stCxn id="6" idx="3"/>
            <a:endCxn id="11" idx="1"/>
          </p:cNvCxnSpPr>
          <p:nvPr/>
        </p:nvCxnSpPr>
        <p:spPr>
          <a:xfrm>
            <a:off x="3676157" y="1926639"/>
            <a:ext cx="129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0" idx="6"/>
          </p:cNvCxnSpPr>
          <p:nvPr/>
        </p:nvCxnSpPr>
        <p:spPr>
          <a:xfrm flipH="1">
            <a:off x="4416192" y="3677860"/>
            <a:ext cx="550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26280" y="3597600"/>
            <a:ext cx="189912" cy="160520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+</a:t>
            </a:r>
          </a:p>
        </p:txBody>
      </p:sp>
      <p:cxnSp>
        <p:nvCxnSpPr>
          <p:cNvPr id="36" name="Straight Arrow Connector 35"/>
          <p:cNvCxnSpPr>
            <a:stCxn id="11" idx="3"/>
            <a:endCxn id="12" idx="1"/>
          </p:cNvCxnSpPr>
          <p:nvPr/>
        </p:nvCxnSpPr>
        <p:spPr>
          <a:xfrm>
            <a:off x="6635787" y="1926639"/>
            <a:ext cx="129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3" idx="0"/>
          </p:cNvCxnSpPr>
          <p:nvPr/>
        </p:nvCxnSpPr>
        <p:spPr>
          <a:xfrm>
            <a:off x="8760680" y="2412934"/>
            <a:ext cx="0" cy="7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1"/>
            <a:endCxn id="14" idx="3"/>
          </p:cNvCxnSpPr>
          <p:nvPr/>
        </p:nvCxnSpPr>
        <p:spPr>
          <a:xfrm flipH="1">
            <a:off x="6635787" y="3677860"/>
            <a:ext cx="129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2"/>
            <a:endCxn id="15" idx="3"/>
          </p:cNvCxnSpPr>
          <p:nvPr/>
        </p:nvCxnSpPr>
        <p:spPr>
          <a:xfrm flipH="1">
            <a:off x="3676157" y="3677860"/>
            <a:ext cx="550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2"/>
            <a:endCxn id="16" idx="0"/>
          </p:cNvCxnSpPr>
          <p:nvPr/>
        </p:nvCxnSpPr>
        <p:spPr>
          <a:xfrm>
            <a:off x="2841421" y="4164155"/>
            <a:ext cx="0" cy="77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7" idx="1"/>
          </p:cNvCxnSpPr>
          <p:nvPr/>
        </p:nvCxnSpPr>
        <p:spPr>
          <a:xfrm>
            <a:off x="3676157" y="5429082"/>
            <a:ext cx="129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18" idx="1"/>
          </p:cNvCxnSpPr>
          <p:nvPr/>
        </p:nvCxnSpPr>
        <p:spPr>
          <a:xfrm>
            <a:off x="6635787" y="5429082"/>
            <a:ext cx="129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0" idx="0"/>
          </p:cNvCxnSpPr>
          <p:nvPr/>
        </p:nvCxnSpPr>
        <p:spPr>
          <a:xfrm rot="5400000" flipH="1" flipV="1">
            <a:off x="5760048" y="1363438"/>
            <a:ext cx="795351" cy="36729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994210" y="2412933"/>
            <a:ext cx="9053" cy="38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9717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ASWasT</a:t>
            </a:r>
            <a:r>
              <a:rPr lang="en-US" sz="3600" dirty="0" smtClean="0"/>
              <a:t> Transport Sea Waste – IDEF0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171950" y="1481270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Navigate out of 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6878" y="1960219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Offload pilot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1806" y="2439168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Navigate to collection site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6734" y="2918117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Dock with collection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1662" y="3397066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sea waste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96590" y="3876015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Navigate to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61518" y="4354964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pilot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26446" y="4833913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Dock at recycling center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91371" y="5312865"/>
            <a:ext cx="1007644" cy="62090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Unload sea waste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7" y="3473614"/>
            <a:ext cx="82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Collected sea waste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08416" y="5484816"/>
            <a:ext cx="1383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Recycled sea waste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17109" y="1269033"/>
            <a:ext cx="1092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Sea conditions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6586" y="6259382"/>
            <a:ext cx="227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Autonomous sea </a:t>
            </a:r>
            <a:r>
              <a:rPr lang="en-US" sz="1200" dirty="0"/>
              <a:t>t</a:t>
            </a:r>
            <a:r>
              <a:rPr lang="en-US" sz="1200" dirty="0" smtClean="0"/>
              <a:t>ransport vessel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3286" y="165322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Fuel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735013" y="975308"/>
            <a:ext cx="210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Amount of collected sea waste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0854" y="1011898"/>
            <a:ext cx="220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Maintenance condition of vessel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65298" y="1100900"/>
            <a:ext cx="1769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Presence of other vessels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0808416" y="4913764"/>
            <a:ext cx="1338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Spent fuel exhaust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30424" y="6311006"/>
            <a:ext cx="119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Recycling center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43009" y="6274358"/>
            <a:ext cx="1279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Collection system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1367" y="6034007"/>
            <a:ext cx="11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Ground station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2533" y="5968960"/>
            <a:ext cx="766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 pilot</a:t>
            </a:r>
          </a:p>
        </p:txBody>
      </p:sp>
      <p:cxnSp>
        <p:nvCxnSpPr>
          <p:cNvPr id="3" name="Elbow Connector 2"/>
          <p:cNvCxnSpPr>
            <a:stCxn id="6" idx="3"/>
            <a:endCxn id="11" idx="0"/>
          </p:cNvCxnSpPr>
          <p:nvPr/>
        </p:nvCxnSpPr>
        <p:spPr>
          <a:xfrm>
            <a:off x="2179594" y="1791722"/>
            <a:ext cx="561106" cy="16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1" idx="3"/>
            <a:endCxn id="12" idx="0"/>
          </p:cNvCxnSpPr>
          <p:nvPr/>
        </p:nvCxnSpPr>
        <p:spPr>
          <a:xfrm>
            <a:off x="3244522" y="2270671"/>
            <a:ext cx="561106" cy="16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2" idx="3"/>
            <a:endCxn id="13" idx="0"/>
          </p:cNvCxnSpPr>
          <p:nvPr/>
        </p:nvCxnSpPr>
        <p:spPr>
          <a:xfrm>
            <a:off x="4309450" y="2749620"/>
            <a:ext cx="561106" cy="16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14" idx="0"/>
          </p:cNvCxnSpPr>
          <p:nvPr/>
        </p:nvCxnSpPr>
        <p:spPr>
          <a:xfrm>
            <a:off x="5374378" y="3228569"/>
            <a:ext cx="561106" cy="16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3"/>
            <a:endCxn id="15" idx="0"/>
          </p:cNvCxnSpPr>
          <p:nvPr/>
        </p:nvCxnSpPr>
        <p:spPr>
          <a:xfrm>
            <a:off x="6439306" y="3707518"/>
            <a:ext cx="561106" cy="16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5" idx="3"/>
            <a:endCxn id="16" idx="0"/>
          </p:cNvCxnSpPr>
          <p:nvPr/>
        </p:nvCxnSpPr>
        <p:spPr>
          <a:xfrm>
            <a:off x="7504234" y="4186467"/>
            <a:ext cx="561106" cy="16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3"/>
            <a:endCxn id="17" idx="0"/>
          </p:cNvCxnSpPr>
          <p:nvPr/>
        </p:nvCxnSpPr>
        <p:spPr>
          <a:xfrm>
            <a:off x="8569162" y="4665416"/>
            <a:ext cx="561106" cy="16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  <a:endCxn id="18" idx="0"/>
          </p:cNvCxnSpPr>
          <p:nvPr/>
        </p:nvCxnSpPr>
        <p:spPr>
          <a:xfrm>
            <a:off x="9634090" y="5144365"/>
            <a:ext cx="561103" cy="168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6" idx="0"/>
          </p:cNvCxnSpPr>
          <p:nvPr/>
        </p:nvCxnSpPr>
        <p:spPr>
          <a:xfrm>
            <a:off x="1675772" y="1288897"/>
            <a:ext cx="0" cy="19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3"/>
            <a:endCxn id="6" idx="1"/>
          </p:cNvCxnSpPr>
          <p:nvPr/>
        </p:nvCxnSpPr>
        <p:spPr>
          <a:xfrm>
            <a:off x="610844" y="1791721"/>
            <a:ext cx="5611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3"/>
            <a:endCxn id="14" idx="1"/>
          </p:cNvCxnSpPr>
          <p:nvPr/>
        </p:nvCxnSpPr>
        <p:spPr>
          <a:xfrm>
            <a:off x="847739" y="3704447"/>
            <a:ext cx="4583923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0"/>
            <a:endCxn id="13" idx="2"/>
          </p:cNvCxnSpPr>
          <p:nvPr/>
        </p:nvCxnSpPr>
        <p:spPr>
          <a:xfrm flipH="1" flipV="1">
            <a:off x="4870556" y="3539020"/>
            <a:ext cx="12436" cy="273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8" idx="0"/>
            <a:endCxn id="12" idx="2"/>
          </p:cNvCxnSpPr>
          <p:nvPr/>
        </p:nvCxnSpPr>
        <p:spPr>
          <a:xfrm flipH="1" flipV="1">
            <a:off x="3805628" y="3060071"/>
            <a:ext cx="25604" cy="297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9" idx="0"/>
          </p:cNvCxnSpPr>
          <p:nvPr/>
        </p:nvCxnSpPr>
        <p:spPr>
          <a:xfrm flipH="1" flipV="1">
            <a:off x="1445875" y="2102173"/>
            <a:ext cx="1" cy="386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7" idx="0"/>
          </p:cNvCxnSpPr>
          <p:nvPr/>
        </p:nvCxnSpPr>
        <p:spPr>
          <a:xfrm flipH="1" flipV="1">
            <a:off x="1921066" y="2120853"/>
            <a:ext cx="11569" cy="413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</p:cNvCxnSpPr>
          <p:nvPr/>
        </p:nvCxnSpPr>
        <p:spPr>
          <a:xfrm>
            <a:off x="3850156" y="1377899"/>
            <a:ext cx="3355" cy="106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1" idx="2"/>
          </p:cNvCxnSpPr>
          <p:nvPr/>
        </p:nvCxnSpPr>
        <p:spPr>
          <a:xfrm>
            <a:off x="5787609" y="1252307"/>
            <a:ext cx="29500" cy="215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</p:cNvCxnSpPr>
          <p:nvPr/>
        </p:nvCxnSpPr>
        <p:spPr>
          <a:xfrm>
            <a:off x="6363253" y="1546032"/>
            <a:ext cx="18769" cy="185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4" idx="1"/>
          </p:cNvCxnSpPr>
          <p:nvPr/>
        </p:nvCxnSpPr>
        <p:spPr>
          <a:xfrm>
            <a:off x="9634090" y="5052263"/>
            <a:ext cx="1174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8" idx="3"/>
            <a:endCxn id="25" idx="1"/>
          </p:cNvCxnSpPr>
          <p:nvPr/>
        </p:nvCxnSpPr>
        <p:spPr>
          <a:xfrm flipV="1">
            <a:off x="10699015" y="5623316"/>
            <a:ext cx="109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0"/>
            <a:endCxn id="17" idx="2"/>
          </p:cNvCxnSpPr>
          <p:nvPr/>
        </p:nvCxnSpPr>
        <p:spPr>
          <a:xfrm flipV="1">
            <a:off x="9130268" y="5454816"/>
            <a:ext cx="0" cy="85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86170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647</TotalTime>
  <Words>234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Autonomous Sea Waste Transport System</vt:lpstr>
      <vt:lpstr>ASWasT Mission Statement</vt:lpstr>
      <vt:lpstr>ASWasT Transport Sea Waste – Context Diagram</vt:lpstr>
      <vt:lpstr>ASWasT Transport Sea Waste – FFBD</vt:lpstr>
      <vt:lpstr>ASWasT Transport Sea Waste – IDEF0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Metz</dc:creator>
  <cp:lastModifiedBy>Hayden Metz</cp:lastModifiedBy>
  <cp:revision>35</cp:revision>
  <dcterms:created xsi:type="dcterms:W3CDTF">2020-07-11T02:09:19Z</dcterms:created>
  <dcterms:modified xsi:type="dcterms:W3CDTF">2020-07-27T20:28:51Z</dcterms:modified>
</cp:coreProperties>
</file>