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2" r:id="rId2"/>
    <p:sldId id="351" r:id="rId3"/>
    <p:sldId id="304" r:id="rId4"/>
    <p:sldId id="369" r:id="rId5"/>
    <p:sldId id="366" r:id="rId6"/>
    <p:sldId id="367" r:id="rId7"/>
    <p:sldId id="368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C9083-FD4C-4A58-92FD-1BCC39851A79}" v="89" dt="2023-11-14T09:34:0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7"/>
    <p:restoredTop sz="88788"/>
  </p:normalViewPr>
  <p:slideViewPr>
    <p:cSldViewPr showGuides="1">
      <p:cViewPr varScale="1">
        <p:scale>
          <a:sx n="78" d="100"/>
          <a:sy n="78" d="100"/>
        </p:scale>
        <p:origin x="891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miao Yang" userId="2f2508a976e95346" providerId="LiveId" clId="{A9FC9083-FD4C-4A58-92FD-1BCC39851A79}"/>
    <pc:docChg chg="modSld">
      <pc:chgData name="Haomiao Yang" userId="2f2508a976e95346" providerId="LiveId" clId="{A9FC9083-FD4C-4A58-92FD-1BCC39851A79}" dt="2023-11-14T09:34:06.163" v="88" actId="20577"/>
      <pc:docMkLst>
        <pc:docMk/>
      </pc:docMkLst>
      <pc:sldChg chg="modSp">
        <pc:chgData name="Haomiao Yang" userId="2f2508a976e95346" providerId="LiveId" clId="{A9FC9083-FD4C-4A58-92FD-1BCC39851A79}" dt="2023-11-14T09:32:29.612" v="10" actId="20577"/>
        <pc:sldMkLst>
          <pc:docMk/>
          <pc:sldMk cId="0" sldId="304"/>
        </pc:sldMkLst>
        <pc:spChg chg="mod">
          <ac:chgData name="Haomiao Yang" userId="2f2508a976e95346" providerId="LiveId" clId="{A9FC9083-FD4C-4A58-92FD-1BCC39851A79}" dt="2023-11-14T09:32:29.612" v="10" actId="20577"/>
          <ac:spMkLst>
            <pc:docMk/>
            <pc:sldMk cId="0" sldId="304"/>
            <ac:spMk id="26627" creationId="{00000000-0000-0000-0000-000000000000}"/>
          </ac:spMkLst>
        </pc:spChg>
      </pc:sldChg>
      <pc:sldChg chg="modSp">
        <pc:chgData name="Haomiao Yang" userId="2f2508a976e95346" providerId="LiveId" clId="{A9FC9083-FD4C-4A58-92FD-1BCC39851A79}" dt="2023-11-14T09:31:52.084" v="0" actId="20577"/>
        <pc:sldMkLst>
          <pc:docMk/>
          <pc:sldMk cId="0" sldId="351"/>
        </pc:sldMkLst>
        <pc:spChg chg="mod">
          <ac:chgData name="Haomiao Yang" userId="2f2508a976e95346" providerId="LiveId" clId="{A9FC9083-FD4C-4A58-92FD-1BCC39851A79}" dt="2023-11-14T09:31:52.084" v="0" actId="20577"/>
          <ac:spMkLst>
            <pc:docMk/>
            <pc:sldMk cId="0" sldId="351"/>
            <ac:spMk id="226307" creationId="{00000000-0000-0000-0000-000000000000}"/>
          </ac:spMkLst>
        </pc:spChg>
      </pc:sldChg>
      <pc:sldChg chg="modSp modAnim">
        <pc:chgData name="Haomiao Yang" userId="2f2508a976e95346" providerId="LiveId" clId="{A9FC9083-FD4C-4A58-92FD-1BCC39851A79}" dt="2023-11-14T09:34:06.163" v="88" actId="20577"/>
        <pc:sldMkLst>
          <pc:docMk/>
          <pc:sldMk cId="0" sldId="367"/>
        </pc:sldMkLst>
        <pc:spChg chg="mod">
          <ac:chgData name="Haomiao Yang" userId="2f2508a976e95346" providerId="LiveId" clId="{A9FC9083-FD4C-4A58-92FD-1BCC39851A79}" dt="2023-11-14T09:34:06.163" v="88" actId="20577"/>
          <ac:spMkLst>
            <pc:docMk/>
            <pc:sldMk cId="0" sldId="367"/>
            <ac:spMk id="26627" creationId="{00000000-0000-0000-0000-000000000000}"/>
          </ac:spMkLst>
        </pc:spChg>
      </pc:sldChg>
    </pc:docChg>
  </pc:docChgLst>
  <pc:docChgLst>
    <pc:chgData name="Haomiao Yang" userId="2f2508a976e95346" providerId="LiveId" clId="{B850EBF2-4019-443F-BBCF-F7F387671937}"/>
    <pc:docChg chg="modSld">
      <pc:chgData name="Haomiao Yang" userId="2f2508a976e95346" providerId="LiveId" clId="{B850EBF2-4019-443F-BBCF-F7F387671937}" dt="2023-10-08T01:59:10.544" v="1" actId="20577"/>
      <pc:docMkLst>
        <pc:docMk/>
      </pc:docMkLst>
      <pc:sldChg chg="modSp">
        <pc:chgData name="Haomiao Yang" userId="2f2508a976e95346" providerId="LiveId" clId="{B850EBF2-4019-443F-BBCF-F7F387671937}" dt="2023-10-08T01:59:10.544" v="1" actId="20577"/>
        <pc:sldMkLst>
          <pc:docMk/>
          <pc:sldMk cId="0" sldId="351"/>
        </pc:sldMkLst>
        <pc:spChg chg="mod">
          <ac:chgData name="Haomiao Yang" userId="2f2508a976e95346" providerId="LiveId" clId="{B850EBF2-4019-443F-BBCF-F7F387671937}" dt="2023-10-08T01:59:10.544" v="1" actId="20577"/>
          <ac:spMkLst>
            <pc:docMk/>
            <pc:sldMk cId="0" sldId="351"/>
            <ac:spMk id="2263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753297-D8CD-4B1B-B927-DA9663BD3CF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为什么要使用</a:t>
            </a:r>
            <a:r>
              <a:rPr lang="en-US" altLang="zh-CN" dirty="0" err="1"/>
              <a:t>IPSec</a:t>
            </a:r>
            <a:r>
              <a:rPr lang="zh-CN" altLang="en-US" dirty="0"/>
              <a:t>呢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3489E8E0-D6C3-4B3C-8DDD-B4CA9C3E7EBF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4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28" name="Group 5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150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1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2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2" name="Freeform 9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0" b="0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4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155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Freeform 12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1"/>
                </a:cxn>
                <a:cxn ang="0">
                  <a:pos x="5978" y="761"/>
                </a:cxn>
                <a:cxn ang="0">
                  <a:pos x="597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500" y="609674"/>
            <a:ext cx="8458200" cy="1470025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8000">
                <a:solidFill>
                  <a:srgbClr val="FFFF00"/>
                </a:solidFill>
                <a:latin typeface="Calibri" panose="020F0502020204030204" pitchFamily="34" charset="0"/>
                <a:ea typeface="隶书" panose="02010509060101010101" pitchFamily="49" charset="-122"/>
              </a:rPr>
              <a:t>期末大作业</a:t>
            </a:r>
            <a:endParaRPr kumimoji="0" lang="zh-CN" altLang="en-US" sz="6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48135" name="Rectangle 2"/>
          <p:cNvSpPr>
            <a:spLocks noChangeArrowheads="1"/>
          </p:cNvSpPr>
          <p:nvPr/>
        </p:nvSpPr>
        <p:spPr bwMode="auto">
          <a:xfrm>
            <a:off x="533400" y="2743218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隶书" panose="02010800040101010101" pitchFamily="2" charset="-122"/>
                <a:cs typeface="+mn-cs"/>
                <a:sym typeface="+mn-ea"/>
              </a:rPr>
              <a:t>电子科技大学</a:t>
            </a:r>
            <a:endParaRPr kumimoji="0" lang="en-US" altLang="zh-CN" sz="4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隶书" panose="02010800040101010101" pitchFamily="2" charset="-122"/>
              <a:cs typeface="+mn-cs"/>
              <a:sym typeface="+mn-ea"/>
            </a:endParaRPr>
          </a:p>
          <a:p>
            <a:pPr lvl="0" algn="ctr">
              <a:defRPr/>
            </a:pPr>
            <a:r>
              <a:rPr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隶书" panose="02010800040101010101" pitchFamily="2" charset="-122"/>
              </a:rPr>
              <a:t>杨浩淼</a:t>
            </a:r>
          </a:p>
        </p:txBody>
      </p:sp>
      <p:pic>
        <p:nvPicPr>
          <p:cNvPr id="6147" name="Picture 8" descr="MCBL00580_0000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181600"/>
            <a:ext cx="2057400" cy="1011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47223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>
                <a:solidFill>
                  <a:srgbClr val="00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提交时间和内容</a:t>
            </a:r>
            <a:endParaRPr lang="en-US" altLang="zh-CN" sz="6000" dirty="0">
              <a:solidFill>
                <a:srgbClr val="00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8600" y="1524000"/>
            <a:ext cx="9220200" cy="3810000"/>
          </a:xfrm>
        </p:spPr>
        <p:txBody>
          <a:bodyPr/>
          <a:lstStyle/>
          <a:p>
            <a:pPr lvl="1" algn="just" eaLnBrk="1" hangingPunct="1">
              <a:lnSpc>
                <a:spcPct val="130000"/>
              </a:lnSpc>
              <a:buSzPct val="100000"/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提交时间：</a:t>
            </a:r>
            <a:r>
              <a:rPr lang="en-US" altLang="zh-CN" b="1" i="1" u="sng" dirty="0">
                <a:solidFill>
                  <a:srgbClr val="00FF00"/>
                </a:solidFill>
              </a:rPr>
              <a:t>2023.11.31</a:t>
            </a:r>
            <a:r>
              <a:rPr lang="zh-CN" altLang="en-US" b="1" i="1" u="sng" dirty="0">
                <a:solidFill>
                  <a:srgbClr val="00FF00"/>
                </a:solidFill>
              </a:rPr>
              <a:t>之前</a:t>
            </a:r>
            <a:endParaRPr lang="en-US" altLang="zh-CN" b="1" i="1" u="sng" dirty="0">
              <a:solidFill>
                <a:srgbClr val="00FF00"/>
              </a:solidFill>
            </a:endParaRPr>
          </a:p>
          <a:p>
            <a:pPr lvl="1" algn="just" eaLnBrk="1" hangingPunct="1">
              <a:lnSpc>
                <a:spcPct val="130000"/>
              </a:lnSpc>
              <a:buSzPct val="100000"/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 提交内容：</a:t>
            </a:r>
            <a:r>
              <a:rPr lang="en-US" altLang="zh-CN" dirty="0">
                <a:solidFill>
                  <a:srgbClr val="FFFF00"/>
                </a:solidFill>
                <a:latin typeface="华文新魏" panose="02010800040101010101" pitchFamily="2" charset="-122"/>
                <a:ea typeface="隶书" panose="02010509060101010101" pitchFamily="49" charset="-122"/>
              </a:rPr>
              <a:t> </a:t>
            </a:r>
            <a:r>
              <a:rPr lang="en-US" altLang="zh-CN" b="1" dirty="0"/>
              <a:t>5</a:t>
            </a:r>
            <a:r>
              <a:rPr lang="zh-CN" altLang="en-US" b="1" dirty="0"/>
              <a:t>次课堂实验报告</a:t>
            </a:r>
            <a:r>
              <a:rPr lang="en-US" altLang="zh-CN" b="1" dirty="0"/>
              <a:t>+1</a:t>
            </a:r>
            <a:r>
              <a:rPr lang="zh-CN" altLang="en-US" b="1" dirty="0"/>
              <a:t>次期末大作业，放在一个文档里（学号姓名</a:t>
            </a:r>
            <a:r>
              <a:rPr lang="en-US" altLang="zh-CN" b="1" dirty="0"/>
              <a:t>+</a:t>
            </a:r>
            <a:r>
              <a:rPr lang="zh-CN" altLang="en-US" b="1" dirty="0"/>
              <a:t>期末大作业的题目</a:t>
            </a:r>
            <a:r>
              <a:rPr lang="en-US" altLang="zh-CN" b="1" dirty="0"/>
              <a:t>.doc</a:t>
            </a:r>
            <a:r>
              <a:rPr lang="zh-CN" altLang="en-US" b="1" dirty="0"/>
              <a:t>）</a:t>
            </a:r>
          </a:p>
          <a:p>
            <a:pPr lvl="2" algn="just" eaLnBrk="1" hangingPunct="1">
              <a:lnSpc>
                <a:spcPct val="130000"/>
              </a:lnSpc>
              <a:buSzPct val="100000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要求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r>
              <a:rPr lang="zh-CN" altLang="zh-CN" b="1" dirty="0">
                <a:solidFill>
                  <a:srgbClr val="00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写出详细的实验原理，设计的具体思路，实验的内容，实验的详细步骤及其截图</a:t>
            </a:r>
          </a:p>
          <a:p>
            <a:pPr lvl="2" algn="just" eaLnBrk="1" hangingPunct="1">
              <a:lnSpc>
                <a:spcPct val="130000"/>
              </a:lnSpc>
              <a:buSzPct val="100000"/>
              <a:defRPr/>
            </a:pP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要求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zh-CN" dirty="0">
                <a:solidFill>
                  <a:srgbClr val="00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提交源码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88"/>
            <a:ext cx="7848502" cy="83817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实验</a:t>
            </a:r>
            <a:r>
              <a:rPr lang="zh-CN" altLang="en-US">
                <a:solidFill>
                  <a:srgbClr val="00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工具总的要求</a:t>
            </a:r>
            <a:endParaRPr kumimoji="0" lang="en-US" altLang="zh-CN" sz="38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42416" y="1066862"/>
            <a:ext cx="8456613" cy="213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宿主机：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Windows 10/11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虚拟机：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VMWare Workstation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Player 16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服务器：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Server 2016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在虚拟机安装该服务器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spcAft>
                <a:spcPts val="600"/>
              </a:spcAft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Ubuntu 20.04</a:t>
            </a:r>
          </a:p>
          <a:p>
            <a:pPr lvl="0" eaLnBrk="1" hangingPunct="1"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编程工具：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2019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OpenSSL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源码包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openssl-1.1.1h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" y="0"/>
            <a:ext cx="9141452" cy="8134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506" y="-76108"/>
            <a:ext cx="7848502" cy="83817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题目</a:t>
            </a: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配置</a:t>
            </a:r>
            <a:endParaRPr kumimoji="0" lang="en-US" altLang="zh-CN" sz="38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506" y="838268"/>
            <a:ext cx="8456613" cy="213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IPSec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实验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-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预共享密钥认证 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难度值：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2.5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>
                <a:solidFill>
                  <a:srgbClr val="FFFFFF"/>
                </a:solidFill>
              </a:rPr>
              <a:t>IPSec</a:t>
            </a:r>
            <a:r>
              <a:rPr lang="zh-CN" altLang="en-US" sz="2400" b="1">
                <a:solidFill>
                  <a:srgbClr val="FFFFFF"/>
                </a:solidFill>
              </a:rPr>
              <a:t>实验</a:t>
            </a:r>
            <a:r>
              <a:rPr lang="en-US" altLang="zh-CN" sz="2400" b="1">
                <a:solidFill>
                  <a:srgbClr val="FFFFFF"/>
                </a:solidFill>
              </a:rPr>
              <a:t>-</a:t>
            </a:r>
            <a:r>
              <a:rPr lang="zh-CN" altLang="en-US" sz="2400" b="1">
                <a:solidFill>
                  <a:srgbClr val="FFFF00"/>
                </a:solidFill>
              </a:rPr>
              <a:t>证书认证 </a:t>
            </a:r>
            <a:r>
              <a:rPr lang="zh-CN" altLang="en-US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4</a:t>
            </a:r>
            <a:endParaRPr lang="en-US" altLang="zh-CN" sz="2400" b="1">
              <a:solidFill>
                <a:srgbClr val="FFFF00"/>
              </a:solidFill>
            </a:endParaRP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>
                <a:solidFill>
                  <a:srgbClr val="FFFFFF"/>
                </a:solidFill>
              </a:rPr>
              <a:t>IPSec</a:t>
            </a:r>
            <a:r>
              <a:rPr lang="zh-CN" altLang="en-US" sz="2400" b="1">
                <a:solidFill>
                  <a:srgbClr val="FFFFFF"/>
                </a:solidFill>
              </a:rPr>
              <a:t>实验</a:t>
            </a:r>
            <a:r>
              <a:rPr lang="en-US" altLang="zh-CN" sz="2400" b="1">
                <a:solidFill>
                  <a:srgbClr val="FFFFFF"/>
                </a:solidFill>
              </a:rPr>
              <a:t>-</a:t>
            </a:r>
            <a:r>
              <a:rPr lang="en-US" altLang="zh-CN" sz="2400" b="1">
                <a:solidFill>
                  <a:srgbClr val="FFFF00"/>
                </a:solidFill>
              </a:rPr>
              <a:t>Kerberos</a:t>
            </a:r>
            <a:r>
              <a:rPr lang="zh-CN" altLang="en-US" sz="2400" b="1">
                <a:solidFill>
                  <a:srgbClr val="FFFF00"/>
                </a:solidFill>
              </a:rPr>
              <a:t>认证 </a:t>
            </a:r>
            <a:r>
              <a:rPr lang="zh-CN" altLang="en-US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4</a:t>
            </a:r>
            <a:endParaRPr lang="en-US" sz="2400" b="1">
              <a:solidFill>
                <a:srgbClr val="FFFF00"/>
              </a:solidFill>
            </a:endParaRP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>
                <a:solidFill>
                  <a:srgbClr val="FFFFFF"/>
                </a:solidFill>
              </a:rPr>
              <a:t>Radius</a:t>
            </a:r>
            <a:r>
              <a:rPr lang="zh-CN" altLang="en-US" sz="2400" b="1">
                <a:solidFill>
                  <a:srgbClr val="FFFFFF"/>
                </a:solidFill>
              </a:rPr>
              <a:t>实验</a:t>
            </a:r>
            <a:r>
              <a:rPr lang="en-US" altLang="zh-CN" sz="2400" b="1">
                <a:solidFill>
                  <a:srgbClr val="FFFFFF"/>
                </a:solidFill>
              </a:rPr>
              <a:t>-</a:t>
            </a:r>
            <a:r>
              <a:rPr lang="zh-CN" altLang="en-US" sz="2400" b="1">
                <a:solidFill>
                  <a:srgbClr val="FFFF00"/>
                </a:solidFill>
              </a:rPr>
              <a:t>基于</a:t>
            </a:r>
            <a:r>
              <a:rPr lang="en-US" altLang="zh-CN" sz="2400" b="1">
                <a:solidFill>
                  <a:srgbClr val="FFFF00"/>
                </a:solidFill>
              </a:rPr>
              <a:t>PPTP</a:t>
            </a:r>
            <a:r>
              <a:rPr lang="zh-CN" altLang="en-US" sz="2400" b="1">
                <a:solidFill>
                  <a:srgbClr val="FFFF00"/>
                </a:solidFill>
              </a:rPr>
              <a:t>的</a:t>
            </a:r>
            <a:r>
              <a:rPr lang="en-US" altLang="zh-CN" sz="2400" b="1">
                <a:solidFill>
                  <a:srgbClr val="FFFF00"/>
                </a:solidFill>
              </a:rPr>
              <a:t>VPN </a:t>
            </a:r>
            <a:r>
              <a:rPr lang="zh-CN" altLang="en-US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3</a:t>
            </a:r>
            <a:endParaRPr lang="en-US" altLang="zh-CN" sz="2400" b="1">
              <a:solidFill>
                <a:srgbClr val="FFFF00"/>
              </a:solidFill>
            </a:endParaRP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>
                <a:solidFill>
                  <a:srgbClr val="FFFFFF"/>
                </a:solidFill>
              </a:rPr>
              <a:t>Radius</a:t>
            </a:r>
            <a:r>
              <a:rPr lang="zh-CN" altLang="en-US" sz="2400" b="1">
                <a:solidFill>
                  <a:srgbClr val="FFFFFF"/>
                </a:solidFill>
              </a:rPr>
              <a:t>实验</a:t>
            </a:r>
            <a:r>
              <a:rPr lang="en-US" altLang="zh-CN" sz="2400" b="1">
                <a:solidFill>
                  <a:srgbClr val="FFFFFF"/>
                </a:solidFill>
              </a:rPr>
              <a:t>-</a:t>
            </a:r>
            <a:r>
              <a:rPr lang="zh-CN" altLang="en-US" sz="2400" b="1">
                <a:solidFill>
                  <a:srgbClr val="FFFF00"/>
                </a:solidFill>
              </a:rPr>
              <a:t>基于</a:t>
            </a:r>
            <a:r>
              <a:rPr lang="en-US" altLang="zh-CN" sz="2400" b="1">
                <a:solidFill>
                  <a:srgbClr val="FFFF00"/>
                </a:solidFill>
              </a:rPr>
              <a:t>L2TP/IPSec</a:t>
            </a:r>
            <a:r>
              <a:rPr lang="zh-CN" altLang="en-US" sz="2400" b="1">
                <a:solidFill>
                  <a:srgbClr val="FFFF00"/>
                </a:solidFill>
              </a:rPr>
              <a:t>的</a:t>
            </a:r>
            <a:r>
              <a:rPr lang="en-US" altLang="zh-CN" sz="2400" b="1">
                <a:solidFill>
                  <a:srgbClr val="FFFF00"/>
                </a:solidFill>
              </a:rPr>
              <a:t>VPN </a:t>
            </a:r>
            <a:r>
              <a:rPr lang="zh-CN" altLang="en-US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3</a:t>
            </a:r>
            <a:endParaRPr lang="en-US" altLang="zh-CN" sz="2400" b="1">
              <a:solidFill>
                <a:srgbClr val="FFFF00"/>
              </a:solidFill>
            </a:endParaRP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>
                <a:solidFill>
                  <a:srgbClr val="FFFFFF"/>
                </a:solidFill>
              </a:rPr>
              <a:t>Radius</a:t>
            </a:r>
            <a:r>
              <a:rPr lang="zh-CN" altLang="en-US" sz="2400" b="1">
                <a:solidFill>
                  <a:srgbClr val="FFFFFF"/>
                </a:solidFill>
              </a:rPr>
              <a:t>实验</a:t>
            </a:r>
            <a:r>
              <a:rPr lang="en-US" altLang="zh-CN" sz="2400" b="1">
                <a:solidFill>
                  <a:srgbClr val="FFFFFF"/>
                </a:solidFill>
              </a:rPr>
              <a:t>-</a:t>
            </a:r>
            <a:r>
              <a:rPr lang="zh-CN" altLang="en-US" sz="2400" b="1">
                <a:solidFill>
                  <a:srgbClr val="FFFF00"/>
                </a:solidFill>
              </a:rPr>
              <a:t>基于</a:t>
            </a:r>
            <a:r>
              <a:rPr lang="en-US" altLang="zh-CN" sz="2400" b="1">
                <a:solidFill>
                  <a:srgbClr val="FFFF00"/>
                </a:solidFill>
              </a:rPr>
              <a:t>SSTP</a:t>
            </a:r>
            <a:r>
              <a:rPr lang="zh-CN" altLang="en-US" sz="2400" b="1">
                <a:solidFill>
                  <a:srgbClr val="FFFF00"/>
                </a:solidFill>
              </a:rPr>
              <a:t>的</a:t>
            </a:r>
            <a:r>
              <a:rPr lang="en-US" altLang="zh-CN" sz="2400" b="1">
                <a:solidFill>
                  <a:srgbClr val="FFFF00"/>
                </a:solidFill>
              </a:rPr>
              <a:t>VPN </a:t>
            </a:r>
            <a:r>
              <a:rPr lang="zh-CN" altLang="en-US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3</a:t>
            </a:r>
            <a:endParaRPr lang="en-US" altLang="zh-CN" sz="2400" b="1">
              <a:solidFill>
                <a:srgbClr val="FFFF00"/>
              </a:solidFill>
            </a:endParaRP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>
                <a:solidFill>
                  <a:srgbClr val="FFFFFF"/>
                </a:solidFill>
              </a:rPr>
              <a:t>SSL</a:t>
            </a:r>
            <a:r>
              <a:rPr lang="zh-CN" altLang="en-US" sz="2400" b="1">
                <a:solidFill>
                  <a:srgbClr val="FFFFFF"/>
                </a:solidFill>
              </a:rPr>
              <a:t>和</a:t>
            </a:r>
            <a:r>
              <a:rPr lang="en-US" altLang="zh-CN" sz="2400" b="1">
                <a:solidFill>
                  <a:srgbClr val="FFFFFF"/>
                </a:solidFill>
              </a:rPr>
              <a:t>PKI</a:t>
            </a:r>
            <a:r>
              <a:rPr lang="zh-CN" altLang="en-US" sz="2400" b="1">
                <a:solidFill>
                  <a:srgbClr val="FFFFFF"/>
                </a:solidFill>
              </a:rPr>
              <a:t>配置实验（</a:t>
            </a:r>
            <a:r>
              <a:rPr lang="zh-CN" altLang="en-US" sz="2400" b="1">
                <a:solidFill>
                  <a:srgbClr val="FFFF00"/>
                </a:solidFill>
              </a:rPr>
              <a:t>通过</a:t>
            </a:r>
            <a:r>
              <a:rPr lang="en-US" altLang="zh-CN" sz="2400" b="1">
                <a:solidFill>
                  <a:srgbClr val="FFFF00"/>
                </a:solidFill>
              </a:rPr>
              <a:t>https</a:t>
            </a:r>
            <a:r>
              <a:rPr lang="zh-CN" altLang="en-US" sz="2400" b="1">
                <a:solidFill>
                  <a:srgbClr val="FFFF00"/>
                </a:solidFill>
              </a:rPr>
              <a:t>从宿主机访问虚拟机的</a:t>
            </a:r>
            <a:r>
              <a:rPr lang="en-US" altLang="zh-CN" sz="2400" b="1">
                <a:solidFill>
                  <a:srgbClr val="FFFF00"/>
                </a:solidFill>
              </a:rPr>
              <a:t>Web</a:t>
            </a:r>
            <a:r>
              <a:rPr lang="zh-CN" altLang="en-US" sz="2400" b="1">
                <a:solidFill>
                  <a:srgbClr val="FFFF00"/>
                </a:solidFill>
              </a:rPr>
              <a:t>网站</a:t>
            </a:r>
            <a:r>
              <a:rPr lang="zh-CN" altLang="en-US" sz="2400" b="1">
                <a:solidFill>
                  <a:srgbClr val="FFFFFF"/>
                </a:solidFill>
              </a:rPr>
              <a:t>）</a:t>
            </a:r>
            <a:r>
              <a:rPr lang="zh-CN" altLang="en-US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3</a:t>
            </a:r>
            <a:endParaRPr lang="en-US" altLang="zh-CN" sz="2400" b="1">
              <a:solidFill>
                <a:srgbClr val="FFFFFF"/>
              </a:solidFill>
            </a:endParaRP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>
                <a:solidFill>
                  <a:srgbClr val="FFFFFF"/>
                </a:solidFill>
              </a:rPr>
              <a:t>Open SSL</a:t>
            </a:r>
            <a:r>
              <a:rPr lang="zh-CN" altLang="en-US" sz="2400" b="1">
                <a:solidFill>
                  <a:srgbClr val="FFFFFF"/>
                </a:solidFill>
              </a:rPr>
              <a:t>综合实验（</a:t>
            </a:r>
            <a:r>
              <a:rPr lang="zh-CN" altLang="en-US" sz="2400" b="1">
                <a:solidFill>
                  <a:srgbClr val="FFFF00"/>
                </a:solidFill>
              </a:rPr>
              <a:t>源码包编译</a:t>
            </a:r>
            <a:r>
              <a:rPr lang="en-US" altLang="zh-CN" sz="2400" b="1">
                <a:solidFill>
                  <a:srgbClr val="FFFF00"/>
                </a:solidFill>
              </a:rPr>
              <a:t>+</a:t>
            </a:r>
            <a:r>
              <a:rPr lang="zh-CN" altLang="en-US" sz="2400" b="1">
                <a:solidFill>
                  <a:srgbClr val="FFFF00"/>
                </a:solidFill>
              </a:rPr>
              <a:t>配置</a:t>
            </a:r>
            <a:r>
              <a:rPr lang="en-US" altLang="zh-CN" sz="2400" b="1">
                <a:solidFill>
                  <a:srgbClr val="FFFF00"/>
                </a:solidFill>
              </a:rPr>
              <a:t>CA</a:t>
            </a:r>
            <a:r>
              <a:rPr lang="zh-CN" altLang="en-US" sz="2400" b="1">
                <a:solidFill>
                  <a:srgbClr val="FFFFFF"/>
                </a:solidFill>
              </a:rPr>
              <a:t>）</a:t>
            </a:r>
            <a:r>
              <a:rPr lang="zh-CN" altLang="en-US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3.5</a:t>
            </a:r>
            <a:endParaRPr lang="en-US" altLang="zh-CN" sz="2400" b="1">
              <a:solidFill>
                <a:srgbClr val="FFFFFF"/>
              </a:solidFill>
            </a:endParaRPr>
          </a:p>
          <a:p>
            <a:pPr marL="514350" marR="0" lvl="0" indent="-514350" algn="l" defTabSz="914400" rtl="0" eaLnBrk="1" fontAlgn="base" latinLnBrk="0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基于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Windows</a:t>
            </a:r>
            <a:r>
              <a:rPr lang="zh-CN" altLang="en-US" sz="2400" b="1">
                <a:solidFill>
                  <a:srgbClr val="FFFFFF"/>
                </a:solidFill>
              </a:rPr>
              <a:t>的</a:t>
            </a:r>
            <a:r>
              <a:rPr lang="en-US" altLang="zh-CN" sz="2400" b="1">
                <a:solidFill>
                  <a:srgbClr val="FFFFFF"/>
                </a:solidFill>
              </a:rPr>
              <a:t>Kerberos</a:t>
            </a:r>
            <a:r>
              <a:rPr lang="zh-CN" altLang="en-US" sz="2400" b="1">
                <a:solidFill>
                  <a:srgbClr val="FFFFFF"/>
                </a:solidFill>
              </a:rPr>
              <a:t>配置 </a:t>
            </a:r>
            <a:r>
              <a:rPr lang="zh-CN" altLang="en-US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3</a:t>
            </a:r>
            <a:endParaRPr lang="en-US" altLang="zh-CN" sz="2400" b="1">
              <a:solidFill>
                <a:srgbClr val="FFFFFF"/>
              </a:solidFill>
            </a:endParaRPr>
          </a:p>
          <a:p>
            <a:pPr marL="514350" lvl="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基于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Ubuntu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</a:t>
            </a:r>
            <a:r>
              <a:rPr lang="en-US" altLang="zh-CN" sz="2400" b="1">
                <a:solidFill>
                  <a:srgbClr val="FFFFFF"/>
                </a:solidFill>
              </a:rPr>
              <a:t>Kerberos</a:t>
            </a:r>
            <a:r>
              <a:rPr lang="zh-CN" altLang="en-US" sz="2400" b="1">
                <a:solidFill>
                  <a:srgbClr val="FFFFFF"/>
                </a:solidFill>
              </a:rPr>
              <a:t>配置 </a:t>
            </a:r>
            <a:r>
              <a:rPr lang="zh-CN" altLang="en-US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3</a:t>
            </a:r>
            <a:endParaRPr lang="en-US" altLang="zh-CN" sz="2400" b="1">
              <a:solidFill>
                <a:srgbClr val="FFFFFF"/>
              </a:solidFill>
            </a:endParaRP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b="1">
                <a:solidFill>
                  <a:srgbClr val="FFFF00"/>
                </a:solidFill>
              </a:rPr>
              <a:t>基于</a:t>
            </a:r>
            <a:r>
              <a:rPr lang="en-US" altLang="zh-CN" sz="2400" b="1">
                <a:solidFill>
                  <a:srgbClr val="FFFF00"/>
                </a:solidFill>
              </a:rPr>
              <a:t>Ubuntu</a:t>
            </a:r>
            <a:r>
              <a:rPr lang="zh-CN" altLang="en-US" sz="2400" b="1">
                <a:solidFill>
                  <a:srgbClr val="FFFFFF"/>
                </a:solidFill>
              </a:rPr>
              <a:t>的</a:t>
            </a:r>
            <a:r>
              <a:rPr lang="en-US" altLang="zh-CN" sz="2400" b="1">
                <a:solidFill>
                  <a:srgbClr val="FFFFFF"/>
                </a:solidFill>
              </a:rPr>
              <a:t>SSL</a:t>
            </a:r>
            <a:r>
              <a:rPr lang="zh-CN" altLang="en-US" sz="2400" b="1">
                <a:solidFill>
                  <a:srgbClr val="FFFFFF"/>
                </a:solidFill>
              </a:rPr>
              <a:t>配置</a:t>
            </a:r>
            <a:r>
              <a:rPr lang="en-US" altLang="zh-CN" sz="2400" b="1">
                <a:solidFill>
                  <a:srgbClr val="FFFFFF"/>
                </a:solidFill>
              </a:rPr>
              <a:t> </a:t>
            </a:r>
            <a:r>
              <a:rPr lang="zh-CN" altLang="en-US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3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506" y="-76108"/>
            <a:ext cx="7848502" cy="83817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题目</a:t>
            </a: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编程</a:t>
            </a:r>
            <a:endParaRPr kumimoji="0" lang="en-US" altLang="zh-CN" sz="38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506" y="838268"/>
            <a:ext cx="8456613" cy="213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IP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数据包的源地址伪造编程 </a:t>
            </a:r>
            <a:r>
              <a:rPr lang="zh-CN" altLang="en-US" sz="2400" b="1" noProof="0" dirty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 dirty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4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FFFFFF"/>
                </a:solidFill>
              </a:rPr>
              <a:t>端口扫描编程（</a:t>
            </a:r>
            <a:r>
              <a:rPr lang="zh-CN" altLang="en-US" sz="2400" b="1" dirty="0">
                <a:solidFill>
                  <a:srgbClr val="FFFF00"/>
                </a:solidFill>
              </a:rPr>
              <a:t>要求图形界面多线程，并安装和测试</a:t>
            </a:r>
            <a:r>
              <a:rPr lang="en-US" altLang="zh-CN" sz="2400" b="1" dirty="0">
                <a:solidFill>
                  <a:srgbClr val="FFFF00"/>
                </a:solidFill>
              </a:rPr>
              <a:t>SSL443</a:t>
            </a:r>
            <a:r>
              <a:rPr lang="zh-CN" altLang="en-US" sz="2400" b="1" dirty="0">
                <a:solidFill>
                  <a:srgbClr val="FFFF00"/>
                </a:solidFill>
              </a:rPr>
              <a:t>端口</a:t>
            </a:r>
            <a:r>
              <a:rPr lang="zh-CN" altLang="en-US" sz="2400" b="1" dirty="0">
                <a:solidFill>
                  <a:srgbClr val="FFFFFF"/>
                </a:solidFill>
              </a:rPr>
              <a:t>）</a:t>
            </a:r>
            <a:r>
              <a:rPr lang="zh-CN" altLang="en-US" sz="2400" b="1" noProof="0" dirty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 dirty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4.5</a:t>
            </a:r>
            <a:endParaRPr lang="en-US" altLang="zh-CN" sz="2400" b="1" dirty="0">
              <a:solidFill>
                <a:srgbClr val="FFFFFF"/>
              </a:solidFill>
            </a:endParaRP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FFFFFF"/>
                </a:solidFill>
              </a:rPr>
              <a:t>端口扫描编程（</a:t>
            </a:r>
            <a:r>
              <a:rPr lang="zh-CN" altLang="en-US" sz="2400" b="1" dirty="0">
                <a:solidFill>
                  <a:srgbClr val="FFFF00"/>
                </a:solidFill>
              </a:rPr>
              <a:t>要求图形界面多线程，并测试测试</a:t>
            </a:r>
            <a:r>
              <a:rPr lang="en-US" altLang="zh-CN" sz="2400" b="1" dirty="0">
                <a:solidFill>
                  <a:srgbClr val="FFFF00"/>
                </a:solidFill>
              </a:rPr>
              <a:t>Radius1812</a:t>
            </a:r>
            <a:r>
              <a:rPr lang="zh-CN" altLang="en-US" sz="2400" b="1" dirty="0">
                <a:solidFill>
                  <a:srgbClr val="FFFF00"/>
                </a:solidFill>
              </a:rPr>
              <a:t>和</a:t>
            </a:r>
            <a:r>
              <a:rPr lang="en-US" altLang="zh-CN" sz="2400" b="1" dirty="0">
                <a:solidFill>
                  <a:srgbClr val="FFFF00"/>
                </a:solidFill>
              </a:rPr>
              <a:t>1813</a:t>
            </a:r>
            <a:r>
              <a:rPr lang="zh-CN" altLang="en-US" sz="2400" b="1" dirty="0">
                <a:solidFill>
                  <a:srgbClr val="FFFF00"/>
                </a:solidFill>
              </a:rPr>
              <a:t>端口</a:t>
            </a:r>
            <a:r>
              <a:rPr lang="zh-CN" altLang="en-US" sz="2400" b="1" dirty="0">
                <a:solidFill>
                  <a:srgbClr val="FFFFFF"/>
                </a:solidFill>
              </a:rPr>
              <a:t>）</a:t>
            </a:r>
            <a:r>
              <a:rPr lang="zh-CN" altLang="en-US" sz="2400" b="1" noProof="0" dirty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 dirty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5</a:t>
            </a:r>
            <a:endParaRPr lang="en-US" altLang="zh-CN" sz="2400" b="1" dirty="0">
              <a:solidFill>
                <a:srgbClr val="FFFFFF"/>
              </a:solidFill>
            </a:endParaRP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 dirty="0">
                <a:solidFill>
                  <a:srgbClr val="FFFFFF"/>
                </a:solidFill>
              </a:rPr>
              <a:t>Open SSL</a:t>
            </a:r>
            <a:r>
              <a:rPr lang="zh-CN" altLang="en-US" sz="2400" b="1" dirty="0">
                <a:solidFill>
                  <a:srgbClr val="FFFFFF"/>
                </a:solidFill>
              </a:rPr>
              <a:t>的服务器和客户端编程（</a:t>
            </a:r>
            <a:r>
              <a:rPr lang="en-US" altLang="zh-CN" sz="2400" b="1" dirty="0">
                <a:solidFill>
                  <a:srgbClr val="FFFF00"/>
                </a:solidFill>
              </a:rPr>
              <a:t>Ubuntu</a:t>
            </a:r>
            <a:r>
              <a:rPr lang="zh-CN" altLang="en-US" sz="2400" b="1" dirty="0">
                <a:solidFill>
                  <a:srgbClr val="FFFF00"/>
                </a:solidFill>
                <a:effectLst/>
              </a:rPr>
              <a:t>下，</a:t>
            </a:r>
            <a:r>
              <a:rPr lang="zh-CN" altLang="en-US" sz="2400" b="1" dirty="0">
                <a:solidFill>
                  <a:srgbClr val="FFFF00"/>
                </a:solidFill>
                <a:effectLst/>
                <a:sym typeface="+mn-ea"/>
              </a:rPr>
              <a:t>图形化界面，并</a:t>
            </a:r>
            <a:r>
              <a:rPr lang="zh-CN" altLang="en-US" sz="2400" b="1" dirty="0">
                <a:solidFill>
                  <a:srgbClr val="FFFF00"/>
                </a:solidFill>
              </a:rPr>
              <a:t>要求认证服务器</a:t>
            </a:r>
            <a:r>
              <a:rPr lang="zh-CN" altLang="en-US" sz="2400" b="1" dirty="0">
                <a:solidFill>
                  <a:srgbClr val="FFFFFF"/>
                </a:solidFill>
              </a:rPr>
              <a:t>）</a:t>
            </a:r>
            <a:r>
              <a:rPr lang="zh-CN" altLang="en-US" sz="2400" b="1" noProof="0" dirty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 dirty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4.5</a:t>
            </a:r>
            <a:endParaRPr lang="en-US" altLang="zh-CN" sz="2400" b="1" dirty="0">
              <a:solidFill>
                <a:srgbClr val="FFFFFF"/>
              </a:solidFill>
            </a:endParaRP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 dirty="0">
                <a:solidFill>
                  <a:srgbClr val="FFFFFF"/>
                </a:solidFill>
              </a:rPr>
              <a:t>Open SSL</a:t>
            </a:r>
            <a:r>
              <a:rPr lang="zh-CN" altLang="en-US" sz="2400" b="1" dirty="0">
                <a:solidFill>
                  <a:srgbClr val="FFFFFF"/>
                </a:solidFill>
              </a:rPr>
              <a:t>的服务器和客户端编程（</a:t>
            </a:r>
            <a:r>
              <a:rPr lang="en-US" altLang="zh-CN" sz="2400" b="1" dirty="0">
                <a:solidFill>
                  <a:srgbClr val="FFFF00"/>
                </a:solidFill>
                <a:sym typeface="+mn-ea"/>
              </a:rPr>
              <a:t>Ubuntu</a:t>
            </a:r>
            <a:r>
              <a:rPr lang="zh-CN" altLang="en-US" sz="2400" b="1" dirty="0">
                <a:solidFill>
                  <a:srgbClr val="FFFF00"/>
                </a:solidFill>
                <a:effectLst/>
                <a:sym typeface="+mn-ea"/>
              </a:rPr>
              <a:t>下，图形化界面，并</a:t>
            </a:r>
            <a:r>
              <a:rPr lang="zh-CN" altLang="en-US" sz="2400" b="1" dirty="0">
                <a:solidFill>
                  <a:srgbClr val="FFFF00"/>
                </a:solidFill>
              </a:rPr>
              <a:t>要求相互认证</a:t>
            </a:r>
            <a:r>
              <a:rPr lang="zh-CN" altLang="en-US" sz="2400" b="1" dirty="0">
                <a:solidFill>
                  <a:srgbClr val="FFFFFF"/>
                </a:solidFill>
              </a:rPr>
              <a:t>）</a:t>
            </a:r>
            <a:r>
              <a:rPr lang="zh-CN" altLang="en-US" sz="2400" b="1" noProof="0" dirty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难度值：</a:t>
            </a:r>
            <a:r>
              <a:rPr lang="en-US" altLang="zh-CN" sz="2400" b="1" noProof="0" dirty="0">
                <a:ln>
                  <a:noFill/>
                </a:ln>
                <a:solidFill>
                  <a:srgbClr val="00FF00"/>
                </a:solidFill>
                <a:uLnTx/>
                <a:uFillTx/>
                <a:sym typeface="+mn-ea"/>
              </a:rPr>
              <a:t>5</a:t>
            </a:r>
          </a:p>
          <a:p>
            <a:pPr marL="0" indent="0" eaLnBrk="1" hangingPunct="1">
              <a:spcAft>
                <a:spcPts val="600"/>
              </a:spcAft>
              <a:buNone/>
              <a:defRPr/>
            </a:pPr>
            <a:r>
              <a:rPr kumimoji="0" lang="zh-CN" altLang="en-US" sz="2400" b="1" i="0" u="none" strike="noStrike" kern="0" cap="none" spc="0" normalizeH="0" baseline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期末大作业实际分数</a:t>
            </a:r>
            <a:r>
              <a:rPr kumimoji="0" lang="en-US" altLang="zh-CN" sz="2400" b="1" i="0" u="none" strike="noStrike" kern="0" cap="none" spc="0" normalizeH="0" baseline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=</a:t>
            </a:r>
            <a:r>
              <a:rPr kumimoji="0" lang="zh-CN" altLang="en-US" sz="2400" b="1" i="0" u="none" strike="noStrike" kern="0" cap="none" spc="0" normalizeH="0" baseline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实验</a:t>
            </a:r>
            <a:r>
              <a:rPr kumimoji="0" lang="zh-CN" altLang="en-US" sz="2400" b="1" i="0" u="none" strike="noStrike" kern="0" cap="none" spc="0" normalizeH="0" baseline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报告分数</a:t>
            </a:r>
            <a:r>
              <a:rPr kumimoji="0" lang="en-US" altLang="zh-CN" sz="2400" b="1" i="0" u="none" strike="noStrike" kern="0" cap="none" spc="0" normalizeH="0" baseline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*</a:t>
            </a:r>
            <a:r>
              <a:rPr lang="zh-CN" altLang="en-US" sz="2400" b="1" dirty="0">
                <a:solidFill>
                  <a:srgbClr val="00FF00"/>
                </a:solidFill>
                <a:sym typeface="+mn-ea"/>
              </a:rPr>
              <a:t>难度值</a:t>
            </a:r>
            <a:r>
              <a:rPr lang="en-US" altLang="zh-CN" sz="2400" b="1" dirty="0">
                <a:solidFill>
                  <a:srgbClr val="00FF00"/>
                </a:solidFill>
                <a:sym typeface="+mn-ea"/>
              </a:rPr>
              <a:t>/5</a:t>
            </a:r>
            <a:endParaRPr kumimoji="0" lang="en-US" altLang="zh-CN" sz="2400" b="1" i="0" u="none" strike="noStrike" kern="0" cap="none" spc="0" normalizeH="0" baseline="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506" y="-76108"/>
            <a:ext cx="7848502" cy="83817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olidFill>
                  <a:srgbClr val="00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参考资料</a:t>
            </a:r>
            <a:endParaRPr kumimoji="0" lang="en-US" altLang="zh-CN" sz="38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506" y="838268"/>
            <a:ext cx="8456613" cy="213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lvl="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b="1">
                <a:solidFill>
                  <a:srgbClr val="FFFFFF"/>
                </a:solidFill>
              </a:rPr>
              <a:t>杨浩淼</a:t>
            </a:r>
            <a:r>
              <a:rPr lang="en-US" altLang="zh-CN" sz="2400" b="1">
                <a:solidFill>
                  <a:srgbClr val="FFFFFF"/>
                </a:solidFill>
              </a:rPr>
              <a:t>, </a:t>
            </a:r>
            <a:r>
              <a:rPr lang="zh-CN" altLang="en-US" sz="2400" b="1">
                <a:solidFill>
                  <a:srgbClr val="FFFFFF"/>
                </a:solidFill>
              </a:rPr>
              <a:t>李洪伟，冉鹏，网络安全协议综合实验教程，清华大学出版社，高等院校信息安全专业系列教材，</a:t>
            </a:r>
            <a:r>
              <a:rPr lang="en-US" altLang="zh-CN" sz="2400" b="1">
                <a:solidFill>
                  <a:srgbClr val="FFFFFF"/>
                </a:solidFill>
              </a:rPr>
              <a:t>2016.6</a:t>
            </a:r>
            <a:r>
              <a:rPr lang="zh-CN" altLang="en-US" sz="2400" b="1">
                <a:solidFill>
                  <a:srgbClr val="FFFFFF"/>
                </a:solidFill>
              </a:rPr>
              <a:t>，</a:t>
            </a:r>
            <a:r>
              <a:rPr lang="en-US" altLang="zh-CN" sz="2400" b="1">
                <a:solidFill>
                  <a:srgbClr val="FFFFFF"/>
                </a:solidFill>
              </a:rPr>
              <a:t>ISBN: 978-7-302-42496-3</a:t>
            </a:r>
          </a:p>
          <a:p>
            <a:pPr marL="514350" lvl="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b="1">
                <a:solidFill>
                  <a:srgbClr val="FFFFFF"/>
                </a:solidFill>
              </a:rPr>
              <a:t>本课程的课件</a:t>
            </a:r>
            <a:endParaRPr lang="en-US" altLang="zh-CN" sz="2400" b="1">
              <a:solidFill>
                <a:srgbClr val="FFFFFF"/>
              </a:solidFill>
            </a:endParaRPr>
          </a:p>
          <a:p>
            <a:pPr marL="514350" lvl="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>
                <a:solidFill>
                  <a:srgbClr val="FFFFFF"/>
                </a:solidFill>
              </a:rPr>
              <a:t>https://www.openssl.org/source/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>
                <a:solidFill>
                  <a:srgbClr val="FFFFFF"/>
                </a:solidFill>
              </a:rPr>
              <a:t>https://www.vmware.com/cn.html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>
                <a:solidFill>
                  <a:srgbClr val="FFFFFF"/>
                </a:solidFill>
              </a:rPr>
              <a:t>https://www.imsdn.cn/operating-systems/windows-server-2016/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400" b="1">
                <a:solidFill>
                  <a:srgbClr val="FFFFFF"/>
                </a:solidFill>
              </a:rPr>
              <a:t>https://cloud.tencent.com/developer/article/1380570 </a:t>
            </a:r>
            <a:r>
              <a:rPr lang="zh-CN" altLang="en-US" sz="2400" b="1">
                <a:solidFill>
                  <a:srgbClr val="FFFFFF"/>
                </a:solidFill>
              </a:rPr>
              <a:t>，</a:t>
            </a:r>
            <a:r>
              <a:rPr lang="en-US" altLang="zh-CN" sz="2400" b="1">
                <a:solidFill>
                  <a:srgbClr val="FFFFFF"/>
                </a:solidFill>
              </a:rPr>
              <a:t>Windows</a:t>
            </a:r>
            <a:r>
              <a:rPr lang="zh-CN" altLang="en-US" sz="2400" b="1">
                <a:solidFill>
                  <a:srgbClr val="FFFFFF"/>
                </a:solidFill>
              </a:rPr>
              <a:t>本地安装配置</a:t>
            </a:r>
            <a:r>
              <a:rPr lang="en-US" altLang="zh-CN" sz="2400" b="1">
                <a:solidFill>
                  <a:srgbClr val="FFFFFF"/>
                </a:solidFill>
              </a:rPr>
              <a:t>Kerberos</a:t>
            </a:r>
            <a:r>
              <a:rPr lang="zh-CN" altLang="en-US" sz="2400" b="1">
                <a:solidFill>
                  <a:srgbClr val="FFFFFF"/>
                </a:solidFill>
              </a:rPr>
              <a:t>客户端</a:t>
            </a:r>
            <a:endParaRPr lang="en-US" altLang="zh-CN"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468</Words>
  <Application>Microsoft Office PowerPoint</Application>
  <PresentationFormat>全屏显示(4:3)</PresentationFormat>
  <Paragraphs>43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华文新魏</vt:lpstr>
      <vt:lpstr>隶书</vt:lpstr>
      <vt:lpstr>Arial</vt:lpstr>
      <vt:lpstr>Calibri</vt:lpstr>
      <vt:lpstr>Garamond</vt:lpstr>
      <vt:lpstr>Times New Roman</vt:lpstr>
      <vt:lpstr>Wingdings</vt:lpstr>
      <vt:lpstr>Stream</vt:lpstr>
      <vt:lpstr>期末大作业</vt:lpstr>
      <vt:lpstr>提交时间和内容</vt:lpstr>
      <vt:lpstr>实验工具总的要求</vt:lpstr>
      <vt:lpstr>PowerPoint 演示文稿</vt:lpstr>
      <vt:lpstr>题目-配置</vt:lpstr>
      <vt:lpstr>题目-编程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haomyang</dc:creator>
  <cp:lastModifiedBy>Haomiao Yang</cp:lastModifiedBy>
  <cp:revision>247</cp:revision>
  <dcterms:created xsi:type="dcterms:W3CDTF">2018-10-11T04:41:00Z</dcterms:created>
  <dcterms:modified xsi:type="dcterms:W3CDTF">2023-11-14T09:34:13Z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2052-10.1.0.6875</vt:lpwstr>
  </property>
</Properties>
</file>