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36"/>
  </p:notesMasterIdLst>
  <p:sldIdLst>
    <p:sldId id="426" r:id="rId5"/>
    <p:sldId id="419" r:id="rId6"/>
    <p:sldId id="420" r:id="rId7"/>
    <p:sldId id="2415" r:id="rId8"/>
    <p:sldId id="433" r:id="rId9"/>
    <p:sldId id="2404" r:id="rId10"/>
    <p:sldId id="2406" r:id="rId11"/>
    <p:sldId id="2417" r:id="rId12"/>
    <p:sldId id="2416" r:id="rId13"/>
    <p:sldId id="2418" r:id="rId14"/>
    <p:sldId id="421" r:id="rId15"/>
    <p:sldId id="2419" r:id="rId16"/>
    <p:sldId id="2420" r:id="rId17"/>
    <p:sldId id="2405" r:id="rId18"/>
    <p:sldId id="431" r:id="rId19"/>
    <p:sldId id="2411" r:id="rId20"/>
    <p:sldId id="2410" r:id="rId21"/>
    <p:sldId id="432" r:id="rId22"/>
    <p:sldId id="2421" r:id="rId23"/>
    <p:sldId id="2408" r:id="rId24"/>
    <p:sldId id="2409" r:id="rId25"/>
    <p:sldId id="422" r:id="rId26"/>
    <p:sldId id="2395" r:id="rId27"/>
    <p:sldId id="2423" r:id="rId28"/>
    <p:sldId id="2426" r:id="rId29"/>
    <p:sldId id="2427" r:id="rId30"/>
    <p:sldId id="2412" r:id="rId31"/>
    <p:sldId id="2430" r:id="rId32"/>
    <p:sldId id="2429" r:id="rId33"/>
    <p:sldId id="2428" r:id="rId34"/>
    <p:sldId id="424" r:id="rId35"/>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yan Mu" initials="SM" lastIdx="1" clrIdx="0">
    <p:extLst>
      <p:ext uri="{19B8F6BF-5375-455C-9EA6-DF929625EA0E}">
        <p15:presenceInfo xmlns:p15="http://schemas.microsoft.com/office/powerpoint/2012/main" userId="S::mushuyan@islide.cc::5a701452-529a-4685-8842-5f60ae489a4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EE6ED"/>
    <a:srgbClr val="146298"/>
    <a:srgbClr val="326EAC"/>
    <a:srgbClr val="F54E1A"/>
    <a:srgbClr val="7C78F0"/>
    <a:srgbClr val="000000"/>
    <a:srgbClr val="D9D9D9"/>
    <a:srgbClr val="E82F58"/>
    <a:srgbClr val="2BDF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35E957-FBEE-4241-AF7A-3F5FE5312DD1}" v="5" dt="2022-12-23T09:57:57.71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37" autoAdjust="0"/>
  </p:normalViewPr>
  <p:slideViewPr>
    <p:cSldViewPr snapToGrid="0">
      <p:cViewPr varScale="1">
        <p:scale>
          <a:sx n="91" d="100"/>
          <a:sy n="91" d="100"/>
        </p:scale>
        <p:origin x="322" y="72"/>
      </p:cViewPr>
      <p:guideLst/>
    </p:cSldViewPr>
  </p:slideViewPr>
  <p:notesTextViewPr>
    <p:cViewPr>
      <p:scale>
        <a:sx n="165" d="100"/>
        <a:sy n="16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Light" panose="020B0502040204020203" pitchFamily="34" charset="-122"/>
                <a:ea typeface="微软雅黑 Light" panose="020B0502040204020203"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Light" panose="020B0502040204020203" pitchFamily="34" charset="-122"/>
                <a:ea typeface="微软雅黑 Light" panose="020B0502040204020203" pitchFamily="34" charset="-122"/>
              </a:defRPr>
            </a:lvl1pPr>
          </a:lstStyle>
          <a:p>
            <a:fld id="{D7BBE6FB-4983-42F5-B216-1A2ADEE7DF7A}" type="datetimeFigureOut">
              <a:rPr lang="zh-CN" altLang="en-US" smtClean="0"/>
              <a:pPr/>
              <a:t>2023/7/23</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Light" panose="020B0502040204020203" pitchFamily="34" charset="-122"/>
                <a:ea typeface="微软雅黑 Light" panose="020B0502040204020203"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Light" panose="020B0502040204020203" pitchFamily="34" charset="-122"/>
                <a:ea typeface="微软雅黑 Light" panose="020B0502040204020203" pitchFamily="34" charset="-122"/>
              </a:defRPr>
            </a:lvl1pPr>
          </a:lstStyle>
          <a:p>
            <a:fld id="{2B735503-9D21-443F-BC18-5459550EB72F}" type="slidenum">
              <a:rPr lang="zh-CN" altLang="en-US" smtClean="0"/>
              <a:pPr/>
              <a:t>‹#›</a:t>
            </a:fld>
            <a:endParaRPr lang="zh-CN" altLang="en-US" dirty="0"/>
          </a:p>
        </p:txBody>
      </p:sp>
    </p:spTree>
    <p:extLst>
      <p:ext uri="{BB962C8B-B14F-4D97-AF65-F5344CB8AC3E}">
        <p14:creationId xmlns:p14="http://schemas.microsoft.com/office/powerpoint/2010/main" val="38546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1pPr>
    <a:lvl2pPr marL="4572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2pPr>
    <a:lvl3pPr marL="9144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3pPr>
    <a:lvl4pPr marL="13716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4pPr>
    <a:lvl5pPr marL="18288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Ref idx="1001">
        <a:schemeClr val="bg1"/>
      </p:bgRef>
    </p:bg>
    <p:spTree>
      <p:nvGrpSpPr>
        <p:cNvPr id="1" name=""/>
        <p:cNvGrpSpPr/>
        <p:nvPr/>
      </p:nvGrpSpPr>
      <p:grpSpPr>
        <a:xfrm>
          <a:off x="0" y="0"/>
          <a:ext cx="0" cy="0"/>
          <a:chOff x="0" y="0"/>
          <a:chExt cx="0" cy="0"/>
        </a:xfrm>
      </p:grpSpPr>
      <p:pic>
        <p:nvPicPr>
          <p:cNvPr id="4" name="图片 3" descr="蓝色的天空和建筑&#10;&#10;描述已自动生成">
            <a:extLst>
              <a:ext uri="{FF2B5EF4-FFF2-40B4-BE49-F238E27FC236}">
                <a16:creationId xmlns:a16="http://schemas.microsoft.com/office/drawing/2014/main" id="{F205BF23-2B31-163C-7D74-E73F4D57F91F}"/>
              </a:ext>
            </a:extLst>
          </p:cNvPr>
          <p:cNvPicPr>
            <a:picLocks/>
          </p:cNvPicPr>
          <p:nvPr userDrawn="1"/>
        </p:nvPicPr>
        <p:blipFill rotWithShape="1">
          <a:blip r:embed="rId2">
            <a:extLst>
              <a:ext uri="{28A0092B-C50C-407E-A947-70E740481C1C}">
                <a14:useLocalDpi xmlns:a14="http://schemas.microsoft.com/office/drawing/2010/main" val="0"/>
              </a:ext>
            </a:extLst>
          </a:blip>
          <a:stretch/>
        </p:blipFill>
        <p:spPr>
          <a:xfrm>
            <a:off x="0" y="-1390"/>
            <a:ext cx="12192000" cy="6858000"/>
          </a:xfrm>
          <a:prstGeom prst="rect">
            <a:avLst/>
          </a:prstGeom>
        </p:spPr>
      </p:pic>
      <p:sp>
        <p:nvSpPr>
          <p:cNvPr id="5" name="任意多边形: 形状 4">
            <a:extLst>
              <a:ext uri="{FF2B5EF4-FFF2-40B4-BE49-F238E27FC236}">
                <a16:creationId xmlns:a16="http://schemas.microsoft.com/office/drawing/2014/main" id="{8DACD9BB-3B87-DFB1-8866-1A982DAC15A3}"/>
              </a:ext>
            </a:extLst>
          </p:cNvPr>
          <p:cNvSpPr/>
          <p:nvPr userDrawn="1"/>
        </p:nvSpPr>
        <p:spPr>
          <a:xfrm>
            <a:off x="0" y="-1390"/>
            <a:ext cx="7870786"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5170026 w 6096000"/>
              <a:gd name="connsiteY2" fmla="*/ 6846425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5170026" y="6846425"/>
                </a:lnTo>
                <a:lnTo>
                  <a:pt x="0" y="6858000"/>
                </a:lnTo>
                <a:lnTo>
                  <a:pt x="0" y="0"/>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 name="标题 1">
            <a:extLst>
              <a:ext uri="{FF2B5EF4-FFF2-40B4-BE49-F238E27FC236}">
                <a16:creationId xmlns:a16="http://schemas.microsoft.com/office/drawing/2014/main" id="{694271C0-0F55-8D8D-EE20-E5A0C466335D}"/>
              </a:ext>
            </a:extLst>
          </p:cNvPr>
          <p:cNvSpPr>
            <a:spLocks noGrp="1"/>
          </p:cNvSpPr>
          <p:nvPr>
            <p:ph type="title" hasCustomPrompt="1"/>
          </p:nvPr>
        </p:nvSpPr>
        <p:spPr>
          <a:xfrm>
            <a:off x="668973" y="2396687"/>
            <a:ext cx="5262979" cy="1006429"/>
          </a:xfrm>
          <a:prstGeom prst="rect">
            <a:avLst/>
          </a:prstGeom>
        </p:spPr>
        <p:txBody>
          <a:bodyPr wrap="none">
            <a:spAutoFit/>
          </a:bodyPr>
          <a:lstStyle>
            <a:lvl1pPr>
              <a:defRPr sz="6600">
                <a:solidFill>
                  <a:srgbClr val="FFFFFF"/>
                </a:solidFill>
                <a:latin typeface="+mj-ea"/>
                <a:ea typeface="+mj-ea"/>
              </a:defRPr>
            </a:lvl1pPr>
          </a:lstStyle>
          <a:p>
            <a:r>
              <a:rPr lang="zh-CN" altLang="en-US" dirty="0"/>
              <a:t>年终总结模板</a:t>
            </a:r>
          </a:p>
        </p:txBody>
      </p:sp>
      <p:sp>
        <p:nvSpPr>
          <p:cNvPr id="6" name="文本占位符 5">
            <a:extLst>
              <a:ext uri="{FF2B5EF4-FFF2-40B4-BE49-F238E27FC236}">
                <a16:creationId xmlns:a16="http://schemas.microsoft.com/office/drawing/2014/main" id="{4AFBBCB6-6CA1-4C3A-8BAC-F7D0FC862CCA}"/>
              </a:ext>
            </a:extLst>
          </p:cNvPr>
          <p:cNvSpPr>
            <a:spLocks noGrp="1"/>
          </p:cNvSpPr>
          <p:nvPr>
            <p:ph type="body" sz="quarter" idx="10" hasCustomPrompt="1"/>
          </p:nvPr>
        </p:nvSpPr>
        <p:spPr>
          <a:xfrm>
            <a:off x="658812" y="3479800"/>
            <a:ext cx="4024435" cy="424732"/>
          </a:xfrm>
          <a:prstGeom prst="rect">
            <a:avLst/>
          </a:prstGeom>
        </p:spPr>
        <p:txBody>
          <a:bodyPr wrap="none">
            <a:spAutoFit/>
          </a:bodyPr>
          <a:lstStyle>
            <a:lvl1pPr marL="0" indent="0">
              <a:buFontTx/>
              <a:buNone/>
              <a:defRPr sz="2400">
                <a:solidFill>
                  <a:srgbClr val="FFFFFF"/>
                </a:solidFill>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dirty="0"/>
              <a:t>Year end summary template</a:t>
            </a:r>
          </a:p>
        </p:txBody>
      </p:sp>
    </p:spTree>
    <p:extLst>
      <p:ext uri="{BB962C8B-B14F-4D97-AF65-F5344CB8AC3E}">
        <p14:creationId xmlns:p14="http://schemas.microsoft.com/office/powerpoint/2010/main" val="249501894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09" userDrawn="1">
          <p15:clr>
            <a:srgbClr val="FBAE40"/>
          </p15:clr>
        </p15:guide>
        <p15:guide id="2" orient="horz" pos="640" userDrawn="1">
          <p15:clr>
            <a:srgbClr val="FBAE40"/>
          </p15:clr>
        </p15:guide>
        <p15:guide id="3" orient="horz" pos="3861" userDrawn="1">
          <p15:clr>
            <a:srgbClr val="FBAE40"/>
          </p15:clr>
        </p15:guide>
        <p15:guide id="4" orient="horz" pos="3929" userDrawn="1">
          <p15:clr>
            <a:srgbClr val="FBAE40"/>
          </p15:clr>
        </p15:guide>
        <p15:guide id="5" pos="3840" userDrawn="1">
          <p15:clr>
            <a:srgbClr val="FBAE40"/>
          </p15:clr>
        </p15:guide>
        <p15:guide id="6" pos="415" userDrawn="1">
          <p15:clr>
            <a:srgbClr val="FBAE40"/>
          </p15:clr>
        </p15:guide>
        <p15:guide id="7" pos="7265" userDrawn="1">
          <p15:clr>
            <a:srgbClr val="FBAE40"/>
          </p15:clr>
        </p15:guide>
        <p15:guide id="8"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36B9B2F-1141-07E3-5775-FCD6E599E91C}"/>
              </a:ext>
            </a:extLst>
          </p:cNvPr>
          <p:cNvSpPr/>
          <p:nvPr userDrawn="1"/>
        </p:nvSpPr>
        <p:spPr>
          <a:xfrm>
            <a:off x="0" y="0"/>
            <a:ext cx="3606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cs typeface="+mn-ea"/>
              <a:sym typeface="+mn-lt"/>
            </a:endParaRPr>
          </a:p>
        </p:txBody>
      </p:sp>
      <p:sp>
        <p:nvSpPr>
          <p:cNvPr id="4" name="竖排文字占位符 3">
            <a:extLst>
              <a:ext uri="{FF2B5EF4-FFF2-40B4-BE49-F238E27FC236}">
                <a16:creationId xmlns:a16="http://schemas.microsoft.com/office/drawing/2014/main" id="{E04266AD-F0CB-ACB5-7BDA-F8211267A8F3}"/>
              </a:ext>
            </a:extLst>
          </p:cNvPr>
          <p:cNvSpPr>
            <a:spLocks noGrp="1"/>
          </p:cNvSpPr>
          <p:nvPr>
            <p:ph type="body" orient="vert" sz="quarter" idx="10" hasCustomPrompt="1"/>
          </p:nvPr>
        </p:nvSpPr>
        <p:spPr>
          <a:xfrm>
            <a:off x="1198619" y="2459504"/>
            <a:ext cx="1209562" cy="1938992"/>
          </a:xfrm>
          <a:prstGeom prst="rect">
            <a:avLst/>
          </a:prstGeom>
        </p:spPr>
        <p:txBody>
          <a:bodyPr vert="eaVert" wrap="none">
            <a:spAutoFit/>
          </a:bodyPr>
          <a:lstStyle>
            <a:lvl1pPr marL="0" indent="0">
              <a:buFontTx/>
              <a:buNone/>
              <a:defRPr sz="7200">
                <a:solidFill>
                  <a:srgbClr val="FFFFFF"/>
                </a:solidFill>
                <a:latin typeface="+mj-ea"/>
                <a:ea typeface="+mj-ea"/>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目录</a:t>
            </a:r>
          </a:p>
        </p:txBody>
      </p:sp>
    </p:spTree>
    <p:extLst>
      <p:ext uri="{BB962C8B-B14F-4D97-AF65-F5344CB8AC3E}">
        <p14:creationId xmlns:p14="http://schemas.microsoft.com/office/powerpoint/2010/main" val="3181059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82D485D-B86F-4201-5625-C614C905CB2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 name="图片 4" descr="蓝色的天空和建筑&#10;&#10;描述已自动生成">
            <a:extLst>
              <a:ext uri="{FF2B5EF4-FFF2-40B4-BE49-F238E27FC236}">
                <a16:creationId xmlns:a16="http://schemas.microsoft.com/office/drawing/2014/main" id="{7E04A15C-9440-85EA-B16C-C4601E75CA3E}"/>
              </a:ext>
            </a:extLst>
          </p:cNvPr>
          <p:cNvPicPr>
            <a:picLocks/>
          </p:cNvPicPr>
          <p:nvPr userDrawn="1"/>
        </p:nvPicPr>
        <p:blipFill rotWithShape="1">
          <a:blip r:embed="rId2">
            <a:alphaModFix amt="24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p:blipFill>
        <p:spPr>
          <a:xfrm>
            <a:off x="0" y="0"/>
            <a:ext cx="12192000" cy="6858000"/>
          </a:xfrm>
          <a:prstGeom prst="rect">
            <a:avLst/>
          </a:prstGeom>
        </p:spPr>
      </p:pic>
      <p:sp>
        <p:nvSpPr>
          <p:cNvPr id="2" name="矩形 1">
            <a:extLst>
              <a:ext uri="{FF2B5EF4-FFF2-40B4-BE49-F238E27FC236}">
                <a16:creationId xmlns:a16="http://schemas.microsoft.com/office/drawing/2014/main" id="{6D944C44-6E0F-772E-2E06-C69AAC22D1C3}"/>
              </a:ext>
            </a:extLst>
          </p:cNvPr>
          <p:cNvSpPr/>
          <p:nvPr userDrawn="1"/>
        </p:nvSpPr>
        <p:spPr>
          <a:xfrm>
            <a:off x="3292475" y="0"/>
            <a:ext cx="5607050" cy="6877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00" dirty="0">
              <a:solidFill>
                <a:schemeClr val="accent1"/>
              </a:solidFill>
              <a:latin typeface="+mj-ea"/>
              <a:ea typeface="+mj-ea"/>
              <a:cs typeface="+mn-ea"/>
              <a:sym typeface="+mn-lt"/>
            </a:endParaRPr>
          </a:p>
        </p:txBody>
      </p:sp>
      <p:sp>
        <p:nvSpPr>
          <p:cNvPr id="7" name="文本占位符 6">
            <a:extLst>
              <a:ext uri="{FF2B5EF4-FFF2-40B4-BE49-F238E27FC236}">
                <a16:creationId xmlns:a16="http://schemas.microsoft.com/office/drawing/2014/main" id="{33FAE8F8-4CCE-CD66-B3F6-E32090741FBC}"/>
              </a:ext>
            </a:extLst>
          </p:cNvPr>
          <p:cNvSpPr>
            <a:spLocks noGrp="1"/>
          </p:cNvSpPr>
          <p:nvPr>
            <p:ph type="body" sz="quarter" idx="10" hasCustomPrompt="1"/>
          </p:nvPr>
        </p:nvSpPr>
        <p:spPr>
          <a:xfrm>
            <a:off x="3840575" y="1361033"/>
            <a:ext cx="4510850" cy="4154984"/>
          </a:xfrm>
          <a:prstGeom prst="rect">
            <a:avLst/>
          </a:prstGeom>
        </p:spPr>
        <p:txBody>
          <a:bodyPr wrap="none" lIns="0" tIns="0" rIns="0" bIns="0" anchor="t" anchorCtr="0">
            <a:spAutoFit/>
          </a:bodyPr>
          <a:lstStyle>
            <a:lvl1pPr marL="0" indent="0" algn="ctr">
              <a:buNone/>
              <a:defRPr sz="30000">
                <a:solidFill>
                  <a:schemeClr val="accent1"/>
                </a:solidFill>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8" name="文本占位符 7">
            <a:extLst>
              <a:ext uri="{FF2B5EF4-FFF2-40B4-BE49-F238E27FC236}">
                <a16:creationId xmlns:a16="http://schemas.microsoft.com/office/drawing/2014/main" id="{67D5EBB8-B1B5-8B5A-6761-20369D4D66F5}"/>
              </a:ext>
            </a:extLst>
          </p:cNvPr>
          <p:cNvSpPr>
            <a:spLocks noGrp="1"/>
          </p:cNvSpPr>
          <p:nvPr>
            <p:ph type="body" sz="quarter" idx="11" hasCustomPrompt="1"/>
          </p:nvPr>
        </p:nvSpPr>
        <p:spPr>
          <a:xfrm>
            <a:off x="4864894" y="3106127"/>
            <a:ext cx="2462213" cy="664797"/>
          </a:xfrm>
          <a:prstGeom prst="rect">
            <a:avLst/>
          </a:prstGeom>
        </p:spPr>
        <p:txBody>
          <a:bodyPr wrap="none" lIns="0" tIns="0" rIns="0" bIns="0" anchor="t" anchorCtr="0">
            <a:spAutoFit/>
          </a:bodyPr>
          <a:lstStyle>
            <a:lvl1pPr marL="0" indent="0" algn="ctr">
              <a:buNone/>
              <a:defRPr sz="4800">
                <a:solidFill>
                  <a:schemeClr val="accent1"/>
                </a:solidFill>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工作总结</a:t>
            </a:r>
          </a:p>
        </p:txBody>
      </p:sp>
    </p:spTree>
    <p:extLst>
      <p:ext uri="{BB962C8B-B14F-4D97-AF65-F5344CB8AC3E}">
        <p14:creationId xmlns:p14="http://schemas.microsoft.com/office/powerpoint/2010/main" val="120032972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EDE83-63CC-4B33-B715-3953EADE2100}"/>
              </a:ext>
            </a:extLst>
          </p:cNvPr>
          <p:cNvSpPr>
            <a:spLocks noGrp="1"/>
          </p:cNvSpPr>
          <p:nvPr>
            <p:ph type="title" hasCustomPrompt="1"/>
          </p:nvPr>
        </p:nvSpPr>
        <p:spPr>
          <a:xfrm>
            <a:off x="660400" y="505480"/>
            <a:ext cx="10858500" cy="523220"/>
          </a:xfrm>
          <a:prstGeom prst="rect">
            <a:avLst/>
          </a:prstGeom>
        </p:spPr>
        <p:txBody>
          <a:bodyPr>
            <a:spAutoFit/>
          </a:bodyPr>
          <a:lstStyle>
            <a:lvl1pPr>
              <a:lnSpc>
                <a:spcPct val="100000"/>
              </a:lnSpc>
              <a:defRPr/>
            </a:lvl1pPr>
          </a:lstStyle>
          <a:p>
            <a:r>
              <a:rPr lang="en-US" altLang="zh-CN" dirty="0"/>
              <a:t>Click to edit Master title style</a:t>
            </a:r>
            <a:endParaRPr lang="zh-CN" altLang="en-US" dirty="0"/>
          </a:p>
        </p:txBody>
      </p:sp>
      <p:sp>
        <p:nvSpPr>
          <p:cNvPr id="3" name="日期占位符 2">
            <a:extLst>
              <a:ext uri="{FF2B5EF4-FFF2-40B4-BE49-F238E27FC236}">
                <a16:creationId xmlns:a16="http://schemas.microsoft.com/office/drawing/2014/main" id="{1514619F-25D0-4307-81CD-C24C74EF140E}"/>
              </a:ext>
            </a:extLst>
          </p:cNvPr>
          <p:cNvSpPr>
            <a:spLocks noGrp="1"/>
          </p:cNvSpPr>
          <p:nvPr>
            <p:ph type="dt" sz="half" idx="10"/>
          </p:nvPr>
        </p:nvSpPr>
        <p:spPr>
          <a:xfrm>
            <a:off x="5504656" y="6438900"/>
            <a:ext cx="1802924" cy="246221"/>
          </a:xfrm>
          <a:prstGeom prst="rect">
            <a:avLst/>
          </a:prstGeom>
        </p:spPr>
        <p:txBody>
          <a:bodyPr>
            <a:spAutoFit/>
          </a:bodyPr>
          <a:lstStyle>
            <a:lvl1pPr>
              <a:defRPr sz="1000"/>
            </a:lvl1pPr>
          </a:lstStyle>
          <a:p>
            <a:fld id="{748B5987-9647-4253-899C-3B9819D6D8A0}" type="datetime1">
              <a:rPr lang="zh-CN" altLang="en-US" smtClean="0"/>
              <a:t>2023/7/23</a:t>
            </a:fld>
            <a:endParaRPr lang="zh-CN" altLang="en-US"/>
          </a:p>
        </p:txBody>
      </p:sp>
      <p:sp>
        <p:nvSpPr>
          <p:cNvPr id="4" name="页脚占位符 3">
            <a:extLst>
              <a:ext uri="{FF2B5EF4-FFF2-40B4-BE49-F238E27FC236}">
                <a16:creationId xmlns:a16="http://schemas.microsoft.com/office/drawing/2014/main" id="{C802B25F-898B-4C1A-94A9-699B8B55DF0F}"/>
              </a:ext>
            </a:extLst>
          </p:cNvPr>
          <p:cNvSpPr>
            <a:spLocks noGrp="1"/>
          </p:cNvSpPr>
          <p:nvPr>
            <p:ph type="ftr" sz="quarter" idx="11"/>
          </p:nvPr>
        </p:nvSpPr>
        <p:spPr>
          <a:xfrm>
            <a:off x="660401" y="6438900"/>
            <a:ext cx="3992171" cy="246221"/>
          </a:xfrm>
          <a:prstGeom prst="rect">
            <a:avLst/>
          </a:prstGeom>
        </p:spPr>
        <p:txBody>
          <a:bodyPr>
            <a:spAutoFit/>
          </a:bodyPr>
          <a:lstStyle>
            <a:lvl1pPr>
              <a:defRPr sz="1000"/>
            </a:lvl1pPr>
          </a:lstStyle>
          <a:p>
            <a:endParaRPr lang="zh-CN" altLang="en-US"/>
          </a:p>
        </p:txBody>
      </p:sp>
      <p:sp>
        <p:nvSpPr>
          <p:cNvPr id="5" name="灯片编号占位符 4">
            <a:extLst>
              <a:ext uri="{FF2B5EF4-FFF2-40B4-BE49-F238E27FC236}">
                <a16:creationId xmlns:a16="http://schemas.microsoft.com/office/drawing/2014/main" id="{AA842F0A-76EB-4E77-8AF6-5F91F22881FE}"/>
              </a:ext>
            </a:extLst>
          </p:cNvPr>
          <p:cNvSpPr>
            <a:spLocks noGrp="1"/>
          </p:cNvSpPr>
          <p:nvPr>
            <p:ph type="sldNum" sz="quarter" idx="12"/>
          </p:nvPr>
        </p:nvSpPr>
        <p:spPr>
          <a:xfrm>
            <a:off x="8857452" y="6438900"/>
            <a:ext cx="2661448" cy="246221"/>
          </a:xfrm>
          <a:prstGeom prst="rect">
            <a:avLst/>
          </a:prstGeom>
        </p:spPr>
        <p:txBody>
          <a:bodyPr>
            <a:spAutoFit/>
          </a:bodyPr>
          <a:lstStyle>
            <a:lvl1pPr>
              <a:defRPr sz="1000"/>
            </a:lvl1pPr>
          </a:lstStyle>
          <a:p>
            <a:fld id="{7F65B630-C7FF-41C0-9923-C5E5E29EED81}" type="slidenum">
              <a:rPr lang="zh-CN" altLang="en-US" smtClean="0"/>
              <a:pPr/>
              <a:t>‹#›</a:t>
            </a:fld>
            <a:endParaRPr lang="zh-CN" altLang="en-US"/>
          </a:p>
        </p:txBody>
      </p:sp>
    </p:spTree>
    <p:extLst>
      <p:ext uri="{BB962C8B-B14F-4D97-AF65-F5344CB8AC3E}">
        <p14:creationId xmlns:p14="http://schemas.microsoft.com/office/powerpoint/2010/main" val="162761744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18428608-C357-9058-5537-60A02075AE8E}"/>
              </a:ext>
            </a:extLst>
          </p:cNvPr>
          <p:cNvSpPr/>
          <p:nvPr userDrawn="1"/>
        </p:nvSpPr>
        <p:spPr>
          <a:xfrm>
            <a:off x="658240" y="450994"/>
            <a:ext cx="91440" cy="5446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a:extLst>
              <a:ext uri="{FF2B5EF4-FFF2-40B4-BE49-F238E27FC236}">
                <a16:creationId xmlns:a16="http://schemas.microsoft.com/office/drawing/2014/main" id="{6F248A35-75C9-E171-2B21-F1274D5B5A83}"/>
              </a:ext>
            </a:extLst>
          </p:cNvPr>
          <p:cNvSpPr>
            <a:spLocks noGrp="1"/>
          </p:cNvSpPr>
          <p:nvPr>
            <p:ph type="title"/>
          </p:nvPr>
        </p:nvSpPr>
        <p:spPr>
          <a:xfrm>
            <a:off x="832483" y="470811"/>
            <a:ext cx="5109091" cy="535531"/>
          </a:xfrm>
          <a:prstGeom prst="rect">
            <a:avLst/>
          </a:prstGeom>
        </p:spPr>
        <p:txBody>
          <a:bodyPr wrap="square">
            <a:spAutoFit/>
          </a:bodyPr>
          <a:lstStyle>
            <a:lvl1pPr marL="514350" indent="-514350">
              <a:buFontTx/>
              <a:buNone/>
              <a:defRPr lang="zh-CN" altLang="en-US" sz="3200">
                <a:latin typeface="+mj-ea"/>
                <a:cs typeface="+mn-cs"/>
              </a:defRPr>
            </a:lvl1pPr>
          </a:lstStyle>
          <a:p>
            <a:pPr marL="0" lvl="0" indent="0">
              <a:spcBef>
                <a:spcPts val="1000"/>
              </a:spcBef>
              <a:buFontTx/>
            </a:pPr>
            <a:r>
              <a:rPr lang="zh-CN" altLang="en-US" dirty="0"/>
              <a:t>单击此处编辑母版标题样式</a:t>
            </a:r>
          </a:p>
        </p:txBody>
      </p:sp>
    </p:spTree>
    <p:extLst>
      <p:ext uri="{BB962C8B-B14F-4D97-AF65-F5344CB8AC3E}">
        <p14:creationId xmlns:p14="http://schemas.microsoft.com/office/powerpoint/2010/main" val="169633731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末尾幻灯片">
    <p:bg>
      <p:bgRef idx="1001">
        <a:schemeClr val="bg1"/>
      </p:bgRef>
    </p:bg>
    <p:spTree>
      <p:nvGrpSpPr>
        <p:cNvPr id="1" name=""/>
        <p:cNvGrpSpPr/>
        <p:nvPr/>
      </p:nvGrpSpPr>
      <p:grpSpPr>
        <a:xfrm>
          <a:off x="0" y="0"/>
          <a:ext cx="0" cy="0"/>
          <a:chOff x="0" y="0"/>
          <a:chExt cx="0" cy="0"/>
        </a:xfrm>
      </p:grpSpPr>
      <p:pic>
        <p:nvPicPr>
          <p:cNvPr id="2" name="图片 1" descr="蓝色的天空和建筑&#10;&#10;描述已自动生成">
            <a:extLst>
              <a:ext uri="{FF2B5EF4-FFF2-40B4-BE49-F238E27FC236}">
                <a16:creationId xmlns:a16="http://schemas.microsoft.com/office/drawing/2014/main" id="{0CBEBD5F-3226-70BD-ECD6-A48E4CDD0A58}"/>
              </a:ext>
            </a:extLst>
          </p:cNvPr>
          <p:cNvPicPr>
            <a:picLocks/>
          </p:cNvPicPr>
          <p:nvPr userDrawn="1"/>
        </p:nvPicPr>
        <p:blipFill rotWithShape="1">
          <a:blip r:embed="rId2">
            <a:extLst>
              <a:ext uri="{28A0092B-C50C-407E-A947-70E740481C1C}">
                <a14:useLocalDpi xmlns:a14="http://schemas.microsoft.com/office/drawing/2010/main" val="0"/>
              </a:ext>
            </a:extLst>
          </a:blip>
          <a:stretch/>
        </p:blipFill>
        <p:spPr>
          <a:xfrm flipH="1">
            <a:off x="0" y="0"/>
            <a:ext cx="12192000" cy="6858000"/>
          </a:xfrm>
          <a:prstGeom prst="rect">
            <a:avLst/>
          </a:prstGeom>
        </p:spPr>
      </p:pic>
      <p:sp>
        <p:nvSpPr>
          <p:cNvPr id="3" name="任意多边形: 形状 2">
            <a:extLst>
              <a:ext uri="{FF2B5EF4-FFF2-40B4-BE49-F238E27FC236}">
                <a16:creationId xmlns:a16="http://schemas.microsoft.com/office/drawing/2014/main" id="{CEAF91AE-EB0F-AD65-3536-84D864489D39}"/>
              </a:ext>
            </a:extLst>
          </p:cNvPr>
          <p:cNvSpPr/>
          <p:nvPr userDrawn="1"/>
        </p:nvSpPr>
        <p:spPr>
          <a:xfrm flipH="1">
            <a:off x="4321214" y="0"/>
            <a:ext cx="7870786"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5170026 w 6096000"/>
              <a:gd name="connsiteY2" fmla="*/ 6846425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5170026" y="6846425"/>
                </a:lnTo>
                <a:lnTo>
                  <a:pt x="0" y="6858000"/>
                </a:lnTo>
                <a:lnTo>
                  <a:pt x="0" y="0"/>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4" name="标题 3">
            <a:extLst>
              <a:ext uri="{FF2B5EF4-FFF2-40B4-BE49-F238E27FC236}">
                <a16:creationId xmlns:a16="http://schemas.microsoft.com/office/drawing/2014/main" id="{22E8D27E-DF2A-459E-32BD-BF953A7B49D7}"/>
              </a:ext>
            </a:extLst>
          </p:cNvPr>
          <p:cNvSpPr>
            <a:spLocks noGrp="1"/>
          </p:cNvSpPr>
          <p:nvPr>
            <p:ph type="title" hasCustomPrompt="1"/>
          </p:nvPr>
        </p:nvSpPr>
        <p:spPr>
          <a:xfrm>
            <a:off x="6145213" y="2396687"/>
            <a:ext cx="5262979" cy="1006429"/>
          </a:xfrm>
          <a:prstGeom prst="rect">
            <a:avLst/>
          </a:prstGeom>
        </p:spPr>
        <p:txBody>
          <a:bodyPr wrap="none">
            <a:spAutoFit/>
          </a:bodyPr>
          <a:lstStyle>
            <a:lvl1pPr>
              <a:defRPr sz="6600">
                <a:solidFill>
                  <a:srgbClr val="FFFFFF"/>
                </a:solidFill>
                <a:latin typeface="+mj-ea"/>
                <a:ea typeface="+mj-ea"/>
              </a:defRPr>
            </a:lvl1pPr>
          </a:lstStyle>
          <a:p>
            <a:r>
              <a:rPr lang="zh-CN" altLang="en-US" sz="6600" b="1" dirty="0">
                <a:solidFill>
                  <a:srgbClr val="FFFFFF"/>
                </a:solidFill>
                <a:cs typeface="+mn-ea"/>
                <a:sym typeface="+mn-lt"/>
              </a:rPr>
              <a:t>感谢您的观看</a:t>
            </a:r>
          </a:p>
        </p:txBody>
      </p:sp>
      <p:sp>
        <p:nvSpPr>
          <p:cNvPr id="5" name="文本占位符 4">
            <a:extLst>
              <a:ext uri="{FF2B5EF4-FFF2-40B4-BE49-F238E27FC236}">
                <a16:creationId xmlns:a16="http://schemas.microsoft.com/office/drawing/2014/main" id="{B8B0E7A4-5734-38CC-958C-C7D1D5D4FD03}"/>
              </a:ext>
            </a:extLst>
          </p:cNvPr>
          <p:cNvSpPr>
            <a:spLocks noGrp="1"/>
          </p:cNvSpPr>
          <p:nvPr>
            <p:ph type="body" sz="quarter" idx="10" hasCustomPrompt="1"/>
          </p:nvPr>
        </p:nvSpPr>
        <p:spPr>
          <a:xfrm>
            <a:off x="6135052" y="3479800"/>
            <a:ext cx="4689361" cy="424732"/>
          </a:xfrm>
          <a:prstGeom prst="rect">
            <a:avLst/>
          </a:prstGeom>
        </p:spPr>
        <p:txBody>
          <a:bodyPr wrap="none">
            <a:spAutoFit/>
          </a:bodyPr>
          <a:lstStyle>
            <a:lvl1pPr marL="0" indent="0">
              <a:buFontTx/>
              <a:buNone/>
              <a:defRPr sz="2400">
                <a:solidFill>
                  <a:srgbClr val="FFFFFF"/>
                </a:solidFill>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r>
              <a:rPr lang="en-US" altLang="zh-CN" sz="2400" cap="all" dirty="0">
                <a:solidFill>
                  <a:srgbClr val="FFFFFF"/>
                </a:solidFill>
                <a:cs typeface="+mn-ea"/>
                <a:sym typeface="+mn-lt"/>
              </a:rPr>
              <a:t>THANK  YOU  FOR  WATCHING</a:t>
            </a:r>
            <a:endParaRPr lang="zh-CN" altLang="en-US" sz="2400" cap="all" dirty="0">
              <a:solidFill>
                <a:srgbClr val="FFFFFF"/>
              </a:solidFill>
              <a:cs typeface="+mn-ea"/>
              <a:sym typeface="+mn-lt"/>
            </a:endParaRPr>
          </a:p>
        </p:txBody>
      </p:sp>
    </p:spTree>
    <p:extLst>
      <p:ext uri="{BB962C8B-B14F-4D97-AF65-F5344CB8AC3E}">
        <p14:creationId xmlns:p14="http://schemas.microsoft.com/office/powerpoint/2010/main" val="9498507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937711"/>
      </p:ext>
    </p:extLst>
  </p:cSld>
  <p:clrMap bg1="lt1" tx1="dk1" bg2="lt2" tx2="dk2" accent1="accent1" accent2="accent2" accent3="accent3" accent4="accent4" accent5="accent5" accent6="accent6" hlink="hlink" folHlink="folHlink"/>
  <p:sldLayoutIdLst>
    <p:sldLayoutId id="2147483671" r:id="rId1"/>
    <p:sldLayoutId id="2147483673" r:id="rId2"/>
    <p:sldLayoutId id="2147483674" r:id="rId3"/>
    <p:sldLayoutId id="2147483675" r:id="rId4"/>
    <p:sldLayoutId id="2147483676" r:id="rId5"/>
    <p:sldLayoutId id="2147483677" r:id="rId6"/>
  </p:sldLayoutIdLst>
  <p:hf hdr="0" ftr="0" dt="0"/>
  <p:txStyles>
    <p:title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415" userDrawn="1">
          <p15:clr>
            <a:srgbClr val="F26B43"/>
          </p15:clr>
        </p15:guide>
        <p15:guide id="4" pos="7265" userDrawn="1">
          <p15:clr>
            <a:srgbClr val="F26B43"/>
          </p15:clr>
        </p15:guide>
        <p15:guide id="5" orient="horz" pos="3929" userDrawn="1">
          <p15:clr>
            <a:srgbClr val="F26B43"/>
          </p15:clr>
        </p15:guide>
        <p15:guide id="6" orient="horz" pos="3861" userDrawn="1">
          <p15:clr>
            <a:srgbClr val="F26B43"/>
          </p15:clr>
        </p15:guide>
        <p15:guide id="7" orient="horz" pos="640" userDrawn="1">
          <p15:clr>
            <a:srgbClr val="F26B43"/>
          </p15:clr>
        </p15:guide>
        <p15:guide id="8" orient="horz" pos="70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C++&#26080;&#24207;&#23481;&#22120;&#24213;&#23618;&#21407;&#29702;.pdf"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E26C7D9B-8865-485E-F509-1257648CE34B}"/>
              </a:ext>
            </a:extLst>
          </p:cNvPr>
          <p:cNvCxnSpPr/>
          <p:nvPr/>
        </p:nvCxnSpPr>
        <p:spPr>
          <a:xfrm>
            <a:off x="851902" y="4011766"/>
            <a:ext cx="4876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79084473-0A18-4C12-FD6A-C32CB50C47D3}"/>
              </a:ext>
            </a:extLst>
          </p:cNvPr>
          <p:cNvSpPr txBox="1"/>
          <p:nvPr/>
        </p:nvSpPr>
        <p:spPr>
          <a:xfrm>
            <a:off x="683682" y="5564812"/>
            <a:ext cx="2103461" cy="499239"/>
          </a:xfrm>
          <a:prstGeom prst="rect">
            <a:avLst/>
          </a:prstGeom>
          <a:noFill/>
        </p:spPr>
        <p:txBody>
          <a:bodyPr vert="horz" wrap="none" rtlCol="0">
            <a:spAutoFit/>
          </a:bodyPr>
          <a:lstStyle/>
          <a:p>
            <a:pPr>
              <a:lnSpc>
                <a:spcPct val="120000"/>
              </a:lnSpc>
            </a:pPr>
            <a:r>
              <a:rPr lang="zh-CN" altLang="en-US" sz="2400" b="1" dirty="0">
                <a:solidFill>
                  <a:srgbClr val="FFFFFF"/>
                </a:solidFill>
                <a:latin typeface="+mn-ea"/>
              </a:rPr>
              <a:t>汇报人：</a:t>
            </a:r>
            <a:r>
              <a:rPr lang="zh-CN" altLang="en-US" sz="2400" b="1" dirty="0">
                <a:solidFill>
                  <a:srgbClr val="FFFFFF"/>
                </a:solidFill>
                <a:latin typeface="+mj-ea"/>
                <a:ea typeface="+mj-ea"/>
              </a:rPr>
              <a:t>王澳</a:t>
            </a:r>
            <a:endParaRPr lang="zh-CN" altLang="en-US" sz="2400" b="1" dirty="0">
              <a:solidFill>
                <a:srgbClr val="FFFFFF"/>
              </a:solidFill>
              <a:ea typeface="+mj-ea"/>
            </a:endParaRPr>
          </a:p>
        </p:txBody>
      </p:sp>
      <p:sp>
        <p:nvSpPr>
          <p:cNvPr id="7" name="矩形: 圆角 6">
            <a:extLst>
              <a:ext uri="{FF2B5EF4-FFF2-40B4-BE49-F238E27FC236}">
                <a16:creationId xmlns:a16="http://schemas.microsoft.com/office/drawing/2014/main" id="{03ED4CA3-40F2-5F4C-4AC8-970C9311BBF0}"/>
              </a:ext>
            </a:extLst>
          </p:cNvPr>
          <p:cNvSpPr/>
          <p:nvPr/>
        </p:nvSpPr>
        <p:spPr>
          <a:xfrm>
            <a:off x="736152" y="1706573"/>
            <a:ext cx="1839907" cy="584775"/>
          </a:xfrm>
          <a:prstGeom prst="roundRect">
            <a:avLst>
              <a:gd name="adj" fmla="val 50000"/>
            </a:avLst>
          </a:prstGeom>
          <a:solidFill>
            <a:schemeClr val="tx1"/>
          </a:solidFill>
          <a:ln>
            <a:noFill/>
          </a:ln>
          <a:effectLst>
            <a:outerShdw blurRad="190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3200" b="1" dirty="0">
                <a:solidFill>
                  <a:schemeClr val="accent1"/>
                </a:solidFill>
                <a:latin typeface="+mn-ea"/>
              </a:rPr>
              <a:t>C++</a:t>
            </a:r>
            <a:endParaRPr lang="zh-CN" altLang="en-US" sz="3200" b="1" dirty="0">
              <a:solidFill>
                <a:schemeClr val="accent1"/>
              </a:solidFill>
              <a:latin typeface="+mn-ea"/>
            </a:endParaRPr>
          </a:p>
        </p:txBody>
      </p:sp>
      <p:sp>
        <p:nvSpPr>
          <p:cNvPr id="9" name="标题 8">
            <a:extLst>
              <a:ext uri="{FF2B5EF4-FFF2-40B4-BE49-F238E27FC236}">
                <a16:creationId xmlns:a16="http://schemas.microsoft.com/office/drawing/2014/main" id="{F1A1BAEF-812F-3CDD-125E-93003CC5DF66}"/>
              </a:ext>
            </a:extLst>
          </p:cNvPr>
          <p:cNvSpPr>
            <a:spLocks noGrp="1"/>
          </p:cNvSpPr>
          <p:nvPr>
            <p:ph type="title"/>
          </p:nvPr>
        </p:nvSpPr>
        <p:spPr>
          <a:xfrm>
            <a:off x="668973" y="2332345"/>
            <a:ext cx="3262432" cy="1106457"/>
          </a:xfrm>
        </p:spPr>
        <p:txBody>
          <a:bodyPr wrap="none" anchor="t" anchorCtr="0">
            <a:spAutoFit/>
          </a:bodyPr>
          <a:lstStyle/>
          <a:p>
            <a:pPr>
              <a:lnSpc>
                <a:spcPct val="120000"/>
              </a:lnSpc>
            </a:pPr>
            <a:r>
              <a:rPr lang="zh-CN" altLang="en-US" sz="6000" dirty="0">
                <a:solidFill>
                  <a:srgbClr val="FFFFFF"/>
                </a:solidFill>
              </a:rPr>
              <a:t>关联容器</a:t>
            </a:r>
          </a:p>
        </p:txBody>
      </p:sp>
      <p:sp>
        <p:nvSpPr>
          <p:cNvPr id="10" name="文本占位符 9">
            <a:extLst>
              <a:ext uri="{FF2B5EF4-FFF2-40B4-BE49-F238E27FC236}">
                <a16:creationId xmlns:a16="http://schemas.microsoft.com/office/drawing/2014/main" id="{568843D4-04D2-A4E5-CC8A-D5B5BA1429AD}"/>
              </a:ext>
            </a:extLst>
          </p:cNvPr>
          <p:cNvSpPr>
            <a:spLocks noGrp="1"/>
          </p:cNvSpPr>
          <p:nvPr>
            <p:ph type="body" sz="quarter" idx="10"/>
          </p:nvPr>
        </p:nvSpPr>
        <p:spPr>
          <a:xfrm>
            <a:off x="658812" y="3479800"/>
            <a:ext cx="1417119" cy="461217"/>
          </a:xfrm>
          <a:noFill/>
        </p:spPr>
        <p:txBody>
          <a:bodyPr vert="horz" wrap="none" rtlCol="0">
            <a:spAutoFit/>
          </a:bodyPr>
          <a:lstStyle/>
          <a:p>
            <a:pPr>
              <a:lnSpc>
                <a:spcPct val="120000"/>
              </a:lnSpc>
              <a:spcBef>
                <a:spcPts val="0"/>
              </a:spcBef>
            </a:pPr>
            <a:r>
              <a:rPr lang="en-US" altLang="zh-CN" sz="2200" cap="all" dirty="0">
                <a:ea typeface="微软雅黑" panose="020B0503020204020204" pitchFamily="34" charset="-122"/>
              </a:rPr>
              <a:t>SET MAP</a:t>
            </a:r>
            <a:endParaRPr lang="en-US" altLang="zh-CN" sz="2200" cap="all" dirty="0">
              <a:solidFill>
                <a:srgbClr val="FFFFFF"/>
              </a:solidFill>
              <a:ea typeface="微软雅黑" panose="020B0503020204020204" pitchFamily="34" charset="-122"/>
            </a:endParaRPr>
          </a:p>
        </p:txBody>
      </p:sp>
    </p:spTree>
    <p:extLst>
      <p:ext uri="{BB962C8B-B14F-4D97-AF65-F5344CB8AC3E}">
        <p14:creationId xmlns:p14="http://schemas.microsoft.com/office/powerpoint/2010/main" val="929961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610510A8-BEBB-6FEF-445C-9F04CA9E873F}"/>
              </a:ext>
            </a:extLst>
          </p:cNvPr>
          <p:cNvSpPr txBox="1"/>
          <p:nvPr/>
        </p:nvSpPr>
        <p:spPr>
          <a:xfrm>
            <a:off x="3760787" y="1592842"/>
            <a:ext cx="1518364" cy="533223"/>
          </a:xfrm>
          <a:prstGeom prst="rect">
            <a:avLst/>
          </a:prstGeom>
          <a:noFill/>
          <a:scene3d>
            <a:camera prst="orthographicFront"/>
            <a:lightRig rig="threePt" dir="t"/>
          </a:scene3d>
          <a:sp3d prstMaterial="matte"/>
        </p:spPr>
        <p:txBody>
          <a:bodyPr wrap="none" rtlCol="0">
            <a:spAutoFit/>
          </a:bodyPr>
          <a:lstStyle>
            <a:defPPr>
              <a:defRPr lang="zh-CN"/>
            </a:defPPr>
            <a:lvl1pPr algn="ctr">
              <a:defRPr sz="2600">
                <a:solidFill>
                  <a:schemeClr val="bg1"/>
                </a:solidFill>
                <a:latin typeface="+mj-ea"/>
                <a:ea typeface="+mj-ea"/>
              </a:defRPr>
            </a:lvl1pPr>
          </a:lstStyle>
          <a:p>
            <a:pPr>
              <a:lnSpc>
                <a:spcPct val="120000"/>
              </a:lnSpc>
            </a:pPr>
            <a:r>
              <a:rPr lang="zh-CN" altLang="en-US" dirty="0">
                <a:latin typeface="+mn-lt"/>
                <a:ea typeface="+mn-ea"/>
                <a:cs typeface="+mn-ea"/>
                <a:sym typeface="+mn-lt"/>
              </a:rPr>
              <a:t>网点重组</a:t>
            </a:r>
          </a:p>
        </p:txBody>
      </p:sp>
      <p:sp>
        <p:nvSpPr>
          <p:cNvPr id="16" name="文本框 15">
            <a:extLst>
              <a:ext uri="{FF2B5EF4-FFF2-40B4-BE49-F238E27FC236}">
                <a16:creationId xmlns:a16="http://schemas.microsoft.com/office/drawing/2014/main" id="{5AFDDA6E-219A-3A3A-3002-732903BC5AFD}"/>
              </a:ext>
            </a:extLst>
          </p:cNvPr>
          <p:cNvSpPr txBox="1"/>
          <p:nvPr/>
        </p:nvSpPr>
        <p:spPr>
          <a:xfrm>
            <a:off x="3454605" y="3231849"/>
            <a:ext cx="2241199" cy="1170064"/>
          </a:xfrm>
          <a:prstGeom prst="rect">
            <a:avLst/>
          </a:prstGeom>
          <a:noFill/>
          <a:scene3d>
            <a:camera prst="orthographicFront"/>
            <a:lightRig rig="threePt" dir="t"/>
          </a:scene3d>
          <a:sp3d prstMaterial="matte"/>
        </p:spPr>
        <p:txBody>
          <a:bodyPr wrap="square" rtlCol="0">
            <a:spAutoFit/>
          </a:bodyPr>
          <a:lstStyle>
            <a:defPPr>
              <a:defRPr lang="zh-CN"/>
            </a:defPPr>
            <a:lvl1pPr algn="ctr">
              <a:defRPr sz="2600">
                <a:solidFill>
                  <a:schemeClr val="bg1"/>
                </a:solidFill>
                <a:latin typeface="+mj-ea"/>
                <a:ea typeface="+mj-ea"/>
              </a:defRPr>
            </a:lvl1pPr>
          </a:lstStyle>
          <a:p>
            <a:pPr algn="l">
              <a:lnSpc>
                <a:spcPct val="120000"/>
              </a:lnSpc>
            </a:pPr>
            <a:r>
              <a:rPr lang="zh-CN" altLang="en-US" sz="2000" dirty="0">
                <a:latin typeface="+mn-lt"/>
                <a:ea typeface="+mn-ea"/>
                <a:cs typeface="+mn-ea"/>
                <a:sym typeface="+mn-lt"/>
              </a:rPr>
              <a:t>责任到人，盘点经销商；分级管理，建立热点市场</a:t>
            </a:r>
          </a:p>
        </p:txBody>
      </p:sp>
      <p:grpSp>
        <p:nvGrpSpPr>
          <p:cNvPr id="34" name="组合 33">
            <a:extLst>
              <a:ext uri="{FF2B5EF4-FFF2-40B4-BE49-F238E27FC236}">
                <a16:creationId xmlns:a16="http://schemas.microsoft.com/office/drawing/2014/main" id="{7823FB08-2111-4171-A045-AED0104B322C}"/>
              </a:ext>
            </a:extLst>
          </p:cNvPr>
          <p:cNvGrpSpPr/>
          <p:nvPr/>
        </p:nvGrpSpPr>
        <p:grpSpPr>
          <a:xfrm>
            <a:off x="752290" y="1435019"/>
            <a:ext cx="8643380" cy="4734482"/>
            <a:chOff x="752291" y="1435019"/>
            <a:chExt cx="1973974" cy="5870463"/>
          </a:xfrm>
        </p:grpSpPr>
        <p:sp>
          <p:nvSpPr>
            <p:cNvPr id="3" name="矩形 2">
              <a:extLst>
                <a:ext uri="{FF2B5EF4-FFF2-40B4-BE49-F238E27FC236}">
                  <a16:creationId xmlns:a16="http://schemas.microsoft.com/office/drawing/2014/main" id="{F5AAABA3-B9A1-7317-E5B2-D0B2930D0E11}"/>
                </a:ext>
              </a:extLst>
            </p:cNvPr>
            <p:cNvSpPr/>
            <p:nvPr/>
          </p:nvSpPr>
          <p:spPr>
            <a:xfrm>
              <a:off x="752291" y="1435019"/>
              <a:ext cx="1973974" cy="5870463"/>
            </a:xfrm>
            <a:prstGeom prst="rect">
              <a:avLst/>
            </a:prstGeom>
            <a:solidFill>
              <a:schemeClr val="accent1">
                <a:alpha val="90000"/>
              </a:schemeClr>
            </a:solidFill>
            <a:ln>
              <a:noFill/>
            </a:ln>
            <a:scene3d>
              <a:camera prst="orthographicFront"/>
              <a:lightRig rig="contrasting"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dirty="0">
                <a:cs typeface="+mn-ea"/>
                <a:sym typeface="+mn-lt"/>
              </a:endParaRPr>
            </a:p>
          </p:txBody>
        </p:sp>
        <p:sp>
          <p:nvSpPr>
            <p:cNvPr id="10" name="文本框 9">
              <a:extLst>
                <a:ext uri="{FF2B5EF4-FFF2-40B4-BE49-F238E27FC236}">
                  <a16:creationId xmlns:a16="http://schemas.microsoft.com/office/drawing/2014/main" id="{EC45CC7F-C710-316F-9E96-550F4F01A796}"/>
                </a:ext>
              </a:extLst>
            </p:cNvPr>
            <p:cNvSpPr txBox="1"/>
            <p:nvPr/>
          </p:nvSpPr>
          <p:spPr>
            <a:xfrm>
              <a:off x="775441" y="2442791"/>
              <a:ext cx="1859545" cy="536102"/>
            </a:xfrm>
            <a:prstGeom prst="rect">
              <a:avLst/>
            </a:prstGeom>
            <a:noFill/>
            <a:scene3d>
              <a:camera prst="orthographicFront"/>
              <a:lightRig rig="threePt" dir="t"/>
            </a:scene3d>
          </p:spPr>
          <p:txBody>
            <a:bodyPr wrap="square" rtlCol="0">
              <a:spAutoFit/>
            </a:bodyPr>
            <a:lstStyle>
              <a:defPPr>
                <a:defRPr lang="zh-CN"/>
              </a:defPPr>
              <a:lvl1pPr algn="ctr">
                <a:defRPr sz="2800">
                  <a:solidFill>
                    <a:schemeClr val="bg1"/>
                  </a:solidFill>
                  <a:latin typeface="+mj-ea"/>
                  <a:ea typeface="+mj-ea"/>
                </a:defRPr>
              </a:lvl1pPr>
            </a:lstStyle>
            <a:p>
              <a:pPr algn="l">
                <a:lnSpc>
                  <a:spcPct val="120000"/>
                </a:lnSpc>
              </a:pPr>
              <a:endParaRPr lang="zh-CN" altLang="en-US" sz="2000" dirty="0">
                <a:solidFill>
                  <a:srgbClr val="FFFFFF"/>
                </a:solidFill>
                <a:latin typeface="+mn-ea"/>
                <a:ea typeface="+mn-ea"/>
                <a:cs typeface="+mn-ea"/>
                <a:sym typeface="+mn-lt"/>
              </a:endParaRPr>
            </a:p>
          </p:txBody>
        </p:sp>
      </p:grpSp>
      <p:sp>
        <p:nvSpPr>
          <p:cNvPr id="5" name="标题 4">
            <a:extLst>
              <a:ext uri="{FF2B5EF4-FFF2-40B4-BE49-F238E27FC236}">
                <a16:creationId xmlns:a16="http://schemas.microsoft.com/office/drawing/2014/main" id="{CD2F72D7-E7AB-9777-CB8D-116A35E70238}"/>
              </a:ext>
            </a:extLst>
          </p:cNvPr>
          <p:cNvSpPr>
            <a:spLocks noGrp="1"/>
          </p:cNvSpPr>
          <p:nvPr>
            <p:ph type="title"/>
          </p:nvPr>
        </p:nvSpPr>
        <p:spPr>
          <a:xfrm>
            <a:off x="832483" y="470811"/>
            <a:ext cx="5109091" cy="633187"/>
          </a:xfrm>
        </p:spPr>
        <p:txBody>
          <a:bodyPr/>
          <a:lstStyle/>
          <a:p>
            <a:pPr>
              <a:lnSpc>
                <a:spcPct val="120000"/>
              </a:lnSpc>
            </a:pPr>
            <a:r>
              <a:rPr lang="zh-CN" altLang="en-US" dirty="0">
                <a:cs typeface="+mn-ea"/>
                <a:sym typeface="+mn-lt"/>
              </a:rPr>
              <a:t>容器类型 </a:t>
            </a:r>
            <a:r>
              <a:rPr lang="en-US" altLang="zh-CN" dirty="0">
                <a:cs typeface="+mn-ea"/>
                <a:sym typeface="+mn-lt"/>
              </a:rPr>
              <a:t>– </a:t>
            </a:r>
            <a:r>
              <a:rPr lang="zh-CN" altLang="en-US" dirty="0">
                <a:cs typeface="+mn-ea"/>
                <a:sym typeface="+mn-lt"/>
              </a:rPr>
              <a:t>无序容器</a:t>
            </a:r>
          </a:p>
        </p:txBody>
      </p:sp>
      <p:sp>
        <p:nvSpPr>
          <p:cNvPr id="4" name="文本框 3">
            <a:hlinkClick r:id="rId2" action="ppaction://hlinkfile"/>
            <a:extLst>
              <a:ext uri="{FF2B5EF4-FFF2-40B4-BE49-F238E27FC236}">
                <a16:creationId xmlns:a16="http://schemas.microsoft.com/office/drawing/2014/main" id="{CD70757F-6F93-3AA9-6D1E-11D6A681993B}"/>
              </a:ext>
            </a:extLst>
          </p:cNvPr>
          <p:cNvSpPr txBox="1"/>
          <p:nvPr/>
        </p:nvSpPr>
        <p:spPr>
          <a:xfrm>
            <a:off x="9991288" y="1435019"/>
            <a:ext cx="835485" cy="369332"/>
          </a:xfrm>
          <a:prstGeom prst="rect">
            <a:avLst/>
          </a:prstGeom>
          <a:noFill/>
        </p:spPr>
        <p:txBody>
          <a:bodyPr wrap="none" rtlCol="0">
            <a:spAutoFit/>
          </a:bodyPr>
          <a:lstStyle/>
          <a:p>
            <a:pPr algn="l"/>
            <a:r>
              <a:rPr lang="zh-CN" altLang="en-US" dirty="0">
                <a:latin typeface="+mn-ea"/>
              </a:rPr>
              <a:t>见</a:t>
            </a:r>
            <a:r>
              <a:rPr lang="en-US" altLang="zh-CN" dirty="0">
                <a:latin typeface="+mn-ea"/>
                <a:hlinkClick r:id="rId2" action="ppaction://hlinkfile"/>
              </a:rPr>
              <a:t>PDF</a:t>
            </a:r>
            <a:endParaRPr lang="zh-CN" altLang="en-US" dirty="0">
              <a:latin typeface="+mn-ea"/>
            </a:endParaRPr>
          </a:p>
        </p:txBody>
      </p:sp>
      <p:sp>
        <p:nvSpPr>
          <p:cNvPr id="6" name="文本框 5">
            <a:extLst>
              <a:ext uri="{FF2B5EF4-FFF2-40B4-BE49-F238E27FC236}">
                <a16:creationId xmlns:a16="http://schemas.microsoft.com/office/drawing/2014/main" id="{9F5E7A32-25B6-89C2-8E75-12DD381DA6EC}"/>
              </a:ext>
            </a:extLst>
          </p:cNvPr>
          <p:cNvSpPr txBox="1"/>
          <p:nvPr/>
        </p:nvSpPr>
        <p:spPr>
          <a:xfrm>
            <a:off x="1302390" y="2126064"/>
            <a:ext cx="7380215" cy="3748719"/>
          </a:xfrm>
          <a:prstGeom prst="rect">
            <a:avLst/>
          </a:prstGeom>
          <a:noFill/>
        </p:spPr>
        <p:txBody>
          <a:bodyPr wrap="square">
            <a:spAutoFit/>
          </a:bodyPr>
          <a:lstStyle/>
          <a:p>
            <a:r>
              <a:rPr lang="en-US" altLang="zh-CN" dirty="0">
                <a:solidFill>
                  <a:schemeClr val="bg1"/>
                </a:solidFill>
              </a:rPr>
              <a:t>-   </a:t>
            </a:r>
            <a:r>
              <a:rPr lang="zh-CN" altLang="en-US" dirty="0">
                <a:solidFill>
                  <a:schemeClr val="bg1"/>
                </a:solidFill>
              </a:rPr>
              <a:t>底层数据结构是</a:t>
            </a:r>
            <a:r>
              <a:rPr lang="en-US" altLang="zh-CN" dirty="0" err="1">
                <a:solidFill>
                  <a:schemeClr val="bg1"/>
                </a:solidFill>
              </a:rPr>
              <a:t>HashTable</a:t>
            </a:r>
            <a:endParaRPr lang="en-US" altLang="zh-CN" dirty="0">
              <a:solidFill>
                <a:schemeClr val="bg1"/>
              </a:solidFill>
            </a:endParaRPr>
          </a:p>
          <a:p>
            <a:pPr marL="285750" indent="-285750">
              <a:buFontTx/>
              <a:buChar char="-"/>
            </a:pPr>
            <a:r>
              <a:rPr lang="zh-CN" altLang="en-US" dirty="0">
                <a:solidFill>
                  <a:schemeClr val="bg1"/>
                </a:solidFill>
              </a:rPr>
              <a:t>不会自动排序</a:t>
            </a:r>
            <a:endParaRPr lang="en-US" altLang="zh-CN" dirty="0">
              <a:solidFill>
                <a:schemeClr val="bg1"/>
              </a:solidFill>
            </a:endParaRPr>
          </a:p>
          <a:p>
            <a:pPr marL="285750" indent="-285750">
              <a:buFontTx/>
              <a:buChar char="-"/>
            </a:pPr>
            <a:r>
              <a:rPr lang="zh-CN" altLang="en-US" b="0" i="0" dirty="0">
                <a:solidFill>
                  <a:schemeClr val="bg1"/>
                </a:solidFill>
                <a:effectLst/>
                <a:latin typeface="-apple-system"/>
              </a:rPr>
              <a:t>单向迭代器</a:t>
            </a:r>
            <a:endParaRPr lang="en-US" altLang="zh-CN" b="0" i="0" dirty="0">
              <a:solidFill>
                <a:schemeClr val="bg1"/>
              </a:solidFill>
              <a:effectLst/>
              <a:latin typeface="-apple-system"/>
            </a:endParaRPr>
          </a:p>
          <a:p>
            <a:pPr marL="285750" indent="-285750">
              <a:buFontTx/>
              <a:buChar char="-"/>
            </a:pPr>
            <a:endParaRPr lang="en-US" altLang="zh-CN" dirty="0">
              <a:solidFill>
                <a:schemeClr val="bg1"/>
              </a:solidFill>
              <a:latin typeface="-apple-system"/>
            </a:endParaRPr>
          </a:p>
          <a:p>
            <a:pPr algn="l">
              <a:lnSpc>
                <a:spcPct val="120000"/>
              </a:lnSpc>
            </a:pPr>
            <a:r>
              <a:rPr lang="zh-CN" altLang="en-US" sz="1800" dirty="0">
                <a:solidFill>
                  <a:srgbClr val="FFFFFF"/>
                </a:solidFill>
                <a:latin typeface="+mn-ea"/>
                <a:ea typeface="+mn-ea"/>
                <a:cs typeface="+mn-ea"/>
                <a:sym typeface="+mn-lt"/>
              </a:rPr>
              <a:t>使用哈希函数和关键字类型的</a:t>
            </a:r>
            <a:r>
              <a:rPr lang="en-US" altLang="zh-CN" sz="1800" dirty="0">
                <a:solidFill>
                  <a:srgbClr val="FFFFFF"/>
                </a:solidFill>
                <a:latin typeface="+mn-ea"/>
                <a:ea typeface="+mn-ea"/>
                <a:cs typeface="+mn-ea"/>
                <a:sym typeface="+mn-lt"/>
              </a:rPr>
              <a:t>==</a:t>
            </a:r>
            <a:r>
              <a:rPr lang="zh-CN" altLang="en-US" sz="1800" dirty="0">
                <a:solidFill>
                  <a:srgbClr val="FFFFFF"/>
                </a:solidFill>
                <a:latin typeface="+mn-ea"/>
                <a:ea typeface="+mn-ea"/>
                <a:cs typeface="+mn-ea"/>
                <a:sym typeface="+mn-lt"/>
              </a:rPr>
              <a:t>运算符来组织元素</a:t>
            </a:r>
          </a:p>
          <a:p>
            <a:pPr algn="l">
              <a:lnSpc>
                <a:spcPct val="120000"/>
              </a:lnSpc>
            </a:pPr>
            <a:endParaRPr lang="zh-CN" altLang="en-US" sz="1800" dirty="0">
              <a:solidFill>
                <a:srgbClr val="FFFFFF"/>
              </a:solidFill>
              <a:latin typeface="+mn-ea"/>
              <a:ea typeface="+mn-ea"/>
              <a:cs typeface="+mn-ea"/>
              <a:sym typeface="+mn-lt"/>
            </a:endParaRPr>
          </a:p>
          <a:p>
            <a:pPr algn="l">
              <a:lnSpc>
                <a:spcPct val="120000"/>
              </a:lnSpc>
            </a:pPr>
            <a:r>
              <a:rPr lang="en-US" altLang="zh-CN" sz="1800" dirty="0">
                <a:solidFill>
                  <a:srgbClr val="FFFFFF"/>
                </a:solidFill>
                <a:latin typeface="+mn-ea"/>
                <a:ea typeface="+mn-ea"/>
                <a:cs typeface="+mn-ea"/>
                <a:sym typeface="+mn-lt"/>
              </a:rPr>
              <a:t>- </a:t>
            </a:r>
            <a:r>
              <a:rPr lang="zh-CN" altLang="en-US" sz="1800" dirty="0">
                <a:solidFill>
                  <a:srgbClr val="FFFFFF"/>
                </a:solidFill>
                <a:latin typeface="+mn-ea"/>
                <a:ea typeface="+mn-ea"/>
                <a:cs typeface="+mn-ea"/>
                <a:sym typeface="+mn-lt"/>
              </a:rPr>
              <a:t>无序容器在存储上组织为桶，每个桶保存</a:t>
            </a:r>
            <a:r>
              <a:rPr lang="en-US" altLang="zh-CN" sz="1800" dirty="0">
                <a:solidFill>
                  <a:srgbClr val="FFFFFF"/>
                </a:solidFill>
                <a:latin typeface="+mn-ea"/>
                <a:ea typeface="+mn-ea"/>
                <a:cs typeface="+mn-ea"/>
                <a:sym typeface="+mn-lt"/>
              </a:rPr>
              <a:t>0</a:t>
            </a:r>
            <a:r>
              <a:rPr lang="zh-CN" altLang="en-US" sz="1800" dirty="0">
                <a:solidFill>
                  <a:srgbClr val="FFFFFF"/>
                </a:solidFill>
                <a:latin typeface="+mn-ea"/>
                <a:ea typeface="+mn-ea"/>
                <a:cs typeface="+mn-ea"/>
                <a:sym typeface="+mn-lt"/>
              </a:rPr>
              <a:t>个或多个元素，使用哈希函数将元素映射到桶里，相同参数，哈希函数必须产生相同结果</a:t>
            </a:r>
          </a:p>
          <a:p>
            <a:pPr algn="l">
              <a:lnSpc>
                <a:spcPct val="120000"/>
              </a:lnSpc>
            </a:pPr>
            <a:r>
              <a:rPr lang="en-US" altLang="zh-CN" sz="1800" dirty="0">
                <a:solidFill>
                  <a:srgbClr val="FFFFFF"/>
                </a:solidFill>
                <a:latin typeface="+mn-ea"/>
                <a:ea typeface="+mn-ea"/>
                <a:cs typeface="+mn-ea"/>
                <a:sym typeface="+mn-lt"/>
              </a:rPr>
              <a:t>- </a:t>
            </a:r>
            <a:r>
              <a:rPr lang="zh-CN" altLang="en-US" sz="1800" dirty="0">
                <a:solidFill>
                  <a:srgbClr val="FFFFFF"/>
                </a:solidFill>
                <a:latin typeface="+mn-ea"/>
                <a:ea typeface="+mn-ea"/>
                <a:cs typeface="+mn-ea"/>
                <a:sym typeface="+mn-lt"/>
              </a:rPr>
              <a:t>访问元素时，先计算哈希值，再定位在哪个桶</a:t>
            </a:r>
          </a:p>
          <a:p>
            <a:pPr algn="l">
              <a:lnSpc>
                <a:spcPct val="120000"/>
              </a:lnSpc>
            </a:pPr>
            <a:r>
              <a:rPr lang="en-US" altLang="zh-CN" sz="1800" dirty="0">
                <a:solidFill>
                  <a:srgbClr val="FFFFFF"/>
                </a:solidFill>
                <a:latin typeface="+mn-ea"/>
                <a:ea typeface="+mn-ea"/>
                <a:cs typeface="+mn-ea"/>
                <a:sym typeface="+mn-lt"/>
              </a:rPr>
              <a:t>- </a:t>
            </a:r>
            <a:r>
              <a:rPr lang="zh-CN" altLang="en-US" sz="1800" dirty="0">
                <a:solidFill>
                  <a:srgbClr val="FFFFFF"/>
                </a:solidFill>
                <a:latin typeface="+mn-ea"/>
                <a:ea typeface="+mn-ea"/>
                <a:cs typeface="+mn-ea"/>
                <a:sym typeface="+mn-lt"/>
              </a:rPr>
              <a:t>性能依赖于哈希函数的质量和桶数量以及大小</a:t>
            </a:r>
            <a:endParaRPr lang="zh-CN" altLang="en-US" sz="1600" dirty="0">
              <a:solidFill>
                <a:srgbClr val="FFFFFF"/>
              </a:solidFill>
              <a:latin typeface="+mn-ea"/>
              <a:ea typeface="+mn-ea"/>
              <a:cs typeface="+mn-ea"/>
              <a:sym typeface="+mn-lt"/>
            </a:endParaRPr>
          </a:p>
          <a:p>
            <a:pPr marL="285750" indent="-285750">
              <a:buFontTx/>
              <a:buChar char="-"/>
            </a:pPr>
            <a:endParaRPr lang="en-US" altLang="zh-CN" b="0" i="0" dirty="0">
              <a:solidFill>
                <a:schemeClr val="bg1"/>
              </a:solidFill>
              <a:effectLst/>
              <a:latin typeface="-apple-system"/>
            </a:endParaRPr>
          </a:p>
          <a:p>
            <a:endParaRPr lang="en-US" altLang="zh-CN" dirty="0">
              <a:solidFill>
                <a:schemeClr val="bg1"/>
              </a:solidFill>
              <a:latin typeface="-apple-system"/>
            </a:endParaRPr>
          </a:p>
        </p:txBody>
      </p:sp>
    </p:spTree>
    <p:extLst>
      <p:ext uri="{BB962C8B-B14F-4D97-AF65-F5344CB8AC3E}">
        <p14:creationId xmlns:p14="http://schemas.microsoft.com/office/powerpoint/2010/main" val="2107316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8454FC-DF62-81D2-8DA3-7E00CB76DBD4}"/>
              </a:ext>
            </a:extLst>
          </p:cNvPr>
          <p:cNvSpPr>
            <a:spLocks noGrp="1"/>
          </p:cNvSpPr>
          <p:nvPr>
            <p:ph type="body" sz="quarter" idx="10"/>
          </p:nvPr>
        </p:nvSpPr>
        <p:spPr>
          <a:xfrm>
            <a:off x="3840574" y="893787"/>
            <a:ext cx="4510850" cy="5070427"/>
          </a:xfrm>
        </p:spPr>
        <p:txBody>
          <a:bodyPr/>
          <a:lstStyle/>
          <a:p>
            <a:pPr>
              <a:lnSpc>
                <a:spcPct val="120000"/>
              </a:lnSpc>
              <a:spcBef>
                <a:spcPts val="0"/>
              </a:spcBef>
            </a:pPr>
            <a:r>
              <a:rPr lang="en-US" altLang="zh-CN" dirty="0"/>
              <a:t>02</a:t>
            </a:r>
            <a:endParaRPr lang="zh-CN" altLang="en-US" dirty="0"/>
          </a:p>
        </p:txBody>
      </p:sp>
      <p:sp>
        <p:nvSpPr>
          <p:cNvPr id="8" name="矩形 7">
            <a:extLst>
              <a:ext uri="{FF2B5EF4-FFF2-40B4-BE49-F238E27FC236}">
                <a16:creationId xmlns:a16="http://schemas.microsoft.com/office/drawing/2014/main" id="{D6E52CA0-2BE7-8B4F-1E34-EC5CC2503A41}"/>
              </a:ext>
            </a:extLst>
          </p:cNvPr>
          <p:cNvSpPr/>
          <p:nvPr/>
        </p:nvSpPr>
        <p:spPr>
          <a:xfrm>
            <a:off x="3292474" y="2979730"/>
            <a:ext cx="5607049" cy="924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3" name="文本占位符 2">
            <a:extLst>
              <a:ext uri="{FF2B5EF4-FFF2-40B4-BE49-F238E27FC236}">
                <a16:creationId xmlns:a16="http://schemas.microsoft.com/office/drawing/2014/main" id="{91A8CEF9-8B6F-4594-934B-2F43F928CF86}"/>
              </a:ext>
            </a:extLst>
          </p:cNvPr>
          <p:cNvSpPr>
            <a:spLocks noGrp="1"/>
          </p:cNvSpPr>
          <p:nvPr>
            <p:ph type="body" sz="quarter" idx="11"/>
          </p:nvPr>
        </p:nvSpPr>
        <p:spPr>
          <a:xfrm>
            <a:off x="4517848" y="3036400"/>
            <a:ext cx="3156313" cy="811312"/>
          </a:xfrm>
        </p:spPr>
        <p:txBody>
          <a:bodyPr/>
          <a:lstStyle/>
          <a:p>
            <a:pPr>
              <a:lnSpc>
                <a:spcPct val="120000"/>
              </a:lnSpc>
              <a:spcBef>
                <a:spcPts val="0"/>
              </a:spcBef>
            </a:pPr>
            <a:r>
              <a:rPr lang="zh-CN" altLang="en-US" dirty="0"/>
              <a:t>容器的使用</a:t>
            </a:r>
          </a:p>
        </p:txBody>
      </p:sp>
    </p:spTree>
    <p:extLst>
      <p:ext uri="{BB962C8B-B14F-4D97-AF65-F5344CB8AC3E}">
        <p14:creationId xmlns:p14="http://schemas.microsoft.com/office/powerpoint/2010/main" val="396393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909B4-460E-805C-1C11-9AD79D66C183}"/>
              </a:ext>
            </a:extLst>
          </p:cNvPr>
          <p:cNvSpPr>
            <a:spLocks noGrp="1"/>
          </p:cNvSpPr>
          <p:nvPr>
            <p:ph type="title"/>
          </p:nvPr>
        </p:nvSpPr>
        <p:spPr>
          <a:xfrm>
            <a:off x="832483" y="470811"/>
            <a:ext cx="5109091" cy="633187"/>
          </a:xfrm>
        </p:spPr>
        <p:txBody>
          <a:bodyPr wrap="square">
            <a:spAutoFit/>
          </a:bodyPr>
          <a:lstStyle/>
          <a:p>
            <a:pPr>
              <a:lnSpc>
                <a:spcPct val="120000"/>
              </a:lnSpc>
            </a:pPr>
            <a:r>
              <a:rPr lang="zh-CN" altLang="en-US" dirty="0">
                <a:cs typeface="+mn-ea"/>
                <a:sym typeface="+mn-lt"/>
              </a:rPr>
              <a:t>常用接口</a:t>
            </a:r>
          </a:p>
        </p:txBody>
      </p:sp>
      <p:pic>
        <p:nvPicPr>
          <p:cNvPr id="5" name="图片 4">
            <a:extLst>
              <a:ext uri="{FF2B5EF4-FFF2-40B4-BE49-F238E27FC236}">
                <a16:creationId xmlns:a16="http://schemas.microsoft.com/office/drawing/2014/main" id="{50C87792-D9FB-63A9-6BA9-EDD0FEF7DEA2}"/>
              </a:ext>
            </a:extLst>
          </p:cNvPr>
          <p:cNvPicPr>
            <a:picLocks noChangeAspect="1"/>
          </p:cNvPicPr>
          <p:nvPr/>
        </p:nvPicPr>
        <p:blipFill>
          <a:blip r:embed="rId2"/>
          <a:stretch>
            <a:fillRect/>
          </a:stretch>
        </p:blipFill>
        <p:spPr>
          <a:xfrm>
            <a:off x="832483" y="1103998"/>
            <a:ext cx="7320070" cy="5201922"/>
          </a:xfrm>
          <a:prstGeom prst="rect">
            <a:avLst/>
          </a:prstGeom>
        </p:spPr>
      </p:pic>
    </p:spTree>
    <p:extLst>
      <p:ext uri="{BB962C8B-B14F-4D97-AF65-F5344CB8AC3E}">
        <p14:creationId xmlns:p14="http://schemas.microsoft.com/office/powerpoint/2010/main" val="3048806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909B4-460E-805C-1C11-9AD79D66C183}"/>
              </a:ext>
            </a:extLst>
          </p:cNvPr>
          <p:cNvSpPr>
            <a:spLocks noGrp="1"/>
          </p:cNvSpPr>
          <p:nvPr>
            <p:ph type="title"/>
          </p:nvPr>
        </p:nvSpPr>
        <p:spPr>
          <a:xfrm>
            <a:off x="832483" y="470811"/>
            <a:ext cx="5109091" cy="633187"/>
          </a:xfrm>
        </p:spPr>
        <p:txBody>
          <a:bodyPr wrap="square">
            <a:spAutoFit/>
          </a:bodyPr>
          <a:lstStyle/>
          <a:p>
            <a:pPr>
              <a:lnSpc>
                <a:spcPct val="120000"/>
              </a:lnSpc>
            </a:pPr>
            <a:r>
              <a:rPr lang="zh-CN" altLang="en-US" dirty="0">
                <a:cs typeface="+mn-ea"/>
                <a:sym typeface="+mn-lt"/>
              </a:rPr>
              <a:t>常用接口</a:t>
            </a:r>
          </a:p>
        </p:txBody>
      </p:sp>
      <p:pic>
        <p:nvPicPr>
          <p:cNvPr id="7" name="图片 6">
            <a:extLst>
              <a:ext uri="{FF2B5EF4-FFF2-40B4-BE49-F238E27FC236}">
                <a16:creationId xmlns:a16="http://schemas.microsoft.com/office/drawing/2014/main" id="{D976A884-770C-CB33-32D6-F1B7684D1C3A}"/>
              </a:ext>
            </a:extLst>
          </p:cNvPr>
          <p:cNvPicPr>
            <a:picLocks noChangeAspect="1"/>
          </p:cNvPicPr>
          <p:nvPr/>
        </p:nvPicPr>
        <p:blipFill>
          <a:blip r:embed="rId2"/>
          <a:stretch>
            <a:fillRect/>
          </a:stretch>
        </p:blipFill>
        <p:spPr>
          <a:xfrm>
            <a:off x="3471634" y="404872"/>
            <a:ext cx="6302122" cy="2548053"/>
          </a:xfrm>
          <a:prstGeom prst="rect">
            <a:avLst/>
          </a:prstGeom>
        </p:spPr>
      </p:pic>
      <p:pic>
        <p:nvPicPr>
          <p:cNvPr id="9" name="图片 8">
            <a:extLst>
              <a:ext uri="{FF2B5EF4-FFF2-40B4-BE49-F238E27FC236}">
                <a16:creationId xmlns:a16="http://schemas.microsoft.com/office/drawing/2014/main" id="{F204EB93-8454-6983-EDD7-49107FE52AA7}"/>
              </a:ext>
            </a:extLst>
          </p:cNvPr>
          <p:cNvPicPr>
            <a:picLocks noChangeAspect="1"/>
          </p:cNvPicPr>
          <p:nvPr/>
        </p:nvPicPr>
        <p:blipFill>
          <a:blip r:embed="rId3"/>
          <a:stretch>
            <a:fillRect/>
          </a:stretch>
        </p:blipFill>
        <p:spPr>
          <a:xfrm>
            <a:off x="3387028" y="3263820"/>
            <a:ext cx="7552749" cy="3189308"/>
          </a:xfrm>
          <a:prstGeom prst="rect">
            <a:avLst/>
          </a:prstGeom>
        </p:spPr>
      </p:pic>
    </p:spTree>
    <p:extLst>
      <p:ext uri="{BB962C8B-B14F-4D97-AF65-F5344CB8AC3E}">
        <p14:creationId xmlns:p14="http://schemas.microsoft.com/office/powerpoint/2010/main" val="735504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0EBC42F-5A20-8F0E-108C-419D1B526357}"/>
              </a:ext>
            </a:extLst>
          </p:cNvPr>
          <p:cNvGrpSpPr/>
          <p:nvPr/>
        </p:nvGrpSpPr>
        <p:grpSpPr>
          <a:xfrm>
            <a:off x="658813" y="1645145"/>
            <a:ext cx="2282310" cy="4470223"/>
            <a:chOff x="658813" y="1645145"/>
            <a:chExt cx="2282310" cy="4470223"/>
          </a:xfrm>
        </p:grpSpPr>
        <p:sp>
          <p:nvSpPr>
            <p:cNvPr id="118" name="矩形 117">
              <a:extLst>
                <a:ext uri="{FF2B5EF4-FFF2-40B4-BE49-F238E27FC236}">
                  <a16:creationId xmlns:a16="http://schemas.microsoft.com/office/drawing/2014/main" id="{31B98205-D1F7-A897-4260-36F4D664DE78}"/>
                </a:ext>
              </a:extLst>
            </p:cNvPr>
            <p:cNvSpPr/>
            <p:nvPr/>
          </p:nvSpPr>
          <p:spPr>
            <a:xfrm>
              <a:off x="658814" y="3373263"/>
              <a:ext cx="2282309" cy="2742105"/>
            </a:xfrm>
            <a:prstGeom prst="rect">
              <a:avLst/>
            </a:prstGeom>
            <a:gradFill flip="none" rotWithShape="1">
              <a:gsLst>
                <a:gs pos="0">
                  <a:schemeClr val="accent1">
                    <a:lumMod val="40000"/>
                    <a:lumOff val="60000"/>
                  </a:schemeClr>
                </a:gs>
                <a:gs pos="100000">
                  <a:schemeClr val="accent1">
                    <a:lumMod val="20000"/>
                    <a:lumOff val="80000"/>
                    <a:alpha val="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cxnSp>
          <p:nvCxnSpPr>
            <p:cNvPr id="119" name="直接连接符 118">
              <a:extLst>
                <a:ext uri="{FF2B5EF4-FFF2-40B4-BE49-F238E27FC236}">
                  <a16:creationId xmlns:a16="http://schemas.microsoft.com/office/drawing/2014/main" id="{F56CB5B7-6A1E-A0E5-24F7-5C1ECAADC6E9}"/>
                </a:ext>
              </a:extLst>
            </p:cNvPr>
            <p:cNvCxnSpPr>
              <a:cxnSpLocks/>
            </p:cNvCxnSpPr>
            <p:nvPr/>
          </p:nvCxnSpPr>
          <p:spPr>
            <a:xfrm>
              <a:off x="658813" y="6115368"/>
              <a:ext cx="228230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7" name="任意多边形: 形状 116">
              <a:extLst>
                <a:ext uri="{FF2B5EF4-FFF2-40B4-BE49-F238E27FC236}">
                  <a16:creationId xmlns:a16="http://schemas.microsoft.com/office/drawing/2014/main" id="{B4DFF096-45A2-C8CA-D405-6DB933F792CC}"/>
                </a:ext>
              </a:extLst>
            </p:cNvPr>
            <p:cNvSpPr/>
            <p:nvPr/>
          </p:nvSpPr>
          <p:spPr>
            <a:xfrm>
              <a:off x="658813" y="1645145"/>
              <a:ext cx="2282306" cy="2621965"/>
            </a:xfrm>
            <a:custGeom>
              <a:avLst/>
              <a:gdLst>
                <a:gd name="connsiteX0" fmla="*/ 1189452 w 2282306"/>
                <a:gd name="connsiteY0" fmla="*/ 11393 h 2621965"/>
                <a:gd name="connsiteX1" fmla="*/ 2222605 w 2282306"/>
                <a:gd name="connsiteY1" fmla="*/ 527970 h 2621965"/>
                <a:gd name="connsiteX2" fmla="*/ 2282306 w 2282306"/>
                <a:gd name="connsiteY2" fmla="*/ 624568 h 2621965"/>
                <a:gd name="connsiteX3" fmla="*/ 2282306 w 2282306"/>
                <a:gd name="connsiteY3" fmla="*/ 1997397 h 2621965"/>
                <a:gd name="connsiteX4" fmla="*/ 2222605 w 2282306"/>
                <a:gd name="connsiteY4" fmla="*/ 2093995 h 2621965"/>
                <a:gd name="connsiteX5" fmla="*/ 1189452 w 2282306"/>
                <a:gd name="connsiteY5" fmla="*/ 2610572 h 2621965"/>
                <a:gd name="connsiteX6" fmla="*/ 1092854 w 2282306"/>
                <a:gd name="connsiteY6" fmla="*/ 2610572 h 2621965"/>
                <a:gd name="connsiteX7" fmla="*/ 59701 w 2282306"/>
                <a:gd name="connsiteY7" fmla="*/ 2093995 h 2621965"/>
                <a:gd name="connsiteX8" fmla="*/ 0 w 2282306"/>
                <a:gd name="connsiteY8" fmla="*/ 1997397 h 2621965"/>
                <a:gd name="connsiteX9" fmla="*/ 0 w 2282306"/>
                <a:gd name="connsiteY9" fmla="*/ 624568 h 2621965"/>
                <a:gd name="connsiteX10" fmla="*/ 59701 w 2282306"/>
                <a:gd name="connsiteY10" fmla="*/ 527970 h 2621965"/>
                <a:gd name="connsiteX11" fmla="*/ 1092854 w 2282306"/>
                <a:gd name="connsiteY11" fmla="*/ 11393 h 2621965"/>
                <a:gd name="connsiteX12" fmla="*/ 1189452 w 2282306"/>
                <a:gd name="connsiteY12" fmla="*/ 11393 h 2621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2306" h="2621965">
                  <a:moveTo>
                    <a:pt x="1189452" y="11393"/>
                  </a:moveTo>
                  <a:lnTo>
                    <a:pt x="2222605" y="527970"/>
                  </a:lnTo>
                  <a:cubicBezTo>
                    <a:pt x="2259202" y="546268"/>
                    <a:pt x="2282306" y="583651"/>
                    <a:pt x="2282306" y="624568"/>
                  </a:cubicBezTo>
                  <a:lnTo>
                    <a:pt x="2282306" y="1997397"/>
                  </a:lnTo>
                  <a:cubicBezTo>
                    <a:pt x="2282306" y="2038314"/>
                    <a:pt x="2259202" y="2075697"/>
                    <a:pt x="2222605" y="2093995"/>
                  </a:cubicBezTo>
                  <a:lnTo>
                    <a:pt x="1189452" y="2610572"/>
                  </a:lnTo>
                  <a:cubicBezTo>
                    <a:pt x="1159072" y="2625763"/>
                    <a:pt x="1123234" y="2625763"/>
                    <a:pt x="1092854" y="2610572"/>
                  </a:cubicBezTo>
                  <a:lnTo>
                    <a:pt x="59701" y="2093995"/>
                  </a:lnTo>
                  <a:cubicBezTo>
                    <a:pt x="23104" y="2075697"/>
                    <a:pt x="0" y="2038314"/>
                    <a:pt x="0" y="1997397"/>
                  </a:cubicBezTo>
                  <a:lnTo>
                    <a:pt x="0" y="624568"/>
                  </a:lnTo>
                  <a:cubicBezTo>
                    <a:pt x="0" y="583651"/>
                    <a:pt x="23104" y="546268"/>
                    <a:pt x="59701" y="527970"/>
                  </a:cubicBezTo>
                  <a:lnTo>
                    <a:pt x="1092854" y="11393"/>
                  </a:lnTo>
                  <a:cubicBezTo>
                    <a:pt x="1123234" y="-3797"/>
                    <a:pt x="1159072" y="-3797"/>
                    <a:pt x="1189452" y="11393"/>
                  </a:cubicBezTo>
                </a:path>
              </a:pathLst>
            </a:custGeom>
            <a:solidFill>
              <a:schemeClr val="accent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120" name="文本框 119">
              <a:extLst>
                <a:ext uri="{FF2B5EF4-FFF2-40B4-BE49-F238E27FC236}">
                  <a16:creationId xmlns:a16="http://schemas.microsoft.com/office/drawing/2014/main" id="{65F7509C-99A6-A259-E13E-BA96ED3A33C7}"/>
                </a:ext>
              </a:extLst>
            </p:cNvPr>
            <p:cNvSpPr txBox="1"/>
            <p:nvPr/>
          </p:nvSpPr>
          <p:spPr>
            <a:xfrm>
              <a:off x="886896" y="2638669"/>
              <a:ext cx="184731" cy="633187"/>
            </a:xfrm>
            <a:prstGeom prst="rect">
              <a:avLst/>
            </a:prstGeom>
            <a:noFill/>
          </p:spPr>
          <p:txBody>
            <a:bodyPr wrap="none" rtlCol="0">
              <a:spAutoFit/>
            </a:bodyPr>
            <a:lstStyle/>
            <a:p>
              <a:pPr algn="l">
                <a:lnSpc>
                  <a:spcPct val="120000"/>
                </a:lnSpc>
              </a:pPr>
              <a:endParaRPr lang="zh-CN" altLang="en-US" sz="3200" b="1" dirty="0">
                <a:solidFill>
                  <a:srgbClr val="FFFFFF"/>
                </a:solidFill>
                <a:latin typeface="+mj-ea"/>
                <a:ea typeface="+mj-ea"/>
                <a:cs typeface="+mn-ea"/>
                <a:sym typeface="+mn-lt"/>
              </a:endParaRPr>
            </a:p>
          </p:txBody>
        </p:sp>
        <p:sp>
          <p:nvSpPr>
            <p:cNvPr id="121" name="文本框 120">
              <a:extLst>
                <a:ext uri="{FF2B5EF4-FFF2-40B4-BE49-F238E27FC236}">
                  <a16:creationId xmlns:a16="http://schemas.microsoft.com/office/drawing/2014/main" id="{F2F8312A-8404-BA52-5677-46E70564351E}"/>
                </a:ext>
              </a:extLst>
            </p:cNvPr>
            <p:cNvSpPr txBox="1"/>
            <p:nvPr/>
          </p:nvSpPr>
          <p:spPr>
            <a:xfrm>
              <a:off x="772854" y="4529519"/>
              <a:ext cx="2054224" cy="432362"/>
            </a:xfrm>
            <a:prstGeom prst="rect">
              <a:avLst/>
            </a:prstGeom>
            <a:noFill/>
          </p:spPr>
          <p:txBody>
            <a:bodyPr wrap="square" rtlCol="0">
              <a:spAutoFit/>
            </a:bodyPr>
            <a:lstStyle/>
            <a:p>
              <a:pPr algn="l">
                <a:lnSpc>
                  <a:spcPct val="120000"/>
                </a:lnSpc>
              </a:pPr>
              <a:endParaRPr lang="zh-CN" altLang="en-US" sz="2000" b="1" dirty="0">
                <a:solidFill>
                  <a:schemeClr val="tx2"/>
                </a:solidFill>
                <a:latin typeface="+mn-ea"/>
                <a:cs typeface="+mn-ea"/>
                <a:sym typeface="+mn-lt"/>
              </a:endParaRPr>
            </a:p>
          </p:txBody>
        </p:sp>
      </p:grpSp>
      <p:grpSp>
        <p:nvGrpSpPr>
          <p:cNvPr id="8" name="组合 7">
            <a:extLst>
              <a:ext uri="{FF2B5EF4-FFF2-40B4-BE49-F238E27FC236}">
                <a16:creationId xmlns:a16="http://schemas.microsoft.com/office/drawing/2014/main" id="{DE878390-6DB7-0B1D-F3C4-033DDF521AB4}"/>
              </a:ext>
            </a:extLst>
          </p:cNvPr>
          <p:cNvGrpSpPr/>
          <p:nvPr/>
        </p:nvGrpSpPr>
        <p:grpSpPr>
          <a:xfrm>
            <a:off x="3521074" y="1645145"/>
            <a:ext cx="2282310" cy="4470223"/>
            <a:chOff x="3521074" y="1645145"/>
            <a:chExt cx="2282310" cy="4470223"/>
          </a:xfrm>
        </p:grpSpPr>
        <p:sp>
          <p:nvSpPr>
            <p:cNvPr id="126" name="矩形 125">
              <a:extLst>
                <a:ext uri="{FF2B5EF4-FFF2-40B4-BE49-F238E27FC236}">
                  <a16:creationId xmlns:a16="http://schemas.microsoft.com/office/drawing/2014/main" id="{2B4D1C22-2876-0799-299B-6658BB25ACDC}"/>
                </a:ext>
              </a:extLst>
            </p:cNvPr>
            <p:cNvSpPr/>
            <p:nvPr/>
          </p:nvSpPr>
          <p:spPr>
            <a:xfrm>
              <a:off x="3521075" y="3373263"/>
              <a:ext cx="2282309" cy="2742105"/>
            </a:xfrm>
            <a:prstGeom prst="rect">
              <a:avLst/>
            </a:prstGeom>
            <a:gradFill flip="none" rotWithShape="1">
              <a:gsLst>
                <a:gs pos="0">
                  <a:schemeClr val="accent1">
                    <a:lumMod val="40000"/>
                    <a:lumOff val="60000"/>
                  </a:schemeClr>
                </a:gs>
                <a:gs pos="100000">
                  <a:schemeClr val="accent1">
                    <a:lumMod val="20000"/>
                    <a:lumOff val="80000"/>
                    <a:alpha val="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cxnSp>
          <p:nvCxnSpPr>
            <p:cNvPr id="127" name="直接连接符 126">
              <a:extLst>
                <a:ext uri="{FF2B5EF4-FFF2-40B4-BE49-F238E27FC236}">
                  <a16:creationId xmlns:a16="http://schemas.microsoft.com/office/drawing/2014/main" id="{23C59956-B469-EEEC-DF92-2F5C9D278334}"/>
                </a:ext>
              </a:extLst>
            </p:cNvPr>
            <p:cNvCxnSpPr>
              <a:cxnSpLocks/>
            </p:cNvCxnSpPr>
            <p:nvPr/>
          </p:nvCxnSpPr>
          <p:spPr>
            <a:xfrm>
              <a:off x="3521074" y="6115368"/>
              <a:ext cx="228230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8" name="任意多边形: 形状 127">
              <a:extLst>
                <a:ext uri="{FF2B5EF4-FFF2-40B4-BE49-F238E27FC236}">
                  <a16:creationId xmlns:a16="http://schemas.microsoft.com/office/drawing/2014/main" id="{29C62F35-F8A0-6504-9695-8F2726FA1302}"/>
                </a:ext>
              </a:extLst>
            </p:cNvPr>
            <p:cNvSpPr/>
            <p:nvPr/>
          </p:nvSpPr>
          <p:spPr>
            <a:xfrm>
              <a:off x="3521074" y="1645145"/>
              <a:ext cx="2282306" cy="2621965"/>
            </a:xfrm>
            <a:custGeom>
              <a:avLst/>
              <a:gdLst>
                <a:gd name="connsiteX0" fmla="*/ 1189452 w 2282306"/>
                <a:gd name="connsiteY0" fmla="*/ 11393 h 2621965"/>
                <a:gd name="connsiteX1" fmla="*/ 2222605 w 2282306"/>
                <a:gd name="connsiteY1" fmla="*/ 527970 h 2621965"/>
                <a:gd name="connsiteX2" fmla="*/ 2282306 w 2282306"/>
                <a:gd name="connsiteY2" fmla="*/ 624568 h 2621965"/>
                <a:gd name="connsiteX3" fmla="*/ 2282306 w 2282306"/>
                <a:gd name="connsiteY3" fmla="*/ 1997397 h 2621965"/>
                <a:gd name="connsiteX4" fmla="*/ 2222605 w 2282306"/>
                <a:gd name="connsiteY4" fmla="*/ 2093995 h 2621965"/>
                <a:gd name="connsiteX5" fmla="*/ 1189452 w 2282306"/>
                <a:gd name="connsiteY5" fmla="*/ 2610572 h 2621965"/>
                <a:gd name="connsiteX6" fmla="*/ 1092854 w 2282306"/>
                <a:gd name="connsiteY6" fmla="*/ 2610572 h 2621965"/>
                <a:gd name="connsiteX7" fmla="*/ 59701 w 2282306"/>
                <a:gd name="connsiteY7" fmla="*/ 2093995 h 2621965"/>
                <a:gd name="connsiteX8" fmla="*/ 0 w 2282306"/>
                <a:gd name="connsiteY8" fmla="*/ 1997397 h 2621965"/>
                <a:gd name="connsiteX9" fmla="*/ 0 w 2282306"/>
                <a:gd name="connsiteY9" fmla="*/ 624568 h 2621965"/>
                <a:gd name="connsiteX10" fmla="*/ 59701 w 2282306"/>
                <a:gd name="connsiteY10" fmla="*/ 527970 h 2621965"/>
                <a:gd name="connsiteX11" fmla="*/ 1092854 w 2282306"/>
                <a:gd name="connsiteY11" fmla="*/ 11393 h 2621965"/>
                <a:gd name="connsiteX12" fmla="*/ 1189452 w 2282306"/>
                <a:gd name="connsiteY12" fmla="*/ 11393 h 2621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2306" h="2621965">
                  <a:moveTo>
                    <a:pt x="1189452" y="11393"/>
                  </a:moveTo>
                  <a:lnTo>
                    <a:pt x="2222605" y="527970"/>
                  </a:lnTo>
                  <a:cubicBezTo>
                    <a:pt x="2259202" y="546268"/>
                    <a:pt x="2282306" y="583651"/>
                    <a:pt x="2282306" y="624568"/>
                  </a:cubicBezTo>
                  <a:lnTo>
                    <a:pt x="2282306" y="1997397"/>
                  </a:lnTo>
                  <a:cubicBezTo>
                    <a:pt x="2282306" y="2038314"/>
                    <a:pt x="2259202" y="2075697"/>
                    <a:pt x="2222605" y="2093995"/>
                  </a:cubicBezTo>
                  <a:lnTo>
                    <a:pt x="1189452" y="2610572"/>
                  </a:lnTo>
                  <a:cubicBezTo>
                    <a:pt x="1159072" y="2625763"/>
                    <a:pt x="1123234" y="2625763"/>
                    <a:pt x="1092854" y="2610572"/>
                  </a:cubicBezTo>
                  <a:lnTo>
                    <a:pt x="59701" y="2093995"/>
                  </a:lnTo>
                  <a:cubicBezTo>
                    <a:pt x="23104" y="2075697"/>
                    <a:pt x="0" y="2038314"/>
                    <a:pt x="0" y="1997397"/>
                  </a:cubicBezTo>
                  <a:lnTo>
                    <a:pt x="0" y="624568"/>
                  </a:lnTo>
                  <a:cubicBezTo>
                    <a:pt x="0" y="583651"/>
                    <a:pt x="23104" y="546268"/>
                    <a:pt x="59701" y="527970"/>
                  </a:cubicBezTo>
                  <a:lnTo>
                    <a:pt x="1092854" y="11393"/>
                  </a:lnTo>
                  <a:cubicBezTo>
                    <a:pt x="1123234" y="-3797"/>
                    <a:pt x="1159072" y="-3797"/>
                    <a:pt x="1189452" y="11393"/>
                  </a:cubicBezTo>
                </a:path>
              </a:pathLst>
            </a:custGeom>
            <a:solidFill>
              <a:schemeClr val="accent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129" name="文本框 128">
              <a:extLst>
                <a:ext uri="{FF2B5EF4-FFF2-40B4-BE49-F238E27FC236}">
                  <a16:creationId xmlns:a16="http://schemas.microsoft.com/office/drawing/2014/main" id="{DCA18A58-7520-826F-507F-692605B8E396}"/>
                </a:ext>
              </a:extLst>
            </p:cNvPr>
            <p:cNvSpPr txBox="1"/>
            <p:nvPr/>
          </p:nvSpPr>
          <p:spPr>
            <a:xfrm>
              <a:off x="3543972" y="2638669"/>
              <a:ext cx="2236510" cy="633187"/>
            </a:xfrm>
            <a:prstGeom prst="rect">
              <a:avLst/>
            </a:prstGeom>
            <a:noFill/>
          </p:spPr>
          <p:txBody>
            <a:bodyPr wrap="square" rtlCol="0">
              <a:spAutoFit/>
            </a:bodyPr>
            <a:lstStyle/>
            <a:p>
              <a:pPr algn="l">
                <a:lnSpc>
                  <a:spcPct val="120000"/>
                </a:lnSpc>
              </a:pPr>
              <a:r>
                <a:rPr lang="zh-CN" altLang="en-US" sz="3200" b="1" dirty="0">
                  <a:solidFill>
                    <a:srgbClr val="FFFFFF"/>
                  </a:solidFill>
                  <a:latin typeface="+mj-ea"/>
                  <a:ea typeface="+mj-ea"/>
                  <a:cs typeface="+mn-ea"/>
                  <a:sym typeface="+mn-lt"/>
                </a:rPr>
                <a:t>访问和遍历</a:t>
              </a:r>
            </a:p>
          </p:txBody>
        </p:sp>
        <p:sp>
          <p:nvSpPr>
            <p:cNvPr id="130" name="文本框 129">
              <a:extLst>
                <a:ext uri="{FF2B5EF4-FFF2-40B4-BE49-F238E27FC236}">
                  <a16:creationId xmlns:a16="http://schemas.microsoft.com/office/drawing/2014/main" id="{557DD4F2-ACAB-5BFF-B032-CF0A4C0A3B81}"/>
                </a:ext>
              </a:extLst>
            </p:cNvPr>
            <p:cNvSpPr txBox="1"/>
            <p:nvPr/>
          </p:nvSpPr>
          <p:spPr>
            <a:xfrm>
              <a:off x="3635115" y="4529519"/>
              <a:ext cx="2054224" cy="432362"/>
            </a:xfrm>
            <a:prstGeom prst="rect">
              <a:avLst/>
            </a:prstGeom>
            <a:noFill/>
          </p:spPr>
          <p:txBody>
            <a:bodyPr wrap="square" rtlCol="0">
              <a:spAutoFit/>
            </a:bodyPr>
            <a:lstStyle/>
            <a:p>
              <a:pPr algn="l">
                <a:lnSpc>
                  <a:spcPct val="120000"/>
                </a:lnSpc>
              </a:pPr>
              <a:endParaRPr lang="zh-CN" altLang="en-US" sz="2000" b="1" dirty="0">
                <a:solidFill>
                  <a:schemeClr val="tx2"/>
                </a:solidFill>
                <a:latin typeface="+mn-ea"/>
                <a:cs typeface="+mn-ea"/>
                <a:sym typeface="+mn-lt"/>
              </a:endParaRPr>
            </a:p>
          </p:txBody>
        </p:sp>
      </p:grpSp>
      <p:grpSp>
        <p:nvGrpSpPr>
          <p:cNvPr id="9" name="组合 8">
            <a:extLst>
              <a:ext uri="{FF2B5EF4-FFF2-40B4-BE49-F238E27FC236}">
                <a16:creationId xmlns:a16="http://schemas.microsoft.com/office/drawing/2014/main" id="{2D625179-4C55-5274-F42F-CCA033CBEE8D}"/>
              </a:ext>
            </a:extLst>
          </p:cNvPr>
          <p:cNvGrpSpPr/>
          <p:nvPr/>
        </p:nvGrpSpPr>
        <p:grpSpPr>
          <a:xfrm>
            <a:off x="6383335" y="1645145"/>
            <a:ext cx="2282310" cy="4470223"/>
            <a:chOff x="6383335" y="1645145"/>
            <a:chExt cx="2282310" cy="4470223"/>
          </a:xfrm>
        </p:grpSpPr>
        <p:sp>
          <p:nvSpPr>
            <p:cNvPr id="131" name="矩形 130">
              <a:extLst>
                <a:ext uri="{FF2B5EF4-FFF2-40B4-BE49-F238E27FC236}">
                  <a16:creationId xmlns:a16="http://schemas.microsoft.com/office/drawing/2014/main" id="{7F29DBDB-4471-C8C0-2D88-3BD1A2C0B0B5}"/>
                </a:ext>
              </a:extLst>
            </p:cNvPr>
            <p:cNvSpPr/>
            <p:nvPr/>
          </p:nvSpPr>
          <p:spPr>
            <a:xfrm>
              <a:off x="6383336" y="3373263"/>
              <a:ext cx="2282309" cy="2742105"/>
            </a:xfrm>
            <a:prstGeom prst="rect">
              <a:avLst/>
            </a:prstGeom>
            <a:gradFill flip="none" rotWithShape="1">
              <a:gsLst>
                <a:gs pos="0">
                  <a:schemeClr val="accent1">
                    <a:lumMod val="40000"/>
                    <a:lumOff val="60000"/>
                  </a:schemeClr>
                </a:gs>
                <a:gs pos="100000">
                  <a:schemeClr val="accent1">
                    <a:lumMod val="20000"/>
                    <a:lumOff val="80000"/>
                    <a:alpha val="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cxnSp>
          <p:nvCxnSpPr>
            <p:cNvPr id="132" name="直接连接符 131">
              <a:extLst>
                <a:ext uri="{FF2B5EF4-FFF2-40B4-BE49-F238E27FC236}">
                  <a16:creationId xmlns:a16="http://schemas.microsoft.com/office/drawing/2014/main" id="{948F6AA2-FE6B-091A-E0F1-39752EA09E86}"/>
                </a:ext>
              </a:extLst>
            </p:cNvPr>
            <p:cNvCxnSpPr>
              <a:cxnSpLocks/>
            </p:cNvCxnSpPr>
            <p:nvPr/>
          </p:nvCxnSpPr>
          <p:spPr>
            <a:xfrm>
              <a:off x="6383335" y="6115368"/>
              <a:ext cx="228230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3" name="任意多边形: 形状 132">
              <a:extLst>
                <a:ext uri="{FF2B5EF4-FFF2-40B4-BE49-F238E27FC236}">
                  <a16:creationId xmlns:a16="http://schemas.microsoft.com/office/drawing/2014/main" id="{A3AD3C32-2057-A05C-27CC-0409A5170F25}"/>
                </a:ext>
              </a:extLst>
            </p:cNvPr>
            <p:cNvSpPr/>
            <p:nvPr/>
          </p:nvSpPr>
          <p:spPr>
            <a:xfrm>
              <a:off x="6383335" y="1645145"/>
              <a:ext cx="2282306" cy="2621965"/>
            </a:xfrm>
            <a:custGeom>
              <a:avLst/>
              <a:gdLst>
                <a:gd name="connsiteX0" fmla="*/ 1189452 w 2282306"/>
                <a:gd name="connsiteY0" fmla="*/ 11393 h 2621965"/>
                <a:gd name="connsiteX1" fmla="*/ 2222605 w 2282306"/>
                <a:gd name="connsiteY1" fmla="*/ 527970 h 2621965"/>
                <a:gd name="connsiteX2" fmla="*/ 2282306 w 2282306"/>
                <a:gd name="connsiteY2" fmla="*/ 624568 h 2621965"/>
                <a:gd name="connsiteX3" fmla="*/ 2282306 w 2282306"/>
                <a:gd name="connsiteY3" fmla="*/ 1997397 h 2621965"/>
                <a:gd name="connsiteX4" fmla="*/ 2222605 w 2282306"/>
                <a:gd name="connsiteY4" fmla="*/ 2093995 h 2621965"/>
                <a:gd name="connsiteX5" fmla="*/ 1189452 w 2282306"/>
                <a:gd name="connsiteY5" fmla="*/ 2610572 h 2621965"/>
                <a:gd name="connsiteX6" fmla="*/ 1092854 w 2282306"/>
                <a:gd name="connsiteY6" fmla="*/ 2610572 h 2621965"/>
                <a:gd name="connsiteX7" fmla="*/ 59701 w 2282306"/>
                <a:gd name="connsiteY7" fmla="*/ 2093995 h 2621965"/>
                <a:gd name="connsiteX8" fmla="*/ 0 w 2282306"/>
                <a:gd name="connsiteY8" fmla="*/ 1997397 h 2621965"/>
                <a:gd name="connsiteX9" fmla="*/ 0 w 2282306"/>
                <a:gd name="connsiteY9" fmla="*/ 624568 h 2621965"/>
                <a:gd name="connsiteX10" fmla="*/ 59701 w 2282306"/>
                <a:gd name="connsiteY10" fmla="*/ 527970 h 2621965"/>
                <a:gd name="connsiteX11" fmla="*/ 1092854 w 2282306"/>
                <a:gd name="connsiteY11" fmla="*/ 11393 h 2621965"/>
                <a:gd name="connsiteX12" fmla="*/ 1189452 w 2282306"/>
                <a:gd name="connsiteY12" fmla="*/ 11393 h 2621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2306" h="2621965">
                  <a:moveTo>
                    <a:pt x="1189452" y="11393"/>
                  </a:moveTo>
                  <a:lnTo>
                    <a:pt x="2222605" y="527970"/>
                  </a:lnTo>
                  <a:cubicBezTo>
                    <a:pt x="2259202" y="546268"/>
                    <a:pt x="2282306" y="583651"/>
                    <a:pt x="2282306" y="624568"/>
                  </a:cubicBezTo>
                  <a:lnTo>
                    <a:pt x="2282306" y="1997397"/>
                  </a:lnTo>
                  <a:cubicBezTo>
                    <a:pt x="2282306" y="2038314"/>
                    <a:pt x="2259202" y="2075697"/>
                    <a:pt x="2222605" y="2093995"/>
                  </a:cubicBezTo>
                  <a:lnTo>
                    <a:pt x="1189452" y="2610572"/>
                  </a:lnTo>
                  <a:cubicBezTo>
                    <a:pt x="1159072" y="2625763"/>
                    <a:pt x="1123234" y="2625763"/>
                    <a:pt x="1092854" y="2610572"/>
                  </a:cubicBezTo>
                  <a:lnTo>
                    <a:pt x="59701" y="2093995"/>
                  </a:lnTo>
                  <a:cubicBezTo>
                    <a:pt x="23104" y="2075697"/>
                    <a:pt x="0" y="2038314"/>
                    <a:pt x="0" y="1997397"/>
                  </a:cubicBezTo>
                  <a:lnTo>
                    <a:pt x="0" y="624568"/>
                  </a:lnTo>
                  <a:cubicBezTo>
                    <a:pt x="0" y="583651"/>
                    <a:pt x="23104" y="546268"/>
                    <a:pt x="59701" y="527970"/>
                  </a:cubicBezTo>
                  <a:lnTo>
                    <a:pt x="1092854" y="11393"/>
                  </a:lnTo>
                  <a:cubicBezTo>
                    <a:pt x="1123234" y="-3797"/>
                    <a:pt x="1159072" y="-3797"/>
                    <a:pt x="1189452" y="11393"/>
                  </a:cubicBezTo>
                </a:path>
              </a:pathLst>
            </a:custGeom>
            <a:solidFill>
              <a:schemeClr val="accent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34" name="文本框 133">
              <a:extLst>
                <a:ext uri="{FF2B5EF4-FFF2-40B4-BE49-F238E27FC236}">
                  <a16:creationId xmlns:a16="http://schemas.microsoft.com/office/drawing/2014/main" id="{5BC95F7E-40C9-1B0C-5CD2-A830EA5C1F1E}"/>
                </a:ext>
              </a:extLst>
            </p:cNvPr>
            <p:cNvSpPr txBox="1"/>
            <p:nvPr/>
          </p:nvSpPr>
          <p:spPr>
            <a:xfrm>
              <a:off x="7021786" y="2608871"/>
              <a:ext cx="1005403" cy="633187"/>
            </a:xfrm>
            <a:prstGeom prst="rect">
              <a:avLst/>
            </a:prstGeom>
            <a:noFill/>
          </p:spPr>
          <p:txBody>
            <a:bodyPr wrap="none" rtlCol="0">
              <a:spAutoFit/>
            </a:bodyPr>
            <a:lstStyle/>
            <a:p>
              <a:pPr algn="l">
                <a:lnSpc>
                  <a:spcPct val="120000"/>
                </a:lnSpc>
              </a:pPr>
              <a:r>
                <a:rPr lang="zh-CN" altLang="en-US" sz="3200" b="1" dirty="0">
                  <a:solidFill>
                    <a:srgbClr val="FFFFFF"/>
                  </a:solidFill>
                  <a:latin typeface="+mj-ea"/>
                  <a:ea typeface="+mj-ea"/>
                  <a:cs typeface="+mn-ea"/>
                  <a:sym typeface="+mn-lt"/>
                </a:rPr>
                <a:t>增加</a:t>
              </a:r>
            </a:p>
          </p:txBody>
        </p:sp>
        <p:sp>
          <p:nvSpPr>
            <p:cNvPr id="135" name="文本框 134">
              <a:extLst>
                <a:ext uri="{FF2B5EF4-FFF2-40B4-BE49-F238E27FC236}">
                  <a16:creationId xmlns:a16="http://schemas.microsoft.com/office/drawing/2014/main" id="{4FB62BA2-E4D8-D3E2-8C8B-0739C25CA639}"/>
                </a:ext>
              </a:extLst>
            </p:cNvPr>
            <p:cNvSpPr txBox="1"/>
            <p:nvPr/>
          </p:nvSpPr>
          <p:spPr>
            <a:xfrm>
              <a:off x="6497376" y="4529519"/>
              <a:ext cx="2054224" cy="432362"/>
            </a:xfrm>
            <a:prstGeom prst="rect">
              <a:avLst/>
            </a:prstGeom>
            <a:noFill/>
          </p:spPr>
          <p:txBody>
            <a:bodyPr wrap="square" rtlCol="0">
              <a:spAutoFit/>
            </a:bodyPr>
            <a:lstStyle/>
            <a:p>
              <a:pPr algn="l">
                <a:lnSpc>
                  <a:spcPct val="120000"/>
                </a:lnSpc>
              </a:pPr>
              <a:endParaRPr lang="zh-CN" altLang="en-US" sz="2000" b="1" dirty="0">
                <a:solidFill>
                  <a:schemeClr val="tx2"/>
                </a:solidFill>
                <a:latin typeface="+mn-ea"/>
                <a:cs typeface="+mn-ea"/>
                <a:sym typeface="+mn-lt"/>
              </a:endParaRPr>
            </a:p>
          </p:txBody>
        </p:sp>
      </p:grpSp>
      <p:grpSp>
        <p:nvGrpSpPr>
          <p:cNvPr id="10" name="组合 9">
            <a:extLst>
              <a:ext uri="{FF2B5EF4-FFF2-40B4-BE49-F238E27FC236}">
                <a16:creationId xmlns:a16="http://schemas.microsoft.com/office/drawing/2014/main" id="{B0BC9776-D330-B2D3-A225-E7D6680FB735}"/>
              </a:ext>
            </a:extLst>
          </p:cNvPr>
          <p:cNvGrpSpPr/>
          <p:nvPr/>
        </p:nvGrpSpPr>
        <p:grpSpPr>
          <a:xfrm>
            <a:off x="9245595" y="1645145"/>
            <a:ext cx="2282310" cy="4470223"/>
            <a:chOff x="9245595" y="1645145"/>
            <a:chExt cx="2282310" cy="4470223"/>
          </a:xfrm>
        </p:grpSpPr>
        <p:sp>
          <p:nvSpPr>
            <p:cNvPr id="136" name="矩形 135">
              <a:extLst>
                <a:ext uri="{FF2B5EF4-FFF2-40B4-BE49-F238E27FC236}">
                  <a16:creationId xmlns:a16="http://schemas.microsoft.com/office/drawing/2014/main" id="{D352DFC4-C383-7890-B32B-7E5663FCA9AA}"/>
                </a:ext>
              </a:extLst>
            </p:cNvPr>
            <p:cNvSpPr/>
            <p:nvPr/>
          </p:nvSpPr>
          <p:spPr>
            <a:xfrm>
              <a:off x="9245596" y="3373263"/>
              <a:ext cx="2282309" cy="2742105"/>
            </a:xfrm>
            <a:prstGeom prst="rect">
              <a:avLst/>
            </a:prstGeom>
            <a:gradFill flip="none" rotWithShape="1">
              <a:gsLst>
                <a:gs pos="0">
                  <a:schemeClr val="accent1">
                    <a:lumMod val="40000"/>
                    <a:lumOff val="60000"/>
                  </a:schemeClr>
                </a:gs>
                <a:gs pos="100000">
                  <a:schemeClr val="accent1">
                    <a:lumMod val="20000"/>
                    <a:lumOff val="80000"/>
                    <a:alpha val="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cxnSp>
          <p:nvCxnSpPr>
            <p:cNvPr id="137" name="直接连接符 136">
              <a:extLst>
                <a:ext uri="{FF2B5EF4-FFF2-40B4-BE49-F238E27FC236}">
                  <a16:creationId xmlns:a16="http://schemas.microsoft.com/office/drawing/2014/main" id="{EA0160EA-CC57-E2E7-4EF0-EE56A04EEBCE}"/>
                </a:ext>
              </a:extLst>
            </p:cNvPr>
            <p:cNvCxnSpPr>
              <a:cxnSpLocks/>
            </p:cNvCxnSpPr>
            <p:nvPr/>
          </p:nvCxnSpPr>
          <p:spPr>
            <a:xfrm>
              <a:off x="9245595" y="6115368"/>
              <a:ext cx="228230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8" name="任意多边形: 形状 137">
              <a:extLst>
                <a:ext uri="{FF2B5EF4-FFF2-40B4-BE49-F238E27FC236}">
                  <a16:creationId xmlns:a16="http://schemas.microsoft.com/office/drawing/2014/main" id="{528C6A99-A788-59FE-0E16-1B69C908E698}"/>
                </a:ext>
              </a:extLst>
            </p:cNvPr>
            <p:cNvSpPr/>
            <p:nvPr/>
          </p:nvSpPr>
          <p:spPr>
            <a:xfrm>
              <a:off x="9245595" y="1645145"/>
              <a:ext cx="2282306" cy="2621965"/>
            </a:xfrm>
            <a:custGeom>
              <a:avLst/>
              <a:gdLst>
                <a:gd name="connsiteX0" fmla="*/ 1189452 w 2282306"/>
                <a:gd name="connsiteY0" fmla="*/ 11393 h 2621965"/>
                <a:gd name="connsiteX1" fmla="*/ 2222605 w 2282306"/>
                <a:gd name="connsiteY1" fmla="*/ 527970 h 2621965"/>
                <a:gd name="connsiteX2" fmla="*/ 2282306 w 2282306"/>
                <a:gd name="connsiteY2" fmla="*/ 624568 h 2621965"/>
                <a:gd name="connsiteX3" fmla="*/ 2282306 w 2282306"/>
                <a:gd name="connsiteY3" fmla="*/ 1997397 h 2621965"/>
                <a:gd name="connsiteX4" fmla="*/ 2222605 w 2282306"/>
                <a:gd name="connsiteY4" fmla="*/ 2093995 h 2621965"/>
                <a:gd name="connsiteX5" fmla="*/ 1189452 w 2282306"/>
                <a:gd name="connsiteY5" fmla="*/ 2610572 h 2621965"/>
                <a:gd name="connsiteX6" fmla="*/ 1092854 w 2282306"/>
                <a:gd name="connsiteY6" fmla="*/ 2610572 h 2621965"/>
                <a:gd name="connsiteX7" fmla="*/ 59701 w 2282306"/>
                <a:gd name="connsiteY7" fmla="*/ 2093995 h 2621965"/>
                <a:gd name="connsiteX8" fmla="*/ 0 w 2282306"/>
                <a:gd name="connsiteY8" fmla="*/ 1997397 h 2621965"/>
                <a:gd name="connsiteX9" fmla="*/ 0 w 2282306"/>
                <a:gd name="connsiteY9" fmla="*/ 624568 h 2621965"/>
                <a:gd name="connsiteX10" fmla="*/ 59701 w 2282306"/>
                <a:gd name="connsiteY10" fmla="*/ 527970 h 2621965"/>
                <a:gd name="connsiteX11" fmla="*/ 1092854 w 2282306"/>
                <a:gd name="connsiteY11" fmla="*/ 11393 h 2621965"/>
                <a:gd name="connsiteX12" fmla="*/ 1189452 w 2282306"/>
                <a:gd name="connsiteY12" fmla="*/ 11393 h 2621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2306" h="2621965">
                  <a:moveTo>
                    <a:pt x="1189452" y="11393"/>
                  </a:moveTo>
                  <a:lnTo>
                    <a:pt x="2222605" y="527970"/>
                  </a:lnTo>
                  <a:cubicBezTo>
                    <a:pt x="2259202" y="546268"/>
                    <a:pt x="2282306" y="583651"/>
                    <a:pt x="2282306" y="624568"/>
                  </a:cubicBezTo>
                  <a:lnTo>
                    <a:pt x="2282306" y="1997397"/>
                  </a:lnTo>
                  <a:cubicBezTo>
                    <a:pt x="2282306" y="2038314"/>
                    <a:pt x="2259202" y="2075697"/>
                    <a:pt x="2222605" y="2093995"/>
                  </a:cubicBezTo>
                  <a:lnTo>
                    <a:pt x="1189452" y="2610572"/>
                  </a:lnTo>
                  <a:cubicBezTo>
                    <a:pt x="1159072" y="2625763"/>
                    <a:pt x="1123234" y="2625763"/>
                    <a:pt x="1092854" y="2610572"/>
                  </a:cubicBezTo>
                  <a:lnTo>
                    <a:pt x="59701" y="2093995"/>
                  </a:lnTo>
                  <a:cubicBezTo>
                    <a:pt x="23104" y="2075697"/>
                    <a:pt x="0" y="2038314"/>
                    <a:pt x="0" y="1997397"/>
                  </a:cubicBezTo>
                  <a:lnTo>
                    <a:pt x="0" y="624568"/>
                  </a:lnTo>
                  <a:cubicBezTo>
                    <a:pt x="0" y="583651"/>
                    <a:pt x="23104" y="546268"/>
                    <a:pt x="59701" y="527970"/>
                  </a:cubicBezTo>
                  <a:lnTo>
                    <a:pt x="1092854" y="11393"/>
                  </a:lnTo>
                  <a:cubicBezTo>
                    <a:pt x="1123234" y="-3797"/>
                    <a:pt x="1159072" y="-3797"/>
                    <a:pt x="1189452" y="11393"/>
                  </a:cubicBezTo>
                </a:path>
              </a:pathLst>
            </a:custGeom>
            <a:solidFill>
              <a:schemeClr val="accent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39" name="文本框 138">
              <a:extLst>
                <a:ext uri="{FF2B5EF4-FFF2-40B4-BE49-F238E27FC236}">
                  <a16:creationId xmlns:a16="http://schemas.microsoft.com/office/drawing/2014/main" id="{3F7594A4-6AE5-BF83-F04C-D2A37BC653B5}"/>
                </a:ext>
              </a:extLst>
            </p:cNvPr>
            <p:cNvSpPr txBox="1"/>
            <p:nvPr/>
          </p:nvSpPr>
          <p:spPr>
            <a:xfrm>
              <a:off x="9884046" y="2653014"/>
              <a:ext cx="1005403" cy="633187"/>
            </a:xfrm>
            <a:prstGeom prst="rect">
              <a:avLst/>
            </a:prstGeom>
            <a:noFill/>
          </p:spPr>
          <p:txBody>
            <a:bodyPr wrap="none" rtlCol="0">
              <a:spAutoFit/>
            </a:bodyPr>
            <a:lstStyle/>
            <a:p>
              <a:pPr algn="l">
                <a:lnSpc>
                  <a:spcPct val="120000"/>
                </a:lnSpc>
              </a:pPr>
              <a:r>
                <a:rPr lang="zh-CN" altLang="en-US" sz="3200" b="1" dirty="0">
                  <a:solidFill>
                    <a:srgbClr val="FFFFFF"/>
                  </a:solidFill>
                  <a:latin typeface="+mj-ea"/>
                  <a:ea typeface="+mj-ea"/>
                  <a:cs typeface="+mn-ea"/>
                  <a:sym typeface="+mn-lt"/>
                </a:rPr>
                <a:t>删除</a:t>
              </a:r>
            </a:p>
          </p:txBody>
        </p:sp>
        <p:sp>
          <p:nvSpPr>
            <p:cNvPr id="140" name="文本框 139">
              <a:extLst>
                <a:ext uri="{FF2B5EF4-FFF2-40B4-BE49-F238E27FC236}">
                  <a16:creationId xmlns:a16="http://schemas.microsoft.com/office/drawing/2014/main" id="{3723291B-2F25-259C-CBBD-11D84032DB1E}"/>
                </a:ext>
              </a:extLst>
            </p:cNvPr>
            <p:cNvSpPr txBox="1"/>
            <p:nvPr/>
          </p:nvSpPr>
          <p:spPr>
            <a:xfrm>
              <a:off x="9359636" y="4529519"/>
              <a:ext cx="2054224" cy="432362"/>
            </a:xfrm>
            <a:prstGeom prst="rect">
              <a:avLst/>
            </a:prstGeom>
            <a:noFill/>
          </p:spPr>
          <p:txBody>
            <a:bodyPr wrap="square" rtlCol="0">
              <a:spAutoFit/>
            </a:bodyPr>
            <a:lstStyle/>
            <a:p>
              <a:pPr algn="l">
                <a:lnSpc>
                  <a:spcPct val="120000"/>
                </a:lnSpc>
              </a:pPr>
              <a:endParaRPr lang="zh-CN" altLang="en-US" sz="2000" b="1" dirty="0">
                <a:solidFill>
                  <a:schemeClr val="tx2"/>
                </a:solidFill>
                <a:latin typeface="+mn-ea"/>
                <a:cs typeface="+mn-ea"/>
                <a:sym typeface="+mn-lt"/>
              </a:endParaRPr>
            </a:p>
          </p:txBody>
        </p:sp>
      </p:grpSp>
      <p:sp>
        <p:nvSpPr>
          <p:cNvPr id="2" name="标题 1">
            <a:extLst>
              <a:ext uri="{FF2B5EF4-FFF2-40B4-BE49-F238E27FC236}">
                <a16:creationId xmlns:a16="http://schemas.microsoft.com/office/drawing/2014/main" id="{33986A33-81F1-326E-990A-63746C02A060}"/>
              </a:ext>
            </a:extLst>
          </p:cNvPr>
          <p:cNvSpPr>
            <a:spLocks noGrp="1"/>
          </p:cNvSpPr>
          <p:nvPr>
            <p:ph type="title"/>
          </p:nvPr>
        </p:nvSpPr>
        <p:spPr>
          <a:xfrm>
            <a:off x="832483" y="470811"/>
            <a:ext cx="5109091" cy="633187"/>
          </a:xfrm>
        </p:spPr>
        <p:txBody>
          <a:bodyPr wrap="square">
            <a:spAutoFit/>
          </a:bodyPr>
          <a:lstStyle/>
          <a:p>
            <a:pPr>
              <a:lnSpc>
                <a:spcPct val="120000"/>
              </a:lnSpc>
            </a:pPr>
            <a:r>
              <a:rPr lang="zh-CN" altLang="en-US" dirty="0">
                <a:cs typeface="+mn-ea"/>
                <a:sym typeface="+mn-lt"/>
              </a:rPr>
              <a:t>容器使用</a:t>
            </a:r>
          </a:p>
        </p:txBody>
      </p:sp>
      <p:sp>
        <p:nvSpPr>
          <p:cNvPr id="5" name="文本框 4">
            <a:extLst>
              <a:ext uri="{FF2B5EF4-FFF2-40B4-BE49-F238E27FC236}">
                <a16:creationId xmlns:a16="http://schemas.microsoft.com/office/drawing/2014/main" id="{C5DE9298-0A8C-CBF8-1E0E-FFFC60BBDB82}"/>
              </a:ext>
            </a:extLst>
          </p:cNvPr>
          <p:cNvSpPr txBox="1"/>
          <p:nvPr/>
        </p:nvSpPr>
        <p:spPr>
          <a:xfrm>
            <a:off x="1000937" y="2653015"/>
            <a:ext cx="1415772" cy="633187"/>
          </a:xfrm>
          <a:prstGeom prst="rect">
            <a:avLst/>
          </a:prstGeom>
          <a:noFill/>
        </p:spPr>
        <p:txBody>
          <a:bodyPr wrap="none" rtlCol="0">
            <a:spAutoFit/>
          </a:bodyPr>
          <a:lstStyle/>
          <a:p>
            <a:pPr algn="l">
              <a:lnSpc>
                <a:spcPct val="120000"/>
              </a:lnSpc>
            </a:pPr>
            <a:r>
              <a:rPr lang="zh-CN" altLang="en-US" sz="3200" b="1" dirty="0">
                <a:solidFill>
                  <a:srgbClr val="FFFFFF"/>
                </a:solidFill>
                <a:latin typeface="+mj-ea"/>
                <a:ea typeface="+mj-ea"/>
                <a:cs typeface="+mn-ea"/>
                <a:sym typeface="+mn-lt"/>
              </a:rPr>
              <a:t>初始化</a:t>
            </a:r>
          </a:p>
        </p:txBody>
      </p:sp>
    </p:spTree>
    <p:extLst>
      <p:ext uri="{BB962C8B-B14F-4D97-AF65-F5344CB8AC3E}">
        <p14:creationId xmlns:p14="http://schemas.microsoft.com/office/powerpoint/2010/main" val="3978556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909B4-460E-805C-1C11-9AD79D66C183}"/>
              </a:ext>
            </a:extLst>
          </p:cNvPr>
          <p:cNvSpPr>
            <a:spLocks noGrp="1"/>
          </p:cNvSpPr>
          <p:nvPr>
            <p:ph type="title"/>
          </p:nvPr>
        </p:nvSpPr>
        <p:spPr>
          <a:xfrm>
            <a:off x="832483" y="470811"/>
            <a:ext cx="5109091" cy="633187"/>
          </a:xfrm>
        </p:spPr>
        <p:txBody>
          <a:bodyPr wrap="square">
            <a:spAutoFit/>
          </a:bodyPr>
          <a:lstStyle/>
          <a:p>
            <a:pPr>
              <a:lnSpc>
                <a:spcPct val="120000"/>
              </a:lnSpc>
            </a:pPr>
            <a:r>
              <a:rPr lang="zh-CN" altLang="en-US" dirty="0">
                <a:cs typeface="+mn-ea"/>
                <a:sym typeface="+mn-lt"/>
              </a:rPr>
              <a:t>初始化</a:t>
            </a:r>
          </a:p>
        </p:txBody>
      </p:sp>
      <p:sp>
        <p:nvSpPr>
          <p:cNvPr id="3" name="矩形: 圆角 2">
            <a:extLst>
              <a:ext uri="{FF2B5EF4-FFF2-40B4-BE49-F238E27FC236}">
                <a16:creationId xmlns:a16="http://schemas.microsoft.com/office/drawing/2014/main" id="{EFD7FB8C-4EC1-0F11-B820-15C663A278A4}"/>
              </a:ext>
            </a:extLst>
          </p:cNvPr>
          <p:cNvSpPr/>
          <p:nvPr/>
        </p:nvSpPr>
        <p:spPr>
          <a:xfrm>
            <a:off x="3672840" y="1325879"/>
            <a:ext cx="8183880" cy="455480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altLang="zh-CN" dirty="0">
                <a:solidFill>
                  <a:schemeClr val="tx1"/>
                </a:solidFill>
              </a:rPr>
              <a:t>1</a:t>
            </a:r>
            <a:r>
              <a:rPr lang="zh-CN" altLang="en-US" dirty="0">
                <a:solidFill>
                  <a:schemeClr val="tx1"/>
                </a:solidFill>
              </a:rPr>
              <a:t>、</a:t>
            </a:r>
            <a:r>
              <a:rPr lang="en-US" altLang="zh-CN" dirty="0">
                <a:solidFill>
                  <a:schemeClr val="tx1"/>
                </a:solidFill>
              </a:rPr>
              <a:t>map&lt;string ,</a:t>
            </a:r>
            <a:r>
              <a:rPr lang="en-US" altLang="zh-CN" dirty="0" err="1">
                <a:solidFill>
                  <a:schemeClr val="tx1"/>
                </a:solidFill>
              </a:rPr>
              <a:t>size_t</a:t>
            </a:r>
            <a:r>
              <a:rPr lang="en-US" altLang="zh-CN" dirty="0">
                <a:solidFill>
                  <a:schemeClr val="tx1"/>
                </a:solidFill>
              </a:rPr>
              <a:t>&gt; </a:t>
            </a:r>
            <a:r>
              <a:rPr lang="en-US" altLang="zh-CN" dirty="0" err="1">
                <a:solidFill>
                  <a:schemeClr val="tx1"/>
                </a:solidFill>
              </a:rPr>
              <a:t>word_count</a:t>
            </a:r>
            <a:r>
              <a:rPr lang="en-US" altLang="zh-CN" dirty="0">
                <a:solidFill>
                  <a:schemeClr val="tx1"/>
                </a:solidFill>
              </a:rPr>
              <a:t> ;   //</a:t>
            </a:r>
            <a:r>
              <a:rPr lang="zh-CN" altLang="en-US" dirty="0">
                <a:solidFill>
                  <a:schemeClr val="tx1"/>
                </a:solidFill>
              </a:rPr>
              <a:t>默认构造，空容器</a:t>
            </a:r>
          </a:p>
          <a:p>
            <a:r>
              <a:rPr lang="en-US" altLang="zh-CN" dirty="0">
                <a:solidFill>
                  <a:schemeClr val="tx1"/>
                </a:solidFill>
              </a:rPr>
              <a:t> </a:t>
            </a:r>
          </a:p>
          <a:p>
            <a:r>
              <a:rPr lang="en-US" altLang="zh-CN" dirty="0">
                <a:solidFill>
                  <a:schemeClr val="tx1"/>
                </a:solidFill>
              </a:rPr>
              <a:t>2</a:t>
            </a:r>
            <a:r>
              <a:rPr lang="zh-CN" altLang="en-US" dirty="0">
                <a:solidFill>
                  <a:schemeClr val="tx1"/>
                </a:solidFill>
              </a:rPr>
              <a:t>、</a:t>
            </a:r>
            <a:r>
              <a:rPr lang="en-US" altLang="zh-CN" dirty="0">
                <a:solidFill>
                  <a:schemeClr val="tx1"/>
                </a:solidFill>
              </a:rPr>
              <a:t>set&lt;string &gt; exclude = {"A","B"};   //</a:t>
            </a:r>
            <a:r>
              <a:rPr lang="zh-CN" altLang="en-US" dirty="0">
                <a:solidFill>
                  <a:schemeClr val="tx1"/>
                </a:solidFill>
              </a:rPr>
              <a:t>列表初始化</a:t>
            </a:r>
          </a:p>
          <a:p>
            <a:r>
              <a:rPr lang="zh-CN" altLang="en-US" dirty="0">
                <a:solidFill>
                  <a:schemeClr val="tx1"/>
                </a:solidFill>
              </a:rPr>
              <a:t>   </a:t>
            </a:r>
            <a:r>
              <a:rPr lang="en-US" altLang="zh-CN" dirty="0">
                <a:solidFill>
                  <a:schemeClr val="tx1"/>
                </a:solidFill>
              </a:rPr>
              <a:t>map&lt;string, string &gt; authors= {</a:t>
            </a:r>
          </a:p>
          <a:p>
            <a:r>
              <a:rPr lang="en-US" altLang="zh-CN" dirty="0">
                <a:solidFill>
                  <a:schemeClr val="tx1"/>
                </a:solidFill>
              </a:rPr>
              <a:t>       {"A","AA"},</a:t>
            </a:r>
          </a:p>
          <a:p>
            <a:r>
              <a:rPr lang="en-US" altLang="zh-CN" dirty="0">
                <a:solidFill>
                  <a:schemeClr val="tx1"/>
                </a:solidFill>
              </a:rPr>
              <a:t>       {"B","BB"}</a:t>
            </a:r>
          </a:p>
          <a:p>
            <a:r>
              <a:rPr lang="en-US" altLang="zh-CN" dirty="0">
                <a:solidFill>
                  <a:schemeClr val="tx1"/>
                </a:solidFill>
              </a:rPr>
              <a:t>   }</a:t>
            </a:r>
          </a:p>
          <a:p>
            <a:r>
              <a:rPr lang="en-US" altLang="zh-CN" dirty="0">
                <a:solidFill>
                  <a:schemeClr val="tx1"/>
                </a:solidFill>
              </a:rPr>
              <a:t>3</a:t>
            </a:r>
            <a:r>
              <a:rPr lang="zh-CN" altLang="en-US" dirty="0">
                <a:solidFill>
                  <a:schemeClr val="tx1"/>
                </a:solidFill>
              </a:rPr>
              <a:t>、</a:t>
            </a:r>
            <a:r>
              <a:rPr lang="en-US" altLang="zh-CN" dirty="0">
                <a:solidFill>
                  <a:schemeClr val="tx1"/>
                </a:solidFill>
              </a:rPr>
              <a:t>set&lt;string&gt; set1(exclude) ;  // </a:t>
            </a:r>
            <a:r>
              <a:rPr lang="zh-CN" altLang="en-US" dirty="0">
                <a:solidFill>
                  <a:schemeClr val="tx1"/>
                </a:solidFill>
              </a:rPr>
              <a:t>也可以用另一个同类型的关联容器初始化；</a:t>
            </a:r>
          </a:p>
          <a:p>
            <a:endParaRPr lang="zh-CN" altLang="en-US" dirty="0">
              <a:solidFill>
                <a:schemeClr val="tx1"/>
              </a:solidFill>
            </a:endParaRPr>
          </a:p>
          <a:p>
            <a:r>
              <a:rPr lang="en-US" altLang="zh-CN" dirty="0">
                <a:solidFill>
                  <a:schemeClr val="tx1"/>
                </a:solidFill>
              </a:rPr>
              <a:t>4</a:t>
            </a:r>
            <a:r>
              <a:rPr lang="zh-CN" altLang="en-US" dirty="0">
                <a:solidFill>
                  <a:schemeClr val="tx1"/>
                </a:solidFill>
              </a:rPr>
              <a:t>、</a:t>
            </a:r>
            <a:endParaRPr lang="en-US" altLang="zh-CN" dirty="0">
              <a:solidFill>
                <a:schemeClr val="tx1"/>
              </a:solidFill>
            </a:endParaRPr>
          </a:p>
          <a:p>
            <a:r>
              <a:rPr lang="en-US" altLang="zh-CN" dirty="0">
                <a:solidFill>
                  <a:schemeClr val="tx1"/>
                </a:solidFill>
              </a:rPr>
              <a:t>vector&lt;int&gt; </a:t>
            </a:r>
            <a:r>
              <a:rPr lang="en-US" altLang="zh-CN" dirty="0" err="1">
                <a:solidFill>
                  <a:schemeClr val="tx1"/>
                </a:solidFill>
              </a:rPr>
              <a:t>ivec</a:t>
            </a:r>
            <a:r>
              <a:rPr lang="en-US" altLang="zh-CN" dirty="0">
                <a:solidFill>
                  <a:schemeClr val="tx1"/>
                </a:solidFill>
              </a:rPr>
              <a:t>;  </a:t>
            </a:r>
          </a:p>
          <a:p>
            <a:r>
              <a:rPr lang="en-US" altLang="zh-CN" dirty="0">
                <a:solidFill>
                  <a:schemeClr val="tx1"/>
                </a:solidFill>
              </a:rPr>
              <a:t>for(vector&lt;int&gt;::</a:t>
            </a:r>
            <a:r>
              <a:rPr lang="en-US" altLang="zh-CN" dirty="0" err="1">
                <a:solidFill>
                  <a:schemeClr val="tx1"/>
                </a:solidFill>
              </a:rPr>
              <a:t>size_type</a:t>
            </a:r>
            <a:r>
              <a:rPr lang="en-US" altLang="zh-CN" dirty="0">
                <a:solidFill>
                  <a:schemeClr val="tx1"/>
                </a:solidFill>
              </a:rPr>
              <a:t> </a:t>
            </a:r>
            <a:r>
              <a:rPr lang="en-US" altLang="zh-CN" dirty="0" err="1">
                <a:solidFill>
                  <a:schemeClr val="tx1"/>
                </a:solidFill>
              </a:rPr>
              <a:t>i</a:t>
            </a:r>
            <a:r>
              <a:rPr lang="en-US" altLang="zh-CN" dirty="0">
                <a:solidFill>
                  <a:schemeClr val="tx1"/>
                </a:solidFill>
              </a:rPr>
              <a:t>=0; </a:t>
            </a:r>
            <a:r>
              <a:rPr lang="en-US" altLang="zh-CN" dirty="0" err="1">
                <a:solidFill>
                  <a:schemeClr val="tx1"/>
                </a:solidFill>
              </a:rPr>
              <a:t>i</a:t>
            </a:r>
            <a:r>
              <a:rPr lang="en-US" altLang="zh-CN" dirty="0">
                <a:solidFill>
                  <a:schemeClr val="tx1"/>
                </a:solidFill>
              </a:rPr>
              <a:t>!=10 ;++</a:t>
            </a:r>
            <a:r>
              <a:rPr lang="en-US" altLang="zh-CN" dirty="0" err="1">
                <a:solidFill>
                  <a:schemeClr val="tx1"/>
                </a:solidFill>
              </a:rPr>
              <a:t>i</a:t>
            </a:r>
            <a:r>
              <a:rPr lang="en-US" altLang="zh-CN" dirty="0">
                <a:solidFill>
                  <a:schemeClr val="tx1"/>
                </a:solidFill>
              </a:rPr>
              <a:t>){</a:t>
            </a:r>
          </a:p>
          <a:p>
            <a:r>
              <a:rPr lang="en-US" altLang="zh-CN" dirty="0">
                <a:solidFill>
                  <a:schemeClr val="tx1"/>
                </a:solidFill>
              </a:rPr>
              <a:t>	</a:t>
            </a:r>
            <a:r>
              <a:rPr lang="en-US" altLang="zh-CN" dirty="0" err="1">
                <a:solidFill>
                  <a:schemeClr val="tx1"/>
                </a:solidFill>
              </a:rPr>
              <a:t>ivec.push_back</a:t>
            </a:r>
            <a:r>
              <a:rPr lang="en-US" altLang="zh-CN" dirty="0">
                <a:solidFill>
                  <a:schemeClr val="tx1"/>
                </a:solidFill>
              </a:rPr>
              <a:t>(</a:t>
            </a:r>
            <a:r>
              <a:rPr lang="en-US" altLang="zh-CN" dirty="0" err="1">
                <a:solidFill>
                  <a:schemeClr val="tx1"/>
                </a:solidFill>
              </a:rPr>
              <a:t>i</a:t>
            </a:r>
            <a:r>
              <a:rPr lang="en-US" altLang="zh-CN" dirty="0">
                <a:solidFill>
                  <a:schemeClr val="tx1"/>
                </a:solidFill>
              </a:rPr>
              <a:t>);</a:t>
            </a:r>
          </a:p>
          <a:p>
            <a:r>
              <a:rPr lang="en-US" altLang="zh-CN" dirty="0">
                <a:solidFill>
                  <a:schemeClr val="tx1"/>
                </a:solidFill>
              </a:rPr>
              <a:t>}</a:t>
            </a:r>
          </a:p>
          <a:p>
            <a:r>
              <a:rPr lang="en-US" altLang="zh-CN" dirty="0">
                <a:solidFill>
                  <a:schemeClr val="tx1"/>
                </a:solidFill>
              </a:rPr>
              <a:t>set&lt;int&gt; </a:t>
            </a:r>
            <a:r>
              <a:rPr lang="en-US" altLang="zh-CN" dirty="0" err="1">
                <a:solidFill>
                  <a:schemeClr val="tx1"/>
                </a:solidFill>
              </a:rPr>
              <a:t>iset</a:t>
            </a:r>
            <a:r>
              <a:rPr lang="en-US" altLang="zh-CN" dirty="0">
                <a:solidFill>
                  <a:schemeClr val="tx1"/>
                </a:solidFill>
              </a:rPr>
              <a:t>(</a:t>
            </a:r>
            <a:r>
              <a:rPr lang="en-US" altLang="zh-CN" dirty="0" err="1">
                <a:solidFill>
                  <a:schemeClr val="tx1"/>
                </a:solidFill>
              </a:rPr>
              <a:t>ivec.cbegin</a:t>
            </a:r>
            <a:r>
              <a:rPr lang="en-US" altLang="zh-CN" dirty="0">
                <a:solidFill>
                  <a:schemeClr val="tx1"/>
                </a:solidFill>
              </a:rPr>
              <a:t>(),</a:t>
            </a:r>
            <a:r>
              <a:rPr lang="en-US" altLang="zh-CN" dirty="0" err="1">
                <a:solidFill>
                  <a:schemeClr val="tx1"/>
                </a:solidFill>
              </a:rPr>
              <a:t>ivec.cend</a:t>
            </a:r>
            <a:r>
              <a:rPr lang="en-US" altLang="zh-CN" dirty="0">
                <a:solidFill>
                  <a:schemeClr val="tx1"/>
                </a:solidFill>
              </a:rPr>
              <a:t>()); // </a:t>
            </a:r>
            <a:r>
              <a:rPr lang="zh-CN" altLang="en-US" dirty="0">
                <a:solidFill>
                  <a:schemeClr val="tx1"/>
                </a:solidFill>
              </a:rPr>
              <a:t>迭代器区间初始化 </a:t>
            </a:r>
          </a:p>
        </p:txBody>
      </p:sp>
      <p:sp>
        <p:nvSpPr>
          <p:cNvPr id="15" name="文本框 14">
            <a:extLst>
              <a:ext uri="{FF2B5EF4-FFF2-40B4-BE49-F238E27FC236}">
                <a16:creationId xmlns:a16="http://schemas.microsoft.com/office/drawing/2014/main" id="{2F003B66-670C-AF49-5363-3071F6D02B48}"/>
              </a:ext>
            </a:extLst>
          </p:cNvPr>
          <p:cNvSpPr txBox="1"/>
          <p:nvPr/>
        </p:nvSpPr>
        <p:spPr>
          <a:xfrm>
            <a:off x="335280" y="1439595"/>
            <a:ext cx="3186492" cy="1477328"/>
          </a:xfrm>
          <a:prstGeom prst="rect">
            <a:avLst/>
          </a:prstGeom>
          <a:noFill/>
        </p:spPr>
        <p:txBody>
          <a:bodyPr wrap="square">
            <a:spAutoFit/>
          </a:bodyPr>
          <a:lstStyle/>
          <a:p>
            <a:r>
              <a:rPr lang="en-US" altLang="zh-CN" dirty="0"/>
              <a:t>- </a:t>
            </a:r>
            <a:r>
              <a:rPr lang="zh-CN" altLang="en-US" dirty="0"/>
              <a:t>定义</a:t>
            </a:r>
            <a:r>
              <a:rPr lang="en-US" altLang="zh-CN" dirty="0"/>
              <a:t>map</a:t>
            </a:r>
            <a:r>
              <a:rPr lang="zh-CN" altLang="en-US" dirty="0"/>
              <a:t>时，需要指明关键字和值的类型；</a:t>
            </a:r>
            <a:endParaRPr lang="en-US" altLang="zh-CN" dirty="0"/>
          </a:p>
          <a:p>
            <a:endParaRPr lang="en-US" altLang="zh-CN" dirty="0"/>
          </a:p>
          <a:p>
            <a:r>
              <a:rPr lang="en-US" altLang="zh-CN" dirty="0"/>
              <a:t>- </a:t>
            </a:r>
            <a:r>
              <a:rPr lang="zh-CN" altLang="en-US" dirty="0"/>
              <a:t>定义</a:t>
            </a:r>
            <a:r>
              <a:rPr lang="en-US" altLang="zh-CN" dirty="0"/>
              <a:t>set</a:t>
            </a:r>
            <a:r>
              <a:rPr lang="zh-CN" altLang="en-US" dirty="0"/>
              <a:t>时需要指定关键字的类型</a:t>
            </a:r>
          </a:p>
        </p:txBody>
      </p:sp>
    </p:spTree>
    <p:extLst>
      <p:ext uri="{BB962C8B-B14F-4D97-AF65-F5344CB8AC3E}">
        <p14:creationId xmlns:p14="http://schemas.microsoft.com/office/powerpoint/2010/main" val="625186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4F983-4309-4080-6453-982276022834}"/>
              </a:ext>
            </a:extLst>
          </p:cNvPr>
          <p:cNvSpPr>
            <a:spLocks noGrp="1"/>
          </p:cNvSpPr>
          <p:nvPr>
            <p:ph type="title"/>
          </p:nvPr>
        </p:nvSpPr>
        <p:spPr>
          <a:xfrm>
            <a:off x="832483" y="470811"/>
            <a:ext cx="5109091" cy="633187"/>
          </a:xfrm>
        </p:spPr>
        <p:txBody>
          <a:bodyPr wrap="square">
            <a:spAutoFit/>
          </a:bodyPr>
          <a:lstStyle/>
          <a:p>
            <a:pPr>
              <a:lnSpc>
                <a:spcPct val="120000"/>
              </a:lnSpc>
            </a:pPr>
            <a:r>
              <a:rPr lang="zh-CN" altLang="en-US" dirty="0">
                <a:cs typeface="+mn-ea"/>
                <a:sym typeface="+mn-lt"/>
              </a:rPr>
              <a:t>更改排序</a:t>
            </a:r>
          </a:p>
        </p:txBody>
      </p:sp>
      <p:sp>
        <p:nvSpPr>
          <p:cNvPr id="4" name="文本框 3">
            <a:extLst>
              <a:ext uri="{FF2B5EF4-FFF2-40B4-BE49-F238E27FC236}">
                <a16:creationId xmlns:a16="http://schemas.microsoft.com/office/drawing/2014/main" id="{B407400A-65D2-A85E-0581-ECF189B40960}"/>
              </a:ext>
            </a:extLst>
          </p:cNvPr>
          <p:cNvSpPr txBox="1"/>
          <p:nvPr/>
        </p:nvSpPr>
        <p:spPr>
          <a:xfrm>
            <a:off x="832482" y="1354574"/>
            <a:ext cx="8462519" cy="369332"/>
          </a:xfrm>
          <a:prstGeom prst="rect">
            <a:avLst/>
          </a:prstGeom>
          <a:noFill/>
        </p:spPr>
        <p:txBody>
          <a:bodyPr wrap="square">
            <a:spAutoFit/>
          </a:bodyPr>
          <a:lstStyle/>
          <a:p>
            <a:r>
              <a:rPr lang="zh-CN" altLang="en-US" dirty="0"/>
              <a:t>对于有序容器来说，</a:t>
            </a:r>
            <a:r>
              <a:rPr lang="zh-CN" altLang="en-US" b="0" i="0" dirty="0">
                <a:solidFill>
                  <a:srgbClr val="4D4D4D"/>
                </a:solidFill>
                <a:effectLst/>
                <a:latin typeface="-apple-system"/>
              </a:rPr>
              <a:t>默认排序规则为从小到大，利用仿函数，可以改变排序规则</a:t>
            </a:r>
            <a:r>
              <a:rPr lang="zh-CN" altLang="en-US" dirty="0"/>
              <a:t>：</a:t>
            </a:r>
          </a:p>
        </p:txBody>
      </p:sp>
      <p:sp>
        <p:nvSpPr>
          <p:cNvPr id="7" name="矩形: 圆角 6">
            <a:extLst>
              <a:ext uri="{FF2B5EF4-FFF2-40B4-BE49-F238E27FC236}">
                <a16:creationId xmlns:a16="http://schemas.microsoft.com/office/drawing/2014/main" id="{76DA8F6B-EC15-CBFF-A070-506F19D08766}"/>
              </a:ext>
            </a:extLst>
          </p:cNvPr>
          <p:cNvSpPr/>
          <p:nvPr/>
        </p:nvSpPr>
        <p:spPr>
          <a:xfrm>
            <a:off x="829274" y="2040621"/>
            <a:ext cx="4234467" cy="277675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l"/>
            <a:r>
              <a:rPr lang="en-US" altLang="zh-CN" sz="1600" b="0" i="0" dirty="0">
                <a:solidFill>
                  <a:schemeClr val="tx1"/>
                </a:solidFill>
                <a:effectLst/>
                <a:latin typeface="+mn-ea"/>
              </a:rPr>
              <a:t>class </a:t>
            </a:r>
            <a:r>
              <a:rPr lang="en-US" altLang="zh-CN" sz="1600" b="0" i="0" dirty="0" err="1">
                <a:solidFill>
                  <a:schemeClr val="tx1"/>
                </a:solidFill>
                <a:effectLst/>
                <a:latin typeface="+mn-ea"/>
              </a:rPr>
              <a:t>MyGreater</a:t>
            </a:r>
            <a:endParaRPr lang="en-US" altLang="zh-CN" sz="1600" b="0" i="0" dirty="0">
              <a:solidFill>
                <a:schemeClr val="tx1"/>
              </a:solidFill>
              <a:effectLst/>
              <a:latin typeface="+mn-ea"/>
            </a:endParaRPr>
          </a:p>
          <a:p>
            <a:pPr algn="l"/>
            <a:r>
              <a:rPr lang="en-US" altLang="zh-CN" sz="1600" b="0" i="0" dirty="0">
                <a:solidFill>
                  <a:schemeClr val="tx1"/>
                </a:solidFill>
                <a:effectLst/>
                <a:latin typeface="+mn-ea"/>
              </a:rPr>
              <a:t>{</a:t>
            </a:r>
          </a:p>
          <a:p>
            <a:pPr algn="l"/>
            <a:r>
              <a:rPr lang="en-US" altLang="zh-CN" sz="1600" b="0" i="0" dirty="0">
                <a:solidFill>
                  <a:schemeClr val="tx1"/>
                </a:solidFill>
                <a:effectLst/>
                <a:latin typeface="+mn-ea"/>
              </a:rPr>
              <a:t>public:</a:t>
            </a:r>
          </a:p>
          <a:p>
            <a:pPr algn="l"/>
            <a:r>
              <a:rPr lang="en-US" altLang="zh-CN" sz="1600" dirty="0">
                <a:solidFill>
                  <a:schemeClr val="tx1"/>
                </a:solidFill>
                <a:latin typeface="+mn-ea"/>
              </a:rPr>
              <a:t>             </a:t>
            </a:r>
            <a:r>
              <a:rPr lang="en-US" altLang="zh-CN" sz="1600" b="0" i="0" dirty="0">
                <a:solidFill>
                  <a:schemeClr val="tx1"/>
                </a:solidFill>
                <a:effectLst/>
                <a:latin typeface="+mn-ea"/>
              </a:rPr>
              <a:t>bool operator()(int val1, int val2)</a:t>
            </a:r>
          </a:p>
          <a:p>
            <a:pPr algn="l"/>
            <a:r>
              <a:rPr lang="en-US" altLang="zh-CN" sz="1600" b="0" i="0" dirty="0">
                <a:solidFill>
                  <a:schemeClr val="tx1"/>
                </a:solidFill>
                <a:effectLst/>
                <a:latin typeface="+mn-ea"/>
              </a:rPr>
              <a:t>              {</a:t>
            </a:r>
          </a:p>
          <a:p>
            <a:pPr algn="l"/>
            <a:r>
              <a:rPr lang="en-US" altLang="zh-CN" sz="1600" b="0" i="0" dirty="0">
                <a:solidFill>
                  <a:schemeClr val="tx1"/>
                </a:solidFill>
                <a:effectLst/>
                <a:latin typeface="+mn-ea"/>
              </a:rPr>
              <a:t>	return val1 &gt; val2;</a:t>
            </a:r>
          </a:p>
          <a:p>
            <a:pPr algn="l"/>
            <a:r>
              <a:rPr lang="en-US" altLang="zh-CN" sz="1600" dirty="0">
                <a:solidFill>
                  <a:schemeClr val="tx1"/>
                </a:solidFill>
                <a:latin typeface="+mn-ea"/>
              </a:rPr>
              <a:t>               </a:t>
            </a:r>
            <a:r>
              <a:rPr lang="en-US" altLang="zh-CN" sz="1600" b="0" i="0" dirty="0">
                <a:solidFill>
                  <a:schemeClr val="tx1"/>
                </a:solidFill>
                <a:effectLst/>
                <a:latin typeface="+mn-ea"/>
              </a:rPr>
              <a:t>}</a:t>
            </a:r>
          </a:p>
          <a:p>
            <a:pPr algn="l"/>
            <a:r>
              <a:rPr lang="en-US" altLang="zh-CN" sz="1600" b="0" i="0" dirty="0">
                <a:solidFill>
                  <a:schemeClr val="tx1"/>
                </a:solidFill>
                <a:effectLst/>
                <a:latin typeface="+mn-ea"/>
              </a:rPr>
              <a:t>};</a:t>
            </a:r>
          </a:p>
        </p:txBody>
      </p:sp>
      <p:sp>
        <p:nvSpPr>
          <p:cNvPr id="5" name="文本框 4">
            <a:extLst>
              <a:ext uri="{FF2B5EF4-FFF2-40B4-BE49-F238E27FC236}">
                <a16:creationId xmlns:a16="http://schemas.microsoft.com/office/drawing/2014/main" id="{8C245697-1336-CDB9-235C-A29AD5AAC646}"/>
              </a:ext>
            </a:extLst>
          </p:cNvPr>
          <p:cNvSpPr txBox="1"/>
          <p:nvPr/>
        </p:nvSpPr>
        <p:spPr>
          <a:xfrm>
            <a:off x="3047301" y="2276935"/>
            <a:ext cx="6094602" cy="369332"/>
          </a:xfrm>
          <a:prstGeom prst="rect">
            <a:avLst/>
          </a:prstGeom>
          <a:noFill/>
        </p:spPr>
        <p:txBody>
          <a:bodyPr wrap="square">
            <a:spAutoFit/>
          </a:bodyPr>
          <a:lstStyle/>
          <a:p>
            <a:pPr algn="l"/>
            <a:endParaRPr lang="en-US" altLang="zh-CN" sz="1800" b="0" i="0" dirty="0">
              <a:solidFill>
                <a:srgbClr val="4D4D4D"/>
              </a:solidFill>
              <a:effectLst/>
              <a:latin typeface="-apple-system"/>
            </a:endParaRPr>
          </a:p>
        </p:txBody>
      </p:sp>
      <p:sp>
        <p:nvSpPr>
          <p:cNvPr id="6" name="矩形: 圆角 5">
            <a:extLst>
              <a:ext uri="{FF2B5EF4-FFF2-40B4-BE49-F238E27FC236}">
                <a16:creationId xmlns:a16="http://schemas.microsoft.com/office/drawing/2014/main" id="{0D05794A-51C2-AA73-88BE-F20FE95A185F}"/>
              </a:ext>
            </a:extLst>
          </p:cNvPr>
          <p:cNvSpPr/>
          <p:nvPr/>
        </p:nvSpPr>
        <p:spPr>
          <a:xfrm>
            <a:off x="5791775" y="1974482"/>
            <a:ext cx="4392460" cy="474847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l"/>
            <a:r>
              <a:rPr lang="en-US" altLang="zh-CN" sz="1600" b="0" i="0" dirty="0">
                <a:solidFill>
                  <a:schemeClr val="tx1"/>
                </a:solidFill>
                <a:effectLst/>
                <a:latin typeface="+mn-ea"/>
              </a:rPr>
              <a:t>void  test( )</a:t>
            </a:r>
          </a:p>
          <a:p>
            <a:pPr algn="l"/>
            <a:r>
              <a:rPr lang="en-US" altLang="zh-CN" sz="1600" b="0" i="0" dirty="0">
                <a:solidFill>
                  <a:schemeClr val="tx1"/>
                </a:solidFill>
                <a:effectLst/>
                <a:latin typeface="+mn-ea"/>
              </a:rPr>
              <a:t>{</a:t>
            </a:r>
          </a:p>
          <a:p>
            <a:pPr algn="l"/>
            <a:r>
              <a:rPr lang="en-US" altLang="zh-CN" sz="1600" b="0" i="0" dirty="0">
                <a:solidFill>
                  <a:schemeClr val="tx1"/>
                </a:solidFill>
                <a:effectLst/>
                <a:latin typeface="+mn-ea"/>
              </a:rPr>
              <a:t>//</a:t>
            </a:r>
            <a:r>
              <a:rPr lang="zh-CN" altLang="en-US" sz="1600" b="0" i="0" dirty="0">
                <a:solidFill>
                  <a:schemeClr val="tx1"/>
                </a:solidFill>
                <a:effectLst/>
                <a:latin typeface="+mn-ea"/>
              </a:rPr>
              <a:t>默认从小</a:t>
            </a:r>
            <a:r>
              <a:rPr lang="en-US" altLang="zh-CN" sz="1600" b="0" i="0" dirty="0">
                <a:solidFill>
                  <a:schemeClr val="tx1"/>
                </a:solidFill>
                <a:effectLst/>
                <a:latin typeface="+mn-ea"/>
              </a:rPr>
              <a:t>‐‐&gt;</a:t>
            </a:r>
            <a:r>
              <a:rPr lang="zh-CN" altLang="en-US" sz="1600" b="0" i="0" dirty="0">
                <a:solidFill>
                  <a:schemeClr val="tx1"/>
                </a:solidFill>
                <a:effectLst/>
                <a:latin typeface="+mn-ea"/>
              </a:rPr>
              <a:t>大排</a:t>
            </a:r>
          </a:p>
          <a:p>
            <a:pPr algn="l"/>
            <a:r>
              <a:rPr lang="en-US" altLang="zh-CN" sz="1600" b="0" i="0" dirty="0">
                <a:solidFill>
                  <a:schemeClr val="tx1"/>
                </a:solidFill>
                <a:effectLst/>
                <a:latin typeface="+mn-ea"/>
              </a:rPr>
              <a:t>//</a:t>
            </a:r>
            <a:r>
              <a:rPr lang="zh-CN" altLang="en-US" sz="1600" b="0" i="0" dirty="0">
                <a:solidFill>
                  <a:schemeClr val="tx1"/>
                </a:solidFill>
                <a:effectLst/>
                <a:latin typeface="+mn-ea"/>
              </a:rPr>
              <a:t>改成从大</a:t>
            </a:r>
            <a:r>
              <a:rPr lang="en-US" altLang="zh-CN" sz="1600" b="0" i="0" dirty="0">
                <a:solidFill>
                  <a:schemeClr val="tx1"/>
                </a:solidFill>
                <a:effectLst/>
                <a:latin typeface="+mn-ea"/>
              </a:rPr>
              <a:t>‐‐&gt;</a:t>
            </a:r>
            <a:r>
              <a:rPr lang="zh-CN" altLang="en-US" sz="1600" b="0" i="0" dirty="0">
                <a:solidFill>
                  <a:schemeClr val="tx1"/>
                </a:solidFill>
                <a:effectLst/>
                <a:latin typeface="+mn-ea"/>
              </a:rPr>
              <a:t>小排</a:t>
            </a:r>
          </a:p>
          <a:p>
            <a:pPr algn="l"/>
            <a:r>
              <a:rPr lang="en-US" altLang="zh-CN" sz="1600" b="0" i="0" dirty="0">
                <a:solidFill>
                  <a:schemeClr val="tx1"/>
                </a:solidFill>
                <a:effectLst/>
                <a:latin typeface="+mn-ea"/>
              </a:rPr>
              <a:t>//set&lt;int,</a:t>
            </a:r>
            <a:r>
              <a:rPr lang="zh-CN" altLang="en-US" sz="1600" b="0" i="0" dirty="0">
                <a:solidFill>
                  <a:schemeClr val="tx1"/>
                </a:solidFill>
                <a:effectLst/>
                <a:latin typeface="+mn-ea"/>
              </a:rPr>
              <a:t>排序规则</a:t>
            </a:r>
            <a:r>
              <a:rPr lang="en-US" altLang="zh-CN" sz="1600" b="0" i="0" dirty="0">
                <a:solidFill>
                  <a:schemeClr val="tx1"/>
                </a:solidFill>
                <a:effectLst/>
                <a:latin typeface="+mn-ea"/>
              </a:rPr>
              <a:t>&gt; s;</a:t>
            </a:r>
          </a:p>
          <a:p>
            <a:pPr algn="l"/>
            <a:r>
              <a:rPr lang="en-US" altLang="zh-CN" sz="1600" b="0" i="0" dirty="0">
                <a:solidFill>
                  <a:schemeClr val="tx1"/>
                </a:solidFill>
                <a:effectLst/>
                <a:latin typeface="+mn-ea"/>
              </a:rPr>
              <a:t>set&lt;int, </a:t>
            </a:r>
            <a:r>
              <a:rPr lang="en-US" altLang="zh-CN" sz="1600" b="0" i="0" dirty="0" err="1">
                <a:solidFill>
                  <a:schemeClr val="tx1"/>
                </a:solidFill>
                <a:effectLst/>
                <a:latin typeface="+mn-ea"/>
              </a:rPr>
              <a:t>MyGreater</a:t>
            </a:r>
            <a:r>
              <a:rPr lang="en-US" altLang="zh-CN" sz="1600" b="0" i="0" dirty="0">
                <a:solidFill>
                  <a:schemeClr val="tx1"/>
                </a:solidFill>
                <a:effectLst/>
                <a:latin typeface="+mn-ea"/>
              </a:rPr>
              <a:t>&gt; s;</a:t>
            </a:r>
          </a:p>
          <a:p>
            <a:pPr algn="l"/>
            <a:r>
              <a:rPr lang="en-US" altLang="zh-CN" sz="1600" b="0" i="0" dirty="0">
                <a:solidFill>
                  <a:schemeClr val="tx1"/>
                </a:solidFill>
                <a:effectLst/>
                <a:latin typeface="+mn-ea"/>
              </a:rPr>
              <a:t>		</a:t>
            </a:r>
          </a:p>
          <a:p>
            <a:pPr algn="l"/>
            <a:r>
              <a:rPr lang="en-US" altLang="zh-CN" sz="1600" b="0" i="0" dirty="0" err="1">
                <a:solidFill>
                  <a:schemeClr val="tx1"/>
                </a:solidFill>
                <a:effectLst/>
                <a:latin typeface="+mn-ea"/>
              </a:rPr>
              <a:t>s.insert</a:t>
            </a:r>
            <a:r>
              <a:rPr lang="en-US" altLang="zh-CN" sz="1600" b="0" i="0" dirty="0">
                <a:solidFill>
                  <a:schemeClr val="tx1"/>
                </a:solidFill>
                <a:effectLst/>
                <a:latin typeface="+mn-ea"/>
              </a:rPr>
              <a:t>(30);</a:t>
            </a:r>
          </a:p>
          <a:p>
            <a:pPr algn="l"/>
            <a:r>
              <a:rPr lang="en-US" altLang="zh-CN" sz="1600" b="0" i="0" dirty="0" err="1">
                <a:solidFill>
                  <a:schemeClr val="tx1"/>
                </a:solidFill>
                <a:effectLst/>
                <a:latin typeface="+mn-ea"/>
              </a:rPr>
              <a:t>s.insert</a:t>
            </a:r>
            <a:r>
              <a:rPr lang="en-US" altLang="zh-CN" sz="1600" b="0" i="0" dirty="0">
                <a:solidFill>
                  <a:schemeClr val="tx1"/>
                </a:solidFill>
                <a:effectLst/>
                <a:latin typeface="+mn-ea"/>
              </a:rPr>
              <a:t>(10);</a:t>
            </a:r>
          </a:p>
          <a:p>
            <a:pPr algn="l"/>
            <a:r>
              <a:rPr lang="en-US" altLang="zh-CN" sz="1600" b="0" i="0" dirty="0" err="1">
                <a:solidFill>
                  <a:schemeClr val="tx1"/>
                </a:solidFill>
                <a:effectLst/>
                <a:latin typeface="+mn-ea"/>
              </a:rPr>
              <a:t>s.insert</a:t>
            </a:r>
            <a:r>
              <a:rPr lang="en-US" altLang="zh-CN" sz="1600" b="0" i="0" dirty="0">
                <a:solidFill>
                  <a:schemeClr val="tx1"/>
                </a:solidFill>
                <a:effectLst/>
                <a:latin typeface="+mn-ea"/>
              </a:rPr>
              <a:t>(20);</a:t>
            </a:r>
          </a:p>
          <a:p>
            <a:pPr algn="l"/>
            <a:r>
              <a:rPr lang="en-US" altLang="zh-CN" sz="1600" b="0" i="0" dirty="0" err="1">
                <a:solidFill>
                  <a:schemeClr val="tx1"/>
                </a:solidFill>
                <a:effectLst/>
                <a:latin typeface="+mn-ea"/>
              </a:rPr>
              <a:t>s.insert</a:t>
            </a:r>
            <a:r>
              <a:rPr lang="en-US" altLang="zh-CN" sz="1600" b="0" i="0" dirty="0">
                <a:solidFill>
                  <a:schemeClr val="tx1"/>
                </a:solidFill>
                <a:effectLst/>
                <a:latin typeface="+mn-ea"/>
              </a:rPr>
              <a:t>(50);</a:t>
            </a:r>
          </a:p>
          <a:p>
            <a:pPr algn="l"/>
            <a:r>
              <a:rPr lang="en-US" altLang="zh-CN" sz="1600" b="0" i="0" dirty="0" err="1">
                <a:solidFill>
                  <a:schemeClr val="tx1"/>
                </a:solidFill>
                <a:effectLst/>
                <a:latin typeface="+mn-ea"/>
              </a:rPr>
              <a:t>s.insert</a:t>
            </a:r>
            <a:r>
              <a:rPr lang="en-US" altLang="zh-CN" sz="1600" b="0" i="0" dirty="0">
                <a:solidFill>
                  <a:schemeClr val="tx1"/>
                </a:solidFill>
                <a:effectLst/>
                <a:latin typeface="+mn-ea"/>
              </a:rPr>
              <a:t>(40);</a:t>
            </a:r>
          </a:p>
          <a:p>
            <a:pPr algn="l"/>
            <a:r>
              <a:rPr lang="en-US" altLang="zh-CN" sz="1600" b="0" i="0" dirty="0">
                <a:solidFill>
                  <a:schemeClr val="tx1"/>
                </a:solidFill>
                <a:effectLst/>
                <a:latin typeface="+mn-ea"/>
              </a:rPr>
              <a:t>		</a:t>
            </a:r>
          </a:p>
          <a:p>
            <a:pPr algn="l"/>
            <a:r>
              <a:rPr lang="en-US" altLang="zh-CN" sz="1600" b="0" i="0" dirty="0" err="1">
                <a:solidFill>
                  <a:schemeClr val="tx1"/>
                </a:solidFill>
                <a:effectLst/>
                <a:latin typeface="+mn-ea"/>
              </a:rPr>
              <a:t>for_each</a:t>
            </a:r>
            <a:r>
              <a:rPr lang="en-US" altLang="zh-CN" sz="1600" b="0" i="0" dirty="0">
                <a:solidFill>
                  <a:schemeClr val="tx1"/>
                </a:solidFill>
                <a:effectLst/>
                <a:latin typeface="+mn-ea"/>
              </a:rPr>
              <a:t>(</a:t>
            </a:r>
            <a:r>
              <a:rPr lang="en-US" altLang="zh-CN" sz="1600" b="0" i="0" dirty="0" err="1">
                <a:solidFill>
                  <a:schemeClr val="tx1"/>
                </a:solidFill>
                <a:effectLst/>
                <a:latin typeface="+mn-ea"/>
              </a:rPr>
              <a:t>s.begin</a:t>
            </a:r>
            <a:r>
              <a:rPr lang="en-US" altLang="zh-CN" sz="1600" b="0" i="0" dirty="0">
                <a:solidFill>
                  <a:schemeClr val="tx1"/>
                </a:solidFill>
                <a:effectLst/>
                <a:latin typeface="+mn-ea"/>
              </a:rPr>
              <a:t>(), </a:t>
            </a:r>
            <a:r>
              <a:rPr lang="en-US" altLang="zh-CN" sz="1600" b="0" i="0" dirty="0" err="1">
                <a:solidFill>
                  <a:schemeClr val="tx1"/>
                </a:solidFill>
                <a:effectLst/>
                <a:latin typeface="+mn-ea"/>
              </a:rPr>
              <a:t>s.end</a:t>
            </a:r>
            <a:r>
              <a:rPr lang="en-US" altLang="zh-CN" sz="1600" b="0" i="0" dirty="0">
                <a:solidFill>
                  <a:schemeClr val="tx1"/>
                </a:solidFill>
                <a:effectLst/>
                <a:latin typeface="+mn-ea"/>
              </a:rPr>
              <a:t>(), [](int </a:t>
            </a:r>
            <a:r>
              <a:rPr lang="en-US" altLang="zh-CN" sz="1600" b="0" i="0" dirty="0" err="1">
                <a:solidFill>
                  <a:schemeClr val="tx1"/>
                </a:solidFill>
                <a:effectLst/>
                <a:latin typeface="+mn-ea"/>
              </a:rPr>
              <a:t>val</a:t>
            </a:r>
            <a:r>
              <a:rPr lang="en-US" altLang="zh-CN" sz="1600" b="0" i="0" dirty="0">
                <a:solidFill>
                  <a:schemeClr val="tx1"/>
                </a:solidFill>
                <a:effectLst/>
                <a:latin typeface="+mn-ea"/>
              </a:rPr>
              <a:t>) {</a:t>
            </a:r>
          </a:p>
          <a:p>
            <a:pPr algn="l"/>
            <a:r>
              <a:rPr lang="en-US" altLang="zh-CN" sz="1600" b="0" i="0" dirty="0" err="1">
                <a:solidFill>
                  <a:schemeClr val="tx1"/>
                </a:solidFill>
                <a:effectLst/>
                <a:latin typeface="+mn-ea"/>
              </a:rPr>
              <a:t>cout</a:t>
            </a:r>
            <a:r>
              <a:rPr lang="en-US" altLang="zh-CN" sz="1600" b="0" i="0" dirty="0">
                <a:solidFill>
                  <a:schemeClr val="tx1"/>
                </a:solidFill>
                <a:effectLst/>
                <a:latin typeface="+mn-ea"/>
              </a:rPr>
              <a:t> &lt;&lt; </a:t>
            </a:r>
            <a:r>
              <a:rPr lang="en-US" altLang="zh-CN" sz="1600" b="0" i="0" dirty="0" err="1">
                <a:solidFill>
                  <a:schemeClr val="tx1"/>
                </a:solidFill>
                <a:effectLst/>
                <a:latin typeface="+mn-ea"/>
              </a:rPr>
              <a:t>val</a:t>
            </a:r>
            <a:r>
              <a:rPr lang="en-US" altLang="zh-CN" sz="1600" b="0" i="0" dirty="0">
                <a:solidFill>
                  <a:schemeClr val="tx1"/>
                </a:solidFill>
                <a:effectLst/>
                <a:latin typeface="+mn-ea"/>
              </a:rPr>
              <a:t> &lt;&lt; " "; }</a:t>
            </a:r>
          </a:p>
          <a:p>
            <a:pPr algn="l"/>
            <a:r>
              <a:rPr lang="en-US" altLang="zh-CN" sz="1600" b="0" i="0" dirty="0">
                <a:solidFill>
                  <a:schemeClr val="tx1"/>
                </a:solidFill>
                <a:effectLst/>
                <a:latin typeface="+mn-ea"/>
              </a:rPr>
              <a:t>);</a:t>
            </a:r>
          </a:p>
          <a:p>
            <a:pPr algn="l"/>
            <a:r>
              <a:rPr lang="en-US" altLang="zh-CN" sz="1600" b="0" i="0" dirty="0" err="1">
                <a:solidFill>
                  <a:schemeClr val="tx1"/>
                </a:solidFill>
                <a:effectLst/>
                <a:latin typeface="+mn-ea"/>
              </a:rPr>
              <a:t>cout</a:t>
            </a:r>
            <a:r>
              <a:rPr lang="en-US" altLang="zh-CN" sz="1600" b="0" i="0" dirty="0">
                <a:solidFill>
                  <a:schemeClr val="tx1"/>
                </a:solidFill>
                <a:effectLst/>
                <a:latin typeface="+mn-ea"/>
              </a:rPr>
              <a:t> &lt;&lt; </a:t>
            </a:r>
            <a:r>
              <a:rPr lang="en-US" altLang="zh-CN" sz="1600" b="0" i="0" dirty="0" err="1">
                <a:solidFill>
                  <a:schemeClr val="tx1"/>
                </a:solidFill>
                <a:effectLst/>
                <a:latin typeface="+mn-ea"/>
              </a:rPr>
              <a:t>endl</a:t>
            </a:r>
            <a:r>
              <a:rPr lang="en-US" altLang="zh-CN" sz="1600" b="0" i="0" dirty="0">
                <a:solidFill>
                  <a:schemeClr val="tx1"/>
                </a:solidFill>
                <a:effectLst/>
                <a:latin typeface="+mn-ea"/>
              </a:rPr>
              <a:t>;	</a:t>
            </a:r>
          </a:p>
          <a:p>
            <a:pPr algn="l"/>
            <a:r>
              <a:rPr lang="en-US" altLang="zh-CN" sz="1600" b="0" i="0" dirty="0">
                <a:solidFill>
                  <a:schemeClr val="tx1"/>
                </a:solidFill>
                <a:effectLst/>
                <a:latin typeface="+mn-ea"/>
              </a:rPr>
              <a:t>}</a:t>
            </a:r>
            <a:endParaRPr lang="zh-CN" altLang="en-US" sz="1600" b="0" i="0" dirty="0">
              <a:solidFill>
                <a:schemeClr val="tx1"/>
              </a:solidFill>
              <a:effectLst/>
              <a:latin typeface="+mn-ea"/>
            </a:endParaRPr>
          </a:p>
        </p:txBody>
      </p:sp>
    </p:spTree>
    <p:extLst>
      <p:ext uri="{BB962C8B-B14F-4D97-AF65-F5344CB8AC3E}">
        <p14:creationId xmlns:p14="http://schemas.microsoft.com/office/powerpoint/2010/main" val="3753520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4F983-4309-4080-6453-982276022834}"/>
              </a:ext>
            </a:extLst>
          </p:cNvPr>
          <p:cNvSpPr>
            <a:spLocks noGrp="1"/>
          </p:cNvSpPr>
          <p:nvPr>
            <p:ph type="title"/>
          </p:nvPr>
        </p:nvSpPr>
        <p:spPr>
          <a:xfrm>
            <a:off x="832483" y="470811"/>
            <a:ext cx="5109091" cy="633187"/>
          </a:xfrm>
        </p:spPr>
        <p:txBody>
          <a:bodyPr wrap="square">
            <a:spAutoFit/>
          </a:bodyPr>
          <a:lstStyle/>
          <a:p>
            <a:pPr>
              <a:lnSpc>
                <a:spcPct val="120000"/>
              </a:lnSpc>
            </a:pPr>
            <a:r>
              <a:rPr lang="zh-CN" altLang="en-US" dirty="0"/>
              <a:t>迭代器</a:t>
            </a:r>
            <a:endParaRPr lang="zh-CN" altLang="en-US" dirty="0">
              <a:cs typeface="+mn-ea"/>
              <a:sym typeface="+mn-lt"/>
            </a:endParaRPr>
          </a:p>
        </p:txBody>
      </p:sp>
      <p:sp>
        <p:nvSpPr>
          <p:cNvPr id="4" name="文本框 3">
            <a:extLst>
              <a:ext uri="{FF2B5EF4-FFF2-40B4-BE49-F238E27FC236}">
                <a16:creationId xmlns:a16="http://schemas.microsoft.com/office/drawing/2014/main" id="{B407400A-65D2-A85E-0581-ECF189B40960}"/>
              </a:ext>
            </a:extLst>
          </p:cNvPr>
          <p:cNvSpPr txBox="1"/>
          <p:nvPr/>
        </p:nvSpPr>
        <p:spPr>
          <a:xfrm>
            <a:off x="2308946" y="675288"/>
            <a:ext cx="6096000" cy="369332"/>
          </a:xfrm>
          <a:prstGeom prst="rect">
            <a:avLst/>
          </a:prstGeom>
          <a:noFill/>
        </p:spPr>
        <p:txBody>
          <a:bodyPr wrap="square">
            <a:spAutoFit/>
          </a:bodyPr>
          <a:lstStyle/>
          <a:p>
            <a:r>
              <a:rPr lang="zh-CN" altLang="en-US" dirty="0"/>
              <a:t>（以</a:t>
            </a:r>
            <a:r>
              <a:rPr lang="en-US" altLang="zh-CN" dirty="0"/>
              <a:t>map</a:t>
            </a:r>
            <a:r>
              <a:rPr lang="zh-CN" altLang="en-US" dirty="0"/>
              <a:t>为例）</a:t>
            </a:r>
          </a:p>
        </p:txBody>
      </p:sp>
      <p:pic>
        <p:nvPicPr>
          <p:cNvPr id="10" name="图片 9">
            <a:extLst>
              <a:ext uri="{FF2B5EF4-FFF2-40B4-BE49-F238E27FC236}">
                <a16:creationId xmlns:a16="http://schemas.microsoft.com/office/drawing/2014/main" id="{35951F24-BE20-7E24-2B44-0102FD1C2C33}"/>
              </a:ext>
            </a:extLst>
          </p:cNvPr>
          <p:cNvPicPr>
            <a:picLocks noChangeAspect="1"/>
          </p:cNvPicPr>
          <p:nvPr/>
        </p:nvPicPr>
        <p:blipFill>
          <a:blip r:embed="rId2"/>
          <a:stretch>
            <a:fillRect/>
          </a:stretch>
        </p:blipFill>
        <p:spPr>
          <a:xfrm>
            <a:off x="2155558" y="1103998"/>
            <a:ext cx="7572031" cy="5573639"/>
          </a:xfrm>
          <a:prstGeom prst="rect">
            <a:avLst/>
          </a:prstGeom>
        </p:spPr>
      </p:pic>
    </p:spTree>
    <p:extLst>
      <p:ext uri="{BB962C8B-B14F-4D97-AF65-F5344CB8AC3E}">
        <p14:creationId xmlns:p14="http://schemas.microsoft.com/office/powerpoint/2010/main" val="375093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4F983-4309-4080-6453-982276022834}"/>
              </a:ext>
            </a:extLst>
          </p:cNvPr>
          <p:cNvSpPr>
            <a:spLocks noGrp="1"/>
          </p:cNvSpPr>
          <p:nvPr>
            <p:ph type="title"/>
          </p:nvPr>
        </p:nvSpPr>
        <p:spPr>
          <a:xfrm>
            <a:off x="832483" y="470811"/>
            <a:ext cx="5109091" cy="633187"/>
          </a:xfrm>
        </p:spPr>
        <p:txBody>
          <a:bodyPr wrap="square">
            <a:spAutoFit/>
          </a:bodyPr>
          <a:lstStyle/>
          <a:p>
            <a:pPr>
              <a:lnSpc>
                <a:spcPct val="120000"/>
              </a:lnSpc>
            </a:pPr>
            <a:r>
              <a:rPr lang="zh-CN" altLang="en-US" dirty="0">
                <a:cs typeface="+mn-ea"/>
                <a:sym typeface="+mn-lt"/>
              </a:rPr>
              <a:t>迭代器</a:t>
            </a:r>
          </a:p>
        </p:txBody>
      </p:sp>
      <p:sp>
        <p:nvSpPr>
          <p:cNvPr id="16" name="文本框 15">
            <a:extLst>
              <a:ext uri="{FF2B5EF4-FFF2-40B4-BE49-F238E27FC236}">
                <a16:creationId xmlns:a16="http://schemas.microsoft.com/office/drawing/2014/main" id="{1944DEBA-2396-2B20-B240-2B0710DC2101}"/>
              </a:ext>
            </a:extLst>
          </p:cNvPr>
          <p:cNvSpPr txBox="1"/>
          <p:nvPr/>
        </p:nvSpPr>
        <p:spPr>
          <a:xfrm>
            <a:off x="711200" y="1308876"/>
            <a:ext cx="9845040" cy="4801314"/>
          </a:xfrm>
          <a:prstGeom prst="rect">
            <a:avLst/>
          </a:prstGeom>
          <a:noFill/>
        </p:spPr>
        <p:txBody>
          <a:bodyPr wrap="square">
            <a:spAutoFit/>
          </a:bodyPr>
          <a:lstStyle/>
          <a:p>
            <a:r>
              <a:rPr lang="en-US" altLang="zh-CN" dirty="0"/>
              <a:t>- </a:t>
            </a:r>
            <a:r>
              <a:rPr lang="en-US" altLang="zh-CN" dirty="0" err="1"/>
              <a:t>c.find</a:t>
            </a:r>
            <a:r>
              <a:rPr lang="zh-CN" altLang="en-US" dirty="0"/>
              <a:t>（</a:t>
            </a:r>
            <a:r>
              <a:rPr lang="en-US" altLang="zh-CN" dirty="0"/>
              <a:t>k</a:t>
            </a:r>
            <a:r>
              <a:rPr lang="zh-CN" altLang="en-US" dirty="0"/>
              <a:t>）</a:t>
            </a:r>
            <a:r>
              <a:rPr lang="en-US" altLang="zh-CN" dirty="0"/>
              <a:t>;</a:t>
            </a:r>
            <a:r>
              <a:rPr lang="zh-CN" altLang="en-US" dirty="0"/>
              <a:t>返回迭代器，指向第一个关键字为</a:t>
            </a:r>
            <a:r>
              <a:rPr lang="en-US" altLang="zh-CN" dirty="0"/>
              <a:t>k</a:t>
            </a:r>
            <a:r>
              <a:rPr lang="zh-CN" altLang="en-US" dirty="0"/>
              <a:t>的元素，若不在则返回尾后</a:t>
            </a:r>
          </a:p>
          <a:p>
            <a:endParaRPr lang="zh-CN" altLang="en-US" dirty="0"/>
          </a:p>
          <a:p>
            <a:r>
              <a:rPr lang="zh-CN" altLang="en-US" dirty="0"/>
              <a:t>  不能用下标运算符判断一个元素是否在容器里，可以用</a:t>
            </a:r>
            <a:r>
              <a:rPr lang="en-US" altLang="zh-CN" dirty="0"/>
              <a:t>find</a:t>
            </a:r>
          </a:p>
          <a:p>
            <a:endParaRPr lang="en-US" altLang="zh-CN" dirty="0"/>
          </a:p>
          <a:p>
            <a:r>
              <a:rPr lang="en-US" altLang="zh-CN" dirty="0"/>
              <a:t>- </a:t>
            </a:r>
            <a:r>
              <a:rPr lang="en-US" altLang="zh-CN" dirty="0" err="1"/>
              <a:t>c.count</a:t>
            </a:r>
            <a:r>
              <a:rPr lang="en-US" altLang="zh-CN" dirty="0"/>
              <a:t>( k) ;</a:t>
            </a:r>
            <a:r>
              <a:rPr lang="zh-CN" altLang="en-US" dirty="0"/>
              <a:t>返回关键字等于</a:t>
            </a:r>
            <a:r>
              <a:rPr lang="en-US" altLang="zh-CN" dirty="0"/>
              <a:t>k</a:t>
            </a:r>
            <a:r>
              <a:rPr lang="zh-CN" altLang="en-US" dirty="0"/>
              <a:t>的个数</a:t>
            </a:r>
          </a:p>
          <a:p>
            <a:endParaRPr lang="zh-CN" altLang="en-US" dirty="0"/>
          </a:p>
          <a:p>
            <a:r>
              <a:rPr lang="en-US" altLang="zh-CN" dirty="0"/>
              <a:t>- </a:t>
            </a:r>
            <a:r>
              <a:rPr lang="en-US" altLang="zh-CN" dirty="0" err="1"/>
              <a:t>c.lower_bound</a:t>
            </a:r>
            <a:r>
              <a:rPr lang="en-US" altLang="zh-CN" dirty="0"/>
              <a:t>(k) ;</a:t>
            </a:r>
            <a:r>
              <a:rPr lang="zh-CN" altLang="en-US" dirty="0"/>
              <a:t>返回迭代器，指向第一个关键字不小于</a:t>
            </a:r>
            <a:r>
              <a:rPr lang="en-US" altLang="zh-CN" dirty="0"/>
              <a:t>k</a:t>
            </a:r>
            <a:r>
              <a:rPr lang="zh-CN" altLang="en-US" dirty="0"/>
              <a:t>的元素</a:t>
            </a:r>
          </a:p>
          <a:p>
            <a:endParaRPr lang="zh-CN" altLang="en-US" dirty="0"/>
          </a:p>
          <a:p>
            <a:r>
              <a:rPr lang="en-US" altLang="zh-CN" dirty="0"/>
              <a:t>- </a:t>
            </a:r>
            <a:r>
              <a:rPr lang="en-US" altLang="zh-CN" dirty="0" err="1"/>
              <a:t>c.upper_bound</a:t>
            </a:r>
            <a:r>
              <a:rPr lang="en-US" altLang="zh-CN" dirty="0"/>
              <a:t>(k) ;</a:t>
            </a:r>
            <a:r>
              <a:rPr lang="zh-CN" altLang="en-US" dirty="0"/>
              <a:t>返回迭代器，指向第一个关键字大于</a:t>
            </a:r>
            <a:r>
              <a:rPr lang="en-US" altLang="zh-CN" dirty="0"/>
              <a:t>k</a:t>
            </a:r>
            <a:r>
              <a:rPr lang="zh-CN" altLang="en-US" dirty="0"/>
              <a:t>的元素</a:t>
            </a:r>
          </a:p>
          <a:p>
            <a:endParaRPr lang="zh-CN" altLang="en-US" dirty="0"/>
          </a:p>
          <a:p>
            <a:r>
              <a:rPr lang="zh-CN" altLang="en-US" dirty="0"/>
              <a:t>  </a:t>
            </a:r>
            <a:r>
              <a:rPr lang="en-US" altLang="zh-CN" dirty="0"/>
              <a:t>- </a:t>
            </a:r>
            <a:r>
              <a:rPr lang="zh-CN" altLang="en-US" dirty="0"/>
              <a:t>当没有</a:t>
            </a:r>
            <a:r>
              <a:rPr lang="en-US" altLang="zh-CN" dirty="0"/>
              <a:t>k</a:t>
            </a:r>
            <a:r>
              <a:rPr lang="zh-CN" altLang="en-US" dirty="0"/>
              <a:t>元素时，</a:t>
            </a:r>
            <a:r>
              <a:rPr lang="en-US" altLang="zh-CN" dirty="0"/>
              <a:t>lower</a:t>
            </a:r>
            <a:r>
              <a:rPr lang="zh-CN" altLang="en-US" dirty="0"/>
              <a:t>和</a:t>
            </a:r>
            <a:r>
              <a:rPr lang="en-US" altLang="zh-CN" dirty="0"/>
              <a:t>upper</a:t>
            </a:r>
            <a:r>
              <a:rPr lang="zh-CN" altLang="en-US" dirty="0"/>
              <a:t>返回相等的迭代器，不影响排序的关键字插入位置</a:t>
            </a:r>
          </a:p>
          <a:p>
            <a:r>
              <a:rPr lang="zh-CN" altLang="en-US" dirty="0"/>
              <a:t>  </a:t>
            </a:r>
            <a:r>
              <a:rPr lang="en-US" altLang="zh-CN" dirty="0"/>
              <a:t>- </a:t>
            </a:r>
            <a:r>
              <a:rPr lang="zh-CN" altLang="en-US" dirty="0"/>
              <a:t>当查找的是最大的元素，则</a:t>
            </a:r>
            <a:r>
              <a:rPr lang="en-US" altLang="zh-CN" dirty="0"/>
              <a:t>upper</a:t>
            </a:r>
            <a:r>
              <a:rPr lang="zh-CN" altLang="en-US" dirty="0"/>
              <a:t>返回尾后迭代器</a:t>
            </a:r>
          </a:p>
          <a:p>
            <a:r>
              <a:rPr lang="zh-CN" altLang="en-US" dirty="0"/>
              <a:t>  </a:t>
            </a:r>
            <a:r>
              <a:rPr lang="en-US" altLang="zh-CN" dirty="0"/>
              <a:t>- </a:t>
            </a:r>
            <a:r>
              <a:rPr lang="zh-CN" altLang="en-US" dirty="0"/>
              <a:t>关键字不存在时且大于容器中的最大关键字时，</a:t>
            </a:r>
            <a:r>
              <a:rPr lang="en-US" altLang="zh-CN" dirty="0"/>
              <a:t>lower</a:t>
            </a:r>
            <a:r>
              <a:rPr lang="zh-CN" altLang="en-US" dirty="0"/>
              <a:t>返回尾后迭代器</a:t>
            </a:r>
          </a:p>
          <a:p>
            <a:endParaRPr lang="zh-CN" altLang="en-US" dirty="0"/>
          </a:p>
          <a:p>
            <a:r>
              <a:rPr lang="en-US" altLang="zh-CN" dirty="0"/>
              <a:t>- </a:t>
            </a:r>
            <a:r>
              <a:rPr lang="en-US" altLang="zh-CN" dirty="0" err="1"/>
              <a:t>c.equal_range</a:t>
            </a:r>
            <a:r>
              <a:rPr lang="en-US" altLang="zh-CN" dirty="0"/>
              <a:t>(k) ; </a:t>
            </a:r>
            <a:r>
              <a:rPr lang="zh-CN" altLang="en-US" dirty="0"/>
              <a:t>返回迭代器</a:t>
            </a:r>
            <a:r>
              <a:rPr lang="en-US" altLang="zh-CN" dirty="0"/>
              <a:t>pair, </a:t>
            </a:r>
            <a:r>
              <a:rPr lang="zh-CN" altLang="en-US" dirty="0"/>
              <a:t>表示等于</a:t>
            </a:r>
            <a:r>
              <a:rPr lang="en-US" altLang="zh-CN" dirty="0"/>
              <a:t>k</a:t>
            </a:r>
            <a:r>
              <a:rPr lang="zh-CN" altLang="en-US" dirty="0"/>
              <a:t>的关键字的范围，</a:t>
            </a:r>
            <a:r>
              <a:rPr lang="en-US" altLang="zh-CN" dirty="0"/>
              <a:t>k</a:t>
            </a:r>
            <a:r>
              <a:rPr lang="zh-CN" altLang="en-US" dirty="0"/>
              <a:t>不存在则返回</a:t>
            </a:r>
            <a:r>
              <a:rPr lang="en-US" altLang="zh-CN" dirty="0"/>
              <a:t>pair&lt;</a:t>
            </a:r>
            <a:r>
              <a:rPr lang="en-US" altLang="zh-CN" dirty="0" err="1"/>
              <a:t>c.end</a:t>
            </a:r>
            <a:r>
              <a:rPr lang="en-US" altLang="zh-CN" dirty="0"/>
              <a:t>(),</a:t>
            </a:r>
            <a:r>
              <a:rPr lang="en-US" altLang="zh-CN" dirty="0" err="1"/>
              <a:t>c.end</a:t>
            </a:r>
            <a:r>
              <a:rPr lang="en-US" altLang="zh-CN" dirty="0"/>
              <a:t>()&gt;</a:t>
            </a:r>
          </a:p>
          <a:p>
            <a:endParaRPr lang="en-US" altLang="zh-CN" dirty="0"/>
          </a:p>
        </p:txBody>
      </p:sp>
    </p:spTree>
    <p:extLst>
      <p:ext uri="{BB962C8B-B14F-4D97-AF65-F5344CB8AC3E}">
        <p14:creationId xmlns:p14="http://schemas.microsoft.com/office/powerpoint/2010/main" val="1869683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4F983-4309-4080-6453-982276022834}"/>
              </a:ext>
            </a:extLst>
          </p:cNvPr>
          <p:cNvSpPr>
            <a:spLocks noGrp="1"/>
          </p:cNvSpPr>
          <p:nvPr>
            <p:ph type="title"/>
          </p:nvPr>
        </p:nvSpPr>
        <p:spPr>
          <a:xfrm>
            <a:off x="832483" y="470811"/>
            <a:ext cx="5109091" cy="633187"/>
          </a:xfrm>
        </p:spPr>
        <p:txBody>
          <a:bodyPr wrap="square">
            <a:spAutoFit/>
          </a:bodyPr>
          <a:lstStyle/>
          <a:p>
            <a:pPr>
              <a:lnSpc>
                <a:spcPct val="120000"/>
              </a:lnSpc>
            </a:pPr>
            <a:r>
              <a:rPr lang="zh-CN" altLang="en-US" dirty="0">
                <a:cs typeface="+mn-ea"/>
                <a:sym typeface="+mn-lt"/>
              </a:rPr>
              <a:t>遍历</a:t>
            </a:r>
          </a:p>
        </p:txBody>
      </p:sp>
      <p:sp>
        <p:nvSpPr>
          <p:cNvPr id="7" name="矩形: 圆角 6">
            <a:extLst>
              <a:ext uri="{FF2B5EF4-FFF2-40B4-BE49-F238E27FC236}">
                <a16:creationId xmlns:a16="http://schemas.microsoft.com/office/drawing/2014/main" id="{76DA8F6B-EC15-CBFF-A070-506F19D08766}"/>
              </a:ext>
            </a:extLst>
          </p:cNvPr>
          <p:cNvSpPr/>
          <p:nvPr/>
        </p:nvSpPr>
        <p:spPr>
          <a:xfrm>
            <a:off x="832483" y="1260838"/>
            <a:ext cx="8183880" cy="524233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endParaRPr lang="en-US" altLang="zh-CN" dirty="0">
              <a:solidFill>
                <a:schemeClr val="tx1"/>
              </a:solidFill>
            </a:endParaRPr>
          </a:p>
          <a:p>
            <a:r>
              <a:rPr lang="en-US" altLang="zh-CN" dirty="0">
                <a:solidFill>
                  <a:schemeClr val="tx1"/>
                </a:solidFill>
              </a:rPr>
              <a:t>//</a:t>
            </a:r>
            <a:r>
              <a:rPr lang="zh-CN" altLang="en-US" dirty="0">
                <a:solidFill>
                  <a:schemeClr val="tx1"/>
                </a:solidFill>
              </a:rPr>
              <a:t> </a:t>
            </a:r>
            <a:r>
              <a:rPr lang="en-US" altLang="zh-CN" dirty="0">
                <a:solidFill>
                  <a:schemeClr val="tx1"/>
                </a:solidFill>
              </a:rPr>
              <a:t>1</a:t>
            </a:r>
            <a:r>
              <a:rPr lang="zh-CN" altLang="en-US" dirty="0">
                <a:solidFill>
                  <a:schemeClr val="tx1"/>
                </a:solidFill>
              </a:rPr>
              <a:t>、</a:t>
            </a:r>
            <a:r>
              <a:rPr lang="en-US" altLang="zh-CN" dirty="0">
                <a:solidFill>
                  <a:schemeClr val="tx1"/>
                </a:solidFill>
              </a:rPr>
              <a:t>begin()</a:t>
            </a:r>
            <a:r>
              <a:rPr lang="zh-CN" altLang="en-US" dirty="0">
                <a:solidFill>
                  <a:schemeClr val="tx1"/>
                </a:solidFill>
              </a:rPr>
              <a:t>、</a:t>
            </a:r>
            <a:r>
              <a:rPr lang="en-US" altLang="zh-CN" dirty="0">
                <a:solidFill>
                  <a:schemeClr val="tx1"/>
                </a:solidFill>
              </a:rPr>
              <a:t>end()\</a:t>
            </a:r>
            <a:r>
              <a:rPr lang="zh-CN" altLang="en-US" dirty="0">
                <a:solidFill>
                  <a:schemeClr val="tx1"/>
                </a:solidFill>
              </a:rPr>
              <a:t> </a:t>
            </a:r>
            <a:r>
              <a:rPr lang="en-US" altLang="zh-CN" dirty="0" err="1">
                <a:solidFill>
                  <a:schemeClr val="tx1"/>
                </a:solidFill>
              </a:rPr>
              <a:t>cbegin</a:t>
            </a:r>
            <a:r>
              <a:rPr lang="zh-CN" altLang="en-US" dirty="0">
                <a:solidFill>
                  <a:schemeClr val="tx1"/>
                </a:solidFill>
              </a:rPr>
              <a:t>、</a:t>
            </a:r>
            <a:r>
              <a:rPr lang="en-US" altLang="zh-CN" dirty="0" err="1">
                <a:solidFill>
                  <a:schemeClr val="tx1"/>
                </a:solidFill>
              </a:rPr>
              <a:t>cend</a:t>
            </a:r>
            <a:endParaRPr lang="en-US" altLang="zh-CN" dirty="0">
              <a:solidFill>
                <a:schemeClr val="tx1"/>
              </a:solidFill>
            </a:endParaRPr>
          </a:p>
          <a:p>
            <a:r>
              <a:rPr lang="zh-CN" altLang="en-US" dirty="0">
                <a:solidFill>
                  <a:schemeClr val="tx1"/>
                </a:solidFill>
              </a:rPr>
              <a:t>//解引用关联容器的迭代器，得到一个value_type的值的引用</a:t>
            </a:r>
          </a:p>
          <a:p>
            <a:r>
              <a:rPr lang="zh-CN" altLang="en-US" dirty="0">
                <a:solidFill>
                  <a:schemeClr val="tx1"/>
                </a:solidFill>
              </a:rPr>
              <a:t>auto map_it = word_count.begin();  </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  *map_it 是一个指向pair&lt;const  string ,int &gt;对象的引用</a:t>
            </a:r>
          </a:p>
          <a:p>
            <a:r>
              <a:rPr lang="zh-CN" altLang="en-US" dirty="0">
                <a:solidFill>
                  <a:schemeClr val="tx1"/>
                </a:solidFill>
              </a:rPr>
              <a:t>cout&lt;&lt; *map_it.first ;</a:t>
            </a:r>
          </a:p>
          <a:p>
            <a:r>
              <a:rPr lang="zh-CN" altLang="en-US" dirty="0">
                <a:solidFill>
                  <a:schemeClr val="tx1"/>
                </a:solidFill>
              </a:rPr>
              <a:t>map_it-&gt;first = "ak" ;//错误</a:t>
            </a:r>
          </a:p>
          <a:p>
            <a:r>
              <a:rPr lang="zh-CN" altLang="en-US" dirty="0">
                <a:solidFill>
                  <a:schemeClr val="tx1"/>
                </a:solidFill>
              </a:rPr>
              <a:t>++ map_it-&gt;second; </a:t>
            </a:r>
            <a:r>
              <a:rPr lang="en-US" altLang="zh-CN" dirty="0">
                <a:solidFill>
                  <a:schemeClr val="tx1"/>
                </a:solidFill>
              </a:rPr>
              <a:t>// </a:t>
            </a:r>
            <a:r>
              <a:rPr lang="zh-CN" altLang="en-US" dirty="0">
                <a:solidFill>
                  <a:schemeClr val="tx1"/>
                </a:solidFill>
              </a:rPr>
              <a:t>正确</a:t>
            </a:r>
            <a:endParaRPr lang="en-US" altLang="zh-CN" dirty="0">
              <a:solidFill>
                <a:schemeClr val="tx1"/>
              </a:solidFill>
            </a:endParaRPr>
          </a:p>
          <a:p>
            <a:endParaRPr lang="en-US" altLang="zh-CN" dirty="0">
              <a:solidFill>
                <a:schemeClr val="tx1"/>
              </a:solidFill>
            </a:endParaRPr>
          </a:p>
          <a:p>
            <a:r>
              <a:rPr lang="en-US" altLang="zh-CN" dirty="0">
                <a:solidFill>
                  <a:schemeClr val="tx1"/>
                </a:solidFill>
              </a:rPr>
              <a:t>set</a:t>
            </a:r>
            <a:r>
              <a:rPr lang="zh-CN" altLang="en-US" dirty="0">
                <a:solidFill>
                  <a:schemeClr val="tx1"/>
                </a:solidFill>
              </a:rPr>
              <a:t>的迭代器都是</a:t>
            </a:r>
            <a:r>
              <a:rPr lang="en-US" altLang="zh-CN" dirty="0">
                <a:solidFill>
                  <a:schemeClr val="tx1"/>
                </a:solidFill>
              </a:rPr>
              <a:t>const </a:t>
            </a:r>
            <a:r>
              <a:rPr lang="zh-CN" altLang="en-US" dirty="0">
                <a:solidFill>
                  <a:schemeClr val="tx1"/>
                </a:solidFill>
              </a:rPr>
              <a:t>的， 只能读</a:t>
            </a:r>
            <a:endParaRPr lang="en-US" altLang="zh-CN" dirty="0">
              <a:solidFill>
                <a:schemeClr val="tx1"/>
              </a:solidFill>
            </a:endParaRPr>
          </a:p>
          <a:p>
            <a:r>
              <a:rPr lang="zh-CN" altLang="en-US" dirty="0">
                <a:solidFill>
                  <a:schemeClr val="tx1"/>
                </a:solidFill>
              </a:rPr>
              <a:t>auto map_it = word_count.cbegin() ;</a:t>
            </a:r>
          </a:p>
          <a:p>
            <a:r>
              <a:rPr lang="zh-CN" altLang="en-US" dirty="0">
                <a:solidFill>
                  <a:schemeClr val="tx1"/>
                </a:solidFill>
              </a:rPr>
              <a:t>while(map_it != word_count.cend()){</a:t>
            </a:r>
          </a:p>
          <a:p>
            <a:r>
              <a:rPr lang="zh-CN" altLang="en-US" dirty="0">
                <a:solidFill>
                  <a:schemeClr val="tx1"/>
                </a:solidFill>
              </a:rPr>
              <a:t>	cout&lt;&lt;map_it-&gt;first&lt;&lt;endl;</a:t>
            </a:r>
          </a:p>
          <a:p>
            <a:r>
              <a:rPr lang="zh-CN" altLang="en-US" dirty="0">
                <a:solidFill>
                  <a:schemeClr val="tx1"/>
                </a:solidFill>
              </a:rPr>
              <a:t>	++map_it;</a:t>
            </a:r>
          </a:p>
          <a:p>
            <a:r>
              <a:rPr lang="zh-CN" altLang="en-US" dirty="0">
                <a:solidFill>
                  <a:schemeClr val="tx1"/>
                </a:solidFill>
              </a:rPr>
              <a:t>}</a:t>
            </a:r>
          </a:p>
          <a:p>
            <a:r>
              <a:rPr lang="zh-CN" altLang="en-US" dirty="0">
                <a:solidFill>
                  <a:schemeClr val="tx1"/>
                </a:solidFill>
              </a:rPr>
              <a:t>当有序关联容器输出时，按关键字升序</a:t>
            </a:r>
          </a:p>
          <a:p>
            <a:endParaRPr lang="en-US" altLang="zh-CN" dirty="0">
              <a:solidFill>
                <a:schemeClr val="tx1"/>
              </a:solidFill>
            </a:endParaRPr>
          </a:p>
          <a:p>
            <a:endParaRPr lang="zh-CN" altLang="en-US" dirty="0">
              <a:solidFill>
                <a:schemeClr val="tx1"/>
              </a:solidFill>
            </a:endParaRPr>
          </a:p>
        </p:txBody>
      </p:sp>
    </p:spTree>
    <p:extLst>
      <p:ext uri="{BB962C8B-B14F-4D97-AF65-F5344CB8AC3E}">
        <p14:creationId xmlns:p14="http://schemas.microsoft.com/office/powerpoint/2010/main" val="328137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AADAE82F-D8E8-5255-B8F5-E72AF97171A3}"/>
              </a:ext>
            </a:extLst>
          </p:cNvPr>
          <p:cNvSpPr/>
          <p:nvPr/>
        </p:nvSpPr>
        <p:spPr>
          <a:xfrm>
            <a:off x="4691063" y="1989138"/>
            <a:ext cx="919424" cy="575212"/>
          </a:xfrm>
          <a:prstGeom prst="roundRect">
            <a:avLst/>
          </a:prstGeom>
          <a:gradFill>
            <a:gsLst>
              <a:gs pos="0">
                <a:schemeClr val="accent1">
                  <a:lumMod val="40000"/>
                  <a:lumOff val="60000"/>
                </a:schemeClr>
              </a:gs>
              <a:gs pos="86000">
                <a:schemeClr val="accent1"/>
              </a:gs>
            </a:gsLst>
            <a:lin ang="3240000" scaled="0"/>
          </a:gradFill>
          <a:ln w="0" cap="flat" cmpd="sng" algn="ctr">
            <a:noFill/>
            <a:prstDash val="solid"/>
            <a:miter lim="800000"/>
          </a:ln>
          <a:effectLst>
            <a:outerShdw blurRad="190500" dist="127000" dir="5400000" sx="105000" sy="105000" algn="t"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20000"/>
              </a:lnSpc>
            </a:pPr>
            <a:r>
              <a:rPr lang="en-US" altLang="zh-CN" sz="2800" b="1" dirty="0">
                <a:solidFill>
                  <a:srgbClr val="FFFFFF"/>
                </a:solidFill>
                <a:cs typeface="+mn-ea"/>
                <a:sym typeface="+mn-lt"/>
              </a:rPr>
              <a:t>01</a:t>
            </a:r>
            <a:endParaRPr lang="zh-CN" altLang="en-US" sz="2800" b="1" dirty="0">
              <a:solidFill>
                <a:srgbClr val="FFFFFF"/>
              </a:solidFill>
              <a:cs typeface="+mn-ea"/>
              <a:sym typeface="+mn-lt"/>
            </a:endParaRPr>
          </a:p>
        </p:txBody>
      </p:sp>
      <p:sp>
        <p:nvSpPr>
          <p:cNvPr id="5" name="文本框 4">
            <a:extLst>
              <a:ext uri="{FF2B5EF4-FFF2-40B4-BE49-F238E27FC236}">
                <a16:creationId xmlns:a16="http://schemas.microsoft.com/office/drawing/2014/main" id="{BD515B40-D851-5483-9074-358AEE2597D5}"/>
              </a:ext>
            </a:extLst>
          </p:cNvPr>
          <p:cNvSpPr txBox="1"/>
          <p:nvPr/>
        </p:nvSpPr>
        <p:spPr>
          <a:xfrm>
            <a:off x="5632790" y="2045911"/>
            <a:ext cx="1415772" cy="499239"/>
          </a:xfrm>
          <a:prstGeom prst="rect">
            <a:avLst/>
          </a:prstGeom>
          <a:noFill/>
        </p:spPr>
        <p:txBody>
          <a:bodyPr wrap="none" rtlCol="0">
            <a:spAutoFit/>
          </a:bodyPr>
          <a:lstStyle/>
          <a:p>
            <a:pPr algn="l">
              <a:lnSpc>
                <a:spcPct val="120000"/>
              </a:lnSpc>
            </a:pPr>
            <a:r>
              <a:rPr lang="zh-CN" altLang="en-US" sz="2400" b="1" dirty="0">
                <a:cs typeface="+mn-ea"/>
                <a:sym typeface="+mn-lt"/>
              </a:rPr>
              <a:t>总体介绍</a:t>
            </a:r>
          </a:p>
        </p:txBody>
      </p:sp>
      <p:sp>
        <p:nvSpPr>
          <p:cNvPr id="6" name="文本框 5">
            <a:extLst>
              <a:ext uri="{FF2B5EF4-FFF2-40B4-BE49-F238E27FC236}">
                <a16:creationId xmlns:a16="http://schemas.microsoft.com/office/drawing/2014/main" id="{04FC0745-9F3E-7898-D8A2-DC32229195BE}"/>
              </a:ext>
            </a:extLst>
          </p:cNvPr>
          <p:cNvSpPr txBox="1"/>
          <p:nvPr/>
        </p:nvSpPr>
        <p:spPr>
          <a:xfrm>
            <a:off x="9074552" y="2045911"/>
            <a:ext cx="1415772" cy="499239"/>
          </a:xfrm>
          <a:prstGeom prst="rect">
            <a:avLst/>
          </a:prstGeom>
          <a:noFill/>
        </p:spPr>
        <p:txBody>
          <a:bodyPr wrap="none" rtlCol="0">
            <a:spAutoFit/>
          </a:bodyPr>
          <a:lstStyle/>
          <a:p>
            <a:pPr>
              <a:lnSpc>
                <a:spcPct val="120000"/>
              </a:lnSpc>
            </a:pPr>
            <a:r>
              <a:rPr lang="zh-CN" altLang="en-US" sz="2400" b="1" dirty="0">
                <a:cs typeface="+mn-ea"/>
                <a:sym typeface="+mn-lt"/>
              </a:rPr>
              <a:t>容器使用</a:t>
            </a:r>
          </a:p>
        </p:txBody>
      </p:sp>
      <p:sp>
        <p:nvSpPr>
          <p:cNvPr id="7" name="文本框 6">
            <a:extLst>
              <a:ext uri="{FF2B5EF4-FFF2-40B4-BE49-F238E27FC236}">
                <a16:creationId xmlns:a16="http://schemas.microsoft.com/office/drawing/2014/main" id="{A457B77E-BA8A-BD79-C940-6B9E2D60D081}"/>
              </a:ext>
            </a:extLst>
          </p:cNvPr>
          <p:cNvSpPr txBox="1"/>
          <p:nvPr/>
        </p:nvSpPr>
        <p:spPr>
          <a:xfrm>
            <a:off x="5690002" y="3861807"/>
            <a:ext cx="1723549" cy="499239"/>
          </a:xfrm>
          <a:prstGeom prst="rect">
            <a:avLst/>
          </a:prstGeom>
          <a:noFill/>
        </p:spPr>
        <p:txBody>
          <a:bodyPr wrap="none" rtlCol="0">
            <a:spAutoFit/>
          </a:bodyPr>
          <a:lstStyle/>
          <a:p>
            <a:pPr>
              <a:lnSpc>
                <a:spcPct val="120000"/>
              </a:lnSpc>
            </a:pPr>
            <a:r>
              <a:rPr lang="zh-CN" altLang="en-US" sz="2400" b="1" dirty="0">
                <a:cs typeface="+mn-ea"/>
                <a:sym typeface="+mn-lt"/>
              </a:rPr>
              <a:t>关键字要求</a:t>
            </a:r>
          </a:p>
        </p:txBody>
      </p:sp>
      <p:sp>
        <p:nvSpPr>
          <p:cNvPr id="9" name="矩形: 圆角 8">
            <a:extLst>
              <a:ext uri="{FF2B5EF4-FFF2-40B4-BE49-F238E27FC236}">
                <a16:creationId xmlns:a16="http://schemas.microsoft.com/office/drawing/2014/main" id="{CAE43BFB-9402-CB97-CD08-6B983EA324C3}"/>
              </a:ext>
            </a:extLst>
          </p:cNvPr>
          <p:cNvSpPr/>
          <p:nvPr/>
        </p:nvSpPr>
        <p:spPr>
          <a:xfrm>
            <a:off x="8075613" y="2005957"/>
            <a:ext cx="919424" cy="575212"/>
          </a:xfrm>
          <a:prstGeom prst="roundRect">
            <a:avLst/>
          </a:prstGeom>
          <a:gradFill>
            <a:gsLst>
              <a:gs pos="0">
                <a:schemeClr val="accent1">
                  <a:lumMod val="40000"/>
                  <a:lumOff val="60000"/>
                </a:schemeClr>
              </a:gs>
              <a:gs pos="86000">
                <a:schemeClr val="accent1"/>
              </a:gs>
            </a:gsLst>
            <a:lin ang="3240000" scaled="0"/>
          </a:gradFill>
          <a:ln w="0" cap="flat" cmpd="sng" algn="ctr">
            <a:noFill/>
            <a:prstDash val="solid"/>
            <a:miter lim="800000"/>
          </a:ln>
          <a:effectLst>
            <a:outerShdw blurRad="190500" dist="127000" dir="5400000" sx="105000" sy="105000" algn="t"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20000"/>
              </a:lnSpc>
            </a:pPr>
            <a:r>
              <a:rPr lang="en-US" altLang="zh-CN" sz="2800" b="1" dirty="0">
                <a:solidFill>
                  <a:srgbClr val="FFFFFF"/>
                </a:solidFill>
                <a:cs typeface="+mn-ea"/>
                <a:sym typeface="+mn-lt"/>
              </a:rPr>
              <a:t>02</a:t>
            </a:r>
            <a:endParaRPr lang="zh-CN" altLang="en-US" sz="2800" b="1" dirty="0">
              <a:solidFill>
                <a:srgbClr val="FFFFFF"/>
              </a:solidFill>
              <a:cs typeface="+mn-ea"/>
              <a:sym typeface="+mn-lt"/>
            </a:endParaRPr>
          </a:p>
        </p:txBody>
      </p:sp>
      <p:sp>
        <p:nvSpPr>
          <p:cNvPr id="10" name="矩形: 圆角 9">
            <a:extLst>
              <a:ext uri="{FF2B5EF4-FFF2-40B4-BE49-F238E27FC236}">
                <a16:creationId xmlns:a16="http://schemas.microsoft.com/office/drawing/2014/main" id="{10F73DCC-7ECC-1A8A-EF7E-440046D91B02}"/>
              </a:ext>
            </a:extLst>
          </p:cNvPr>
          <p:cNvSpPr/>
          <p:nvPr/>
        </p:nvSpPr>
        <p:spPr>
          <a:xfrm>
            <a:off x="4691063" y="3789363"/>
            <a:ext cx="919424" cy="575212"/>
          </a:xfrm>
          <a:prstGeom prst="roundRect">
            <a:avLst/>
          </a:prstGeom>
          <a:gradFill>
            <a:gsLst>
              <a:gs pos="0">
                <a:schemeClr val="accent1">
                  <a:lumMod val="40000"/>
                  <a:lumOff val="60000"/>
                </a:schemeClr>
              </a:gs>
              <a:gs pos="86000">
                <a:schemeClr val="accent1"/>
              </a:gs>
            </a:gsLst>
            <a:lin ang="3240000" scaled="0"/>
          </a:gradFill>
          <a:ln w="0" cap="flat" cmpd="sng" algn="ctr">
            <a:noFill/>
            <a:prstDash val="solid"/>
            <a:miter lim="800000"/>
          </a:ln>
          <a:effectLst>
            <a:outerShdw blurRad="190500" dist="127000" dir="5400000" sx="105000" sy="105000" algn="t"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20000"/>
              </a:lnSpc>
            </a:pPr>
            <a:r>
              <a:rPr lang="en-US" altLang="zh-CN" sz="2800" dirty="0">
                <a:solidFill>
                  <a:srgbClr val="FFFFFF"/>
                </a:solidFill>
                <a:cs typeface="+mn-ea"/>
                <a:sym typeface="+mn-lt"/>
              </a:rPr>
              <a:t>03</a:t>
            </a:r>
            <a:endParaRPr lang="zh-CN" altLang="en-US" sz="2800" dirty="0">
              <a:solidFill>
                <a:srgbClr val="FFFFFF"/>
              </a:solidFill>
              <a:cs typeface="+mn-ea"/>
              <a:sym typeface="+mn-lt"/>
            </a:endParaRPr>
          </a:p>
        </p:txBody>
      </p:sp>
      <p:cxnSp>
        <p:nvCxnSpPr>
          <p:cNvPr id="12" name="直接连接符 11">
            <a:extLst>
              <a:ext uri="{FF2B5EF4-FFF2-40B4-BE49-F238E27FC236}">
                <a16:creationId xmlns:a16="http://schemas.microsoft.com/office/drawing/2014/main" id="{6FC24569-4698-BFA7-75A2-9D26621ADE43}"/>
              </a:ext>
            </a:extLst>
          </p:cNvPr>
          <p:cNvCxnSpPr>
            <a:cxnSpLocks/>
          </p:cNvCxnSpPr>
          <p:nvPr/>
        </p:nvCxnSpPr>
        <p:spPr>
          <a:xfrm>
            <a:off x="4727575" y="3249613"/>
            <a:ext cx="5762749"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C49ACFAF-E824-0578-F4C5-C29412B261D6}"/>
              </a:ext>
            </a:extLst>
          </p:cNvPr>
          <p:cNvCxnSpPr>
            <a:cxnSpLocks/>
          </p:cNvCxnSpPr>
          <p:nvPr/>
        </p:nvCxnSpPr>
        <p:spPr>
          <a:xfrm>
            <a:off x="4763808" y="4868863"/>
            <a:ext cx="5762749"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竖排文字占位符 1">
            <a:extLst>
              <a:ext uri="{FF2B5EF4-FFF2-40B4-BE49-F238E27FC236}">
                <a16:creationId xmlns:a16="http://schemas.microsoft.com/office/drawing/2014/main" id="{8757BDA6-D17F-9975-F1B7-45B40B79C558}"/>
              </a:ext>
            </a:extLst>
          </p:cNvPr>
          <p:cNvSpPr>
            <a:spLocks noGrp="1"/>
          </p:cNvSpPr>
          <p:nvPr>
            <p:ph type="body" orient="vert" sz="quarter" idx="10"/>
          </p:nvPr>
        </p:nvSpPr>
        <p:spPr>
          <a:xfrm>
            <a:off x="893920" y="2459504"/>
            <a:ext cx="1514261" cy="1938992"/>
          </a:xfrm>
        </p:spPr>
        <p:txBody>
          <a:bodyPr/>
          <a:lstStyle/>
          <a:p>
            <a:pPr>
              <a:lnSpc>
                <a:spcPct val="120000"/>
              </a:lnSpc>
              <a:spcBef>
                <a:spcPts val="0"/>
              </a:spcBef>
            </a:pPr>
            <a:r>
              <a:rPr lang="zh-CN" altLang="en-US" dirty="0"/>
              <a:t>目录</a:t>
            </a:r>
          </a:p>
        </p:txBody>
      </p:sp>
      <p:sp>
        <p:nvSpPr>
          <p:cNvPr id="3" name="文本框 2">
            <a:extLst>
              <a:ext uri="{FF2B5EF4-FFF2-40B4-BE49-F238E27FC236}">
                <a16:creationId xmlns:a16="http://schemas.microsoft.com/office/drawing/2014/main" id="{51DE20C5-0D3F-9E0F-F773-5FC31C7C5444}"/>
              </a:ext>
            </a:extLst>
          </p:cNvPr>
          <p:cNvSpPr txBox="1"/>
          <p:nvPr/>
        </p:nvSpPr>
        <p:spPr>
          <a:xfrm rot="16200000">
            <a:off x="-59657" y="2795556"/>
            <a:ext cx="6703776" cy="1199046"/>
          </a:xfrm>
          <a:prstGeom prst="rect">
            <a:avLst/>
          </a:prstGeom>
          <a:noFill/>
        </p:spPr>
        <p:txBody>
          <a:bodyPr wrap="square" rtlCol="0">
            <a:spAutoFit/>
          </a:bodyPr>
          <a:lstStyle/>
          <a:p>
            <a:pPr>
              <a:lnSpc>
                <a:spcPct val="120000"/>
              </a:lnSpc>
            </a:pPr>
            <a:r>
              <a:rPr lang="en-US" altLang="zh-CN" sz="6600" dirty="0">
                <a:solidFill>
                  <a:srgbClr val="FFFFFF">
                    <a:alpha val="20000"/>
                  </a:srgbClr>
                </a:solidFill>
                <a:cs typeface="+mn-ea"/>
                <a:sym typeface="+mn-lt"/>
              </a:rPr>
              <a:t>C O N T E N T S</a:t>
            </a:r>
            <a:endParaRPr lang="zh-CN" altLang="en-US" sz="6600" dirty="0">
              <a:solidFill>
                <a:srgbClr val="FFFFFF">
                  <a:alpha val="20000"/>
                </a:srgbClr>
              </a:solidFill>
              <a:cs typeface="+mn-ea"/>
              <a:sym typeface="+mn-lt"/>
            </a:endParaRPr>
          </a:p>
        </p:txBody>
      </p:sp>
    </p:spTree>
    <p:extLst>
      <p:ext uri="{BB962C8B-B14F-4D97-AF65-F5344CB8AC3E}">
        <p14:creationId xmlns:p14="http://schemas.microsoft.com/office/powerpoint/2010/main" val="160316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4F983-4309-4080-6453-982276022834}"/>
              </a:ext>
            </a:extLst>
          </p:cNvPr>
          <p:cNvSpPr>
            <a:spLocks noGrp="1"/>
          </p:cNvSpPr>
          <p:nvPr>
            <p:ph type="title"/>
          </p:nvPr>
        </p:nvSpPr>
        <p:spPr>
          <a:xfrm>
            <a:off x="832483" y="470811"/>
            <a:ext cx="5109091" cy="633187"/>
          </a:xfrm>
        </p:spPr>
        <p:txBody>
          <a:bodyPr wrap="square">
            <a:spAutoFit/>
          </a:bodyPr>
          <a:lstStyle/>
          <a:p>
            <a:pPr>
              <a:lnSpc>
                <a:spcPct val="120000"/>
              </a:lnSpc>
            </a:pPr>
            <a:r>
              <a:rPr lang="zh-CN" altLang="en-US" dirty="0">
                <a:cs typeface="+mn-ea"/>
                <a:sym typeface="+mn-lt"/>
              </a:rPr>
              <a:t>访问</a:t>
            </a:r>
          </a:p>
        </p:txBody>
      </p:sp>
      <p:sp>
        <p:nvSpPr>
          <p:cNvPr id="4" name="文本框 3">
            <a:extLst>
              <a:ext uri="{FF2B5EF4-FFF2-40B4-BE49-F238E27FC236}">
                <a16:creationId xmlns:a16="http://schemas.microsoft.com/office/drawing/2014/main" id="{044A57F3-8EF2-AA8B-E630-9BC260BCDF0D}"/>
              </a:ext>
            </a:extLst>
          </p:cNvPr>
          <p:cNvSpPr txBox="1"/>
          <p:nvPr/>
        </p:nvSpPr>
        <p:spPr>
          <a:xfrm>
            <a:off x="1013577" y="1689960"/>
            <a:ext cx="7945866" cy="2308324"/>
          </a:xfrm>
          <a:prstGeom prst="rect">
            <a:avLst/>
          </a:prstGeom>
          <a:noFill/>
        </p:spPr>
        <p:txBody>
          <a:bodyPr wrap="square">
            <a:spAutoFit/>
          </a:bodyPr>
          <a:lstStyle/>
          <a:p>
            <a:pPr marL="285750" indent="-285750">
              <a:buFontTx/>
              <a:buChar char="-"/>
            </a:pPr>
            <a:r>
              <a:rPr lang="zh-CN" altLang="en-US" dirty="0"/>
              <a:t>在</a:t>
            </a:r>
            <a:r>
              <a:rPr lang="en-US" altLang="zh-CN" dirty="0"/>
              <a:t>multiset</a:t>
            </a:r>
            <a:r>
              <a:rPr lang="zh-CN" altLang="en-US" dirty="0"/>
              <a:t>、</a:t>
            </a:r>
            <a:r>
              <a:rPr lang="en-US" altLang="zh-CN" dirty="0"/>
              <a:t>multimap</a:t>
            </a:r>
            <a:r>
              <a:rPr lang="zh-CN" altLang="en-US" dirty="0"/>
              <a:t>中查找元素，相同的元素会相邻的存储：</a:t>
            </a:r>
            <a:endParaRPr lang="en-US" altLang="zh-CN" dirty="0"/>
          </a:p>
          <a:p>
            <a:pPr marL="285750" indent="-285750">
              <a:buFontTx/>
              <a:buChar char="-"/>
            </a:pPr>
            <a:endParaRPr lang="en-US" altLang="zh-CN" dirty="0"/>
          </a:p>
          <a:p>
            <a:r>
              <a:rPr lang="en-US" altLang="zh-CN" dirty="0"/>
              <a:t>1</a:t>
            </a:r>
            <a:r>
              <a:rPr lang="zh-CN" altLang="en-US" dirty="0"/>
              <a:t>、获取边界</a:t>
            </a:r>
            <a:endParaRPr lang="en-US" altLang="zh-CN" dirty="0"/>
          </a:p>
          <a:p>
            <a:endParaRPr lang="zh-CN" altLang="en-US" dirty="0"/>
          </a:p>
          <a:p>
            <a:r>
              <a:rPr lang="en-US" altLang="zh-CN" dirty="0"/>
              <a:t>2</a:t>
            </a:r>
            <a:r>
              <a:rPr lang="zh-CN" altLang="en-US" dirty="0"/>
              <a:t>、迭代器遍历</a:t>
            </a:r>
          </a:p>
          <a:p>
            <a:r>
              <a:rPr lang="zh-CN" altLang="en-US" dirty="0"/>
              <a:t>法</a:t>
            </a:r>
            <a:r>
              <a:rPr lang="en-US" altLang="zh-CN" dirty="0"/>
              <a:t>1 </a:t>
            </a:r>
            <a:r>
              <a:rPr lang="zh-CN" altLang="en-US" dirty="0"/>
              <a:t>：</a:t>
            </a:r>
            <a:r>
              <a:rPr lang="en-US" altLang="zh-CN" dirty="0"/>
              <a:t>find()</a:t>
            </a:r>
            <a:r>
              <a:rPr lang="zh-CN" altLang="en-US" dirty="0"/>
              <a:t>获取首边界，</a:t>
            </a:r>
            <a:r>
              <a:rPr lang="en-US" altLang="zh-CN" dirty="0"/>
              <a:t>count()</a:t>
            </a:r>
            <a:r>
              <a:rPr lang="zh-CN" altLang="en-US" dirty="0"/>
              <a:t>获取个数</a:t>
            </a:r>
          </a:p>
          <a:p>
            <a:r>
              <a:rPr lang="zh-CN" altLang="en-US" dirty="0"/>
              <a:t>法</a:t>
            </a:r>
            <a:r>
              <a:rPr lang="en-US" altLang="zh-CN" dirty="0"/>
              <a:t>2</a:t>
            </a:r>
            <a:r>
              <a:rPr lang="zh-CN" altLang="en-US" dirty="0"/>
              <a:t>：</a:t>
            </a:r>
            <a:r>
              <a:rPr lang="en-US" altLang="zh-CN" dirty="0" err="1"/>
              <a:t>c.lower_bound</a:t>
            </a:r>
            <a:r>
              <a:rPr lang="en-US" altLang="zh-CN" dirty="0"/>
              <a:t>()</a:t>
            </a:r>
            <a:r>
              <a:rPr lang="zh-CN" altLang="en-US" dirty="0"/>
              <a:t>获取首边界，</a:t>
            </a:r>
            <a:r>
              <a:rPr lang="en-US" altLang="zh-CN" dirty="0" err="1"/>
              <a:t>c.upper_bound</a:t>
            </a:r>
            <a:r>
              <a:rPr lang="en-US" altLang="zh-CN" dirty="0"/>
              <a:t>()</a:t>
            </a:r>
            <a:r>
              <a:rPr lang="zh-CN" altLang="en-US" dirty="0"/>
              <a:t>获取尾边界</a:t>
            </a:r>
          </a:p>
          <a:p>
            <a:r>
              <a:rPr lang="zh-CN" altLang="en-US" dirty="0"/>
              <a:t>法</a:t>
            </a:r>
            <a:r>
              <a:rPr lang="en-US" altLang="zh-CN" dirty="0"/>
              <a:t>3</a:t>
            </a:r>
            <a:r>
              <a:rPr lang="zh-CN" altLang="en-US" dirty="0"/>
              <a:t>：</a:t>
            </a:r>
            <a:r>
              <a:rPr lang="en-US" altLang="zh-CN" dirty="0" err="1"/>
              <a:t>equal_range</a:t>
            </a:r>
            <a:r>
              <a:rPr lang="en-US" altLang="zh-CN" dirty="0"/>
              <a:t>() </a:t>
            </a:r>
            <a:r>
              <a:rPr lang="zh-CN" altLang="en-US" dirty="0"/>
              <a:t>获取首尾边界</a:t>
            </a:r>
          </a:p>
        </p:txBody>
      </p:sp>
    </p:spTree>
    <p:extLst>
      <p:ext uri="{BB962C8B-B14F-4D97-AF65-F5344CB8AC3E}">
        <p14:creationId xmlns:p14="http://schemas.microsoft.com/office/powerpoint/2010/main" val="1325306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4F983-4309-4080-6453-982276022834}"/>
              </a:ext>
            </a:extLst>
          </p:cNvPr>
          <p:cNvSpPr>
            <a:spLocks noGrp="1"/>
          </p:cNvSpPr>
          <p:nvPr>
            <p:ph type="title"/>
          </p:nvPr>
        </p:nvSpPr>
        <p:spPr>
          <a:xfrm>
            <a:off x="832483" y="470811"/>
            <a:ext cx="5109091" cy="633187"/>
          </a:xfrm>
        </p:spPr>
        <p:txBody>
          <a:bodyPr wrap="square">
            <a:spAutoFit/>
          </a:bodyPr>
          <a:lstStyle/>
          <a:p>
            <a:pPr>
              <a:lnSpc>
                <a:spcPct val="120000"/>
              </a:lnSpc>
            </a:pPr>
            <a:r>
              <a:rPr lang="zh-CN" altLang="en-US" dirty="0">
                <a:cs typeface="+mn-ea"/>
                <a:sym typeface="+mn-lt"/>
              </a:rPr>
              <a:t>访问</a:t>
            </a:r>
          </a:p>
        </p:txBody>
      </p:sp>
      <p:sp>
        <p:nvSpPr>
          <p:cNvPr id="7" name="文本框 6">
            <a:extLst>
              <a:ext uri="{FF2B5EF4-FFF2-40B4-BE49-F238E27FC236}">
                <a16:creationId xmlns:a16="http://schemas.microsoft.com/office/drawing/2014/main" id="{1E6478E7-597E-7896-D286-F5908F4743B8}"/>
              </a:ext>
            </a:extLst>
          </p:cNvPr>
          <p:cNvSpPr txBox="1"/>
          <p:nvPr/>
        </p:nvSpPr>
        <p:spPr>
          <a:xfrm>
            <a:off x="832483" y="1414423"/>
            <a:ext cx="6096000" cy="4524315"/>
          </a:xfrm>
          <a:prstGeom prst="rect">
            <a:avLst/>
          </a:prstGeom>
          <a:noFill/>
        </p:spPr>
        <p:txBody>
          <a:bodyPr wrap="square">
            <a:spAutoFit/>
          </a:bodyPr>
          <a:lstStyle/>
          <a:p>
            <a:r>
              <a:rPr lang="en-US" altLang="zh-CN" b="1" dirty="0"/>
              <a:t>map</a:t>
            </a:r>
            <a:r>
              <a:rPr lang="zh-CN" altLang="en-US" b="1" dirty="0"/>
              <a:t>的下标操作</a:t>
            </a:r>
          </a:p>
          <a:p>
            <a:endParaRPr lang="zh-CN" altLang="en-US" dirty="0"/>
          </a:p>
          <a:p>
            <a:r>
              <a:rPr lang="en-US" altLang="zh-CN" dirty="0"/>
              <a:t>- </a:t>
            </a:r>
            <a:r>
              <a:rPr lang="zh-CN" altLang="en-US" dirty="0"/>
              <a:t>不能对</a:t>
            </a:r>
            <a:r>
              <a:rPr lang="en-US" altLang="zh-CN" dirty="0"/>
              <a:t>multimap\</a:t>
            </a:r>
            <a:r>
              <a:rPr lang="en-US" altLang="zh-CN" dirty="0" err="1"/>
              <a:t>unodered_multimap</a:t>
            </a:r>
            <a:r>
              <a:rPr lang="zh-CN" altLang="en-US" dirty="0"/>
              <a:t>操作，单边不确定</a:t>
            </a:r>
          </a:p>
          <a:p>
            <a:endParaRPr lang="zh-CN" altLang="en-US" dirty="0"/>
          </a:p>
          <a:p>
            <a:r>
              <a:rPr lang="en-US" altLang="zh-CN" dirty="0"/>
              <a:t>- </a:t>
            </a:r>
            <a:r>
              <a:rPr lang="zh-CN" altLang="en-US" dirty="0"/>
              <a:t>下标运算符</a:t>
            </a:r>
            <a:r>
              <a:rPr lang="en-US" altLang="zh-CN" dirty="0"/>
              <a:t>[ ] </a:t>
            </a:r>
            <a:r>
              <a:rPr lang="zh-CN" altLang="en-US" dirty="0"/>
              <a:t>：</a:t>
            </a:r>
            <a:r>
              <a:rPr lang="en-US" altLang="zh-CN" dirty="0"/>
              <a:t>map[key ] </a:t>
            </a:r>
          </a:p>
          <a:p>
            <a:endParaRPr lang="en-US" altLang="zh-CN" dirty="0"/>
          </a:p>
          <a:p>
            <a:r>
              <a:rPr lang="en-US" altLang="zh-CN" dirty="0"/>
              <a:t>   </a:t>
            </a:r>
            <a:r>
              <a:rPr lang="zh-CN" altLang="en-US" dirty="0"/>
              <a:t>如果不存在，则新建一个并插入，关联值进行值初始化；</a:t>
            </a:r>
          </a:p>
          <a:p>
            <a:endParaRPr lang="zh-CN" altLang="en-US" dirty="0"/>
          </a:p>
          <a:p>
            <a:r>
              <a:rPr lang="zh-CN" altLang="en-US" dirty="0"/>
              <a:t>  </a:t>
            </a:r>
            <a:r>
              <a:rPr lang="en-US" altLang="zh-CN" dirty="0"/>
              <a:t>- </a:t>
            </a:r>
            <a:r>
              <a:rPr lang="zh-CN" altLang="en-US" dirty="0"/>
              <a:t>通常解引用一个迭代器所返回的类型与下标运算符所返回的类型一样</a:t>
            </a:r>
          </a:p>
          <a:p>
            <a:endParaRPr lang="zh-CN" altLang="en-US" dirty="0"/>
          </a:p>
          <a:p>
            <a:r>
              <a:rPr lang="zh-CN" altLang="en-US" dirty="0"/>
              <a:t>    但是</a:t>
            </a:r>
            <a:r>
              <a:rPr lang="en-US" altLang="zh-CN" dirty="0"/>
              <a:t>map</a:t>
            </a:r>
            <a:r>
              <a:rPr lang="zh-CN" altLang="en-US" dirty="0"/>
              <a:t>，下标运算获得是</a:t>
            </a:r>
            <a:r>
              <a:rPr lang="en-US" altLang="zh-CN" dirty="0" err="1"/>
              <a:t>mapped_type</a:t>
            </a:r>
            <a:r>
              <a:rPr lang="zh-CN" altLang="en-US" dirty="0"/>
              <a:t>对象；解引用</a:t>
            </a:r>
            <a:r>
              <a:rPr lang="en-US" altLang="zh-CN" dirty="0"/>
              <a:t>map</a:t>
            </a:r>
            <a:r>
              <a:rPr lang="zh-CN" altLang="en-US" dirty="0"/>
              <a:t>迭代器获得的是</a:t>
            </a:r>
            <a:r>
              <a:rPr lang="en-US" altLang="zh-CN" dirty="0" err="1"/>
              <a:t>value_type</a:t>
            </a:r>
            <a:r>
              <a:rPr lang="zh-CN" altLang="en-US" dirty="0"/>
              <a:t>对象</a:t>
            </a:r>
          </a:p>
          <a:p>
            <a:endParaRPr lang="zh-CN" altLang="en-US" dirty="0"/>
          </a:p>
          <a:p>
            <a:r>
              <a:rPr lang="en-US" altLang="zh-CN" dirty="0"/>
              <a:t>- at</a:t>
            </a:r>
            <a:r>
              <a:rPr lang="zh-CN" altLang="en-US" dirty="0"/>
              <a:t>函数 ：</a:t>
            </a:r>
            <a:r>
              <a:rPr lang="en-US" altLang="zh-CN" dirty="0"/>
              <a:t>map.at(key) </a:t>
            </a:r>
            <a:r>
              <a:rPr lang="zh-CN" altLang="en-US" dirty="0"/>
              <a:t>，如果不存在，抛出</a:t>
            </a:r>
            <a:r>
              <a:rPr lang="en-US" altLang="zh-CN" dirty="0" err="1"/>
              <a:t>out_of_range</a:t>
            </a:r>
            <a:r>
              <a:rPr lang="zh-CN" altLang="en-US" dirty="0"/>
              <a:t>异常</a:t>
            </a:r>
          </a:p>
        </p:txBody>
      </p:sp>
    </p:spTree>
    <p:extLst>
      <p:ext uri="{BB962C8B-B14F-4D97-AF65-F5344CB8AC3E}">
        <p14:creationId xmlns:p14="http://schemas.microsoft.com/office/powerpoint/2010/main" val="119776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F232126-2083-4F93-2A82-F4746C6BC860}"/>
              </a:ext>
            </a:extLst>
          </p:cNvPr>
          <p:cNvSpPr>
            <a:spLocks noGrp="1"/>
          </p:cNvSpPr>
          <p:nvPr>
            <p:ph type="body" sz="quarter" idx="10"/>
          </p:nvPr>
        </p:nvSpPr>
        <p:spPr>
          <a:xfrm>
            <a:off x="3840574" y="893787"/>
            <a:ext cx="4510850" cy="5070427"/>
          </a:xfrm>
        </p:spPr>
        <p:txBody>
          <a:bodyPr/>
          <a:lstStyle/>
          <a:p>
            <a:pPr>
              <a:lnSpc>
                <a:spcPct val="120000"/>
              </a:lnSpc>
              <a:spcBef>
                <a:spcPts val="0"/>
              </a:spcBef>
            </a:pPr>
            <a:r>
              <a:rPr lang="en-US" altLang="zh-CN" dirty="0"/>
              <a:t>03</a:t>
            </a:r>
            <a:endParaRPr lang="zh-CN" altLang="en-US" dirty="0"/>
          </a:p>
        </p:txBody>
      </p:sp>
      <p:sp>
        <p:nvSpPr>
          <p:cNvPr id="8" name="矩形 7">
            <a:extLst>
              <a:ext uri="{FF2B5EF4-FFF2-40B4-BE49-F238E27FC236}">
                <a16:creationId xmlns:a16="http://schemas.microsoft.com/office/drawing/2014/main" id="{6FE12E8F-592D-8167-FB14-54C9863FDDB8}"/>
              </a:ext>
            </a:extLst>
          </p:cNvPr>
          <p:cNvSpPr/>
          <p:nvPr/>
        </p:nvSpPr>
        <p:spPr>
          <a:xfrm>
            <a:off x="3290794" y="2956316"/>
            <a:ext cx="5607049" cy="924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3" name="文本占位符 2">
            <a:extLst>
              <a:ext uri="{FF2B5EF4-FFF2-40B4-BE49-F238E27FC236}">
                <a16:creationId xmlns:a16="http://schemas.microsoft.com/office/drawing/2014/main" id="{6445520D-00E0-2395-17DA-581075BFADA6}"/>
              </a:ext>
            </a:extLst>
          </p:cNvPr>
          <p:cNvSpPr>
            <a:spLocks noGrp="1"/>
          </p:cNvSpPr>
          <p:nvPr>
            <p:ph type="body" sz="quarter" idx="11"/>
          </p:nvPr>
        </p:nvSpPr>
        <p:spPr>
          <a:xfrm>
            <a:off x="4557121" y="3012986"/>
            <a:ext cx="3077766" cy="811312"/>
          </a:xfrm>
        </p:spPr>
        <p:txBody>
          <a:bodyPr/>
          <a:lstStyle/>
          <a:p>
            <a:pPr>
              <a:lnSpc>
                <a:spcPct val="120000"/>
              </a:lnSpc>
              <a:spcBef>
                <a:spcPts val="0"/>
              </a:spcBef>
            </a:pPr>
            <a:r>
              <a:rPr lang="zh-CN" altLang="en-US" dirty="0"/>
              <a:t>关键字要求</a:t>
            </a:r>
            <a:endParaRPr lang="en-US" altLang="zh-CN" dirty="0"/>
          </a:p>
        </p:txBody>
      </p:sp>
    </p:spTree>
    <p:extLst>
      <p:ext uri="{BB962C8B-B14F-4D97-AF65-F5344CB8AC3E}">
        <p14:creationId xmlns:p14="http://schemas.microsoft.com/office/powerpoint/2010/main" val="1198765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54B5D94-0DB9-BA9F-B9BF-5B15C3274C76}"/>
              </a:ext>
            </a:extLst>
          </p:cNvPr>
          <p:cNvSpPr>
            <a:spLocks noGrp="1"/>
          </p:cNvSpPr>
          <p:nvPr>
            <p:ph type="title"/>
          </p:nvPr>
        </p:nvSpPr>
        <p:spPr>
          <a:xfrm>
            <a:off x="832483" y="470811"/>
            <a:ext cx="5109091" cy="633187"/>
          </a:xfrm>
        </p:spPr>
        <p:txBody>
          <a:bodyPr wrap="square">
            <a:spAutoFit/>
          </a:bodyPr>
          <a:lstStyle/>
          <a:p>
            <a:pPr>
              <a:lnSpc>
                <a:spcPct val="120000"/>
              </a:lnSpc>
            </a:pPr>
            <a:r>
              <a:rPr lang="zh-CN" altLang="en-US" dirty="0">
                <a:cs typeface="+mn-ea"/>
                <a:sym typeface="+mn-lt"/>
              </a:rPr>
              <a:t>有序容器</a:t>
            </a:r>
            <a:r>
              <a:rPr lang="en-US" altLang="zh-CN" dirty="0">
                <a:cs typeface="+mn-ea"/>
                <a:sym typeface="+mn-lt"/>
              </a:rPr>
              <a:t>-</a:t>
            </a:r>
            <a:r>
              <a:rPr lang="zh-CN" altLang="en-US" dirty="0">
                <a:cs typeface="+mn-ea"/>
                <a:sym typeface="+mn-lt"/>
              </a:rPr>
              <a:t>关键字要求</a:t>
            </a:r>
          </a:p>
        </p:txBody>
      </p:sp>
      <p:grpSp>
        <p:nvGrpSpPr>
          <p:cNvPr id="7" name="组合 6">
            <a:extLst>
              <a:ext uri="{FF2B5EF4-FFF2-40B4-BE49-F238E27FC236}">
                <a16:creationId xmlns:a16="http://schemas.microsoft.com/office/drawing/2014/main" id="{F8AE1E23-C48D-0C78-9D01-CAEA0F0DF3AC}"/>
              </a:ext>
            </a:extLst>
          </p:cNvPr>
          <p:cNvGrpSpPr/>
          <p:nvPr/>
        </p:nvGrpSpPr>
        <p:grpSpPr>
          <a:xfrm>
            <a:off x="716542" y="1258349"/>
            <a:ext cx="10758915" cy="5128840"/>
            <a:chOff x="756810" y="1929297"/>
            <a:chExt cx="3294000" cy="1688400"/>
          </a:xfrm>
        </p:grpSpPr>
        <p:sp>
          <p:nvSpPr>
            <p:cNvPr id="4" name="矩形: 圆角 3">
              <a:extLst>
                <a:ext uri="{FF2B5EF4-FFF2-40B4-BE49-F238E27FC236}">
                  <a16:creationId xmlns:a16="http://schemas.microsoft.com/office/drawing/2014/main" id="{087B3EA7-D3E1-EAB1-2944-9E047EC57B04}"/>
                </a:ext>
              </a:extLst>
            </p:cNvPr>
            <p:cNvSpPr/>
            <p:nvPr/>
          </p:nvSpPr>
          <p:spPr>
            <a:xfrm>
              <a:off x="756810" y="1929297"/>
              <a:ext cx="3294000" cy="1688400"/>
            </a:xfrm>
            <a:prstGeom prst="roundRect">
              <a:avLst>
                <a:gd name="adj" fmla="val 4387"/>
              </a:avLst>
            </a:prstGeom>
            <a:solidFill>
              <a:schemeClr val="accent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6" name="文本框 5">
              <a:extLst>
                <a:ext uri="{FF2B5EF4-FFF2-40B4-BE49-F238E27FC236}">
                  <a16:creationId xmlns:a16="http://schemas.microsoft.com/office/drawing/2014/main" id="{8BD4A127-B89E-5CFB-FEC7-539173E3EE8B}"/>
                </a:ext>
              </a:extLst>
            </p:cNvPr>
            <p:cNvSpPr txBox="1"/>
            <p:nvPr/>
          </p:nvSpPr>
          <p:spPr>
            <a:xfrm>
              <a:off x="756810" y="2060575"/>
              <a:ext cx="3290400" cy="146258"/>
            </a:xfrm>
            <a:prstGeom prst="rect">
              <a:avLst/>
            </a:prstGeom>
            <a:noFill/>
            <a:effectLst/>
          </p:spPr>
          <p:txBody>
            <a:bodyPr wrap="square" rtlCol="0">
              <a:spAutoFit/>
            </a:bodyPr>
            <a:lstStyle>
              <a:defPPr>
                <a:defRPr lang="zh-CN"/>
              </a:defPPr>
              <a:lvl1pPr>
                <a:lnSpc>
                  <a:spcPct val="120000"/>
                </a:lnSpc>
                <a:defRPr sz="1400"/>
              </a:lvl1pPr>
            </a:lstStyle>
            <a:p>
              <a:pPr marL="69750"/>
              <a:endParaRPr lang="zh-CN" altLang="en-US" sz="2000" dirty="0">
                <a:solidFill>
                  <a:schemeClr val="tx2"/>
                </a:solidFill>
                <a:cs typeface="+mn-ea"/>
                <a:sym typeface="+mn-lt"/>
              </a:endParaRPr>
            </a:p>
          </p:txBody>
        </p:sp>
      </p:grpSp>
      <p:sp>
        <p:nvSpPr>
          <p:cNvPr id="29" name="文本框 28">
            <a:extLst>
              <a:ext uri="{FF2B5EF4-FFF2-40B4-BE49-F238E27FC236}">
                <a16:creationId xmlns:a16="http://schemas.microsoft.com/office/drawing/2014/main" id="{1B4A1E13-DFA4-1F83-A557-667FA969AD9D}"/>
              </a:ext>
            </a:extLst>
          </p:cNvPr>
          <p:cNvSpPr txBox="1"/>
          <p:nvPr/>
        </p:nvSpPr>
        <p:spPr>
          <a:xfrm>
            <a:off x="1171575" y="1744187"/>
            <a:ext cx="8909974" cy="4093428"/>
          </a:xfrm>
          <a:prstGeom prst="rect">
            <a:avLst/>
          </a:prstGeom>
          <a:noFill/>
        </p:spPr>
        <p:txBody>
          <a:bodyPr wrap="square">
            <a:spAutoFit/>
          </a:bodyPr>
          <a:lstStyle/>
          <a:p>
            <a:r>
              <a:rPr lang="zh-CN" altLang="en-US" sz="2000" i="0" dirty="0">
                <a:effectLst/>
                <a:latin typeface="+mn-ea"/>
              </a:rPr>
              <a:t>默认标准库下用关键字类型的</a:t>
            </a:r>
            <a:r>
              <a:rPr lang="en-US" altLang="zh-CN" sz="2000" i="0" dirty="0">
                <a:effectLst/>
                <a:latin typeface="+mn-ea"/>
              </a:rPr>
              <a:t>&lt; </a:t>
            </a:r>
            <a:r>
              <a:rPr lang="zh-CN" altLang="en-US" sz="2000" i="0" dirty="0">
                <a:effectLst/>
                <a:latin typeface="+mn-ea"/>
              </a:rPr>
              <a:t>运算符来比较两个关键字</a:t>
            </a:r>
            <a:endParaRPr lang="en-US" altLang="zh-CN" sz="2000" i="0" dirty="0">
              <a:effectLst/>
              <a:latin typeface="+mn-ea"/>
            </a:endParaRPr>
          </a:p>
          <a:p>
            <a:r>
              <a:rPr lang="en-US" altLang="zh-CN" sz="2000" i="0" dirty="0">
                <a:effectLst/>
                <a:latin typeface="+mn-ea"/>
              </a:rPr>
              <a:t>Set </a:t>
            </a:r>
            <a:r>
              <a:rPr lang="zh-CN" altLang="en-US" sz="2000" i="0" dirty="0">
                <a:effectLst/>
                <a:latin typeface="+mn-ea"/>
              </a:rPr>
              <a:t>容器存放自定义数据时，有两种方式</a:t>
            </a:r>
            <a:endParaRPr lang="en-US" altLang="zh-CN" sz="2000" dirty="0">
              <a:latin typeface="+mn-ea"/>
            </a:endParaRPr>
          </a:p>
          <a:p>
            <a:r>
              <a:rPr lang="en-US" altLang="zh-CN" sz="2000" dirty="0">
                <a:latin typeface="+mn-ea"/>
              </a:rPr>
              <a:t>( 1 </a:t>
            </a:r>
            <a:r>
              <a:rPr lang="zh-CN" altLang="en-US" sz="2000" dirty="0">
                <a:latin typeface="+mn-ea"/>
              </a:rPr>
              <a:t>）定义自定义结构体时，</a:t>
            </a:r>
            <a:r>
              <a:rPr lang="zh-CN" altLang="en-US" sz="2000" i="0" dirty="0">
                <a:effectLst/>
                <a:latin typeface="+mn-ea"/>
              </a:rPr>
              <a:t>重载</a:t>
            </a:r>
            <a:r>
              <a:rPr lang="en-US" altLang="zh-CN" sz="2000" i="0" dirty="0">
                <a:effectLst/>
                <a:latin typeface="+mn-ea"/>
              </a:rPr>
              <a:t>&lt;</a:t>
            </a:r>
            <a:r>
              <a:rPr lang="zh-CN" altLang="en-US" sz="2000" i="0" dirty="0">
                <a:effectLst/>
                <a:latin typeface="+mn-ea"/>
              </a:rPr>
              <a:t>运算符</a:t>
            </a:r>
            <a:endParaRPr lang="en-US" altLang="zh-CN" sz="2000" dirty="0">
              <a:latin typeface="+mn-ea"/>
            </a:endParaRPr>
          </a:p>
          <a:p>
            <a:endParaRPr lang="en-US" altLang="zh-CN" sz="2000" dirty="0"/>
          </a:p>
          <a:p>
            <a:r>
              <a:rPr lang="en-US" altLang="zh-CN" sz="2000" dirty="0"/>
              <a:t>      </a:t>
            </a:r>
            <a:r>
              <a:rPr lang="zh-CN" altLang="en-US" sz="2000" dirty="0"/>
              <a:t>自定义操作代替关键字上的</a:t>
            </a:r>
            <a:r>
              <a:rPr lang="en-US" altLang="zh-CN" sz="2000" dirty="0"/>
              <a:t>&lt; </a:t>
            </a:r>
            <a:r>
              <a:rPr lang="zh-CN" altLang="en-US" sz="2000" dirty="0"/>
              <a:t>运算符时，必须满足严格弱序</a:t>
            </a:r>
            <a:endParaRPr lang="en-US" altLang="zh-CN" sz="2000" dirty="0"/>
          </a:p>
          <a:p>
            <a:r>
              <a:rPr lang="zh-CN" altLang="en-US" sz="2000" b="0" i="0" dirty="0">
                <a:solidFill>
                  <a:srgbClr val="333333"/>
                </a:solidFill>
                <a:effectLst/>
                <a:latin typeface="PingFang SC"/>
              </a:rPr>
              <a:t>（严格是说在判断的时候会用</a:t>
            </a:r>
            <a:r>
              <a:rPr lang="en-US" altLang="zh-CN" sz="2000" b="0" i="0" dirty="0">
                <a:solidFill>
                  <a:srgbClr val="333333"/>
                </a:solidFill>
                <a:effectLst/>
                <a:latin typeface="PingFang SC"/>
              </a:rPr>
              <a:t>“&lt;”</a:t>
            </a:r>
            <a:r>
              <a:rPr lang="zh-CN" altLang="en-US" sz="2000" b="0" i="0" dirty="0">
                <a:solidFill>
                  <a:srgbClr val="333333"/>
                </a:solidFill>
                <a:effectLst/>
                <a:latin typeface="PingFang SC"/>
              </a:rPr>
              <a:t>，而不是</a:t>
            </a:r>
            <a:r>
              <a:rPr lang="en-US" altLang="zh-CN" sz="2000" b="0" i="0" dirty="0">
                <a:solidFill>
                  <a:srgbClr val="333333"/>
                </a:solidFill>
                <a:effectLst/>
                <a:latin typeface="PingFang SC"/>
              </a:rPr>
              <a:t>“&lt;=”</a:t>
            </a:r>
            <a:r>
              <a:rPr lang="zh-CN" altLang="en-US" sz="2000" b="0" i="0" dirty="0">
                <a:solidFill>
                  <a:srgbClr val="333333"/>
                </a:solidFill>
                <a:effectLst/>
                <a:latin typeface="PingFang SC"/>
              </a:rPr>
              <a:t>，弱排序是因为，一旦</a:t>
            </a:r>
            <a:r>
              <a:rPr lang="en-US" altLang="zh-CN" sz="2000" b="0" i="0" dirty="0">
                <a:solidFill>
                  <a:srgbClr val="333333"/>
                </a:solidFill>
                <a:effectLst/>
                <a:latin typeface="PingFang SC"/>
              </a:rPr>
              <a:t>“&lt;”</a:t>
            </a:r>
            <a:r>
              <a:rPr lang="zh-CN" altLang="en-US" sz="2000" b="0" i="0" dirty="0">
                <a:solidFill>
                  <a:srgbClr val="333333"/>
                </a:solidFill>
                <a:effectLst/>
                <a:latin typeface="PingFang SC"/>
              </a:rPr>
              <a:t>成立便认为存在</a:t>
            </a:r>
            <a:r>
              <a:rPr lang="en-US" altLang="zh-CN" sz="2000" b="0" i="0" dirty="0">
                <a:solidFill>
                  <a:srgbClr val="333333"/>
                </a:solidFill>
                <a:effectLst/>
                <a:latin typeface="PingFang SC"/>
              </a:rPr>
              <a:t>“&lt;”</a:t>
            </a:r>
            <a:r>
              <a:rPr lang="zh-CN" altLang="en-US" sz="2000" b="0" i="0" dirty="0">
                <a:solidFill>
                  <a:srgbClr val="333333"/>
                </a:solidFill>
                <a:effectLst/>
                <a:latin typeface="PingFang SC"/>
              </a:rPr>
              <a:t>关系，返回</a:t>
            </a:r>
            <a:r>
              <a:rPr lang="en-US" altLang="zh-CN" sz="2000" b="0" i="0" dirty="0" err="1">
                <a:solidFill>
                  <a:srgbClr val="333333"/>
                </a:solidFill>
                <a:effectLst/>
                <a:latin typeface="PingFang SC"/>
              </a:rPr>
              <a:t>ture</a:t>
            </a:r>
            <a:r>
              <a:rPr lang="zh-CN" altLang="en-US" sz="2000" b="0" i="0" dirty="0">
                <a:solidFill>
                  <a:srgbClr val="333333"/>
                </a:solidFill>
                <a:effectLst/>
                <a:latin typeface="PingFang SC"/>
              </a:rPr>
              <a:t>，而忽略了</a:t>
            </a:r>
            <a:r>
              <a:rPr lang="en-US" altLang="zh-CN" sz="2000" b="0" i="0" dirty="0">
                <a:solidFill>
                  <a:srgbClr val="333333"/>
                </a:solidFill>
                <a:effectLst/>
                <a:latin typeface="PingFang SC"/>
              </a:rPr>
              <a:t>“=”</a:t>
            </a:r>
            <a:r>
              <a:rPr lang="zh-CN" altLang="en-US" sz="2000" b="0" i="0" dirty="0">
                <a:solidFill>
                  <a:srgbClr val="333333"/>
                </a:solidFill>
                <a:effectLst/>
                <a:latin typeface="PingFang SC"/>
              </a:rPr>
              <a:t>关系和</a:t>
            </a:r>
            <a:r>
              <a:rPr lang="en-US" altLang="zh-CN" sz="2000" b="0" i="0" dirty="0">
                <a:solidFill>
                  <a:srgbClr val="333333"/>
                </a:solidFill>
                <a:effectLst/>
                <a:latin typeface="PingFang SC"/>
              </a:rPr>
              <a:t>“&gt;”</a:t>
            </a:r>
            <a:r>
              <a:rPr lang="zh-CN" altLang="en-US" sz="2000" b="0" i="0" dirty="0">
                <a:solidFill>
                  <a:srgbClr val="333333"/>
                </a:solidFill>
                <a:effectLst/>
                <a:latin typeface="PingFang SC"/>
              </a:rPr>
              <a:t>区别，把它们归结为</a:t>
            </a:r>
            <a:r>
              <a:rPr lang="en-US" altLang="zh-CN" sz="2000" b="0" i="0" dirty="0">
                <a:solidFill>
                  <a:srgbClr val="333333"/>
                </a:solidFill>
                <a:effectLst/>
                <a:latin typeface="PingFang SC"/>
              </a:rPr>
              <a:t>false</a:t>
            </a:r>
            <a:r>
              <a:rPr lang="zh-CN" altLang="en-US" sz="2000" b="0" i="0" dirty="0">
                <a:solidFill>
                  <a:srgbClr val="333333"/>
                </a:solidFill>
                <a:effectLst/>
                <a:latin typeface="PingFang SC"/>
              </a:rPr>
              <a:t>。）</a:t>
            </a:r>
            <a:endParaRPr lang="en-US" altLang="zh-CN" sz="2000" dirty="0"/>
          </a:p>
          <a:p>
            <a:r>
              <a:rPr lang="en-US" altLang="zh-CN" sz="2000" dirty="0"/>
              <a:t>    - </a:t>
            </a:r>
            <a:r>
              <a:rPr lang="zh-CN" altLang="en-US" sz="2000" dirty="0"/>
              <a:t>两个关键字不能同时 小于等于 对方</a:t>
            </a:r>
          </a:p>
          <a:p>
            <a:r>
              <a:rPr lang="en-US" altLang="zh-CN" sz="2000" dirty="0"/>
              <a:t>    - k1</a:t>
            </a:r>
            <a:r>
              <a:rPr lang="zh-CN" altLang="en-US" sz="2000" dirty="0"/>
              <a:t>小于等于</a:t>
            </a:r>
            <a:r>
              <a:rPr lang="en-US" altLang="zh-CN" sz="2000" dirty="0"/>
              <a:t>k2 ,</a:t>
            </a:r>
            <a:r>
              <a:rPr lang="zh-CN" altLang="en-US" sz="2000" dirty="0"/>
              <a:t>且 </a:t>
            </a:r>
            <a:r>
              <a:rPr lang="en-US" altLang="zh-CN" sz="2000" dirty="0"/>
              <a:t>k2</a:t>
            </a:r>
            <a:r>
              <a:rPr lang="zh-CN" altLang="en-US" sz="2000" dirty="0"/>
              <a:t>小于等于</a:t>
            </a:r>
            <a:r>
              <a:rPr lang="en-US" altLang="zh-CN" sz="2000" dirty="0"/>
              <a:t>k3 ,</a:t>
            </a:r>
            <a:r>
              <a:rPr lang="zh-CN" altLang="en-US" sz="2000" dirty="0"/>
              <a:t>则 </a:t>
            </a:r>
            <a:r>
              <a:rPr lang="en-US" altLang="zh-CN" sz="2000" dirty="0"/>
              <a:t>k1</a:t>
            </a:r>
            <a:r>
              <a:rPr lang="zh-CN" altLang="en-US" sz="2000" dirty="0"/>
              <a:t>必须小于等于 </a:t>
            </a:r>
            <a:r>
              <a:rPr lang="en-US" altLang="zh-CN" sz="2000" dirty="0"/>
              <a:t>k3</a:t>
            </a:r>
          </a:p>
          <a:p>
            <a:r>
              <a:rPr lang="en-US" altLang="zh-CN" sz="2000" dirty="0"/>
              <a:t>    - </a:t>
            </a:r>
            <a:r>
              <a:rPr lang="zh-CN" altLang="en-US" sz="2000" dirty="0"/>
              <a:t>若两个关键字互相都不小于等于另一个，则这两个关键字等价，等价也有传递性</a:t>
            </a:r>
            <a:endParaRPr lang="en-US" altLang="zh-CN" sz="2000" i="0" dirty="0">
              <a:effectLst/>
              <a:latin typeface="+mn-ea"/>
            </a:endParaRPr>
          </a:p>
          <a:p>
            <a:r>
              <a:rPr lang="en-US" altLang="zh-CN" sz="2000" dirty="0">
                <a:latin typeface="+mn-ea"/>
              </a:rPr>
              <a:t>(</a:t>
            </a:r>
            <a:r>
              <a:rPr lang="zh-CN" altLang="en-US" sz="2000" dirty="0">
                <a:latin typeface="+mn-ea"/>
              </a:rPr>
              <a:t> </a:t>
            </a:r>
            <a:r>
              <a:rPr lang="en-US" altLang="zh-CN" sz="2000" dirty="0">
                <a:latin typeface="+mn-ea"/>
              </a:rPr>
              <a:t>2 </a:t>
            </a:r>
            <a:r>
              <a:rPr lang="zh-CN" altLang="en-US" sz="2000" dirty="0">
                <a:latin typeface="+mn-ea"/>
              </a:rPr>
              <a:t>）定义</a:t>
            </a:r>
            <a:r>
              <a:rPr lang="en-US" altLang="zh-CN" sz="2000" dirty="0">
                <a:latin typeface="+mn-ea"/>
              </a:rPr>
              <a:t>Set</a:t>
            </a:r>
            <a:r>
              <a:rPr lang="zh-CN" altLang="en-US" sz="2000" dirty="0">
                <a:latin typeface="+mn-ea"/>
              </a:rPr>
              <a:t>容器时传入定义好的类</a:t>
            </a:r>
            <a:r>
              <a:rPr lang="en-US" altLang="zh-CN" sz="2000" dirty="0">
                <a:latin typeface="+mn-ea"/>
              </a:rPr>
              <a:t>(</a:t>
            </a:r>
            <a:r>
              <a:rPr lang="zh-CN" altLang="en-US" sz="2000" dirty="0">
                <a:latin typeface="+mn-ea"/>
              </a:rPr>
              <a:t>仿函数</a:t>
            </a:r>
            <a:r>
              <a:rPr lang="en-US" altLang="zh-CN" sz="2000" dirty="0">
                <a:latin typeface="+mn-ea"/>
              </a:rPr>
              <a:t>)</a:t>
            </a:r>
            <a:r>
              <a:rPr lang="zh-CN" altLang="en-US" sz="2000" dirty="0">
                <a:latin typeface="+mn-ea"/>
              </a:rPr>
              <a:t>或比较函数</a:t>
            </a:r>
            <a:endParaRPr lang="en-US" altLang="zh-CN" sz="2000" dirty="0">
              <a:latin typeface="+mn-ea"/>
            </a:endParaRPr>
          </a:p>
        </p:txBody>
      </p:sp>
    </p:spTree>
    <p:extLst>
      <p:ext uri="{BB962C8B-B14F-4D97-AF65-F5344CB8AC3E}">
        <p14:creationId xmlns:p14="http://schemas.microsoft.com/office/powerpoint/2010/main" val="1483552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54B5D94-0DB9-BA9F-B9BF-5B15C3274C76}"/>
              </a:ext>
            </a:extLst>
          </p:cNvPr>
          <p:cNvSpPr>
            <a:spLocks noGrp="1"/>
          </p:cNvSpPr>
          <p:nvPr>
            <p:ph type="title"/>
          </p:nvPr>
        </p:nvSpPr>
        <p:spPr>
          <a:xfrm>
            <a:off x="832483" y="348325"/>
            <a:ext cx="6272992" cy="633187"/>
          </a:xfrm>
        </p:spPr>
        <p:txBody>
          <a:bodyPr wrap="square">
            <a:spAutoFit/>
          </a:bodyPr>
          <a:lstStyle/>
          <a:p>
            <a:pPr>
              <a:lnSpc>
                <a:spcPct val="120000"/>
              </a:lnSpc>
            </a:pPr>
            <a:r>
              <a:rPr lang="zh-CN" altLang="en-US" dirty="0">
                <a:cs typeface="+mn-ea"/>
                <a:sym typeface="+mn-lt"/>
              </a:rPr>
              <a:t>有序容器</a:t>
            </a:r>
            <a:r>
              <a:rPr lang="en-US" altLang="zh-CN" dirty="0">
                <a:cs typeface="+mn-ea"/>
                <a:sym typeface="+mn-lt"/>
              </a:rPr>
              <a:t>-</a:t>
            </a:r>
            <a:r>
              <a:rPr lang="zh-CN" altLang="en-US" dirty="0">
                <a:cs typeface="+mn-ea"/>
                <a:sym typeface="+mn-lt"/>
              </a:rPr>
              <a:t>关键字要求</a:t>
            </a:r>
            <a:r>
              <a:rPr lang="en-US" altLang="zh-CN" dirty="0">
                <a:cs typeface="+mn-ea"/>
                <a:sym typeface="+mn-lt"/>
              </a:rPr>
              <a:t>-</a:t>
            </a:r>
            <a:r>
              <a:rPr lang="zh-CN" altLang="en-US" dirty="0">
                <a:cs typeface="+mn-ea"/>
                <a:sym typeface="+mn-lt"/>
              </a:rPr>
              <a:t>重载</a:t>
            </a:r>
            <a:r>
              <a:rPr lang="en-US" altLang="zh-CN" dirty="0">
                <a:cs typeface="+mn-ea"/>
                <a:sym typeface="+mn-lt"/>
              </a:rPr>
              <a:t>&lt;</a:t>
            </a:r>
            <a:endParaRPr lang="zh-CN" altLang="en-US" dirty="0">
              <a:cs typeface="+mn-ea"/>
              <a:sym typeface="+mn-lt"/>
            </a:endParaRPr>
          </a:p>
        </p:txBody>
      </p:sp>
      <p:sp>
        <p:nvSpPr>
          <p:cNvPr id="2" name="矩形: 圆角 1">
            <a:extLst>
              <a:ext uri="{FF2B5EF4-FFF2-40B4-BE49-F238E27FC236}">
                <a16:creationId xmlns:a16="http://schemas.microsoft.com/office/drawing/2014/main" id="{FDEB0FF2-47B9-3B51-CEB9-970D3C4ED158}"/>
              </a:ext>
            </a:extLst>
          </p:cNvPr>
          <p:cNvSpPr/>
          <p:nvPr/>
        </p:nvSpPr>
        <p:spPr>
          <a:xfrm>
            <a:off x="522091" y="1367405"/>
            <a:ext cx="4410636" cy="398477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altLang="zh-CN" sz="1600" dirty="0">
                <a:solidFill>
                  <a:schemeClr val="tx1"/>
                </a:solidFill>
              </a:rPr>
              <a:t>class Person{</a:t>
            </a:r>
          </a:p>
          <a:p>
            <a:r>
              <a:rPr lang="en-US" altLang="zh-CN" sz="1600" dirty="0">
                <a:solidFill>
                  <a:schemeClr val="tx1"/>
                </a:solidFill>
              </a:rPr>
              <a:t>public:	</a:t>
            </a:r>
          </a:p>
          <a:p>
            <a:r>
              <a:rPr lang="en-US" altLang="zh-CN" sz="1600" dirty="0">
                <a:solidFill>
                  <a:schemeClr val="tx1"/>
                </a:solidFill>
              </a:rPr>
              <a:t>string name;	</a:t>
            </a:r>
          </a:p>
          <a:p>
            <a:r>
              <a:rPr lang="en-US" altLang="zh-CN" sz="1600" dirty="0">
                <a:solidFill>
                  <a:schemeClr val="tx1"/>
                </a:solidFill>
              </a:rPr>
              <a:t>int age;	</a:t>
            </a:r>
          </a:p>
          <a:p>
            <a:r>
              <a:rPr lang="en-US" altLang="zh-CN" sz="1600" dirty="0">
                <a:solidFill>
                  <a:schemeClr val="tx1"/>
                </a:solidFill>
              </a:rPr>
              <a:t>Person(string name, int age)	</a:t>
            </a:r>
          </a:p>
          <a:p>
            <a:r>
              <a:rPr lang="en-US" altLang="zh-CN" sz="1600" dirty="0">
                <a:solidFill>
                  <a:schemeClr val="tx1"/>
                </a:solidFill>
              </a:rPr>
              <a:t>{		</a:t>
            </a:r>
          </a:p>
          <a:p>
            <a:r>
              <a:rPr lang="en-US" altLang="zh-CN" sz="1600" dirty="0">
                <a:solidFill>
                  <a:schemeClr val="tx1"/>
                </a:solidFill>
              </a:rPr>
              <a:t>this-&gt; name = name;		</a:t>
            </a:r>
          </a:p>
          <a:p>
            <a:r>
              <a:rPr lang="en-US" altLang="zh-CN" sz="1600" dirty="0">
                <a:solidFill>
                  <a:schemeClr val="tx1"/>
                </a:solidFill>
              </a:rPr>
              <a:t>this-&gt; age = age;	</a:t>
            </a:r>
          </a:p>
          <a:p>
            <a:r>
              <a:rPr lang="en-US" altLang="zh-CN" sz="1600" dirty="0">
                <a:solidFill>
                  <a:schemeClr val="tx1"/>
                </a:solidFill>
              </a:rPr>
              <a:t>}	    </a:t>
            </a:r>
          </a:p>
          <a:p>
            <a:r>
              <a:rPr lang="en-US" altLang="zh-CN" sz="1600" dirty="0">
                <a:solidFill>
                  <a:schemeClr val="tx1"/>
                </a:solidFill>
              </a:rPr>
              <a:t>//</a:t>
            </a:r>
            <a:r>
              <a:rPr lang="zh-CN" altLang="en-US" sz="1600" dirty="0">
                <a:solidFill>
                  <a:schemeClr val="tx1"/>
                </a:solidFill>
              </a:rPr>
              <a:t>方法一：重载</a:t>
            </a:r>
            <a:r>
              <a:rPr lang="en-US" altLang="zh-CN" sz="1600" dirty="0">
                <a:solidFill>
                  <a:schemeClr val="tx1"/>
                </a:solidFill>
              </a:rPr>
              <a:t>&lt;</a:t>
            </a:r>
            <a:r>
              <a:rPr lang="zh-CN" altLang="en-US" sz="1600" dirty="0">
                <a:solidFill>
                  <a:schemeClr val="tx1"/>
                </a:solidFill>
              </a:rPr>
              <a:t>运算符 小</a:t>
            </a:r>
            <a:r>
              <a:rPr lang="en-US" altLang="zh-CN" sz="1600" dirty="0">
                <a:solidFill>
                  <a:schemeClr val="tx1"/>
                </a:solidFill>
              </a:rPr>
              <a:t>‐‐&gt;</a:t>
            </a:r>
            <a:r>
              <a:rPr lang="zh-CN" altLang="en-US" sz="1600" dirty="0">
                <a:solidFill>
                  <a:schemeClr val="tx1"/>
                </a:solidFill>
              </a:rPr>
              <a:t>大	</a:t>
            </a:r>
            <a:endParaRPr lang="en-US" altLang="zh-CN" sz="1600" dirty="0">
              <a:solidFill>
                <a:schemeClr val="tx1"/>
              </a:solidFill>
            </a:endParaRPr>
          </a:p>
          <a:p>
            <a:r>
              <a:rPr lang="en-US" altLang="zh-CN" sz="1600" dirty="0">
                <a:solidFill>
                  <a:schemeClr val="tx1"/>
                </a:solidFill>
              </a:rPr>
              <a:t>bool operator&lt; (const Person &amp;</a:t>
            </a:r>
            <a:r>
              <a:rPr lang="en-US" altLang="zh-CN" sz="1600" dirty="0" err="1">
                <a:solidFill>
                  <a:schemeClr val="tx1"/>
                </a:solidFill>
              </a:rPr>
              <a:t>ob</a:t>
            </a:r>
            <a:r>
              <a:rPr lang="en-US" altLang="zh-CN" sz="1600" dirty="0">
                <a:solidFill>
                  <a:schemeClr val="tx1"/>
                </a:solidFill>
              </a:rPr>
              <a:t>) {</a:t>
            </a:r>
          </a:p>
          <a:p>
            <a:r>
              <a:rPr lang="en-US" altLang="zh-CN" sz="1600" dirty="0">
                <a:solidFill>
                  <a:schemeClr val="tx1"/>
                </a:solidFill>
              </a:rPr>
              <a:t>	  return this-&gt; age &lt; </a:t>
            </a:r>
            <a:r>
              <a:rPr lang="en-US" altLang="zh-CN" sz="1600" dirty="0" err="1">
                <a:solidFill>
                  <a:schemeClr val="tx1"/>
                </a:solidFill>
              </a:rPr>
              <a:t>ob.age</a:t>
            </a:r>
            <a:r>
              <a:rPr lang="en-US" altLang="zh-CN" sz="1600" dirty="0">
                <a:solidFill>
                  <a:schemeClr val="tx1"/>
                </a:solidFill>
              </a:rPr>
              <a:t>;</a:t>
            </a:r>
          </a:p>
          <a:p>
            <a:r>
              <a:rPr lang="en-US" altLang="zh-CN" sz="1600" dirty="0">
                <a:solidFill>
                  <a:schemeClr val="tx1"/>
                </a:solidFill>
              </a:rPr>
              <a:t>     }</a:t>
            </a:r>
          </a:p>
          <a:p>
            <a:r>
              <a:rPr lang="en-US" altLang="zh-CN" sz="1600" dirty="0">
                <a:solidFill>
                  <a:schemeClr val="tx1"/>
                </a:solidFill>
              </a:rPr>
              <a:t>};</a:t>
            </a:r>
          </a:p>
        </p:txBody>
      </p:sp>
      <p:sp>
        <p:nvSpPr>
          <p:cNvPr id="5" name="矩形: 圆角 4">
            <a:extLst>
              <a:ext uri="{FF2B5EF4-FFF2-40B4-BE49-F238E27FC236}">
                <a16:creationId xmlns:a16="http://schemas.microsoft.com/office/drawing/2014/main" id="{E788B58F-7F77-F5EA-7A1C-50F8C5EC7602}"/>
              </a:ext>
            </a:extLst>
          </p:cNvPr>
          <p:cNvSpPr/>
          <p:nvPr/>
        </p:nvSpPr>
        <p:spPr>
          <a:xfrm>
            <a:off x="5514938" y="1300293"/>
            <a:ext cx="6078647" cy="405188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altLang="zh-CN" sz="1600" dirty="0">
                <a:solidFill>
                  <a:schemeClr val="tx1"/>
                </a:solidFill>
              </a:rPr>
              <a:t>void test()</a:t>
            </a:r>
          </a:p>
          <a:p>
            <a:r>
              <a:rPr lang="en-US" altLang="zh-CN" sz="1600" dirty="0">
                <a:solidFill>
                  <a:schemeClr val="tx1"/>
                </a:solidFill>
              </a:rPr>
              <a:t>{</a:t>
            </a:r>
          </a:p>
          <a:p>
            <a:r>
              <a:rPr lang="en-US" altLang="zh-CN" sz="1600" dirty="0">
                <a:solidFill>
                  <a:schemeClr val="tx1"/>
                </a:solidFill>
              </a:rPr>
              <a:t>set&lt;Person&gt; s;</a:t>
            </a:r>
          </a:p>
          <a:p>
            <a:r>
              <a:rPr lang="en-US" altLang="zh-CN" sz="1600" dirty="0" err="1">
                <a:solidFill>
                  <a:schemeClr val="tx1"/>
                </a:solidFill>
              </a:rPr>
              <a:t>s.insert</a:t>
            </a:r>
            <a:r>
              <a:rPr lang="en-US" altLang="zh-CN" sz="1600" dirty="0">
                <a:solidFill>
                  <a:schemeClr val="tx1"/>
                </a:solidFill>
              </a:rPr>
              <a:t>(Person(“A", 19));</a:t>
            </a:r>
          </a:p>
          <a:p>
            <a:r>
              <a:rPr lang="en-US" altLang="zh-CN" sz="1600" dirty="0" err="1">
                <a:solidFill>
                  <a:schemeClr val="tx1"/>
                </a:solidFill>
              </a:rPr>
              <a:t>s.insert</a:t>
            </a:r>
            <a:r>
              <a:rPr lang="en-US" altLang="zh-CN" sz="1600" dirty="0">
                <a:solidFill>
                  <a:schemeClr val="tx1"/>
                </a:solidFill>
              </a:rPr>
              <a:t>(Person(“B", 18));</a:t>
            </a:r>
          </a:p>
          <a:p>
            <a:r>
              <a:rPr lang="en-US" altLang="zh-CN" sz="1600" dirty="0" err="1">
                <a:solidFill>
                  <a:schemeClr val="tx1"/>
                </a:solidFill>
              </a:rPr>
              <a:t>s.insert</a:t>
            </a:r>
            <a:r>
              <a:rPr lang="en-US" altLang="zh-CN" sz="1600" dirty="0">
                <a:solidFill>
                  <a:schemeClr val="tx1"/>
                </a:solidFill>
              </a:rPr>
              <a:t>(Person(“C", 21));</a:t>
            </a:r>
          </a:p>
          <a:p>
            <a:r>
              <a:rPr lang="en-US" altLang="zh-CN" sz="1600" dirty="0" err="1">
                <a:solidFill>
                  <a:schemeClr val="tx1"/>
                </a:solidFill>
              </a:rPr>
              <a:t>s.insert</a:t>
            </a:r>
            <a:r>
              <a:rPr lang="en-US" altLang="zh-CN" sz="1600" dirty="0">
                <a:solidFill>
                  <a:schemeClr val="tx1"/>
                </a:solidFill>
              </a:rPr>
              <a:t>(Person(“D", 29));</a:t>
            </a:r>
          </a:p>
          <a:p>
            <a:r>
              <a:rPr lang="en-US" altLang="zh-CN" sz="1600" dirty="0">
                <a:solidFill>
                  <a:schemeClr val="tx1"/>
                </a:solidFill>
              </a:rPr>
              <a:t>		</a:t>
            </a:r>
          </a:p>
          <a:p>
            <a:r>
              <a:rPr lang="en-US" altLang="zh-CN" sz="1600" dirty="0">
                <a:solidFill>
                  <a:schemeClr val="tx1"/>
                </a:solidFill>
              </a:rPr>
              <a:t> </a:t>
            </a:r>
            <a:r>
              <a:rPr lang="en-US" altLang="zh-CN" sz="1600" dirty="0" err="1">
                <a:solidFill>
                  <a:schemeClr val="tx1"/>
                </a:solidFill>
              </a:rPr>
              <a:t>for_each</a:t>
            </a:r>
            <a:r>
              <a:rPr lang="en-US" altLang="zh-CN" sz="1600" dirty="0">
                <a:solidFill>
                  <a:schemeClr val="tx1"/>
                </a:solidFill>
              </a:rPr>
              <a:t>(</a:t>
            </a:r>
            <a:r>
              <a:rPr lang="en-US" altLang="zh-CN" sz="1600" dirty="0" err="1">
                <a:solidFill>
                  <a:schemeClr val="tx1"/>
                </a:solidFill>
              </a:rPr>
              <a:t>s.begin</a:t>
            </a:r>
            <a:r>
              <a:rPr lang="en-US" altLang="zh-CN" sz="1600" dirty="0">
                <a:solidFill>
                  <a:schemeClr val="tx1"/>
                </a:solidFill>
              </a:rPr>
              <a:t>(), </a:t>
            </a:r>
            <a:r>
              <a:rPr lang="en-US" altLang="zh-CN" sz="1600" dirty="0" err="1">
                <a:solidFill>
                  <a:schemeClr val="tx1"/>
                </a:solidFill>
              </a:rPr>
              <a:t>s.end</a:t>
            </a:r>
            <a:r>
              <a:rPr lang="en-US" altLang="zh-CN" sz="1600" dirty="0">
                <a:solidFill>
                  <a:schemeClr val="tx1"/>
                </a:solidFill>
              </a:rPr>
              <a:t>(), [](Person </a:t>
            </a:r>
            <a:r>
              <a:rPr lang="en-US" altLang="zh-CN" sz="1600" dirty="0" err="1">
                <a:solidFill>
                  <a:schemeClr val="tx1"/>
                </a:solidFill>
              </a:rPr>
              <a:t>val</a:t>
            </a:r>
            <a:r>
              <a:rPr lang="en-US" altLang="zh-CN" sz="1600" dirty="0">
                <a:solidFill>
                  <a:schemeClr val="tx1"/>
                </a:solidFill>
              </a:rPr>
              <a:t>) {</a:t>
            </a:r>
          </a:p>
          <a:p>
            <a:r>
              <a:rPr lang="en-US" altLang="zh-CN" sz="1600" dirty="0">
                <a:solidFill>
                  <a:schemeClr val="tx1"/>
                </a:solidFill>
              </a:rPr>
              <a:t>  </a:t>
            </a:r>
            <a:r>
              <a:rPr lang="en-US" altLang="zh-CN" sz="1600" dirty="0" err="1">
                <a:solidFill>
                  <a:schemeClr val="tx1"/>
                </a:solidFill>
              </a:rPr>
              <a:t>cout</a:t>
            </a:r>
            <a:r>
              <a:rPr lang="en-US" altLang="zh-CN" sz="1600" dirty="0">
                <a:solidFill>
                  <a:schemeClr val="tx1"/>
                </a:solidFill>
              </a:rPr>
              <a:t> &lt;&lt; "name=" &lt;&lt;val.name&lt;&lt; ", age="&lt;&lt; </a:t>
            </a:r>
            <a:r>
              <a:rPr lang="en-US" altLang="zh-CN" sz="1600" dirty="0" err="1">
                <a:solidFill>
                  <a:schemeClr val="tx1"/>
                </a:solidFill>
              </a:rPr>
              <a:t>val.age</a:t>
            </a:r>
            <a:r>
              <a:rPr lang="en-US" altLang="zh-CN" sz="1600" dirty="0">
                <a:solidFill>
                  <a:schemeClr val="tx1"/>
                </a:solidFill>
              </a:rPr>
              <a:t> &lt;&lt; </a:t>
            </a:r>
            <a:r>
              <a:rPr lang="en-US" altLang="zh-CN" sz="1600" dirty="0" err="1">
                <a:solidFill>
                  <a:schemeClr val="tx1"/>
                </a:solidFill>
              </a:rPr>
              <a:t>endl</a:t>
            </a:r>
            <a:r>
              <a:rPr lang="en-US" altLang="zh-CN" sz="1600" dirty="0">
                <a:solidFill>
                  <a:schemeClr val="tx1"/>
                </a:solidFill>
              </a:rPr>
              <a:t>;}</a:t>
            </a:r>
          </a:p>
          <a:p>
            <a:r>
              <a:rPr lang="en-US" altLang="zh-CN" sz="1600" dirty="0">
                <a:solidFill>
                  <a:schemeClr val="tx1"/>
                </a:solidFill>
              </a:rPr>
              <a:t>  );</a:t>
            </a:r>
          </a:p>
          <a:p>
            <a:r>
              <a:rPr lang="en-US" altLang="zh-CN" sz="1600" dirty="0">
                <a:solidFill>
                  <a:schemeClr val="tx1"/>
                </a:solidFill>
              </a:rPr>
              <a:t> }</a:t>
            </a:r>
          </a:p>
          <a:p>
            <a:r>
              <a:rPr lang="en-US" altLang="zh-CN" sz="1200" dirty="0">
                <a:solidFill>
                  <a:schemeClr val="tx1"/>
                </a:solidFill>
              </a:rPr>
              <a:t> </a:t>
            </a:r>
          </a:p>
          <a:p>
            <a:r>
              <a:rPr lang="zh-CN" altLang="en-US" sz="1200" dirty="0">
                <a:solidFill>
                  <a:schemeClr val="tx1"/>
                </a:solidFill>
              </a:rPr>
              <a:t> </a:t>
            </a:r>
          </a:p>
        </p:txBody>
      </p:sp>
    </p:spTree>
    <p:extLst>
      <p:ext uri="{BB962C8B-B14F-4D97-AF65-F5344CB8AC3E}">
        <p14:creationId xmlns:p14="http://schemas.microsoft.com/office/powerpoint/2010/main" val="316983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54B5D94-0DB9-BA9F-B9BF-5B15C3274C76}"/>
              </a:ext>
            </a:extLst>
          </p:cNvPr>
          <p:cNvSpPr>
            <a:spLocks noGrp="1"/>
          </p:cNvSpPr>
          <p:nvPr>
            <p:ph type="title"/>
          </p:nvPr>
        </p:nvSpPr>
        <p:spPr>
          <a:xfrm>
            <a:off x="832483" y="348325"/>
            <a:ext cx="6272992" cy="633187"/>
          </a:xfrm>
        </p:spPr>
        <p:txBody>
          <a:bodyPr wrap="square">
            <a:spAutoFit/>
          </a:bodyPr>
          <a:lstStyle/>
          <a:p>
            <a:pPr>
              <a:lnSpc>
                <a:spcPct val="120000"/>
              </a:lnSpc>
            </a:pPr>
            <a:r>
              <a:rPr lang="zh-CN" altLang="en-US" dirty="0">
                <a:cs typeface="+mn-ea"/>
                <a:sym typeface="+mn-lt"/>
              </a:rPr>
              <a:t>有序容器</a:t>
            </a:r>
            <a:r>
              <a:rPr lang="en-US" altLang="zh-CN" dirty="0">
                <a:cs typeface="+mn-ea"/>
                <a:sym typeface="+mn-lt"/>
              </a:rPr>
              <a:t>-</a:t>
            </a:r>
            <a:r>
              <a:rPr lang="zh-CN" altLang="en-US" dirty="0">
                <a:cs typeface="+mn-ea"/>
                <a:sym typeface="+mn-lt"/>
              </a:rPr>
              <a:t>关键字要求</a:t>
            </a:r>
            <a:r>
              <a:rPr lang="en-US" altLang="zh-CN" dirty="0">
                <a:cs typeface="+mn-ea"/>
                <a:sym typeface="+mn-lt"/>
              </a:rPr>
              <a:t>-</a:t>
            </a:r>
            <a:r>
              <a:rPr lang="zh-CN" altLang="en-US" dirty="0">
                <a:cs typeface="+mn-ea"/>
                <a:sym typeface="+mn-lt"/>
              </a:rPr>
              <a:t>定义仿函数</a:t>
            </a:r>
          </a:p>
        </p:txBody>
      </p:sp>
      <p:sp>
        <p:nvSpPr>
          <p:cNvPr id="2" name="矩形: 圆角 1">
            <a:extLst>
              <a:ext uri="{FF2B5EF4-FFF2-40B4-BE49-F238E27FC236}">
                <a16:creationId xmlns:a16="http://schemas.microsoft.com/office/drawing/2014/main" id="{FDEB0FF2-47B9-3B51-CEB9-970D3C4ED158}"/>
              </a:ext>
            </a:extLst>
          </p:cNvPr>
          <p:cNvSpPr/>
          <p:nvPr/>
        </p:nvSpPr>
        <p:spPr>
          <a:xfrm>
            <a:off x="60697" y="1325461"/>
            <a:ext cx="5870320" cy="398477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endParaRPr lang="en-US" altLang="zh-CN" sz="1600" dirty="0">
              <a:solidFill>
                <a:schemeClr val="tx1"/>
              </a:solidFill>
            </a:endParaRPr>
          </a:p>
          <a:p>
            <a:r>
              <a:rPr lang="en-US" altLang="zh-CN" sz="1600" dirty="0">
                <a:solidFill>
                  <a:schemeClr val="tx1"/>
                </a:solidFill>
              </a:rPr>
              <a:t>class </a:t>
            </a:r>
            <a:r>
              <a:rPr lang="en-US" altLang="zh-CN" sz="1600" dirty="0" err="1">
                <a:solidFill>
                  <a:schemeClr val="tx1"/>
                </a:solidFill>
              </a:rPr>
              <a:t>myGreaterPerson</a:t>
            </a:r>
            <a:endParaRPr lang="en-US" altLang="zh-CN" sz="1600" dirty="0">
              <a:solidFill>
                <a:schemeClr val="tx1"/>
              </a:solidFill>
            </a:endParaRPr>
          </a:p>
          <a:p>
            <a:r>
              <a:rPr lang="en-US" altLang="zh-CN" sz="1600" dirty="0">
                <a:solidFill>
                  <a:schemeClr val="tx1"/>
                </a:solidFill>
              </a:rPr>
              <a:t>{</a:t>
            </a:r>
          </a:p>
          <a:p>
            <a:r>
              <a:rPr lang="en-US" altLang="zh-CN" sz="1600" dirty="0">
                <a:solidFill>
                  <a:schemeClr val="tx1"/>
                </a:solidFill>
              </a:rPr>
              <a:t>public:</a:t>
            </a:r>
          </a:p>
          <a:p>
            <a:r>
              <a:rPr lang="en-US" altLang="zh-CN" sz="1600" dirty="0">
                <a:solidFill>
                  <a:schemeClr val="tx1"/>
                </a:solidFill>
              </a:rPr>
              <a:t>    bool operator()(const Person &amp;ob1, const Person &amp;ob2)const</a:t>
            </a:r>
          </a:p>
          <a:p>
            <a:r>
              <a:rPr lang="en-US" altLang="zh-CN" sz="1600" dirty="0">
                <a:solidFill>
                  <a:schemeClr val="tx1"/>
                </a:solidFill>
              </a:rPr>
              <a:t>    {</a:t>
            </a:r>
          </a:p>
          <a:p>
            <a:r>
              <a:rPr lang="en-US" altLang="zh-CN" sz="1600" dirty="0">
                <a:solidFill>
                  <a:schemeClr val="tx1"/>
                </a:solidFill>
              </a:rPr>
              <a:t>	   return ob1.age &gt; ob2.age;</a:t>
            </a:r>
          </a:p>
          <a:p>
            <a:r>
              <a:rPr lang="en-US" altLang="zh-CN" sz="1600" dirty="0">
                <a:solidFill>
                  <a:schemeClr val="tx1"/>
                </a:solidFill>
              </a:rPr>
              <a:t>     }</a:t>
            </a:r>
          </a:p>
          <a:p>
            <a:r>
              <a:rPr lang="en-US" altLang="zh-CN" sz="1600" dirty="0">
                <a:solidFill>
                  <a:schemeClr val="tx1"/>
                </a:solidFill>
              </a:rPr>
              <a:t>}</a:t>
            </a:r>
          </a:p>
        </p:txBody>
      </p:sp>
      <p:sp>
        <p:nvSpPr>
          <p:cNvPr id="5" name="矩形: 圆角 4">
            <a:extLst>
              <a:ext uri="{FF2B5EF4-FFF2-40B4-BE49-F238E27FC236}">
                <a16:creationId xmlns:a16="http://schemas.microsoft.com/office/drawing/2014/main" id="{E788B58F-7F77-F5EA-7A1C-50F8C5EC7602}"/>
              </a:ext>
            </a:extLst>
          </p:cNvPr>
          <p:cNvSpPr/>
          <p:nvPr/>
        </p:nvSpPr>
        <p:spPr>
          <a:xfrm>
            <a:off x="6052656" y="1258349"/>
            <a:ext cx="6078647" cy="405188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altLang="zh-CN" sz="1600" dirty="0">
                <a:solidFill>
                  <a:schemeClr val="tx1"/>
                </a:solidFill>
              </a:rPr>
              <a:t>void test()</a:t>
            </a:r>
          </a:p>
          <a:p>
            <a:r>
              <a:rPr lang="en-US" altLang="zh-CN" sz="1600" dirty="0">
                <a:solidFill>
                  <a:schemeClr val="tx1"/>
                </a:solidFill>
              </a:rPr>
              <a:t>{</a:t>
            </a:r>
          </a:p>
          <a:p>
            <a:r>
              <a:rPr lang="en-US" altLang="zh-CN" sz="1600" dirty="0">
                <a:solidFill>
                  <a:schemeClr val="tx1"/>
                </a:solidFill>
              </a:rPr>
              <a:t>set&lt;Person , </a:t>
            </a:r>
            <a:r>
              <a:rPr lang="en-US" altLang="zh-CN" sz="1600" dirty="0" err="1">
                <a:solidFill>
                  <a:schemeClr val="tx1"/>
                </a:solidFill>
              </a:rPr>
              <a:t>myGreaterPerson</a:t>
            </a:r>
            <a:r>
              <a:rPr lang="en-US" altLang="zh-CN" sz="1600" dirty="0">
                <a:solidFill>
                  <a:schemeClr val="tx1"/>
                </a:solidFill>
              </a:rPr>
              <a:t>&gt; s;</a:t>
            </a:r>
          </a:p>
          <a:p>
            <a:r>
              <a:rPr lang="en-US" altLang="zh-CN" sz="1600" dirty="0" err="1">
                <a:solidFill>
                  <a:schemeClr val="tx1"/>
                </a:solidFill>
              </a:rPr>
              <a:t>s.insert</a:t>
            </a:r>
            <a:r>
              <a:rPr lang="en-US" altLang="zh-CN" sz="1600" dirty="0">
                <a:solidFill>
                  <a:schemeClr val="tx1"/>
                </a:solidFill>
              </a:rPr>
              <a:t>(Person(“A", 19));</a:t>
            </a:r>
          </a:p>
          <a:p>
            <a:r>
              <a:rPr lang="en-US" altLang="zh-CN" sz="1600" dirty="0" err="1">
                <a:solidFill>
                  <a:schemeClr val="tx1"/>
                </a:solidFill>
              </a:rPr>
              <a:t>s.insert</a:t>
            </a:r>
            <a:r>
              <a:rPr lang="en-US" altLang="zh-CN" sz="1600" dirty="0">
                <a:solidFill>
                  <a:schemeClr val="tx1"/>
                </a:solidFill>
              </a:rPr>
              <a:t>(Person(“B", 18));</a:t>
            </a:r>
          </a:p>
          <a:p>
            <a:r>
              <a:rPr lang="en-US" altLang="zh-CN" sz="1600" dirty="0" err="1">
                <a:solidFill>
                  <a:schemeClr val="tx1"/>
                </a:solidFill>
              </a:rPr>
              <a:t>s.insert</a:t>
            </a:r>
            <a:r>
              <a:rPr lang="en-US" altLang="zh-CN" sz="1600" dirty="0">
                <a:solidFill>
                  <a:schemeClr val="tx1"/>
                </a:solidFill>
              </a:rPr>
              <a:t>(Person(“C", 21));</a:t>
            </a:r>
          </a:p>
          <a:p>
            <a:r>
              <a:rPr lang="en-US" altLang="zh-CN" sz="1600" dirty="0" err="1">
                <a:solidFill>
                  <a:schemeClr val="tx1"/>
                </a:solidFill>
              </a:rPr>
              <a:t>s.insert</a:t>
            </a:r>
            <a:r>
              <a:rPr lang="en-US" altLang="zh-CN" sz="1600" dirty="0">
                <a:solidFill>
                  <a:schemeClr val="tx1"/>
                </a:solidFill>
              </a:rPr>
              <a:t>(Person(“D", 29));</a:t>
            </a:r>
          </a:p>
          <a:p>
            <a:r>
              <a:rPr lang="en-US" altLang="zh-CN" sz="1600" dirty="0">
                <a:solidFill>
                  <a:schemeClr val="tx1"/>
                </a:solidFill>
              </a:rPr>
              <a:t>		</a:t>
            </a:r>
          </a:p>
          <a:p>
            <a:r>
              <a:rPr lang="en-US" altLang="zh-CN" sz="1600" dirty="0">
                <a:solidFill>
                  <a:schemeClr val="tx1"/>
                </a:solidFill>
              </a:rPr>
              <a:t> </a:t>
            </a:r>
            <a:r>
              <a:rPr lang="en-US" altLang="zh-CN" sz="1600" dirty="0" err="1">
                <a:solidFill>
                  <a:schemeClr val="tx1"/>
                </a:solidFill>
              </a:rPr>
              <a:t>for_each</a:t>
            </a:r>
            <a:r>
              <a:rPr lang="en-US" altLang="zh-CN" sz="1600" dirty="0">
                <a:solidFill>
                  <a:schemeClr val="tx1"/>
                </a:solidFill>
              </a:rPr>
              <a:t>(</a:t>
            </a:r>
            <a:r>
              <a:rPr lang="en-US" altLang="zh-CN" sz="1600" dirty="0" err="1">
                <a:solidFill>
                  <a:schemeClr val="tx1"/>
                </a:solidFill>
              </a:rPr>
              <a:t>s.begin</a:t>
            </a:r>
            <a:r>
              <a:rPr lang="en-US" altLang="zh-CN" sz="1600" dirty="0">
                <a:solidFill>
                  <a:schemeClr val="tx1"/>
                </a:solidFill>
              </a:rPr>
              <a:t>(), </a:t>
            </a:r>
            <a:r>
              <a:rPr lang="en-US" altLang="zh-CN" sz="1600" dirty="0" err="1">
                <a:solidFill>
                  <a:schemeClr val="tx1"/>
                </a:solidFill>
              </a:rPr>
              <a:t>s.end</a:t>
            </a:r>
            <a:r>
              <a:rPr lang="en-US" altLang="zh-CN" sz="1600" dirty="0">
                <a:solidFill>
                  <a:schemeClr val="tx1"/>
                </a:solidFill>
              </a:rPr>
              <a:t>(), [](Person </a:t>
            </a:r>
            <a:r>
              <a:rPr lang="en-US" altLang="zh-CN" sz="1600" dirty="0" err="1">
                <a:solidFill>
                  <a:schemeClr val="tx1"/>
                </a:solidFill>
              </a:rPr>
              <a:t>val</a:t>
            </a:r>
            <a:r>
              <a:rPr lang="en-US" altLang="zh-CN" sz="1600" dirty="0">
                <a:solidFill>
                  <a:schemeClr val="tx1"/>
                </a:solidFill>
              </a:rPr>
              <a:t>) {</a:t>
            </a:r>
          </a:p>
          <a:p>
            <a:r>
              <a:rPr lang="en-US" altLang="zh-CN" sz="1600" dirty="0">
                <a:solidFill>
                  <a:schemeClr val="tx1"/>
                </a:solidFill>
              </a:rPr>
              <a:t>  </a:t>
            </a:r>
            <a:r>
              <a:rPr lang="en-US" altLang="zh-CN" sz="1600" dirty="0" err="1">
                <a:solidFill>
                  <a:schemeClr val="tx1"/>
                </a:solidFill>
              </a:rPr>
              <a:t>cout</a:t>
            </a:r>
            <a:r>
              <a:rPr lang="en-US" altLang="zh-CN" sz="1600" dirty="0">
                <a:solidFill>
                  <a:schemeClr val="tx1"/>
                </a:solidFill>
              </a:rPr>
              <a:t> &lt;&lt; "name=" &lt;&lt;val.name&lt;&lt; ", age="&lt;&lt; </a:t>
            </a:r>
            <a:r>
              <a:rPr lang="en-US" altLang="zh-CN" sz="1600" dirty="0" err="1">
                <a:solidFill>
                  <a:schemeClr val="tx1"/>
                </a:solidFill>
              </a:rPr>
              <a:t>val.age</a:t>
            </a:r>
            <a:r>
              <a:rPr lang="en-US" altLang="zh-CN" sz="1600" dirty="0">
                <a:solidFill>
                  <a:schemeClr val="tx1"/>
                </a:solidFill>
              </a:rPr>
              <a:t> &lt;&lt; </a:t>
            </a:r>
            <a:r>
              <a:rPr lang="en-US" altLang="zh-CN" sz="1600" dirty="0" err="1">
                <a:solidFill>
                  <a:schemeClr val="tx1"/>
                </a:solidFill>
              </a:rPr>
              <a:t>endl</a:t>
            </a:r>
            <a:r>
              <a:rPr lang="en-US" altLang="zh-CN" sz="1600" dirty="0">
                <a:solidFill>
                  <a:schemeClr val="tx1"/>
                </a:solidFill>
              </a:rPr>
              <a:t>;}</a:t>
            </a:r>
          </a:p>
          <a:p>
            <a:r>
              <a:rPr lang="en-US" altLang="zh-CN" sz="1600" dirty="0">
                <a:solidFill>
                  <a:schemeClr val="tx1"/>
                </a:solidFill>
              </a:rPr>
              <a:t>  );</a:t>
            </a:r>
          </a:p>
          <a:p>
            <a:r>
              <a:rPr lang="en-US" altLang="zh-CN" sz="1600" dirty="0">
                <a:solidFill>
                  <a:schemeClr val="tx1"/>
                </a:solidFill>
              </a:rPr>
              <a:t> }</a:t>
            </a:r>
          </a:p>
          <a:p>
            <a:r>
              <a:rPr lang="en-US" altLang="zh-CN" sz="1200" dirty="0">
                <a:solidFill>
                  <a:schemeClr val="tx1"/>
                </a:solidFill>
              </a:rPr>
              <a:t> </a:t>
            </a:r>
          </a:p>
          <a:p>
            <a:r>
              <a:rPr lang="zh-CN" altLang="en-US" sz="1200" dirty="0">
                <a:solidFill>
                  <a:schemeClr val="tx1"/>
                </a:solidFill>
              </a:rPr>
              <a:t> </a:t>
            </a:r>
          </a:p>
        </p:txBody>
      </p:sp>
    </p:spTree>
    <p:extLst>
      <p:ext uri="{BB962C8B-B14F-4D97-AF65-F5344CB8AC3E}">
        <p14:creationId xmlns:p14="http://schemas.microsoft.com/office/powerpoint/2010/main" val="271225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54B5D94-0DB9-BA9F-B9BF-5B15C3274C76}"/>
              </a:ext>
            </a:extLst>
          </p:cNvPr>
          <p:cNvSpPr>
            <a:spLocks noGrp="1"/>
          </p:cNvSpPr>
          <p:nvPr>
            <p:ph type="title"/>
          </p:nvPr>
        </p:nvSpPr>
        <p:spPr>
          <a:xfrm>
            <a:off x="832483" y="348325"/>
            <a:ext cx="6709220" cy="633187"/>
          </a:xfrm>
        </p:spPr>
        <p:txBody>
          <a:bodyPr wrap="square">
            <a:spAutoFit/>
          </a:bodyPr>
          <a:lstStyle/>
          <a:p>
            <a:pPr>
              <a:lnSpc>
                <a:spcPct val="120000"/>
              </a:lnSpc>
            </a:pPr>
            <a:r>
              <a:rPr lang="zh-CN" altLang="en-US" dirty="0">
                <a:cs typeface="+mn-ea"/>
                <a:sym typeface="+mn-lt"/>
              </a:rPr>
              <a:t>有序容器</a:t>
            </a:r>
            <a:r>
              <a:rPr lang="en-US" altLang="zh-CN" dirty="0">
                <a:cs typeface="+mn-ea"/>
                <a:sym typeface="+mn-lt"/>
              </a:rPr>
              <a:t>-</a:t>
            </a:r>
            <a:r>
              <a:rPr lang="zh-CN" altLang="en-US" dirty="0">
                <a:cs typeface="+mn-ea"/>
                <a:sym typeface="+mn-lt"/>
              </a:rPr>
              <a:t>关键字要求</a:t>
            </a:r>
            <a:r>
              <a:rPr lang="en-US" altLang="zh-CN" dirty="0">
                <a:cs typeface="+mn-ea"/>
                <a:sym typeface="+mn-lt"/>
              </a:rPr>
              <a:t>-</a:t>
            </a:r>
            <a:r>
              <a:rPr lang="zh-CN" altLang="en-US" dirty="0">
                <a:cs typeface="+mn-ea"/>
                <a:sym typeface="+mn-lt"/>
              </a:rPr>
              <a:t>定义比较函数</a:t>
            </a:r>
          </a:p>
        </p:txBody>
      </p:sp>
      <p:sp>
        <p:nvSpPr>
          <p:cNvPr id="2" name="矩形: 圆角 1">
            <a:extLst>
              <a:ext uri="{FF2B5EF4-FFF2-40B4-BE49-F238E27FC236}">
                <a16:creationId xmlns:a16="http://schemas.microsoft.com/office/drawing/2014/main" id="{FDEB0FF2-47B9-3B51-CEB9-970D3C4ED158}"/>
              </a:ext>
            </a:extLst>
          </p:cNvPr>
          <p:cNvSpPr/>
          <p:nvPr/>
        </p:nvSpPr>
        <p:spPr>
          <a:xfrm>
            <a:off x="832483" y="1258350"/>
            <a:ext cx="10794658" cy="381699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endParaRPr lang="en-US" altLang="zh-CN" sz="1600" dirty="0">
              <a:solidFill>
                <a:schemeClr val="tx1"/>
              </a:solidFill>
            </a:endParaRPr>
          </a:p>
          <a:p>
            <a:r>
              <a:rPr lang="zh-CN" altLang="en-US" sz="1600" dirty="0">
                <a:solidFill>
                  <a:schemeClr val="tx1"/>
                </a:solidFill>
              </a:rPr>
              <a:t>自定义操作的类型必须在尖括号中紧跟着元素类型给出 ，即</a:t>
            </a:r>
            <a:r>
              <a:rPr lang="en-US" altLang="zh-CN" sz="1600" dirty="0">
                <a:solidFill>
                  <a:schemeClr val="tx1"/>
                </a:solidFill>
              </a:rPr>
              <a:t>&lt;</a:t>
            </a:r>
            <a:r>
              <a:rPr lang="zh-CN" altLang="en-US" sz="1600" dirty="0">
                <a:solidFill>
                  <a:schemeClr val="tx1"/>
                </a:solidFill>
              </a:rPr>
              <a:t>自定义类型，比较操作类型（一种函数指针类型）</a:t>
            </a:r>
            <a:r>
              <a:rPr lang="en-US" altLang="zh-CN" sz="1600" dirty="0">
                <a:solidFill>
                  <a:schemeClr val="tx1"/>
                </a:solidFill>
              </a:rPr>
              <a:t>&gt;</a:t>
            </a:r>
          </a:p>
          <a:p>
            <a:endParaRPr lang="en-US" altLang="zh-CN" sz="1600" dirty="0">
              <a:solidFill>
                <a:schemeClr val="tx1"/>
              </a:solidFill>
            </a:endParaRPr>
          </a:p>
          <a:p>
            <a:r>
              <a:rPr lang="zh-CN" altLang="en-US" sz="1600" dirty="0">
                <a:solidFill>
                  <a:schemeClr val="tx1"/>
                </a:solidFill>
              </a:rPr>
              <a:t>尖括号中出现的类型仅仅是一个类型，在创建容器时，还需要以构造函数参数的方式提供真正的比较操作。</a:t>
            </a:r>
            <a:endParaRPr lang="en-US" altLang="zh-CN" sz="1600" dirty="0">
              <a:solidFill>
                <a:schemeClr val="tx1"/>
              </a:solidFill>
            </a:endParaRPr>
          </a:p>
          <a:p>
            <a:endParaRPr lang="en-US" altLang="zh-CN" sz="1600" dirty="0">
              <a:solidFill>
                <a:schemeClr val="tx1"/>
              </a:solidFill>
            </a:endParaRPr>
          </a:p>
          <a:p>
            <a:r>
              <a:rPr lang="en-US" altLang="zh-CN" sz="1600" dirty="0">
                <a:solidFill>
                  <a:schemeClr val="tx1"/>
                </a:solidFill>
              </a:rPr>
              <a:t>//</a:t>
            </a:r>
            <a:r>
              <a:rPr lang="zh-CN" altLang="en-US" sz="1600" dirty="0">
                <a:solidFill>
                  <a:schemeClr val="tx1"/>
                </a:solidFill>
              </a:rPr>
              <a:t>定义</a:t>
            </a:r>
            <a:r>
              <a:rPr lang="en-US" altLang="zh-CN" sz="1600" dirty="0" err="1">
                <a:solidFill>
                  <a:schemeClr val="tx1"/>
                </a:solidFill>
              </a:rPr>
              <a:t>Sales_data</a:t>
            </a:r>
            <a:r>
              <a:rPr lang="zh-CN" altLang="en-US" sz="1600" dirty="0">
                <a:solidFill>
                  <a:schemeClr val="tx1"/>
                </a:solidFill>
              </a:rPr>
              <a:t>类型的比较器</a:t>
            </a:r>
          </a:p>
          <a:p>
            <a:r>
              <a:rPr lang="en-US" altLang="zh-CN" sz="1600" dirty="0">
                <a:solidFill>
                  <a:schemeClr val="tx1"/>
                </a:solidFill>
              </a:rPr>
              <a:t>bool </a:t>
            </a:r>
            <a:r>
              <a:rPr lang="en-US" altLang="zh-CN" sz="1600" dirty="0" err="1">
                <a:solidFill>
                  <a:schemeClr val="tx1"/>
                </a:solidFill>
              </a:rPr>
              <a:t>compareIsbn</a:t>
            </a:r>
            <a:r>
              <a:rPr lang="en-US" altLang="zh-CN" sz="1600" dirty="0">
                <a:solidFill>
                  <a:schemeClr val="tx1"/>
                </a:solidFill>
              </a:rPr>
              <a:t>(const </a:t>
            </a:r>
            <a:r>
              <a:rPr lang="en-US" altLang="zh-CN" sz="1600" dirty="0" err="1">
                <a:solidFill>
                  <a:schemeClr val="tx1"/>
                </a:solidFill>
              </a:rPr>
              <a:t>Sales_data</a:t>
            </a:r>
            <a:r>
              <a:rPr lang="en-US" altLang="zh-CN" sz="1600" dirty="0">
                <a:solidFill>
                  <a:schemeClr val="tx1"/>
                </a:solidFill>
              </a:rPr>
              <a:t> &amp;</a:t>
            </a:r>
            <a:r>
              <a:rPr lang="en-US" altLang="zh-CN" sz="1600" dirty="0" err="1">
                <a:solidFill>
                  <a:schemeClr val="tx1"/>
                </a:solidFill>
              </a:rPr>
              <a:t>lhs</a:t>
            </a:r>
            <a:r>
              <a:rPr lang="en-US" altLang="zh-CN" sz="1600" dirty="0">
                <a:solidFill>
                  <a:schemeClr val="tx1"/>
                </a:solidFill>
              </a:rPr>
              <a:t> ,const </a:t>
            </a:r>
            <a:r>
              <a:rPr lang="en-US" altLang="zh-CN" sz="1600" dirty="0" err="1">
                <a:solidFill>
                  <a:schemeClr val="tx1"/>
                </a:solidFill>
              </a:rPr>
              <a:t>Sales_data</a:t>
            </a:r>
            <a:r>
              <a:rPr lang="en-US" altLang="zh-CN" sz="1600" dirty="0">
                <a:solidFill>
                  <a:schemeClr val="tx1"/>
                </a:solidFill>
              </a:rPr>
              <a:t> &amp;</a:t>
            </a:r>
            <a:r>
              <a:rPr lang="en-US" altLang="zh-CN" sz="1600" dirty="0" err="1">
                <a:solidFill>
                  <a:schemeClr val="tx1"/>
                </a:solidFill>
              </a:rPr>
              <a:t>rhs</a:t>
            </a:r>
            <a:r>
              <a:rPr lang="en-US" altLang="zh-CN" sz="1600" dirty="0">
                <a:solidFill>
                  <a:schemeClr val="tx1"/>
                </a:solidFill>
              </a:rPr>
              <a:t>){</a:t>
            </a:r>
          </a:p>
          <a:p>
            <a:r>
              <a:rPr lang="en-US" altLang="zh-CN" sz="1600" dirty="0">
                <a:solidFill>
                  <a:schemeClr val="tx1"/>
                </a:solidFill>
              </a:rPr>
              <a:t>	return </a:t>
            </a:r>
            <a:r>
              <a:rPr lang="en-US" altLang="zh-CN" sz="1600" dirty="0" err="1">
                <a:solidFill>
                  <a:schemeClr val="tx1"/>
                </a:solidFill>
              </a:rPr>
              <a:t>lhs.isbn</a:t>
            </a:r>
            <a:r>
              <a:rPr lang="en-US" altLang="zh-CN" sz="1600" dirty="0">
                <a:solidFill>
                  <a:schemeClr val="tx1"/>
                </a:solidFill>
              </a:rPr>
              <a:t>() &lt; </a:t>
            </a:r>
            <a:r>
              <a:rPr lang="en-US" altLang="zh-CN" sz="1600" dirty="0" err="1">
                <a:solidFill>
                  <a:schemeClr val="tx1"/>
                </a:solidFill>
              </a:rPr>
              <a:t>rhs.isbn</a:t>
            </a:r>
            <a:r>
              <a:rPr lang="en-US" altLang="zh-CN" sz="1600" dirty="0">
                <a:solidFill>
                  <a:schemeClr val="tx1"/>
                </a:solidFill>
              </a:rPr>
              <a:t>() ;</a:t>
            </a:r>
          </a:p>
          <a:p>
            <a:r>
              <a:rPr lang="en-US" altLang="zh-CN" sz="1600" dirty="0">
                <a:solidFill>
                  <a:schemeClr val="tx1"/>
                </a:solidFill>
              </a:rPr>
              <a:t>}</a:t>
            </a:r>
          </a:p>
          <a:p>
            <a:r>
              <a:rPr lang="en-US" altLang="zh-CN" sz="1600" dirty="0">
                <a:solidFill>
                  <a:schemeClr val="tx1"/>
                </a:solidFill>
              </a:rPr>
              <a:t>multiset&lt;</a:t>
            </a:r>
            <a:r>
              <a:rPr lang="en-US" altLang="zh-CN" sz="1600" dirty="0" err="1">
                <a:solidFill>
                  <a:schemeClr val="tx1"/>
                </a:solidFill>
              </a:rPr>
              <a:t>Sales_data</a:t>
            </a:r>
            <a:r>
              <a:rPr lang="en-US" altLang="zh-CN" sz="1600" dirty="0">
                <a:solidFill>
                  <a:schemeClr val="tx1"/>
                </a:solidFill>
              </a:rPr>
              <a:t> ,</a:t>
            </a:r>
            <a:r>
              <a:rPr lang="en-US" altLang="zh-CN" sz="1600" dirty="0" err="1">
                <a:solidFill>
                  <a:schemeClr val="tx1"/>
                </a:solidFill>
              </a:rPr>
              <a:t>decltype</a:t>
            </a:r>
            <a:r>
              <a:rPr lang="en-US" altLang="zh-CN" sz="1600" dirty="0">
                <a:solidFill>
                  <a:schemeClr val="tx1"/>
                </a:solidFill>
              </a:rPr>
              <a:t>(</a:t>
            </a:r>
            <a:r>
              <a:rPr lang="en-US" altLang="zh-CN" sz="1600" dirty="0" err="1">
                <a:solidFill>
                  <a:schemeClr val="tx1"/>
                </a:solidFill>
              </a:rPr>
              <a:t>compareIsbn</a:t>
            </a:r>
            <a:r>
              <a:rPr lang="en-US" altLang="zh-CN" sz="1600" dirty="0">
                <a:solidFill>
                  <a:schemeClr val="tx1"/>
                </a:solidFill>
              </a:rPr>
              <a:t>) *&gt;  bookstore(</a:t>
            </a:r>
            <a:r>
              <a:rPr lang="en-US" altLang="zh-CN" sz="1600" dirty="0" err="1">
                <a:solidFill>
                  <a:schemeClr val="tx1"/>
                </a:solidFill>
              </a:rPr>
              <a:t>compareIsbn</a:t>
            </a:r>
            <a:r>
              <a:rPr lang="en-US" altLang="zh-CN" sz="1600" dirty="0">
                <a:solidFill>
                  <a:schemeClr val="tx1"/>
                </a:solidFill>
              </a:rPr>
              <a:t>) ; //</a:t>
            </a:r>
            <a:r>
              <a:rPr lang="zh-CN" altLang="en-US" sz="1600" dirty="0">
                <a:solidFill>
                  <a:schemeClr val="tx1"/>
                </a:solidFill>
              </a:rPr>
              <a:t>函数名会自动转换为函数指针</a:t>
            </a:r>
          </a:p>
          <a:p>
            <a:r>
              <a:rPr lang="en-US" altLang="zh-CN" sz="1600" dirty="0">
                <a:solidFill>
                  <a:schemeClr val="tx1"/>
                </a:solidFill>
              </a:rPr>
              <a:t>//</a:t>
            </a:r>
            <a:r>
              <a:rPr lang="zh-CN" altLang="en-US" sz="1600" dirty="0">
                <a:solidFill>
                  <a:schemeClr val="tx1"/>
                </a:solidFill>
              </a:rPr>
              <a:t>每当添加元素时会调用这</a:t>
            </a:r>
            <a:r>
              <a:rPr lang="en-US" altLang="zh-CN" sz="1600" dirty="0" err="1">
                <a:solidFill>
                  <a:schemeClr val="tx1"/>
                </a:solidFill>
              </a:rPr>
              <a:t>compareIsbn</a:t>
            </a:r>
            <a:r>
              <a:rPr lang="zh-CN" altLang="en-US" sz="1600" dirty="0">
                <a:solidFill>
                  <a:schemeClr val="tx1"/>
                </a:solidFill>
              </a:rPr>
              <a:t>进行排序，即按</a:t>
            </a:r>
            <a:r>
              <a:rPr lang="en-US" altLang="zh-CN" sz="1600" dirty="0" err="1">
                <a:solidFill>
                  <a:schemeClr val="tx1"/>
                </a:solidFill>
              </a:rPr>
              <a:t>isbn</a:t>
            </a:r>
            <a:r>
              <a:rPr lang="zh-CN" altLang="en-US" sz="1600" dirty="0">
                <a:solidFill>
                  <a:schemeClr val="tx1"/>
                </a:solidFill>
              </a:rPr>
              <a:t>值的大小排序</a:t>
            </a:r>
            <a:endParaRPr lang="en-US" altLang="zh-CN" sz="1600" dirty="0">
              <a:solidFill>
                <a:schemeClr val="tx1"/>
              </a:solidFill>
            </a:endParaRPr>
          </a:p>
        </p:txBody>
      </p:sp>
    </p:spTree>
    <p:extLst>
      <p:ext uri="{BB962C8B-B14F-4D97-AF65-F5344CB8AC3E}">
        <p14:creationId xmlns:p14="http://schemas.microsoft.com/office/powerpoint/2010/main" val="327870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54B5D94-0DB9-BA9F-B9BF-5B15C3274C76}"/>
              </a:ext>
            </a:extLst>
          </p:cNvPr>
          <p:cNvSpPr>
            <a:spLocks noGrp="1"/>
          </p:cNvSpPr>
          <p:nvPr>
            <p:ph type="title"/>
          </p:nvPr>
        </p:nvSpPr>
        <p:spPr>
          <a:xfrm>
            <a:off x="832483" y="470811"/>
            <a:ext cx="5109091" cy="633187"/>
          </a:xfrm>
        </p:spPr>
        <p:txBody>
          <a:bodyPr wrap="square">
            <a:spAutoFit/>
          </a:bodyPr>
          <a:lstStyle/>
          <a:p>
            <a:pPr>
              <a:lnSpc>
                <a:spcPct val="120000"/>
              </a:lnSpc>
            </a:pPr>
            <a:r>
              <a:rPr lang="zh-CN" altLang="en-US" dirty="0">
                <a:cs typeface="+mn-ea"/>
                <a:sym typeface="+mn-lt"/>
              </a:rPr>
              <a:t>无序容器</a:t>
            </a:r>
            <a:r>
              <a:rPr lang="en-US" altLang="zh-CN" dirty="0">
                <a:cs typeface="+mn-ea"/>
                <a:sym typeface="+mn-lt"/>
              </a:rPr>
              <a:t>-</a:t>
            </a:r>
            <a:r>
              <a:rPr lang="zh-CN" altLang="en-US" dirty="0">
                <a:cs typeface="+mn-ea"/>
                <a:sym typeface="+mn-lt"/>
              </a:rPr>
              <a:t>关键字要求</a:t>
            </a:r>
          </a:p>
        </p:txBody>
      </p:sp>
      <p:grpSp>
        <p:nvGrpSpPr>
          <p:cNvPr id="7" name="组合 6">
            <a:extLst>
              <a:ext uri="{FF2B5EF4-FFF2-40B4-BE49-F238E27FC236}">
                <a16:creationId xmlns:a16="http://schemas.microsoft.com/office/drawing/2014/main" id="{F8AE1E23-C48D-0C78-9D01-CAEA0F0DF3AC}"/>
              </a:ext>
            </a:extLst>
          </p:cNvPr>
          <p:cNvGrpSpPr/>
          <p:nvPr/>
        </p:nvGrpSpPr>
        <p:grpSpPr>
          <a:xfrm>
            <a:off x="716542" y="1449284"/>
            <a:ext cx="10758915" cy="4937905"/>
            <a:chOff x="756810" y="1929297"/>
            <a:chExt cx="3294000" cy="1688400"/>
          </a:xfrm>
        </p:grpSpPr>
        <p:sp>
          <p:nvSpPr>
            <p:cNvPr id="4" name="矩形: 圆角 3">
              <a:extLst>
                <a:ext uri="{FF2B5EF4-FFF2-40B4-BE49-F238E27FC236}">
                  <a16:creationId xmlns:a16="http://schemas.microsoft.com/office/drawing/2014/main" id="{087B3EA7-D3E1-EAB1-2944-9E047EC57B04}"/>
                </a:ext>
              </a:extLst>
            </p:cNvPr>
            <p:cNvSpPr/>
            <p:nvPr/>
          </p:nvSpPr>
          <p:spPr>
            <a:xfrm>
              <a:off x="756810" y="1929297"/>
              <a:ext cx="3294000" cy="1688400"/>
            </a:xfrm>
            <a:prstGeom prst="roundRect">
              <a:avLst>
                <a:gd name="adj" fmla="val 4387"/>
              </a:avLst>
            </a:prstGeom>
            <a:solidFill>
              <a:schemeClr val="accent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6" name="文本框 5">
              <a:extLst>
                <a:ext uri="{FF2B5EF4-FFF2-40B4-BE49-F238E27FC236}">
                  <a16:creationId xmlns:a16="http://schemas.microsoft.com/office/drawing/2014/main" id="{8BD4A127-B89E-5CFB-FEC7-539173E3EE8B}"/>
                </a:ext>
              </a:extLst>
            </p:cNvPr>
            <p:cNvSpPr txBox="1"/>
            <p:nvPr/>
          </p:nvSpPr>
          <p:spPr>
            <a:xfrm>
              <a:off x="756810" y="2060575"/>
              <a:ext cx="3290400" cy="146258"/>
            </a:xfrm>
            <a:prstGeom prst="rect">
              <a:avLst/>
            </a:prstGeom>
            <a:noFill/>
            <a:effectLst/>
          </p:spPr>
          <p:txBody>
            <a:bodyPr wrap="square" rtlCol="0">
              <a:spAutoFit/>
            </a:bodyPr>
            <a:lstStyle>
              <a:defPPr>
                <a:defRPr lang="zh-CN"/>
              </a:defPPr>
              <a:lvl1pPr>
                <a:lnSpc>
                  <a:spcPct val="120000"/>
                </a:lnSpc>
                <a:defRPr sz="1400"/>
              </a:lvl1pPr>
            </a:lstStyle>
            <a:p>
              <a:pPr marL="69750"/>
              <a:endParaRPr lang="zh-CN" altLang="en-US" sz="2000" dirty="0">
                <a:solidFill>
                  <a:schemeClr val="tx2"/>
                </a:solidFill>
                <a:cs typeface="+mn-ea"/>
                <a:sym typeface="+mn-lt"/>
              </a:endParaRPr>
            </a:p>
          </p:txBody>
        </p:sp>
      </p:grpSp>
      <p:sp>
        <p:nvSpPr>
          <p:cNvPr id="9" name="文本框 8">
            <a:extLst>
              <a:ext uri="{FF2B5EF4-FFF2-40B4-BE49-F238E27FC236}">
                <a16:creationId xmlns:a16="http://schemas.microsoft.com/office/drawing/2014/main" id="{F68E0A63-7941-353A-6FCC-B128363DBCB4}"/>
              </a:ext>
            </a:extLst>
          </p:cNvPr>
          <p:cNvSpPr txBox="1"/>
          <p:nvPr/>
        </p:nvSpPr>
        <p:spPr>
          <a:xfrm>
            <a:off x="1171574" y="1710956"/>
            <a:ext cx="7982585" cy="2585323"/>
          </a:xfrm>
          <a:prstGeom prst="rect">
            <a:avLst/>
          </a:prstGeom>
          <a:noFill/>
        </p:spPr>
        <p:txBody>
          <a:bodyPr wrap="square">
            <a:spAutoFit/>
          </a:bodyPr>
          <a:lstStyle/>
          <a:p>
            <a:r>
              <a:rPr lang="zh-CN" altLang="en-US" dirty="0"/>
              <a:t>默认用关键字类型的</a:t>
            </a:r>
            <a:r>
              <a:rPr lang="en-US" altLang="zh-CN" dirty="0"/>
              <a:t>==</a:t>
            </a:r>
            <a:r>
              <a:rPr lang="zh-CN" altLang="en-US" dirty="0"/>
              <a:t>运算符比较，用</a:t>
            </a:r>
            <a:r>
              <a:rPr lang="en-US" altLang="zh-CN" dirty="0"/>
              <a:t>hash&lt;</a:t>
            </a:r>
            <a:r>
              <a:rPr lang="en-US" altLang="zh-CN" dirty="0" err="1"/>
              <a:t>key_type</a:t>
            </a:r>
            <a:r>
              <a:rPr lang="en-US" altLang="zh-CN" dirty="0"/>
              <a:t>&gt;</a:t>
            </a:r>
            <a:r>
              <a:rPr lang="zh-CN" altLang="en-US" dirty="0"/>
              <a:t>类型的对象为每个元素生成一个哈希值。标准库的内置类型可以直接用</a:t>
            </a:r>
            <a:r>
              <a:rPr lang="en-US" altLang="zh-CN" dirty="0"/>
              <a:t>hash</a:t>
            </a:r>
            <a:r>
              <a:rPr lang="zh-CN" altLang="en-US" dirty="0"/>
              <a:t>模板</a:t>
            </a:r>
          </a:p>
          <a:p>
            <a:r>
              <a:rPr lang="zh-CN" altLang="en-US" dirty="0"/>
              <a:t>自定义类型的需要提供自己的</a:t>
            </a:r>
            <a:r>
              <a:rPr lang="en-US" altLang="zh-CN" dirty="0"/>
              <a:t>hash</a:t>
            </a:r>
            <a:r>
              <a:rPr lang="zh-CN" altLang="en-US" dirty="0"/>
              <a:t>模板。</a:t>
            </a:r>
            <a:endParaRPr lang="en-US" altLang="zh-CN" dirty="0"/>
          </a:p>
          <a:p>
            <a:endParaRPr lang="en-US" altLang="zh-CN" dirty="0"/>
          </a:p>
          <a:p>
            <a:r>
              <a:rPr lang="zh-CN" altLang="en-US" sz="1800" b="0" i="0" dirty="0">
                <a:effectLst/>
                <a:latin typeface="-apple-system"/>
              </a:rPr>
              <a:t>对于</a:t>
            </a:r>
            <a:r>
              <a:rPr lang="en-US" altLang="zh-CN" sz="1800" b="0" i="0" dirty="0" err="1">
                <a:effectLst/>
                <a:latin typeface="-apple-system"/>
              </a:rPr>
              <a:t>unordered_map</a:t>
            </a:r>
            <a:r>
              <a:rPr lang="zh-CN" altLang="en-US" sz="1800" b="0" i="0" dirty="0">
                <a:effectLst/>
                <a:latin typeface="-apple-system"/>
              </a:rPr>
              <a:t>而言，当我们插入</a:t>
            </a:r>
            <a:r>
              <a:rPr lang="en-US" altLang="zh-CN" sz="1800" b="0" i="0" dirty="0">
                <a:effectLst/>
                <a:latin typeface="-apple-system"/>
              </a:rPr>
              <a:t>&lt;key, value&gt;</a:t>
            </a:r>
            <a:r>
              <a:rPr lang="zh-CN" altLang="en-US" sz="1800" b="0" i="0" dirty="0">
                <a:effectLst/>
                <a:latin typeface="-apple-system"/>
              </a:rPr>
              <a:t>的时候，需要哈希函数的函数对象对</a:t>
            </a:r>
            <a:r>
              <a:rPr lang="en-US" altLang="zh-CN" sz="1800" b="0" i="0" dirty="0">
                <a:effectLst/>
                <a:latin typeface="-apple-system"/>
              </a:rPr>
              <a:t>key</a:t>
            </a:r>
            <a:r>
              <a:rPr lang="zh-CN" altLang="en-US" sz="1800" b="0" i="0" dirty="0">
                <a:effectLst/>
                <a:latin typeface="-apple-system"/>
              </a:rPr>
              <a:t>进行</a:t>
            </a:r>
            <a:r>
              <a:rPr lang="en-US" altLang="zh-CN" sz="1800" b="0" i="0" dirty="0">
                <a:effectLst/>
                <a:latin typeface="-apple-system"/>
              </a:rPr>
              <a:t>hash</a:t>
            </a:r>
            <a:r>
              <a:rPr lang="zh-CN" altLang="en-US" sz="1800" b="0" i="0" dirty="0">
                <a:effectLst/>
                <a:latin typeface="-apple-system"/>
              </a:rPr>
              <a:t>，又要利用等比函数的函数对象确保插入的键值对没有重复。然而，当我们自定义类型时，</a:t>
            </a:r>
            <a:r>
              <a:rPr lang="en-US" altLang="zh-CN" sz="1800" b="0" i="0" dirty="0" err="1">
                <a:effectLst/>
                <a:latin typeface="-apple-system"/>
              </a:rPr>
              <a:t>c++</a:t>
            </a:r>
            <a:r>
              <a:rPr lang="zh-CN" altLang="en-US" sz="1800" b="0" i="0" dirty="0">
                <a:effectLst/>
                <a:latin typeface="-apple-system"/>
              </a:rPr>
              <a:t>标准库并没有对应的哈希函数和等比函数的函数对象。因此需要分别对它们进行定义。</a:t>
            </a:r>
            <a:endParaRPr lang="zh-CN" altLang="en-US" sz="1800" dirty="0"/>
          </a:p>
          <a:p>
            <a:endParaRPr lang="zh-CN" altLang="en-US" dirty="0"/>
          </a:p>
        </p:txBody>
      </p:sp>
    </p:spTree>
    <p:extLst>
      <p:ext uri="{BB962C8B-B14F-4D97-AF65-F5344CB8AC3E}">
        <p14:creationId xmlns:p14="http://schemas.microsoft.com/office/powerpoint/2010/main" val="1415806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54B5D94-0DB9-BA9F-B9BF-5B15C3274C76}"/>
              </a:ext>
            </a:extLst>
          </p:cNvPr>
          <p:cNvSpPr>
            <a:spLocks noGrp="1"/>
          </p:cNvSpPr>
          <p:nvPr>
            <p:ph type="title"/>
          </p:nvPr>
        </p:nvSpPr>
        <p:spPr>
          <a:xfrm>
            <a:off x="832483" y="470811"/>
            <a:ext cx="5109091" cy="633187"/>
          </a:xfrm>
        </p:spPr>
        <p:txBody>
          <a:bodyPr wrap="square">
            <a:spAutoFit/>
          </a:bodyPr>
          <a:lstStyle/>
          <a:p>
            <a:pPr>
              <a:lnSpc>
                <a:spcPct val="120000"/>
              </a:lnSpc>
            </a:pPr>
            <a:r>
              <a:rPr lang="zh-CN" altLang="en-US" dirty="0">
                <a:cs typeface="+mn-ea"/>
                <a:sym typeface="+mn-lt"/>
              </a:rPr>
              <a:t>无序容器</a:t>
            </a:r>
            <a:r>
              <a:rPr lang="en-US" altLang="zh-CN" dirty="0">
                <a:cs typeface="+mn-ea"/>
                <a:sym typeface="+mn-lt"/>
              </a:rPr>
              <a:t>-</a:t>
            </a:r>
            <a:r>
              <a:rPr lang="zh-CN" altLang="en-US" dirty="0">
                <a:cs typeface="+mn-ea"/>
                <a:sym typeface="+mn-lt"/>
              </a:rPr>
              <a:t>关键字要求</a:t>
            </a:r>
          </a:p>
        </p:txBody>
      </p:sp>
      <p:grpSp>
        <p:nvGrpSpPr>
          <p:cNvPr id="7" name="组合 6">
            <a:extLst>
              <a:ext uri="{FF2B5EF4-FFF2-40B4-BE49-F238E27FC236}">
                <a16:creationId xmlns:a16="http://schemas.microsoft.com/office/drawing/2014/main" id="{F8AE1E23-C48D-0C78-9D01-CAEA0F0DF3AC}"/>
              </a:ext>
            </a:extLst>
          </p:cNvPr>
          <p:cNvGrpSpPr/>
          <p:nvPr/>
        </p:nvGrpSpPr>
        <p:grpSpPr>
          <a:xfrm>
            <a:off x="716542" y="1449284"/>
            <a:ext cx="10758915" cy="4937905"/>
            <a:chOff x="756810" y="1929297"/>
            <a:chExt cx="3294000" cy="1688400"/>
          </a:xfrm>
        </p:grpSpPr>
        <p:sp>
          <p:nvSpPr>
            <p:cNvPr id="4" name="矩形: 圆角 3">
              <a:extLst>
                <a:ext uri="{FF2B5EF4-FFF2-40B4-BE49-F238E27FC236}">
                  <a16:creationId xmlns:a16="http://schemas.microsoft.com/office/drawing/2014/main" id="{087B3EA7-D3E1-EAB1-2944-9E047EC57B04}"/>
                </a:ext>
              </a:extLst>
            </p:cNvPr>
            <p:cNvSpPr/>
            <p:nvPr/>
          </p:nvSpPr>
          <p:spPr>
            <a:xfrm>
              <a:off x="756810" y="1929297"/>
              <a:ext cx="3294000" cy="1688400"/>
            </a:xfrm>
            <a:prstGeom prst="roundRect">
              <a:avLst>
                <a:gd name="adj" fmla="val 4387"/>
              </a:avLst>
            </a:prstGeom>
            <a:solidFill>
              <a:schemeClr val="accent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6" name="文本框 5">
              <a:extLst>
                <a:ext uri="{FF2B5EF4-FFF2-40B4-BE49-F238E27FC236}">
                  <a16:creationId xmlns:a16="http://schemas.microsoft.com/office/drawing/2014/main" id="{8BD4A127-B89E-5CFB-FEC7-539173E3EE8B}"/>
                </a:ext>
              </a:extLst>
            </p:cNvPr>
            <p:cNvSpPr txBox="1"/>
            <p:nvPr/>
          </p:nvSpPr>
          <p:spPr>
            <a:xfrm>
              <a:off x="756810" y="2060575"/>
              <a:ext cx="3290400" cy="146258"/>
            </a:xfrm>
            <a:prstGeom prst="rect">
              <a:avLst/>
            </a:prstGeom>
            <a:noFill/>
            <a:effectLst/>
          </p:spPr>
          <p:txBody>
            <a:bodyPr wrap="square" rtlCol="0">
              <a:spAutoFit/>
            </a:bodyPr>
            <a:lstStyle>
              <a:defPPr>
                <a:defRPr lang="zh-CN"/>
              </a:defPPr>
              <a:lvl1pPr>
                <a:lnSpc>
                  <a:spcPct val="120000"/>
                </a:lnSpc>
                <a:defRPr sz="1400"/>
              </a:lvl1pPr>
            </a:lstStyle>
            <a:p>
              <a:pPr marL="69750"/>
              <a:endParaRPr lang="zh-CN" altLang="en-US" sz="2000" dirty="0">
                <a:solidFill>
                  <a:schemeClr val="tx2"/>
                </a:solidFill>
                <a:cs typeface="+mn-ea"/>
                <a:sym typeface="+mn-lt"/>
              </a:endParaRPr>
            </a:p>
          </p:txBody>
        </p:sp>
      </p:grpSp>
      <p:sp>
        <p:nvSpPr>
          <p:cNvPr id="5" name="文本框 4">
            <a:extLst>
              <a:ext uri="{FF2B5EF4-FFF2-40B4-BE49-F238E27FC236}">
                <a16:creationId xmlns:a16="http://schemas.microsoft.com/office/drawing/2014/main" id="{6E4171E1-98D6-0541-3773-1BCA1A4ECB7C}"/>
              </a:ext>
            </a:extLst>
          </p:cNvPr>
          <p:cNvSpPr txBox="1"/>
          <p:nvPr/>
        </p:nvSpPr>
        <p:spPr>
          <a:xfrm>
            <a:off x="1432560" y="1867589"/>
            <a:ext cx="6939280" cy="3108543"/>
          </a:xfrm>
          <a:prstGeom prst="rect">
            <a:avLst/>
          </a:prstGeom>
          <a:noFill/>
        </p:spPr>
        <p:txBody>
          <a:bodyPr wrap="square">
            <a:spAutoFit/>
          </a:bodyPr>
          <a:lstStyle/>
          <a:p>
            <a:pPr algn="l"/>
            <a:r>
              <a:rPr lang="zh-CN" altLang="en-US" sz="2800" b="0" i="0" dirty="0">
                <a:effectLst/>
                <a:latin typeface="-apple-system"/>
              </a:rPr>
              <a:t>因此，如果要将自定义类型作为</a:t>
            </a:r>
            <a:r>
              <a:rPr lang="en-US" altLang="zh-CN" sz="2800" b="0" i="0" dirty="0" err="1">
                <a:effectLst/>
                <a:latin typeface="-apple-system"/>
              </a:rPr>
              <a:t>unordered_map</a:t>
            </a:r>
            <a:r>
              <a:rPr lang="zh-CN" altLang="en-US" sz="2800" b="0" i="0" dirty="0">
                <a:effectLst/>
                <a:latin typeface="-apple-system"/>
              </a:rPr>
              <a:t>的键值，需如下两个步骤：</a:t>
            </a:r>
            <a:endParaRPr lang="en-US" altLang="zh-CN" sz="2800" b="0" i="0" dirty="0">
              <a:effectLst/>
              <a:latin typeface="-apple-system"/>
            </a:endParaRPr>
          </a:p>
          <a:p>
            <a:pPr algn="l"/>
            <a:endParaRPr lang="zh-CN" altLang="en-US" sz="2800" b="0" i="0" dirty="0">
              <a:effectLst/>
              <a:latin typeface="-apple-system"/>
            </a:endParaRPr>
          </a:p>
          <a:p>
            <a:pPr algn="l">
              <a:buFont typeface="+mj-lt"/>
              <a:buAutoNum type="arabicPeriod"/>
            </a:pPr>
            <a:r>
              <a:rPr lang="zh-CN" altLang="en-US" sz="2800" b="0" i="0" dirty="0">
                <a:effectLst/>
                <a:latin typeface="-apple-system"/>
              </a:rPr>
              <a:t>定义自定义</a:t>
            </a:r>
            <a:r>
              <a:rPr lang="en-US" altLang="zh-CN" sz="2800" b="0" i="0" dirty="0">
                <a:effectLst/>
                <a:latin typeface="-apple-system"/>
              </a:rPr>
              <a:t>key</a:t>
            </a:r>
            <a:r>
              <a:rPr lang="zh-CN" altLang="en-US" sz="2800" b="0" i="0" dirty="0">
                <a:effectLst/>
                <a:latin typeface="-apple-system"/>
              </a:rPr>
              <a:t>的哈希函数的函数对象；</a:t>
            </a:r>
            <a:endParaRPr lang="en-US" altLang="zh-CN" sz="2800" b="0" i="0" dirty="0">
              <a:effectLst/>
              <a:latin typeface="-apple-system"/>
            </a:endParaRPr>
          </a:p>
          <a:p>
            <a:pPr algn="l"/>
            <a:endParaRPr lang="zh-CN" altLang="en-US" sz="2800" b="0" i="0" dirty="0">
              <a:effectLst/>
              <a:latin typeface="-apple-system"/>
            </a:endParaRPr>
          </a:p>
          <a:p>
            <a:pPr algn="l"/>
            <a:r>
              <a:rPr lang="en-US" altLang="zh-CN" sz="2800" b="0" i="0" dirty="0">
                <a:effectLst/>
                <a:latin typeface="-apple-system"/>
              </a:rPr>
              <a:t>2.</a:t>
            </a:r>
            <a:r>
              <a:rPr lang="zh-CN" altLang="en-US" sz="2800" b="0" i="0" dirty="0">
                <a:effectLst/>
                <a:latin typeface="-apple-system"/>
              </a:rPr>
              <a:t>定义等比函数的函数对象或者在自定义类里重载</a:t>
            </a:r>
            <a:r>
              <a:rPr lang="en-US" altLang="zh-CN" sz="2800" b="0" i="0" dirty="0">
                <a:effectLst/>
                <a:latin typeface="-apple-system"/>
              </a:rPr>
              <a:t>operator==()</a:t>
            </a:r>
            <a:r>
              <a:rPr lang="zh-CN" altLang="en-US" sz="2800" b="0" i="0" dirty="0">
                <a:effectLst/>
                <a:latin typeface="-apple-system"/>
              </a:rPr>
              <a:t>。</a:t>
            </a:r>
          </a:p>
        </p:txBody>
      </p:sp>
    </p:spTree>
    <p:extLst>
      <p:ext uri="{BB962C8B-B14F-4D97-AF65-F5344CB8AC3E}">
        <p14:creationId xmlns:p14="http://schemas.microsoft.com/office/powerpoint/2010/main" val="3805548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54B5D94-0DB9-BA9F-B9BF-5B15C3274C76}"/>
              </a:ext>
            </a:extLst>
          </p:cNvPr>
          <p:cNvSpPr>
            <a:spLocks noGrp="1"/>
          </p:cNvSpPr>
          <p:nvPr>
            <p:ph type="title"/>
          </p:nvPr>
        </p:nvSpPr>
        <p:spPr>
          <a:xfrm>
            <a:off x="832483" y="470811"/>
            <a:ext cx="5109091" cy="633187"/>
          </a:xfrm>
        </p:spPr>
        <p:txBody>
          <a:bodyPr wrap="square">
            <a:spAutoFit/>
          </a:bodyPr>
          <a:lstStyle/>
          <a:p>
            <a:pPr>
              <a:lnSpc>
                <a:spcPct val="120000"/>
              </a:lnSpc>
            </a:pPr>
            <a:r>
              <a:rPr lang="zh-CN" altLang="en-US" dirty="0">
                <a:cs typeface="+mn-ea"/>
                <a:sym typeface="+mn-lt"/>
              </a:rPr>
              <a:t>无序容器</a:t>
            </a:r>
            <a:r>
              <a:rPr lang="en-US" altLang="zh-CN" dirty="0">
                <a:cs typeface="+mn-ea"/>
                <a:sym typeface="+mn-lt"/>
              </a:rPr>
              <a:t>-</a:t>
            </a:r>
            <a:r>
              <a:rPr lang="zh-CN" altLang="en-US" dirty="0">
                <a:cs typeface="+mn-ea"/>
                <a:sym typeface="+mn-lt"/>
              </a:rPr>
              <a:t>关键字要求</a:t>
            </a:r>
          </a:p>
        </p:txBody>
      </p:sp>
      <p:grpSp>
        <p:nvGrpSpPr>
          <p:cNvPr id="7" name="组合 6">
            <a:extLst>
              <a:ext uri="{FF2B5EF4-FFF2-40B4-BE49-F238E27FC236}">
                <a16:creationId xmlns:a16="http://schemas.microsoft.com/office/drawing/2014/main" id="{F8AE1E23-C48D-0C78-9D01-CAEA0F0DF3AC}"/>
              </a:ext>
            </a:extLst>
          </p:cNvPr>
          <p:cNvGrpSpPr/>
          <p:nvPr/>
        </p:nvGrpSpPr>
        <p:grpSpPr>
          <a:xfrm>
            <a:off x="710663" y="1162412"/>
            <a:ext cx="10758915" cy="4937905"/>
            <a:chOff x="755010" y="1831208"/>
            <a:chExt cx="3294000" cy="1688400"/>
          </a:xfrm>
        </p:grpSpPr>
        <p:sp>
          <p:nvSpPr>
            <p:cNvPr id="4" name="矩形: 圆角 3">
              <a:extLst>
                <a:ext uri="{FF2B5EF4-FFF2-40B4-BE49-F238E27FC236}">
                  <a16:creationId xmlns:a16="http://schemas.microsoft.com/office/drawing/2014/main" id="{087B3EA7-D3E1-EAB1-2944-9E047EC57B04}"/>
                </a:ext>
              </a:extLst>
            </p:cNvPr>
            <p:cNvSpPr/>
            <p:nvPr/>
          </p:nvSpPr>
          <p:spPr>
            <a:xfrm>
              <a:off x="755010" y="1831208"/>
              <a:ext cx="3294000" cy="1688400"/>
            </a:xfrm>
            <a:prstGeom prst="roundRect">
              <a:avLst>
                <a:gd name="adj" fmla="val 4387"/>
              </a:avLst>
            </a:prstGeom>
            <a:solidFill>
              <a:schemeClr val="accent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6" name="文本框 5">
              <a:extLst>
                <a:ext uri="{FF2B5EF4-FFF2-40B4-BE49-F238E27FC236}">
                  <a16:creationId xmlns:a16="http://schemas.microsoft.com/office/drawing/2014/main" id="{8BD4A127-B89E-5CFB-FEC7-539173E3EE8B}"/>
                </a:ext>
              </a:extLst>
            </p:cNvPr>
            <p:cNvSpPr txBox="1"/>
            <p:nvPr/>
          </p:nvSpPr>
          <p:spPr>
            <a:xfrm>
              <a:off x="756810" y="2060575"/>
              <a:ext cx="3290400" cy="146258"/>
            </a:xfrm>
            <a:prstGeom prst="rect">
              <a:avLst/>
            </a:prstGeom>
            <a:noFill/>
            <a:effectLst/>
          </p:spPr>
          <p:txBody>
            <a:bodyPr wrap="square" rtlCol="0">
              <a:spAutoFit/>
            </a:bodyPr>
            <a:lstStyle>
              <a:defPPr>
                <a:defRPr lang="zh-CN"/>
              </a:defPPr>
              <a:lvl1pPr>
                <a:lnSpc>
                  <a:spcPct val="120000"/>
                </a:lnSpc>
                <a:defRPr sz="1400"/>
              </a:lvl1pPr>
            </a:lstStyle>
            <a:p>
              <a:pPr marL="69750"/>
              <a:endParaRPr lang="zh-CN" altLang="en-US" sz="2000" dirty="0">
                <a:solidFill>
                  <a:schemeClr val="tx2"/>
                </a:solidFill>
                <a:cs typeface="+mn-ea"/>
                <a:sym typeface="+mn-lt"/>
              </a:endParaRPr>
            </a:p>
          </p:txBody>
        </p:sp>
      </p:grpSp>
      <p:sp>
        <p:nvSpPr>
          <p:cNvPr id="9" name="文本框 8">
            <a:extLst>
              <a:ext uri="{FF2B5EF4-FFF2-40B4-BE49-F238E27FC236}">
                <a16:creationId xmlns:a16="http://schemas.microsoft.com/office/drawing/2014/main" id="{F68E0A63-7941-353A-6FCC-B128363DBCB4}"/>
              </a:ext>
            </a:extLst>
          </p:cNvPr>
          <p:cNvSpPr txBox="1"/>
          <p:nvPr/>
        </p:nvSpPr>
        <p:spPr>
          <a:xfrm>
            <a:off x="1018403" y="1369150"/>
            <a:ext cx="5625465" cy="954107"/>
          </a:xfrm>
          <a:prstGeom prst="rect">
            <a:avLst/>
          </a:prstGeom>
          <a:noFill/>
        </p:spPr>
        <p:txBody>
          <a:bodyPr wrap="square">
            <a:spAutoFit/>
          </a:bodyPr>
          <a:lstStyle/>
          <a:p>
            <a:r>
              <a:rPr lang="zh-CN" altLang="en-US" sz="1400" b="0" i="0" dirty="0">
                <a:effectLst/>
                <a:latin typeface="-apple-system"/>
              </a:rPr>
              <a:t>对于</a:t>
            </a:r>
            <a:r>
              <a:rPr lang="en-US" altLang="zh-CN" sz="1400" b="0" i="0" dirty="0" err="1">
                <a:effectLst/>
                <a:latin typeface="-apple-system"/>
              </a:rPr>
              <a:t>unordered_map</a:t>
            </a:r>
            <a:r>
              <a:rPr lang="zh-CN" altLang="en-US" sz="1400" b="0" i="0" dirty="0">
                <a:effectLst/>
                <a:latin typeface="-apple-system"/>
              </a:rPr>
              <a:t>而言，当我们插入</a:t>
            </a:r>
            <a:r>
              <a:rPr lang="en-US" altLang="zh-CN" sz="1400" b="0" i="0" dirty="0">
                <a:effectLst/>
                <a:latin typeface="-apple-system"/>
              </a:rPr>
              <a:t>&lt;key, value&gt;</a:t>
            </a:r>
            <a:r>
              <a:rPr lang="zh-CN" altLang="en-US" sz="1400" b="0" i="0" dirty="0">
                <a:effectLst/>
                <a:latin typeface="-apple-system"/>
              </a:rPr>
              <a:t>的时候，需要哈希函数的函数对象对</a:t>
            </a:r>
            <a:r>
              <a:rPr lang="en-US" altLang="zh-CN" sz="1400" b="0" i="0" dirty="0">
                <a:effectLst/>
                <a:latin typeface="-apple-system"/>
              </a:rPr>
              <a:t>key</a:t>
            </a:r>
            <a:r>
              <a:rPr lang="zh-CN" altLang="en-US" sz="1400" b="0" i="0" dirty="0">
                <a:effectLst/>
                <a:latin typeface="-apple-system"/>
              </a:rPr>
              <a:t>进行</a:t>
            </a:r>
            <a:r>
              <a:rPr lang="en-US" altLang="zh-CN" sz="1400" b="0" i="0" dirty="0">
                <a:effectLst/>
                <a:latin typeface="-apple-system"/>
              </a:rPr>
              <a:t>hash</a:t>
            </a:r>
            <a:r>
              <a:rPr lang="zh-CN" altLang="en-US" sz="1400" b="0" i="0" dirty="0">
                <a:effectLst/>
                <a:latin typeface="-apple-system"/>
              </a:rPr>
              <a:t>，又要利用等比函数的函数对象确保插入的键值对没有重复。然而，当我们自定义类型时，</a:t>
            </a:r>
            <a:r>
              <a:rPr lang="en-US" altLang="zh-CN" sz="1400" b="0" i="0" dirty="0" err="1">
                <a:effectLst/>
                <a:latin typeface="-apple-system"/>
              </a:rPr>
              <a:t>c++</a:t>
            </a:r>
            <a:r>
              <a:rPr lang="zh-CN" altLang="en-US" sz="1400" b="0" i="0" dirty="0">
                <a:effectLst/>
                <a:latin typeface="-apple-system"/>
              </a:rPr>
              <a:t>标准库并没有对应的哈希函数和等比函数的函数对象。因此需要分别对它们进行定义。</a:t>
            </a:r>
            <a:endParaRPr lang="zh-CN" altLang="en-US" sz="1400" dirty="0"/>
          </a:p>
        </p:txBody>
      </p:sp>
      <p:sp>
        <p:nvSpPr>
          <p:cNvPr id="11" name="矩形: 圆角 10">
            <a:extLst>
              <a:ext uri="{FF2B5EF4-FFF2-40B4-BE49-F238E27FC236}">
                <a16:creationId xmlns:a16="http://schemas.microsoft.com/office/drawing/2014/main" id="{996EABC8-57A9-95C8-784E-7919E40ECC0A}"/>
              </a:ext>
            </a:extLst>
          </p:cNvPr>
          <p:cNvSpPr/>
          <p:nvPr/>
        </p:nvSpPr>
        <p:spPr>
          <a:xfrm>
            <a:off x="6532149" y="2293677"/>
            <a:ext cx="4641448" cy="3698475"/>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altLang="zh-CN" sz="1400" dirty="0">
                <a:solidFill>
                  <a:schemeClr val="tx1"/>
                </a:solidFill>
              </a:rPr>
              <a:t>struct </a:t>
            </a:r>
            <a:r>
              <a:rPr lang="en-US" altLang="zh-CN" sz="1400" dirty="0" err="1">
                <a:solidFill>
                  <a:schemeClr val="tx1"/>
                </a:solidFill>
              </a:rPr>
              <a:t>hash_name</a:t>
            </a:r>
            <a:r>
              <a:rPr lang="en-US" altLang="zh-CN" sz="1400" dirty="0">
                <a:solidFill>
                  <a:schemeClr val="tx1"/>
                </a:solidFill>
              </a:rPr>
              <a:t> {//</a:t>
            </a:r>
            <a:r>
              <a:rPr lang="zh-CN" altLang="en-US" sz="1400" dirty="0">
                <a:solidFill>
                  <a:schemeClr val="tx1"/>
                </a:solidFill>
              </a:rPr>
              <a:t>公有成员</a:t>
            </a:r>
          </a:p>
          <a:p>
            <a:r>
              <a:rPr lang="zh-CN" altLang="en-US" sz="1400" dirty="0">
                <a:solidFill>
                  <a:schemeClr val="tx1"/>
                </a:solidFill>
              </a:rPr>
              <a:t>    </a:t>
            </a:r>
            <a:r>
              <a:rPr lang="en-US" altLang="zh-CN" sz="1400" dirty="0" err="1">
                <a:solidFill>
                  <a:schemeClr val="tx1"/>
                </a:solidFill>
              </a:rPr>
              <a:t>size_t</a:t>
            </a:r>
            <a:r>
              <a:rPr lang="en-US" altLang="zh-CN" sz="1400" dirty="0">
                <a:solidFill>
                  <a:schemeClr val="tx1"/>
                </a:solidFill>
              </a:rPr>
              <a:t> operator()(const Person&amp; p) const {//</a:t>
            </a:r>
            <a:r>
              <a:rPr lang="zh-CN" altLang="en-US" sz="1400" dirty="0">
                <a:solidFill>
                  <a:schemeClr val="tx1"/>
                </a:solidFill>
              </a:rPr>
              <a:t>别忘记</a:t>
            </a:r>
            <a:r>
              <a:rPr lang="en-US" altLang="zh-CN" sz="1400" dirty="0">
                <a:solidFill>
                  <a:schemeClr val="tx1"/>
                </a:solidFill>
              </a:rPr>
              <a:t>const</a:t>
            </a:r>
          </a:p>
          <a:p>
            <a:r>
              <a:rPr lang="en-US" altLang="zh-CN" sz="1400" dirty="0">
                <a:solidFill>
                  <a:schemeClr val="tx1"/>
                </a:solidFill>
              </a:rPr>
              <a:t>        return hash&lt;string&gt;()(p.name) ^ hash&lt;int&gt;()(</a:t>
            </a:r>
            <a:r>
              <a:rPr lang="en-US" altLang="zh-CN" sz="1400" dirty="0" err="1">
                <a:solidFill>
                  <a:schemeClr val="tx1"/>
                </a:solidFill>
              </a:rPr>
              <a:t>p.age</a:t>
            </a:r>
            <a:r>
              <a:rPr lang="en-US" altLang="zh-CN" sz="1400" dirty="0">
                <a:solidFill>
                  <a:schemeClr val="tx1"/>
                </a:solidFill>
              </a:rPr>
              <a:t>);</a:t>
            </a:r>
          </a:p>
          <a:p>
            <a:r>
              <a:rPr lang="en-US" altLang="zh-CN" sz="1400" dirty="0">
                <a:solidFill>
                  <a:schemeClr val="tx1"/>
                </a:solidFill>
              </a:rPr>
              <a:t>    }</a:t>
            </a:r>
          </a:p>
          <a:p>
            <a:r>
              <a:rPr lang="en-US" altLang="zh-CN" sz="1400" dirty="0">
                <a:solidFill>
                  <a:schemeClr val="tx1"/>
                </a:solidFill>
              </a:rPr>
              <a:t>};</a:t>
            </a:r>
          </a:p>
          <a:p>
            <a:endParaRPr lang="en-US" altLang="zh-CN" sz="1400" dirty="0">
              <a:solidFill>
                <a:schemeClr val="tx1"/>
              </a:solidFill>
            </a:endParaRPr>
          </a:p>
          <a:p>
            <a:r>
              <a:rPr lang="en-US" altLang="zh-CN" sz="1400" dirty="0">
                <a:solidFill>
                  <a:schemeClr val="tx1"/>
                </a:solidFill>
              </a:rPr>
              <a:t>struct </a:t>
            </a:r>
            <a:r>
              <a:rPr lang="en-US" altLang="zh-CN" sz="1400" dirty="0" err="1">
                <a:solidFill>
                  <a:schemeClr val="tx1"/>
                </a:solidFill>
              </a:rPr>
              <a:t>equal_person</a:t>
            </a:r>
            <a:r>
              <a:rPr lang="en-US" altLang="zh-CN" sz="1400" dirty="0">
                <a:solidFill>
                  <a:schemeClr val="tx1"/>
                </a:solidFill>
              </a:rPr>
              <a:t>{</a:t>
            </a:r>
          </a:p>
          <a:p>
            <a:r>
              <a:rPr lang="en-US" altLang="zh-CN" sz="1400" dirty="0">
                <a:solidFill>
                  <a:schemeClr val="tx1"/>
                </a:solidFill>
              </a:rPr>
              <a:t>    bool operator()(const </a:t>
            </a:r>
            <a:r>
              <a:rPr lang="en-US" altLang="zh-CN" sz="1400" dirty="0" err="1">
                <a:solidFill>
                  <a:schemeClr val="tx1"/>
                </a:solidFill>
              </a:rPr>
              <a:t>Person&amp;a,const</a:t>
            </a:r>
            <a:r>
              <a:rPr lang="en-US" altLang="zh-CN" sz="1400" dirty="0">
                <a:solidFill>
                  <a:schemeClr val="tx1"/>
                </a:solidFill>
              </a:rPr>
              <a:t> </a:t>
            </a:r>
            <a:r>
              <a:rPr lang="en-US" altLang="zh-CN" sz="1400" dirty="0" err="1">
                <a:solidFill>
                  <a:schemeClr val="tx1"/>
                </a:solidFill>
              </a:rPr>
              <a:t>Person&amp;b</a:t>
            </a:r>
            <a:r>
              <a:rPr lang="en-US" altLang="zh-CN" sz="1400" dirty="0">
                <a:solidFill>
                  <a:schemeClr val="tx1"/>
                </a:solidFill>
              </a:rPr>
              <a:t>) const{</a:t>
            </a:r>
          </a:p>
          <a:p>
            <a:r>
              <a:rPr lang="en-US" altLang="zh-CN" sz="1400" dirty="0">
                <a:solidFill>
                  <a:schemeClr val="tx1"/>
                </a:solidFill>
              </a:rPr>
              <a:t>        return a.name==b.name &amp;&amp; </a:t>
            </a:r>
            <a:r>
              <a:rPr lang="en-US" altLang="zh-CN" sz="1400" dirty="0" err="1">
                <a:solidFill>
                  <a:schemeClr val="tx1"/>
                </a:solidFill>
              </a:rPr>
              <a:t>a.age</a:t>
            </a:r>
            <a:r>
              <a:rPr lang="en-US" altLang="zh-CN" sz="1400" dirty="0">
                <a:solidFill>
                  <a:schemeClr val="tx1"/>
                </a:solidFill>
              </a:rPr>
              <a:t>==</a:t>
            </a:r>
            <a:r>
              <a:rPr lang="en-US" altLang="zh-CN" sz="1400" dirty="0" err="1">
                <a:solidFill>
                  <a:schemeClr val="tx1"/>
                </a:solidFill>
              </a:rPr>
              <a:t>b.age</a:t>
            </a:r>
            <a:r>
              <a:rPr lang="en-US" altLang="zh-CN" sz="1400" dirty="0">
                <a:solidFill>
                  <a:schemeClr val="tx1"/>
                </a:solidFill>
              </a:rPr>
              <a:t>;</a:t>
            </a:r>
          </a:p>
          <a:p>
            <a:r>
              <a:rPr lang="en-US" altLang="zh-CN" sz="1400" dirty="0">
                <a:solidFill>
                  <a:schemeClr val="tx1"/>
                </a:solidFill>
              </a:rPr>
              <a:t>    }</a:t>
            </a:r>
          </a:p>
          <a:p>
            <a:r>
              <a:rPr lang="en-US" altLang="zh-CN" sz="1400" dirty="0">
                <a:solidFill>
                  <a:schemeClr val="tx1"/>
                </a:solidFill>
              </a:rPr>
              <a:t>};</a:t>
            </a:r>
            <a:endParaRPr lang="zh-CN" altLang="en-US" sz="1400" dirty="0">
              <a:solidFill>
                <a:schemeClr val="tx1"/>
              </a:solidFill>
            </a:endParaRPr>
          </a:p>
        </p:txBody>
      </p:sp>
      <p:sp>
        <p:nvSpPr>
          <p:cNvPr id="12" name="矩形: 圆角 11">
            <a:extLst>
              <a:ext uri="{FF2B5EF4-FFF2-40B4-BE49-F238E27FC236}">
                <a16:creationId xmlns:a16="http://schemas.microsoft.com/office/drawing/2014/main" id="{DBC8ECA7-923E-A6B8-8E46-DD335FE35183}"/>
              </a:ext>
            </a:extLst>
          </p:cNvPr>
          <p:cNvSpPr/>
          <p:nvPr/>
        </p:nvSpPr>
        <p:spPr>
          <a:xfrm>
            <a:off x="1018403" y="2597894"/>
            <a:ext cx="4875271" cy="3339045"/>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altLang="zh-CN" sz="1400" dirty="0">
                <a:solidFill>
                  <a:schemeClr val="tx1"/>
                </a:solidFill>
              </a:rPr>
              <a:t>class Person {</a:t>
            </a:r>
          </a:p>
          <a:p>
            <a:r>
              <a:rPr lang="en-US" altLang="zh-CN" sz="1400" dirty="0">
                <a:solidFill>
                  <a:schemeClr val="tx1"/>
                </a:solidFill>
              </a:rPr>
              <a:t>public:</a:t>
            </a:r>
          </a:p>
          <a:p>
            <a:r>
              <a:rPr lang="en-US" altLang="zh-CN" sz="1400" dirty="0">
                <a:solidFill>
                  <a:schemeClr val="tx1"/>
                </a:solidFill>
              </a:rPr>
              <a:t>    string name;</a:t>
            </a:r>
          </a:p>
          <a:p>
            <a:r>
              <a:rPr lang="en-US" altLang="zh-CN" sz="1400" dirty="0">
                <a:solidFill>
                  <a:schemeClr val="tx1"/>
                </a:solidFill>
              </a:rPr>
              <a:t>    int age;</a:t>
            </a:r>
          </a:p>
          <a:p>
            <a:r>
              <a:rPr lang="en-US" altLang="zh-CN" sz="1400" dirty="0">
                <a:solidFill>
                  <a:schemeClr val="tx1"/>
                </a:solidFill>
              </a:rPr>
              <a:t>    friend struct </a:t>
            </a:r>
            <a:r>
              <a:rPr lang="en-US" altLang="zh-CN" sz="1400" dirty="0" err="1">
                <a:solidFill>
                  <a:schemeClr val="tx1"/>
                </a:solidFill>
              </a:rPr>
              <a:t>hash_name</a:t>
            </a:r>
            <a:r>
              <a:rPr lang="en-US" altLang="zh-CN" sz="1400" dirty="0">
                <a:solidFill>
                  <a:schemeClr val="tx1"/>
                </a:solidFill>
              </a:rPr>
              <a:t>;//</a:t>
            </a:r>
            <a:r>
              <a:rPr lang="zh-CN" altLang="en-US" sz="1400" dirty="0">
                <a:solidFill>
                  <a:schemeClr val="tx1"/>
                </a:solidFill>
              </a:rPr>
              <a:t>应对成员变量为私有情况</a:t>
            </a:r>
          </a:p>
          <a:p>
            <a:r>
              <a:rPr lang="zh-CN" altLang="en-US" sz="1400" dirty="0">
                <a:solidFill>
                  <a:schemeClr val="tx1"/>
                </a:solidFill>
              </a:rPr>
              <a:t>    </a:t>
            </a:r>
            <a:r>
              <a:rPr lang="en-US" altLang="zh-CN" sz="1400" dirty="0">
                <a:solidFill>
                  <a:schemeClr val="tx1"/>
                </a:solidFill>
              </a:rPr>
              <a:t>Person(string n, int a) {</a:t>
            </a:r>
          </a:p>
          <a:p>
            <a:r>
              <a:rPr lang="en-US" altLang="zh-CN" sz="1400" dirty="0">
                <a:solidFill>
                  <a:schemeClr val="tx1"/>
                </a:solidFill>
              </a:rPr>
              <a:t>        name = n;</a:t>
            </a:r>
          </a:p>
          <a:p>
            <a:r>
              <a:rPr lang="en-US" altLang="zh-CN" sz="1400" dirty="0">
                <a:solidFill>
                  <a:schemeClr val="tx1"/>
                </a:solidFill>
              </a:rPr>
              <a:t>        age = a;</a:t>
            </a:r>
          </a:p>
          <a:p>
            <a:r>
              <a:rPr lang="en-US" altLang="zh-CN" sz="1400" dirty="0">
                <a:solidFill>
                  <a:schemeClr val="tx1"/>
                </a:solidFill>
              </a:rPr>
              <a:t>    }</a:t>
            </a:r>
          </a:p>
          <a:p>
            <a:endParaRPr lang="en-US" altLang="zh-CN" sz="1400" dirty="0">
              <a:solidFill>
                <a:schemeClr val="tx1"/>
              </a:solidFill>
            </a:endParaRPr>
          </a:p>
          <a:p>
            <a:r>
              <a:rPr lang="en-US" altLang="zh-CN" sz="1400" dirty="0">
                <a:solidFill>
                  <a:schemeClr val="tx1"/>
                </a:solidFill>
              </a:rPr>
              <a:t>    bool operator==(const Person&amp; p) const {</a:t>
            </a:r>
          </a:p>
          <a:p>
            <a:r>
              <a:rPr lang="en-US" altLang="zh-CN" sz="1400" dirty="0">
                <a:solidFill>
                  <a:schemeClr val="tx1"/>
                </a:solidFill>
              </a:rPr>
              <a:t>        return name == p.name &amp;&amp; age == </a:t>
            </a:r>
            <a:r>
              <a:rPr lang="en-US" altLang="zh-CN" sz="1400" dirty="0" err="1">
                <a:solidFill>
                  <a:schemeClr val="tx1"/>
                </a:solidFill>
              </a:rPr>
              <a:t>p.age</a:t>
            </a:r>
            <a:r>
              <a:rPr lang="en-US" altLang="zh-CN" sz="1400" dirty="0">
                <a:solidFill>
                  <a:schemeClr val="tx1"/>
                </a:solidFill>
              </a:rPr>
              <a:t>;</a:t>
            </a:r>
          </a:p>
          <a:p>
            <a:r>
              <a:rPr lang="en-US" altLang="zh-CN" sz="1400" dirty="0">
                <a:solidFill>
                  <a:schemeClr val="tx1"/>
                </a:solidFill>
              </a:rPr>
              <a:t>    }</a:t>
            </a:r>
          </a:p>
          <a:p>
            <a:r>
              <a:rPr lang="en-US" altLang="zh-CN" sz="1400" dirty="0">
                <a:solidFill>
                  <a:schemeClr val="tx1"/>
                </a:solidFill>
              </a:rPr>
              <a:t>};</a:t>
            </a:r>
          </a:p>
          <a:p>
            <a:pPr algn="ctr"/>
            <a:endParaRPr lang="zh-CN" altLang="en-US" sz="1400" dirty="0"/>
          </a:p>
        </p:txBody>
      </p:sp>
    </p:spTree>
    <p:extLst>
      <p:ext uri="{BB962C8B-B14F-4D97-AF65-F5344CB8AC3E}">
        <p14:creationId xmlns:p14="http://schemas.microsoft.com/office/powerpoint/2010/main" val="79015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占位符 18">
            <a:extLst>
              <a:ext uri="{FF2B5EF4-FFF2-40B4-BE49-F238E27FC236}">
                <a16:creationId xmlns:a16="http://schemas.microsoft.com/office/drawing/2014/main" id="{93145E3B-3B5F-31DA-40AD-9BC5536E51C1}"/>
              </a:ext>
            </a:extLst>
          </p:cNvPr>
          <p:cNvSpPr>
            <a:spLocks noGrp="1"/>
          </p:cNvSpPr>
          <p:nvPr>
            <p:ph type="body" sz="quarter" idx="10"/>
          </p:nvPr>
        </p:nvSpPr>
        <p:spPr>
          <a:xfrm>
            <a:off x="3840574" y="893787"/>
            <a:ext cx="4510850" cy="5070427"/>
          </a:xfrm>
        </p:spPr>
        <p:txBody>
          <a:bodyPr/>
          <a:lstStyle/>
          <a:p>
            <a:pPr>
              <a:lnSpc>
                <a:spcPct val="120000"/>
              </a:lnSpc>
              <a:spcBef>
                <a:spcPts val="0"/>
              </a:spcBef>
            </a:pPr>
            <a:r>
              <a:rPr lang="en-US" altLang="zh-CN" dirty="0"/>
              <a:t>01</a:t>
            </a:r>
            <a:endParaRPr lang="zh-CN" altLang="en-US" dirty="0"/>
          </a:p>
        </p:txBody>
      </p:sp>
      <p:sp>
        <p:nvSpPr>
          <p:cNvPr id="18" name="矩形 17">
            <a:extLst>
              <a:ext uri="{FF2B5EF4-FFF2-40B4-BE49-F238E27FC236}">
                <a16:creationId xmlns:a16="http://schemas.microsoft.com/office/drawing/2014/main" id="{9D38890E-D610-7E22-A8F7-265345B7EF08}"/>
              </a:ext>
            </a:extLst>
          </p:cNvPr>
          <p:cNvSpPr/>
          <p:nvPr/>
        </p:nvSpPr>
        <p:spPr>
          <a:xfrm>
            <a:off x="3292476" y="2984493"/>
            <a:ext cx="5607049" cy="924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20" name="文本占位符 19">
            <a:extLst>
              <a:ext uri="{FF2B5EF4-FFF2-40B4-BE49-F238E27FC236}">
                <a16:creationId xmlns:a16="http://schemas.microsoft.com/office/drawing/2014/main" id="{CAAA2CA2-9412-F984-1D16-7C79F1FDFF23}"/>
              </a:ext>
            </a:extLst>
          </p:cNvPr>
          <p:cNvSpPr>
            <a:spLocks noGrp="1"/>
          </p:cNvSpPr>
          <p:nvPr>
            <p:ph type="body" sz="quarter" idx="11"/>
          </p:nvPr>
        </p:nvSpPr>
        <p:spPr>
          <a:xfrm>
            <a:off x="5480450" y="3041163"/>
            <a:ext cx="1231106" cy="811312"/>
          </a:xfrm>
        </p:spPr>
        <p:txBody>
          <a:bodyPr/>
          <a:lstStyle/>
          <a:p>
            <a:pPr>
              <a:lnSpc>
                <a:spcPct val="120000"/>
              </a:lnSpc>
              <a:spcBef>
                <a:spcPts val="0"/>
              </a:spcBef>
            </a:pPr>
            <a:r>
              <a:rPr lang="zh-CN" altLang="en-US" sz="4800" b="1" dirty="0">
                <a:cs typeface="+mn-ea"/>
                <a:sym typeface="+mn-lt"/>
              </a:rPr>
              <a:t>概述</a:t>
            </a:r>
            <a:endParaRPr lang="zh-CN" altLang="en-US" dirty="0"/>
          </a:p>
        </p:txBody>
      </p:sp>
    </p:spTree>
    <p:extLst>
      <p:ext uri="{BB962C8B-B14F-4D97-AF65-F5344CB8AC3E}">
        <p14:creationId xmlns:p14="http://schemas.microsoft.com/office/powerpoint/2010/main" val="1181745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54B5D94-0DB9-BA9F-B9BF-5B15C3274C76}"/>
              </a:ext>
            </a:extLst>
          </p:cNvPr>
          <p:cNvSpPr>
            <a:spLocks noGrp="1"/>
          </p:cNvSpPr>
          <p:nvPr>
            <p:ph type="title"/>
          </p:nvPr>
        </p:nvSpPr>
        <p:spPr>
          <a:xfrm>
            <a:off x="832483" y="470811"/>
            <a:ext cx="5109091" cy="633187"/>
          </a:xfrm>
        </p:spPr>
        <p:txBody>
          <a:bodyPr wrap="square">
            <a:spAutoFit/>
          </a:bodyPr>
          <a:lstStyle/>
          <a:p>
            <a:pPr>
              <a:lnSpc>
                <a:spcPct val="120000"/>
              </a:lnSpc>
            </a:pPr>
            <a:r>
              <a:rPr lang="zh-CN" altLang="en-US" dirty="0">
                <a:cs typeface="+mn-ea"/>
                <a:sym typeface="+mn-lt"/>
              </a:rPr>
              <a:t>无序容器</a:t>
            </a:r>
            <a:r>
              <a:rPr lang="en-US" altLang="zh-CN" dirty="0">
                <a:cs typeface="+mn-ea"/>
                <a:sym typeface="+mn-lt"/>
              </a:rPr>
              <a:t>-</a:t>
            </a:r>
            <a:r>
              <a:rPr lang="zh-CN" altLang="en-US" dirty="0">
                <a:cs typeface="+mn-ea"/>
                <a:sym typeface="+mn-lt"/>
              </a:rPr>
              <a:t>关键字要求</a:t>
            </a:r>
          </a:p>
        </p:txBody>
      </p:sp>
      <p:grpSp>
        <p:nvGrpSpPr>
          <p:cNvPr id="7" name="组合 6">
            <a:extLst>
              <a:ext uri="{FF2B5EF4-FFF2-40B4-BE49-F238E27FC236}">
                <a16:creationId xmlns:a16="http://schemas.microsoft.com/office/drawing/2014/main" id="{F8AE1E23-C48D-0C78-9D01-CAEA0F0DF3AC}"/>
              </a:ext>
            </a:extLst>
          </p:cNvPr>
          <p:cNvGrpSpPr/>
          <p:nvPr/>
        </p:nvGrpSpPr>
        <p:grpSpPr>
          <a:xfrm>
            <a:off x="716542" y="1449284"/>
            <a:ext cx="10758915" cy="4937905"/>
            <a:chOff x="756810" y="1929297"/>
            <a:chExt cx="3294000" cy="1688400"/>
          </a:xfrm>
        </p:grpSpPr>
        <p:sp>
          <p:nvSpPr>
            <p:cNvPr id="4" name="矩形: 圆角 3">
              <a:extLst>
                <a:ext uri="{FF2B5EF4-FFF2-40B4-BE49-F238E27FC236}">
                  <a16:creationId xmlns:a16="http://schemas.microsoft.com/office/drawing/2014/main" id="{087B3EA7-D3E1-EAB1-2944-9E047EC57B04}"/>
                </a:ext>
              </a:extLst>
            </p:cNvPr>
            <p:cNvSpPr/>
            <p:nvPr/>
          </p:nvSpPr>
          <p:spPr>
            <a:xfrm>
              <a:off x="756810" y="1929297"/>
              <a:ext cx="3294000" cy="1688400"/>
            </a:xfrm>
            <a:prstGeom prst="roundRect">
              <a:avLst>
                <a:gd name="adj" fmla="val 4387"/>
              </a:avLst>
            </a:prstGeom>
            <a:solidFill>
              <a:schemeClr val="accent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6" name="文本框 5">
              <a:extLst>
                <a:ext uri="{FF2B5EF4-FFF2-40B4-BE49-F238E27FC236}">
                  <a16:creationId xmlns:a16="http://schemas.microsoft.com/office/drawing/2014/main" id="{8BD4A127-B89E-5CFB-FEC7-539173E3EE8B}"/>
                </a:ext>
              </a:extLst>
            </p:cNvPr>
            <p:cNvSpPr txBox="1"/>
            <p:nvPr/>
          </p:nvSpPr>
          <p:spPr>
            <a:xfrm>
              <a:off x="756810" y="2060575"/>
              <a:ext cx="3290400" cy="146258"/>
            </a:xfrm>
            <a:prstGeom prst="rect">
              <a:avLst/>
            </a:prstGeom>
            <a:noFill/>
            <a:effectLst/>
          </p:spPr>
          <p:txBody>
            <a:bodyPr wrap="square" rtlCol="0">
              <a:spAutoFit/>
            </a:bodyPr>
            <a:lstStyle>
              <a:defPPr>
                <a:defRPr lang="zh-CN"/>
              </a:defPPr>
              <a:lvl1pPr>
                <a:lnSpc>
                  <a:spcPct val="120000"/>
                </a:lnSpc>
                <a:defRPr sz="1400"/>
              </a:lvl1pPr>
            </a:lstStyle>
            <a:p>
              <a:pPr marL="69750"/>
              <a:endParaRPr lang="zh-CN" altLang="en-US" sz="2000" dirty="0">
                <a:solidFill>
                  <a:schemeClr val="tx2"/>
                </a:solidFill>
                <a:cs typeface="+mn-ea"/>
                <a:sym typeface="+mn-lt"/>
              </a:endParaRPr>
            </a:p>
          </p:txBody>
        </p:sp>
      </p:grpSp>
      <p:sp>
        <p:nvSpPr>
          <p:cNvPr id="8" name="矩形: 圆角 7">
            <a:extLst>
              <a:ext uri="{FF2B5EF4-FFF2-40B4-BE49-F238E27FC236}">
                <a16:creationId xmlns:a16="http://schemas.microsoft.com/office/drawing/2014/main" id="{F63C71AF-EBFA-C6C2-90F2-1304B0397E7A}"/>
              </a:ext>
            </a:extLst>
          </p:cNvPr>
          <p:cNvSpPr/>
          <p:nvPr/>
        </p:nvSpPr>
        <p:spPr>
          <a:xfrm>
            <a:off x="2052731" y="1895622"/>
            <a:ext cx="8967694" cy="4078458"/>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altLang="zh-CN" sz="2000" dirty="0">
                <a:solidFill>
                  <a:schemeClr val="tx1"/>
                </a:solidFill>
              </a:rPr>
              <a:t>    </a:t>
            </a:r>
            <a:r>
              <a:rPr lang="en-US" altLang="zh-CN" sz="2000" dirty="0" err="1">
                <a:solidFill>
                  <a:schemeClr val="tx1"/>
                </a:solidFill>
              </a:rPr>
              <a:t>unordered_map</a:t>
            </a:r>
            <a:r>
              <a:rPr lang="en-US" altLang="zh-CN" sz="2000" dirty="0">
                <a:solidFill>
                  <a:schemeClr val="tx1"/>
                </a:solidFill>
              </a:rPr>
              <a:t>&lt;Person, int, </a:t>
            </a:r>
            <a:r>
              <a:rPr lang="en-US" altLang="zh-CN" sz="2000" dirty="0" err="1">
                <a:solidFill>
                  <a:schemeClr val="tx1"/>
                </a:solidFill>
              </a:rPr>
              <a:t>hash_name</a:t>
            </a:r>
            <a:r>
              <a:rPr lang="en-US" altLang="zh-CN" sz="2000" dirty="0">
                <a:solidFill>
                  <a:schemeClr val="tx1"/>
                </a:solidFill>
              </a:rPr>
              <a:t>&gt; ids;  </a:t>
            </a:r>
          </a:p>
          <a:p>
            <a:endParaRPr lang="en-US" altLang="zh-CN" sz="2000" dirty="0">
              <a:solidFill>
                <a:schemeClr val="tx1"/>
              </a:solidFill>
            </a:endParaRPr>
          </a:p>
          <a:p>
            <a:r>
              <a:rPr lang="en-US" altLang="zh-CN" sz="2000" dirty="0">
                <a:solidFill>
                  <a:schemeClr val="tx1"/>
                </a:solidFill>
              </a:rPr>
              <a:t>    </a:t>
            </a:r>
            <a:r>
              <a:rPr lang="en-US" altLang="zh-CN" sz="2000" dirty="0" err="1">
                <a:solidFill>
                  <a:schemeClr val="tx1"/>
                </a:solidFill>
              </a:rPr>
              <a:t>unordered_map</a:t>
            </a:r>
            <a:r>
              <a:rPr lang="en-US" altLang="zh-CN" sz="2000" dirty="0">
                <a:solidFill>
                  <a:schemeClr val="tx1"/>
                </a:solidFill>
              </a:rPr>
              <a:t>&lt;Person, int, </a:t>
            </a:r>
            <a:r>
              <a:rPr lang="en-US" altLang="zh-CN" sz="2000" dirty="0" err="1">
                <a:solidFill>
                  <a:schemeClr val="tx1"/>
                </a:solidFill>
              </a:rPr>
              <a:t>hash_name,equal_person</a:t>
            </a:r>
            <a:r>
              <a:rPr lang="en-US" altLang="zh-CN" sz="2000" dirty="0">
                <a:solidFill>
                  <a:schemeClr val="tx1"/>
                </a:solidFill>
              </a:rPr>
              <a:t>&gt; ids;  </a:t>
            </a:r>
          </a:p>
          <a:p>
            <a:r>
              <a:rPr lang="en-US" altLang="zh-CN" sz="2000" dirty="0">
                <a:solidFill>
                  <a:schemeClr val="tx1"/>
                </a:solidFill>
              </a:rPr>
              <a:t>    //</a:t>
            </a:r>
            <a:r>
              <a:rPr lang="zh-CN" altLang="en-US" sz="2000" dirty="0">
                <a:solidFill>
                  <a:schemeClr val="tx1"/>
                </a:solidFill>
              </a:rPr>
              <a:t>不需要重载</a:t>
            </a:r>
            <a:r>
              <a:rPr lang="en-US" altLang="zh-CN" sz="2000" dirty="0">
                <a:solidFill>
                  <a:schemeClr val="tx1"/>
                </a:solidFill>
              </a:rPr>
              <a:t>operator==</a:t>
            </a:r>
            <a:r>
              <a:rPr lang="zh-CN" altLang="en-US" sz="2000" dirty="0">
                <a:solidFill>
                  <a:schemeClr val="tx1"/>
                </a:solidFill>
              </a:rPr>
              <a:t>写法</a:t>
            </a:r>
            <a:endParaRPr lang="zh-CN" altLang="en-US" sz="2000" dirty="0"/>
          </a:p>
        </p:txBody>
      </p:sp>
    </p:spTree>
    <p:extLst>
      <p:ext uri="{BB962C8B-B14F-4D97-AF65-F5344CB8AC3E}">
        <p14:creationId xmlns:p14="http://schemas.microsoft.com/office/powerpoint/2010/main" val="3971178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a:extLst>
              <a:ext uri="{FF2B5EF4-FFF2-40B4-BE49-F238E27FC236}">
                <a16:creationId xmlns:a16="http://schemas.microsoft.com/office/drawing/2014/main" id="{47009C16-CB9E-B77A-04EA-D9A115C2D2E2}"/>
              </a:ext>
            </a:extLst>
          </p:cNvPr>
          <p:cNvCxnSpPr/>
          <p:nvPr/>
        </p:nvCxnSpPr>
        <p:spPr>
          <a:xfrm>
            <a:off x="6200906" y="4066347"/>
            <a:ext cx="4876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01DBB882-D438-3F0A-BDC1-8E000BD4C768}"/>
              </a:ext>
            </a:extLst>
          </p:cNvPr>
          <p:cNvSpPr>
            <a:spLocks noGrp="1"/>
          </p:cNvSpPr>
          <p:nvPr>
            <p:ph type="title"/>
          </p:nvPr>
        </p:nvSpPr>
        <p:spPr>
          <a:xfrm>
            <a:off x="6051924" y="2334341"/>
            <a:ext cx="5262979" cy="1207831"/>
          </a:xfrm>
        </p:spPr>
        <p:txBody>
          <a:bodyPr/>
          <a:lstStyle/>
          <a:p>
            <a:pPr>
              <a:lnSpc>
                <a:spcPct val="120000"/>
              </a:lnSpc>
            </a:pPr>
            <a:r>
              <a:rPr lang="zh-CN" altLang="en-US" dirty="0"/>
              <a:t>感谢您的观看</a:t>
            </a:r>
          </a:p>
        </p:txBody>
      </p:sp>
      <p:sp>
        <p:nvSpPr>
          <p:cNvPr id="3" name="文本占位符 2">
            <a:extLst>
              <a:ext uri="{FF2B5EF4-FFF2-40B4-BE49-F238E27FC236}">
                <a16:creationId xmlns:a16="http://schemas.microsoft.com/office/drawing/2014/main" id="{4DF455D0-2E90-D99F-B71F-335AC48D0A59}"/>
              </a:ext>
            </a:extLst>
          </p:cNvPr>
          <p:cNvSpPr>
            <a:spLocks noGrp="1"/>
          </p:cNvSpPr>
          <p:nvPr>
            <p:ph type="body" sz="quarter" idx="10"/>
          </p:nvPr>
        </p:nvSpPr>
        <p:spPr>
          <a:xfrm>
            <a:off x="6051924" y="3479800"/>
            <a:ext cx="4689361" cy="494751"/>
          </a:xfrm>
        </p:spPr>
        <p:txBody>
          <a:bodyPr/>
          <a:lstStyle/>
          <a:p>
            <a:pPr>
              <a:lnSpc>
                <a:spcPct val="120000"/>
              </a:lnSpc>
              <a:spcBef>
                <a:spcPts val="0"/>
              </a:spcBef>
            </a:pPr>
            <a:r>
              <a:rPr lang="en-US" altLang="zh-CN" sz="2400" cap="all" dirty="0">
                <a:solidFill>
                  <a:srgbClr val="FFFFFF"/>
                </a:solidFill>
                <a:cs typeface="+mn-ea"/>
                <a:sym typeface="+mn-lt"/>
              </a:rPr>
              <a:t>THANK  YOU  FOR  WATCHING</a:t>
            </a:r>
            <a:endParaRPr lang="zh-CN" altLang="en-US" sz="2400" cap="all" dirty="0">
              <a:solidFill>
                <a:srgbClr val="FFFFFF"/>
              </a:solidFill>
              <a:cs typeface="+mn-ea"/>
              <a:sym typeface="+mn-lt"/>
            </a:endParaRPr>
          </a:p>
        </p:txBody>
      </p:sp>
      <p:sp>
        <p:nvSpPr>
          <p:cNvPr id="5" name="文本框 4">
            <a:extLst>
              <a:ext uri="{FF2B5EF4-FFF2-40B4-BE49-F238E27FC236}">
                <a16:creationId xmlns:a16="http://schemas.microsoft.com/office/drawing/2014/main" id="{C94BFD30-3D17-EA36-681F-EB2D4E273489}"/>
              </a:ext>
            </a:extLst>
          </p:cNvPr>
          <p:cNvSpPr txBox="1"/>
          <p:nvPr/>
        </p:nvSpPr>
        <p:spPr>
          <a:xfrm>
            <a:off x="6051924" y="5527681"/>
            <a:ext cx="2580110" cy="369332"/>
          </a:xfrm>
          <a:prstGeom prst="rect">
            <a:avLst/>
          </a:prstGeom>
          <a:noFill/>
        </p:spPr>
        <p:txBody>
          <a:bodyPr wrap="square">
            <a:spAutoFit/>
          </a:bodyPr>
          <a:lstStyle/>
          <a:p>
            <a:r>
              <a:rPr lang="zh-CN" altLang="en-US" sz="1800" b="1" dirty="0">
                <a:solidFill>
                  <a:srgbClr val="FFFFFF"/>
                </a:solidFill>
                <a:latin typeface="+mn-ea"/>
              </a:rPr>
              <a:t>汇报人：</a:t>
            </a:r>
            <a:r>
              <a:rPr lang="zh-CN" altLang="en-US" b="1" dirty="0">
                <a:solidFill>
                  <a:srgbClr val="FFFFFF"/>
                </a:solidFill>
                <a:latin typeface="+mn-ea"/>
              </a:rPr>
              <a:t>王澳</a:t>
            </a:r>
            <a:endParaRPr lang="zh-CN" altLang="en-US" sz="1800" b="1" dirty="0">
              <a:solidFill>
                <a:srgbClr val="FFFFFF"/>
              </a:solidFill>
              <a:ea typeface="+mj-ea"/>
            </a:endParaRPr>
          </a:p>
        </p:txBody>
      </p:sp>
    </p:spTree>
    <p:extLst>
      <p:ext uri="{BB962C8B-B14F-4D97-AF65-F5344CB8AC3E}">
        <p14:creationId xmlns:p14="http://schemas.microsoft.com/office/powerpoint/2010/main" val="3120044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610510A8-BEBB-6FEF-445C-9F04CA9E873F}"/>
              </a:ext>
            </a:extLst>
          </p:cNvPr>
          <p:cNvSpPr txBox="1"/>
          <p:nvPr/>
        </p:nvSpPr>
        <p:spPr>
          <a:xfrm>
            <a:off x="3760787" y="1592842"/>
            <a:ext cx="1518364" cy="533223"/>
          </a:xfrm>
          <a:prstGeom prst="rect">
            <a:avLst/>
          </a:prstGeom>
          <a:noFill/>
          <a:scene3d>
            <a:camera prst="orthographicFront"/>
            <a:lightRig rig="threePt" dir="t"/>
          </a:scene3d>
          <a:sp3d prstMaterial="matte"/>
        </p:spPr>
        <p:txBody>
          <a:bodyPr wrap="none" rtlCol="0">
            <a:spAutoFit/>
          </a:bodyPr>
          <a:lstStyle>
            <a:defPPr>
              <a:defRPr lang="zh-CN"/>
            </a:defPPr>
            <a:lvl1pPr algn="ctr">
              <a:defRPr sz="2600">
                <a:solidFill>
                  <a:schemeClr val="bg1"/>
                </a:solidFill>
                <a:latin typeface="+mj-ea"/>
                <a:ea typeface="+mj-ea"/>
              </a:defRPr>
            </a:lvl1pPr>
          </a:lstStyle>
          <a:p>
            <a:pPr>
              <a:lnSpc>
                <a:spcPct val="120000"/>
              </a:lnSpc>
            </a:pPr>
            <a:r>
              <a:rPr lang="zh-CN" altLang="en-US" dirty="0">
                <a:latin typeface="+mn-lt"/>
                <a:ea typeface="+mn-ea"/>
                <a:cs typeface="+mn-ea"/>
                <a:sym typeface="+mn-lt"/>
              </a:rPr>
              <a:t>网点重组</a:t>
            </a:r>
          </a:p>
        </p:txBody>
      </p:sp>
      <p:sp>
        <p:nvSpPr>
          <p:cNvPr id="16" name="文本框 15">
            <a:extLst>
              <a:ext uri="{FF2B5EF4-FFF2-40B4-BE49-F238E27FC236}">
                <a16:creationId xmlns:a16="http://schemas.microsoft.com/office/drawing/2014/main" id="{5AFDDA6E-219A-3A3A-3002-732903BC5AFD}"/>
              </a:ext>
            </a:extLst>
          </p:cNvPr>
          <p:cNvSpPr txBox="1"/>
          <p:nvPr/>
        </p:nvSpPr>
        <p:spPr>
          <a:xfrm>
            <a:off x="3454605" y="3231849"/>
            <a:ext cx="2241199" cy="1170064"/>
          </a:xfrm>
          <a:prstGeom prst="rect">
            <a:avLst/>
          </a:prstGeom>
          <a:noFill/>
          <a:scene3d>
            <a:camera prst="orthographicFront"/>
            <a:lightRig rig="threePt" dir="t"/>
          </a:scene3d>
          <a:sp3d prstMaterial="matte"/>
        </p:spPr>
        <p:txBody>
          <a:bodyPr wrap="square" rtlCol="0">
            <a:spAutoFit/>
          </a:bodyPr>
          <a:lstStyle>
            <a:defPPr>
              <a:defRPr lang="zh-CN"/>
            </a:defPPr>
            <a:lvl1pPr algn="ctr">
              <a:defRPr sz="2600">
                <a:solidFill>
                  <a:schemeClr val="bg1"/>
                </a:solidFill>
                <a:latin typeface="+mj-ea"/>
                <a:ea typeface="+mj-ea"/>
              </a:defRPr>
            </a:lvl1pPr>
          </a:lstStyle>
          <a:p>
            <a:pPr algn="l">
              <a:lnSpc>
                <a:spcPct val="120000"/>
              </a:lnSpc>
            </a:pPr>
            <a:r>
              <a:rPr lang="zh-CN" altLang="en-US" sz="2000" dirty="0">
                <a:latin typeface="+mn-lt"/>
                <a:ea typeface="+mn-ea"/>
                <a:cs typeface="+mn-ea"/>
                <a:sym typeface="+mn-lt"/>
              </a:rPr>
              <a:t>责任到人，盘点经销商；分级管理，建立热点市场</a:t>
            </a:r>
          </a:p>
        </p:txBody>
      </p:sp>
      <p:grpSp>
        <p:nvGrpSpPr>
          <p:cNvPr id="34" name="组合 33">
            <a:extLst>
              <a:ext uri="{FF2B5EF4-FFF2-40B4-BE49-F238E27FC236}">
                <a16:creationId xmlns:a16="http://schemas.microsoft.com/office/drawing/2014/main" id="{7823FB08-2111-4171-A045-AED0104B322C}"/>
              </a:ext>
            </a:extLst>
          </p:cNvPr>
          <p:cNvGrpSpPr/>
          <p:nvPr/>
        </p:nvGrpSpPr>
        <p:grpSpPr>
          <a:xfrm>
            <a:off x="752290" y="1435019"/>
            <a:ext cx="5056965" cy="4542522"/>
            <a:chOff x="752291" y="1435019"/>
            <a:chExt cx="1973974" cy="4542522"/>
          </a:xfrm>
        </p:grpSpPr>
        <p:sp>
          <p:nvSpPr>
            <p:cNvPr id="3" name="矩形 2">
              <a:extLst>
                <a:ext uri="{FF2B5EF4-FFF2-40B4-BE49-F238E27FC236}">
                  <a16:creationId xmlns:a16="http://schemas.microsoft.com/office/drawing/2014/main" id="{F5AAABA3-B9A1-7317-E5B2-D0B2930D0E11}"/>
                </a:ext>
              </a:extLst>
            </p:cNvPr>
            <p:cNvSpPr/>
            <p:nvPr/>
          </p:nvSpPr>
          <p:spPr>
            <a:xfrm>
              <a:off x="752291" y="1435019"/>
              <a:ext cx="1973974" cy="4480709"/>
            </a:xfrm>
            <a:prstGeom prst="rect">
              <a:avLst/>
            </a:prstGeom>
            <a:solidFill>
              <a:schemeClr val="accent1">
                <a:alpha val="90000"/>
              </a:schemeClr>
            </a:solidFill>
            <a:ln>
              <a:noFill/>
            </a:ln>
            <a:scene3d>
              <a:camera prst="orthographicFront"/>
              <a:lightRig rig="contrasting"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a:cs typeface="+mn-ea"/>
                <a:sym typeface="+mn-lt"/>
              </a:endParaRPr>
            </a:p>
          </p:txBody>
        </p:sp>
        <p:sp>
          <p:nvSpPr>
            <p:cNvPr id="8" name="文本框 7">
              <a:extLst>
                <a:ext uri="{FF2B5EF4-FFF2-40B4-BE49-F238E27FC236}">
                  <a16:creationId xmlns:a16="http://schemas.microsoft.com/office/drawing/2014/main" id="{2381D919-FAD8-C6B6-B6A0-0873C6CDCE39}"/>
                </a:ext>
              </a:extLst>
            </p:cNvPr>
            <p:cNvSpPr txBox="1"/>
            <p:nvPr/>
          </p:nvSpPr>
          <p:spPr>
            <a:xfrm>
              <a:off x="928799" y="1562065"/>
              <a:ext cx="1620958" cy="565604"/>
            </a:xfrm>
            <a:prstGeom prst="rect">
              <a:avLst/>
            </a:prstGeom>
            <a:noFill/>
            <a:scene3d>
              <a:camera prst="orthographicFront"/>
              <a:lightRig rig="threePt" dir="t"/>
            </a:scene3d>
          </p:spPr>
          <p:txBody>
            <a:bodyPr wrap="square" rtlCol="0">
              <a:spAutoFit/>
            </a:bodyPr>
            <a:lstStyle>
              <a:defPPr>
                <a:defRPr lang="zh-CN"/>
              </a:defPPr>
              <a:lvl1pPr algn="ctr">
                <a:defRPr sz="2800">
                  <a:solidFill>
                    <a:schemeClr val="bg1"/>
                  </a:solidFill>
                  <a:latin typeface="+mj-ea"/>
                  <a:ea typeface="+mj-ea"/>
                </a:defRPr>
              </a:lvl1pPr>
            </a:lstStyle>
            <a:p>
              <a:pPr>
                <a:lnSpc>
                  <a:spcPct val="120000"/>
                </a:lnSpc>
              </a:pPr>
              <a:r>
                <a:rPr lang="zh-CN" altLang="en-US" dirty="0">
                  <a:solidFill>
                    <a:srgbClr val="FFFFFF"/>
                  </a:solidFill>
                  <a:cs typeface="+mn-ea"/>
                  <a:sym typeface="+mn-lt"/>
                </a:rPr>
                <a:t>按关键字有序</a:t>
              </a:r>
            </a:p>
          </p:txBody>
        </p:sp>
        <p:sp>
          <p:nvSpPr>
            <p:cNvPr id="10" name="文本框 9">
              <a:extLst>
                <a:ext uri="{FF2B5EF4-FFF2-40B4-BE49-F238E27FC236}">
                  <a16:creationId xmlns:a16="http://schemas.microsoft.com/office/drawing/2014/main" id="{EC45CC7F-C710-316F-9E96-550F4F01A796}"/>
                </a:ext>
              </a:extLst>
            </p:cNvPr>
            <p:cNvSpPr txBox="1"/>
            <p:nvPr/>
          </p:nvSpPr>
          <p:spPr>
            <a:xfrm>
              <a:off x="822435" y="2442791"/>
              <a:ext cx="1859545" cy="3534750"/>
            </a:xfrm>
            <a:prstGeom prst="rect">
              <a:avLst/>
            </a:prstGeom>
            <a:noFill/>
            <a:scene3d>
              <a:camera prst="orthographicFront"/>
              <a:lightRig rig="threePt" dir="t"/>
            </a:scene3d>
          </p:spPr>
          <p:txBody>
            <a:bodyPr wrap="square" rtlCol="0">
              <a:spAutoFit/>
            </a:bodyPr>
            <a:lstStyle>
              <a:defPPr>
                <a:defRPr lang="zh-CN"/>
              </a:defPPr>
              <a:lvl1pPr algn="ctr">
                <a:defRPr sz="2800">
                  <a:solidFill>
                    <a:schemeClr val="bg1"/>
                  </a:solidFill>
                  <a:latin typeface="+mj-ea"/>
                  <a:ea typeface="+mj-ea"/>
                </a:defRPr>
              </a:lvl1pPr>
            </a:lstStyle>
            <a:p>
              <a:pPr algn="l">
                <a:lnSpc>
                  <a:spcPct val="120000"/>
                </a:lnSpc>
              </a:pPr>
              <a:r>
                <a:rPr lang="en-US" altLang="zh-CN" sz="2200" dirty="0">
                  <a:solidFill>
                    <a:srgbClr val="FFFFFF"/>
                  </a:solidFill>
                  <a:latin typeface="+mn-ea"/>
                  <a:ea typeface="+mn-ea"/>
                  <a:cs typeface="+mn-ea"/>
                  <a:sym typeface="+mn-lt"/>
                </a:rPr>
                <a:t>- map : </a:t>
              </a:r>
              <a:r>
                <a:rPr lang="zh-CN" altLang="en-US" sz="2000" dirty="0">
                  <a:solidFill>
                    <a:srgbClr val="FFFFFF"/>
                  </a:solidFill>
                  <a:latin typeface="+mn-ea"/>
                  <a:ea typeface="+mn-ea"/>
                  <a:cs typeface="+mn-ea"/>
                  <a:sym typeface="+mn-lt"/>
                </a:rPr>
                <a:t>保存键值对，关键字不可以重复 </a:t>
              </a:r>
              <a:r>
                <a:rPr lang="en-US" altLang="zh-CN" sz="2000" dirty="0">
                  <a:solidFill>
                    <a:srgbClr val="FFFFFF"/>
                  </a:solidFill>
                  <a:latin typeface="+mn-ea"/>
                  <a:ea typeface="+mn-ea"/>
                  <a:cs typeface="+mn-ea"/>
                  <a:sym typeface="+mn-lt"/>
                </a:rPr>
                <a:t>- </a:t>
              </a:r>
              <a:r>
                <a:rPr lang="en-US" altLang="zh-CN" sz="2200" dirty="0">
                  <a:solidFill>
                    <a:srgbClr val="FFFFFF"/>
                  </a:solidFill>
                  <a:latin typeface="+mn-ea"/>
                  <a:ea typeface="+mn-ea"/>
                  <a:cs typeface="+mn-ea"/>
                  <a:sym typeface="+mn-lt"/>
                </a:rPr>
                <a:t>set </a:t>
              </a:r>
              <a:r>
                <a:rPr lang="zh-CN" altLang="en-US" sz="2200" dirty="0">
                  <a:solidFill>
                    <a:srgbClr val="FFFFFF"/>
                  </a:solidFill>
                  <a:latin typeface="+mn-ea"/>
                  <a:ea typeface="+mn-ea"/>
                  <a:cs typeface="+mn-ea"/>
                  <a:sym typeface="+mn-lt"/>
                </a:rPr>
                <a:t>：</a:t>
              </a:r>
              <a:r>
                <a:rPr lang="zh-CN" altLang="en-US" sz="2000" dirty="0">
                  <a:solidFill>
                    <a:srgbClr val="FFFFFF"/>
                  </a:solidFill>
                  <a:latin typeface="+mn-ea"/>
                  <a:ea typeface="+mn-ea"/>
                  <a:cs typeface="+mn-ea"/>
                  <a:sym typeface="+mn-lt"/>
                </a:rPr>
                <a:t>保存关键字，关键字不可重复</a:t>
              </a:r>
              <a:endParaRPr lang="en-US" altLang="zh-CN" sz="2000" dirty="0">
                <a:solidFill>
                  <a:srgbClr val="FFFFFF"/>
                </a:solidFill>
                <a:latin typeface="+mn-ea"/>
                <a:ea typeface="+mn-ea"/>
                <a:cs typeface="+mn-ea"/>
                <a:sym typeface="+mn-lt"/>
              </a:endParaRPr>
            </a:p>
            <a:p>
              <a:pPr algn="l">
                <a:lnSpc>
                  <a:spcPct val="120000"/>
                </a:lnSpc>
              </a:pPr>
              <a:r>
                <a:rPr lang="en-US" altLang="zh-CN" sz="2200" dirty="0">
                  <a:solidFill>
                    <a:srgbClr val="FFFFFF"/>
                  </a:solidFill>
                  <a:latin typeface="+mn-ea"/>
                  <a:ea typeface="+mn-ea"/>
                  <a:cs typeface="+mn-ea"/>
                  <a:sym typeface="+mn-lt"/>
                </a:rPr>
                <a:t>- multimap </a:t>
              </a:r>
              <a:r>
                <a:rPr lang="zh-CN" altLang="en-US" sz="2200" dirty="0">
                  <a:solidFill>
                    <a:srgbClr val="FFFFFF"/>
                  </a:solidFill>
                  <a:latin typeface="+mn-ea"/>
                  <a:ea typeface="+mn-ea"/>
                  <a:cs typeface="+mn-ea"/>
                  <a:sym typeface="+mn-lt"/>
                </a:rPr>
                <a:t>：</a:t>
              </a:r>
              <a:r>
                <a:rPr lang="zh-CN" altLang="en-US" sz="2000" dirty="0">
                  <a:solidFill>
                    <a:srgbClr val="FFFFFF"/>
                  </a:solidFill>
                  <a:latin typeface="+mn-ea"/>
                  <a:ea typeface="+mn-ea"/>
                  <a:cs typeface="+mn-ea"/>
                  <a:sym typeface="+mn-lt"/>
                </a:rPr>
                <a:t>关键字可重复的</a:t>
              </a:r>
              <a:r>
                <a:rPr lang="en-US" altLang="zh-CN" sz="2000" dirty="0">
                  <a:solidFill>
                    <a:srgbClr val="FFFFFF"/>
                  </a:solidFill>
                  <a:latin typeface="+mn-ea"/>
                  <a:ea typeface="+mn-ea"/>
                  <a:cs typeface="+mn-ea"/>
                  <a:sym typeface="+mn-lt"/>
                </a:rPr>
                <a:t>map</a:t>
              </a:r>
            </a:p>
            <a:p>
              <a:pPr algn="l">
                <a:lnSpc>
                  <a:spcPct val="120000"/>
                </a:lnSpc>
              </a:pPr>
              <a:r>
                <a:rPr lang="en-US" altLang="zh-CN" sz="2200" dirty="0">
                  <a:solidFill>
                    <a:srgbClr val="FFFFFF"/>
                  </a:solidFill>
                  <a:latin typeface="+mn-ea"/>
                  <a:ea typeface="+mn-ea"/>
                  <a:cs typeface="+mn-ea"/>
                  <a:sym typeface="+mn-lt"/>
                </a:rPr>
                <a:t>- multiset : </a:t>
              </a:r>
              <a:r>
                <a:rPr lang="zh-CN" altLang="en-US" sz="2000" dirty="0">
                  <a:solidFill>
                    <a:srgbClr val="FFFFFF"/>
                  </a:solidFill>
                  <a:latin typeface="+mn-ea"/>
                  <a:ea typeface="+mn-ea"/>
                  <a:cs typeface="+mn-ea"/>
                  <a:sym typeface="+mn-lt"/>
                </a:rPr>
                <a:t>关键字可重复的</a:t>
              </a:r>
              <a:r>
                <a:rPr lang="en-US" altLang="zh-CN" sz="2000" dirty="0">
                  <a:solidFill>
                    <a:srgbClr val="FFFFFF"/>
                  </a:solidFill>
                  <a:latin typeface="+mn-ea"/>
                  <a:ea typeface="+mn-ea"/>
                  <a:cs typeface="+mn-ea"/>
                  <a:sym typeface="+mn-lt"/>
                </a:rPr>
                <a:t>set</a:t>
              </a:r>
            </a:p>
            <a:p>
              <a:pPr algn="l">
                <a:lnSpc>
                  <a:spcPct val="120000"/>
                </a:lnSpc>
              </a:pPr>
              <a:endParaRPr lang="en-US" altLang="zh-CN" sz="2000" dirty="0">
                <a:solidFill>
                  <a:srgbClr val="FFFFFF"/>
                </a:solidFill>
                <a:latin typeface="+mn-ea"/>
                <a:ea typeface="+mn-ea"/>
                <a:cs typeface="+mn-ea"/>
                <a:sym typeface="+mn-lt"/>
              </a:endParaRPr>
            </a:p>
            <a:p>
              <a:pPr algn="l">
                <a:lnSpc>
                  <a:spcPct val="120000"/>
                </a:lnSpc>
              </a:pPr>
              <a:r>
                <a:rPr lang="en-US" altLang="zh-CN" sz="2000" dirty="0">
                  <a:solidFill>
                    <a:srgbClr val="FFFFFF"/>
                  </a:solidFill>
                  <a:latin typeface="+mn-ea"/>
                  <a:ea typeface="+mn-ea"/>
                  <a:cs typeface="+mn-ea"/>
                  <a:sym typeface="+mn-lt"/>
                </a:rPr>
                <a:t>map</a:t>
              </a:r>
              <a:r>
                <a:rPr lang="zh-CN" altLang="en-US" sz="2000" dirty="0">
                  <a:solidFill>
                    <a:srgbClr val="FFFFFF"/>
                  </a:solidFill>
                  <a:latin typeface="+mn-ea"/>
                  <a:ea typeface="+mn-ea"/>
                  <a:cs typeface="+mn-ea"/>
                  <a:sym typeface="+mn-lt"/>
                </a:rPr>
                <a:t>、</a:t>
              </a:r>
              <a:r>
                <a:rPr lang="en-US" altLang="zh-CN" sz="2000" dirty="0">
                  <a:solidFill>
                    <a:srgbClr val="FFFFFF"/>
                  </a:solidFill>
                  <a:latin typeface="+mn-ea"/>
                  <a:ea typeface="+mn-ea"/>
                  <a:cs typeface="+mn-ea"/>
                  <a:sym typeface="+mn-lt"/>
                </a:rPr>
                <a:t>multimap</a:t>
              </a:r>
              <a:r>
                <a:rPr lang="zh-CN" altLang="en-US" sz="2000" dirty="0">
                  <a:solidFill>
                    <a:srgbClr val="FFFFFF"/>
                  </a:solidFill>
                  <a:latin typeface="+mn-ea"/>
                  <a:ea typeface="+mn-ea"/>
                  <a:cs typeface="+mn-ea"/>
                  <a:sym typeface="+mn-lt"/>
                </a:rPr>
                <a:t>定义在</a:t>
              </a:r>
              <a:r>
                <a:rPr lang="en-US" altLang="zh-CN" sz="2000" dirty="0">
                  <a:solidFill>
                    <a:srgbClr val="FFFFFF"/>
                  </a:solidFill>
                  <a:latin typeface="+mn-ea"/>
                  <a:ea typeface="+mn-ea"/>
                  <a:cs typeface="+mn-ea"/>
                  <a:sym typeface="+mn-lt"/>
                </a:rPr>
                <a:t>map</a:t>
              </a:r>
              <a:r>
                <a:rPr lang="zh-CN" altLang="en-US" sz="2000" dirty="0">
                  <a:solidFill>
                    <a:srgbClr val="FFFFFF"/>
                  </a:solidFill>
                  <a:latin typeface="+mn-ea"/>
                  <a:ea typeface="+mn-ea"/>
                  <a:cs typeface="+mn-ea"/>
                  <a:sym typeface="+mn-lt"/>
                </a:rPr>
                <a:t>头文件下</a:t>
              </a:r>
              <a:endParaRPr lang="en-US" altLang="zh-CN" sz="2000" dirty="0">
                <a:solidFill>
                  <a:srgbClr val="FFFFFF"/>
                </a:solidFill>
                <a:latin typeface="+mn-ea"/>
                <a:ea typeface="+mn-ea"/>
                <a:cs typeface="+mn-ea"/>
                <a:sym typeface="+mn-lt"/>
              </a:endParaRPr>
            </a:p>
            <a:p>
              <a:pPr algn="l">
                <a:lnSpc>
                  <a:spcPct val="120000"/>
                </a:lnSpc>
              </a:pPr>
              <a:r>
                <a:rPr lang="en-US" altLang="zh-CN" sz="2000" dirty="0">
                  <a:solidFill>
                    <a:srgbClr val="FFFFFF"/>
                  </a:solidFill>
                  <a:latin typeface="+mn-ea"/>
                  <a:ea typeface="+mn-ea"/>
                  <a:cs typeface="+mn-ea"/>
                  <a:sym typeface="+mn-lt"/>
                </a:rPr>
                <a:t>set</a:t>
              </a:r>
              <a:r>
                <a:rPr lang="zh-CN" altLang="en-US" sz="2000" dirty="0">
                  <a:solidFill>
                    <a:srgbClr val="FFFFFF"/>
                  </a:solidFill>
                  <a:latin typeface="+mn-ea"/>
                  <a:ea typeface="+mn-ea"/>
                  <a:cs typeface="+mn-ea"/>
                  <a:sym typeface="+mn-lt"/>
                </a:rPr>
                <a:t>、</a:t>
              </a:r>
              <a:r>
                <a:rPr lang="en-US" altLang="zh-CN" sz="2000" dirty="0">
                  <a:solidFill>
                    <a:srgbClr val="FFFFFF"/>
                  </a:solidFill>
                  <a:latin typeface="+mn-ea"/>
                  <a:ea typeface="+mn-ea"/>
                  <a:cs typeface="+mn-ea"/>
                  <a:sym typeface="+mn-lt"/>
                </a:rPr>
                <a:t>multiset </a:t>
              </a:r>
              <a:r>
                <a:rPr lang="zh-CN" altLang="en-US" sz="2000" dirty="0">
                  <a:solidFill>
                    <a:srgbClr val="FFFFFF"/>
                  </a:solidFill>
                  <a:latin typeface="+mn-ea"/>
                  <a:ea typeface="+mn-ea"/>
                  <a:cs typeface="+mn-ea"/>
                  <a:sym typeface="+mn-lt"/>
                </a:rPr>
                <a:t>定义在</a:t>
              </a:r>
              <a:r>
                <a:rPr lang="en-US" altLang="zh-CN" sz="2000" dirty="0">
                  <a:solidFill>
                    <a:srgbClr val="FFFFFF"/>
                  </a:solidFill>
                  <a:latin typeface="+mn-ea"/>
                  <a:ea typeface="+mn-ea"/>
                  <a:cs typeface="+mn-ea"/>
                  <a:sym typeface="+mn-lt"/>
                </a:rPr>
                <a:t>set</a:t>
              </a:r>
              <a:r>
                <a:rPr lang="zh-CN" altLang="en-US" sz="2000" dirty="0">
                  <a:solidFill>
                    <a:srgbClr val="FFFFFF"/>
                  </a:solidFill>
                  <a:latin typeface="+mn-ea"/>
                  <a:ea typeface="+mn-ea"/>
                  <a:cs typeface="+mn-ea"/>
                  <a:sym typeface="+mn-lt"/>
                </a:rPr>
                <a:t>头文件下</a:t>
              </a:r>
              <a:endParaRPr lang="en-US" altLang="zh-CN" sz="2000" dirty="0">
                <a:solidFill>
                  <a:srgbClr val="FFFFFF"/>
                </a:solidFill>
                <a:latin typeface="+mn-ea"/>
                <a:ea typeface="+mn-ea"/>
                <a:cs typeface="+mn-ea"/>
                <a:sym typeface="+mn-lt"/>
              </a:endParaRPr>
            </a:p>
            <a:p>
              <a:pPr algn="l">
                <a:lnSpc>
                  <a:spcPct val="120000"/>
                </a:lnSpc>
              </a:pPr>
              <a:r>
                <a:rPr lang="en-US" altLang="zh-CN" sz="2000" b="0" i="0" dirty="0">
                  <a:effectLst/>
                </a:rPr>
                <a:t>RB-Tree </a:t>
              </a:r>
              <a:endParaRPr lang="en-US" altLang="zh-CN" sz="2000" dirty="0">
                <a:cs typeface="+mn-ea"/>
                <a:sym typeface="+mn-lt"/>
              </a:endParaRPr>
            </a:p>
            <a:p>
              <a:pPr algn="l">
                <a:lnSpc>
                  <a:spcPct val="120000"/>
                </a:lnSpc>
              </a:pPr>
              <a:endParaRPr lang="zh-CN" altLang="en-US" sz="2000" dirty="0">
                <a:solidFill>
                  <a:srgbClr val="FFFFFF"/>
                </a:solidFill>
                <a:latin typeface="+mn-ea"/>
                <a:ea typeface="+mn-ea"/>
                <a:cs typeface="+mn-ea"/>
                <a:sym typeface="+mn-lt"/>
              </a:endParaRPr>
            </a:p>
          </p:txBody>
        </p:sp>
        <p:cxnSp>
          <p:nvCxnSpPr>
            <p:cNvPr id="28" name="直接连接符 27">
              <a:extLst>
                <a:ext uri="{FF2B5EF4-FFF2-40B4-BE49-F238E27FC236}">
                  <a16:creationId xmlns:a16="http://schemas.microsoft.com/office/drawing/2014/main" id="{439DD87F-87AF-21F5-25A0-14D5118ED960}"/>
                </a:ext>
              </a:extLst>
            </p:cNvPr>
            <p:cNvCxnSpPr>
              <a:cxnSpLocks/>
            </p:cNvCxnSpPr>
            <p:nvPr/>
          </p:nvCxnSpPr>
          <p:spPr>
            <a:xfrm>
              <a:off x="752291" y="2276809"/>
              <a:ext cx="19739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E3A456A3-7A01-E713-9B8E-B48E5077F052}"/>
              </a:ext>
            </a:extLst>
          </p:cNvPr>
          <p:cNvGrpSpPr/>
          <p:nvPr/>
        </p:nvGrpSpPr>
        <p:grpSpPr>
          <a:xfrm>
            <a:off x="7304165" y="1562065"/>
            <a:ext cx="1973974" cy="3378461"/>
            <a:chOff x="7304165" y="1562065"/>
            <a:chExt cx="1973974" cy="3378461"/>
          </a:xfrm>
        </p:grpSpPr>
        <p:sp>
          <p:nvSpPr>
            <p:cNvPr id="24" name="文本框 23">
              <a:extLst>
                <a:ext uri="{FF2B5EF4-FFF2-40B4-BE49-F238E27FC236}">
                  <a16:creationId xmlns:a16="http://schemas.microsoft.com/office/drawing/2014/main" id="{2BB5DF76-8906-C927-D4E3-F10824FA44D0}"/>
                </a:ext>
              </a:extLst>
            </p:cNvPr>
            <p:cNvSpPr txBox="1"/>
            <p:nvPr/>
          </p:nvSpPr>
          <p:spPr>
            <a:xfrm>
              <a:off x="7480673" y="1562065"/>
              <a:ext cx="1620958" cy="567078"/>
            </a:xfrm>
            <a:prstGeom prst="rect">
              <a:avLst/>
            </a:prstGeom>
            <a:noFill/>
            <a:scene3d>
              <a:camera prst="orthographicFront"/>
              <a:lightRig rig="threePt" dir="t"/>
            </a:scene3d>
          </p:spPr>
          <p:txBody>
            <a:bodyPr wrap="square" rtlCol="0">
              <a:spAutoFit/>
            </a:bodyPr>
            <a:lstStyle>
              <a:defPPr>
                <a:defRPr lang="zh-CN"/>
              </a:defPPr>
              <a:lvl1pPr algn="ctr">
                <a:defRPr sz="2800">
                  <a:solidFill>
                    <a:schemeClr val="bg1"/>
                  </a:solidFill>
                  <a:latin typeface="+mj-ea"/>
                  <a:ea typeface="+mj-ea"/>
                </a:defRPr>
              </a:lvl1pPr>
            </a:lstStyle>
            <a:p>
              <a:pPr>
                <a:lnSpc>
                  <a:spcPct val="120000"/>
                </a:lnSpc>
              </a:pPr>
              <a:r>
                <a:rPr lang="zh-CN" altLang="en-US" dirty="0">
                  <a:solidFill>
                    <a:srgbClr val="FFFFFF"/>
                  </a:solidFill>
                  <a:cs typeface="+mn-ea"/>
                  <a:sym typeface="+mn-lt"/>
                </a:rPr>
                <a:t>织网计划</a:t>
              </a:r>
            </a:p>
          </p:txBody>
        </p:sp>
        <p:sp>
          <p:nvSpPr>
            <p:cNvPr id="25" name="文本框 24">
              <a:extLst>
                <a:ext uri="{FF2B5EF4-FFF2-40B4-BE49-F238E27FC236}">
                  <a16:creationId xmlns:a16="http://schemas.microsoft.com/office/drawing/2014/main" id="{8043FAD5-3A59-4D62-E40B-EF4B1447F32C}"/>
                </a:ext>
              </a:extLst>
            </p:cNvPr>
            <p:cNvSpPr txBox="1"/>
            <p:nvPr/>
          </p:nvSpPr>
          <p:spPr>
            <a:xfrm>
              <a:off x="7304165" y="2442791"/>
              <a:ext cx="1973974" cy="2497735"/>
            </a:xfrm>
            <a:prstGeom prst="rect">
              <a:avLst/>
            </a:prstGeom>
            <a:noFill/>
            <a:scene3d>
              <a:camera prst="orthographicFront"/>
              <a:lightRig rig="threePt" dir="t"/>
            </a:scene3d>
          </p:spPr>
          <p:txBody>
            <a:bodyPr wrap="square" rtlCol="0">
              <a:spAutoFit/>
            </a:bodyPr>
            <a:lstStyle>
              <a:defPPr>
                <a:defRPr lang="zh-CN"/>
              </a:defPPr>
              <a:lvl1pPr algn="ctr">
                <a:defRPr sz="2800">
                  <a:solidFill>
                    <a:schemeClr val="bg1"/>
                  </a:solidFill>
                  <a:latin typeface="+mj-ea"/>
                  <a:ea typeface="+mj-ea"/>
                </a:defRPr>
              </a:lvl1pPr>
            </a:lstStyle>
            <a:p>
              <a:pPr algn="l">
                <a:lnSpc>
                  <a:spcPct val="120000"/>
                </a:lnSpc>
              </a:pPr>
              <a:r>
                <a:rPr lang="zh-CN" altLang="en-US" sz="2200" dirty="0">
                  <a:solidFill>
                    <a:srgbClr val="FFFFFF"/>
                  </a:solidFill>
                  <a:latin typeface="+mn-ea"/>
                  <a:ea typeface="+mn-ea"/>
                  <a:cs typeface="+mn-ea"/>
                  <a:sym typeface="+mn-lt"/>
                </a:rPr>
                <a:t>盘点重点市场通路执行“三百行动”分级操作扩大市场覆盖面</a:t>
              </a:r>
              <a:r>
                <a:rPr lang="en-US" altLang="zh-CN" sz="2200" dirty="0">
                  <a:solidFill>
                    <a:srgbClr val="FFFFFF"/>
                  </a:solidFill>
                  <a:latin typeface="+mn-ea"/>
                  <a:ea typeface="+mn-ea"/>
                  <a:cs typeface="+mn-ea"/>
                  <a:sym typeface="+mn-lt"/>
                </a:rPr>
                <a:t>,</a:t>
              </a:r>
              <a:r>
                <a:rPr lang="zh-CN" altLang="en-US" sz="2200" dirty="0">
                  <a:solidFill>
                    <a:srgbClr val="FFFFFF"/>
                  </a:solidFill>
                  <a:latin typeface="+mn-ea"/>
                  <a:ea typeface="+mn-ea"/>
                  <a:cs typeface="+mn-ea"/>
                  <a:sym typeface="+mn-lt"/>
                </a:rPr>
                <a:t>增强市场占有率</a:t>
              </a:r>
            </a:p>
          </p:txBody>
        </p:sp>
        <p:cxnSp>
          <p:nvCxnSpPr>
            <p:cNvPr id="32" name="直接连接符 31">
              <a:extLst>
                <a:ext uri="{FF2B5EF4-FFF2-40B4-BE49-F238E27FC236}">
                  <a16:creationId xmlns:a16="http://schemas.microsoft.com/office/drawing/2014/main" id="{0973BA6C-2080-06EE-16C8-62BACC401DED}"/>
                </a:ext>
              </a:extLst>
            </p:cNvPr>
            <p:cNvCxnSpPr>
              <a:cxnSpLocks/>
            </p:cNvCxnSpPr>
            <p:nvPr/>
          </p:nvCxnSpPr>
          <p:spPr>
            <a:xfrm>
              <a:off x="7304165" y="2276809"/>
              <a:ext cx="19739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4B211812-30A1-1305-4C8E-1F41F024044B}"/>
              </a:ext>
            </a:extLst>
          </p:cNvPr>
          <p:cNvGrpSpPr/>
          <p:nvPr/>
        </p:nvGrpSpPr>
        <p:grpSpPr>
          <a:xfrm>
            <a:off x="6302812" y="1435018"/>
            <a:ext cx="5164982" cy="4480709"/>
            <a:chOff x="9477252" y="1435019"/>
            <a:chExt cx="1999396" cy="4480709"/>
          </a:xfrm>
        </p:grpSpPr>
        <p:sp>
          <p:nvSpPr>
            <p:cNvPr id="18" name="矩形 17">
              <a:extLst>
                <a:ext uri="{FF2B5EF4-FFF2-40B4-BE49-F238E27FC236}">
                  <a16:creationId xmlns:a16="http://schemas.microsoft.com/office/drawing/2014/main" id="{86D3303E-54E7-D3DF-FF47-BFA5268C6D51}"/>
                </a:ext>
              </a:extLst>
            </p:cNvPr>
            <p:cNvSpPr/>
            <p:nvPr/>
          </p:nvSpPr>
          <p:spPr>
            <a:xfrm>
              <a:off x="9488123" y="1435019"/>
              <a:ext cx="1988525" cy="4480709"/>
            </a:xfrm>
            <a:prstGeom prst="rect">
              <a:avLst/>
            </a:prstGeom>
            <a:solidFill>
              <a:schemeClr val="accent1">
                <a:alpha val="90000"/>
              </a:schemeClr>
            </a:solidFill>
            <a:ln>
              <a:noFill/>
            </a:ln>
            <a:scene3d>
              <a:camera prst="orthographicFront"/>
              <a:lightRig rig="contrasting"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a:cs typeface="+mn-ea"/>
                <a:sym typeface="+mn-lt"/>
              </a:endParaRPr>
            </a:p>
          </p:txBody>
        </p:sp>
        <p:sp>
          <p:nvSpPr>
            <p:cNvPr id="26" name="文本框 25">
              <a:extLst>
                <a:ext uri="{FF2B5EF4-FFF2-40B4-BE49-F238E27FC236}">
                  <a16:creationId xmlns:a16="http://schemas.microsoft.com/office/drawing/2014/main" id="{04583C4A-6520-3906-5544-9FA7089AEECE}"/>
                </a:ext>
              </a:extLst>
            </p:cNvPr>
            <p:cNvSpPr txBox="1"/>
            <p:nvPr/>
          </p:nvSpPr>
          <p:spPr>
            <a:xfrm>
              <a:off x="9664631" y="1562065"/>
              <a:ext cx="1620958" cy="567078"/>
            </a:xfrm>
            <a:prstGeom prst="rect">
              <a:avLst/>
            </a:prstGeom>
            <a:noFill/>
            <a:scene3d>
              <a:camera prst="orthographicFront"/>
              <a:lightRig rig="threePt" dir="t"/>
            </a:scene3d>
          </p:spPr>
          <p:txBody>
            <a:bodyPr wrap="square" rtlCol="0">
              <a:spAutoFit/>
            </a:bodyPr>
            <a:lstStyle>
              <a:defPPr>
                <a:defRPr lang="zh-CN"/>
              </a:defPPr>
              <a:lvl1pPr algn="ctr">
                <a:defRPr sz="2800">
                  <a:solidFill>
                    <a:schemeClr val="bg1"/>
                  </a:solidFill>
                  <a:latin typeface="+mj-ea"/>
                  <a:ea typeface="+mj-ea"/>
                </a:defRPr>
              </a:lvl1pPr>
            </a:lstStyle>
            <a:p>
              <a:pPr>
                <a:lnSpc>
                  <a:spcPct val="120000"/>
                </a:lnSpc>
              </a:pPr>
              <a:r>
                <a:rPr lang="zh-CN" altLang="en-US" dirty="0">
                  <a:solidFill>
                    <a:srgbClr val="FFFFFF"/>
                  </a:solidFill>
                  <a:cs typeface="+mn-ea"/>
                  <a:sym typeface="+mn-lt"/>
                </a:rPr>
                <a:t>无序</a:t>
              </a:r>
            </a:p>
          </p:txBody>
        </p:sp>
        <p:sp>
          <p:nvSpPr>
            <p:cNvPr id="27" name="文本框 26">
              <a:extLst>
                <a:ext uri="{FF2B5EF4-FFF2-40B4-BE49-F238E27FC236}">
                  <a16:creationId xmlns:a16="http://schemas.microsoft.com/office/drawing/2014/main" id="{4BF891C1-549C-D709-FD8A-F2D47A730A5E}"/>
                </a:ext>
              </a:extLst>
            </p:cNvPr>
            <p:cNvSpPr txBox="1"/>
            <p:nvPr/>
          </p:nvSpPr>
          <p:spPr>
            <a:xfrm>
              <a:off x="9477252" y="2721115"/>
              <a:ext cx="1988525" cy="2892587"/>
            </a:xfrm>
            <a:prstGeom prst="rect">
              <a:avLst/>
            </a:prstGeom>
            <a:noFill/>
            <a:scene3d>
              <a:camera prst="orthographicFront"/>
              <a:lightRig rig="threePt" dir="t"/>
            </a:scene3d>
          </p:spPr>
          <p:txBody>
            <a:bodyPr wrap="square" rtlCol="0">
              <a:spAutoFit/>
            </a:bodyPr>
            <a:lstStyle>
              <a:defPPr>
                <a:defRPr lang="zh-CN"/>
              </a:defPPr>
              <a:lvl1pPr algn="ctr">
                <a:defRPr sz="2800">
                  <a:solidFill>
                    <a:schemeClr val="bg1"/>
                  </a:solidFill>
                  <a:latin typeface="+mj-ea"/>
                  <a:ea typeface="+mj-ea"/>
                </a:defRPr>
              </a:lvl1pPr>
            </a:lstStyle>
            <a:p>
              <a:pPr algn="l"/>
              <a:r>
                <a:rPr lang="en-US" altLang="zh-CN" sz="2200" dirty="0">
                  <a:solidFill>
                    <a:srgbClr val="FFFFFF"/>
                  </a:solidFill>
                  <a:latin typeface="+mn-ea"/>
                  <a:ea typeface="+mn-ea"/>
                  <a:cs typeface="+mn-ea"/>
                </a:rPr>
                <a:t> - </a:t>
              </a:r>
              <a:r>
                <a:rPr lang="en-US" altLang="zh-CN" sz="2200" dirty="0" err="1">
                  <a:solidFill>
                    <a:srgbClr val="FFFFFF"/>
                  </a:solidFill>
                  <a:latin typeface="+mn-ea"/>
                  <a:ea typeface="+mn-ea"/>
                  <a:cs typeface="+mn-ea"/>
                </a:rPr>
                <a:t>unordered_map</a:t>
              </a:r>
              <a:r>
                <a:rPr lang="en-US" altLang="zh-CN" sz="2200" dirty="0">
                  <a:solidFill>
                    <a:srgbClr val="FFFFFF"/>
                  </a:solidFill>
                  <a:latin typeface="+mn-ea"/>
                  <a:ea typeface="+mn-ea"/>
                  <a:cs typeface="+mn-ea"/>
                </a:rPr>
                <a:t> :  </a:t>
              </a:r>
              <a:r>
                <a:rPr lang="zh-CN" altLang="en-US" sz="2200" dirty="0">
                  <a:solidFill>
                    <a:srgbClr val="FFFFFF"/>
                  </a:solidFill>
                  <a:latin typeface="+mn-ea"/>
                  <a:ea typeface="+mn-ea"/>
                  <a:cs typeface="+mn-ea"/>
                </a:rPr>
                <a:t>哈希函数组织</a:t>
              </a:r>
              <a:endParaRPr lang="en-US" altLang="zh-CN" sz="2000" dirty="0">
                <a:solidFill>
                  <a:srgbClr val="FFFFFF"/>
                </a:solidFill>
                <a:latin typeface="+mn-ea"/>
                <a:ea typeface="+mn-ea"/>
                <a:cs typeface="+mn-ea"/>
              </a:endParaRPr>
            </a:p>
            <a:p>
              <a:pPr algn="l"/>
              <a:r>
                <a:rPr lang="en-US" altLang="zh-CN" sz="2000" dirty="0">
                  <a:solidFill>
                    <a:srgbClr val="FFFFFF"/>
                  </a:solidFill>
                  <a:latin typeface="+mn-ea"/>
                  <a:ea typeface="+mn-ea"/>
                  <a:cs typeface="+mn-ea"/>
                </a:rPr>
                <a:t> - </a:t>
              </a:r>
              <a:r>
                <a:rPr lang="en-US" altLang="zh-CN" sz="2200" dirty="0" err="1">
                  <a:solidFill>
                    <a:srgbClr val="FFFFFF"/>
                  </a:solidFill>
                  <a:latin typeface="+mn-ea"/>
                  <a:ea typeface="+mn-ea"/>
                  <a:cs typeface="+mn-ea"/>
                </a:rPr>
                <a:t>unordered_set</a:t>
              </a:r>
              <a:r>
                <a:rPr lang="en-US" altLang="zh-CN" sz="2200" dirty="0">
                  <a:solidFill>
                    <a:srgbClr val="FFFFFF"/>
                  </a:solidFill>
                  <a:latin typeface="+mn-ea"/>
                  <a:ea typeface="+mn-ea"/>
                  <a:cs typeface="+mn-ea"/>
                </a:rPr>
                <a:t>   :   </a:t>
              </a:r>
              <a:r>
                <a:rPr lang="zh-CN" altLang="en-US" sz="2000" dirty="0">
                  <a:solidFill>
                    <a:srgbClr val="FFFFFF"/>
                  </a:solidFill>
                  <a:latin typeface="+mn-ea"/>
                  <a:ea typeface="+mn-ea"/>
                  <a:cs typeface="+mn-ea"/>
                </a:rPr>
                <a:t>哈希函数组织</a:t>
              </a:r>
              <a:r>
                <a:rPr lang="en-US" altLang="zh-CN" sz="2000" dirty="0">
                  <a:solidFill>
                    <a:srgbClr val="FFFFFF"/>
                  </a:solidFill>
                  <a:latin typeface="+mn-ea"/>
                  <a:ea typeface="+mn-ea"/>
                  <a:cs typeface="+mn-ea"/>
                </a:rPr>
                <a:t> </a:t>
              </a:r>
            </a:p>
            <a:p>
              <a:pPr algn="l"/>
              <a:r>
                <a:rPr lang="en-US" altLang="zh-CN" sz="2000" dirty="0">
                  <a:solidFill>
                    <a:srgbClr val="FFFFFF"/>
                  </a:solidFill>
                  <a:latin typeface="+mn-ea"/>
                  <a:ea typeface="+mn-ea"/>
                  <a:cs typeface="+mn-ea"/>
                </a:rPr>
                <a:t> - </a:t>
              </a:r>
              <a:r>
                <a:rPr lang="en-US" altLang="zh-CN" sz="2200" dirty="0" err="1">
                  <a:solidFill>
                    <a:srgbClr val="FFFFFF"/>
                  </a:solidFill>
                  <a:latin typeface="+mn-ea"/>
                  <a:ea typeface="+mn-ea"/>
                  <a:cs typeface="+mn-ea"/>
                </a:rPr>
                <a:t>unordered_multimap</a:t>
              </a:r>
              <a:r>
                <a:rPr lang="en-US" altLang="zh-CN" sz="2200" dirty="0">
                  <a:solidFill>
                    <a:srgbClr val="FFFFFF"/>
                  </a:solidFill>
                  <a:latin typeface="+mn-ea"/>
                  <a:ea typeface="+mn-ea"/>
                  <a:cs typeface="+mn-ea"/>
                </a:rPr>
                <a:t> </a:t>
              </a:r>
              <a:r>
                <a:rPr lang="en-US" altLang="zh-CN" sz="2000" dirty="0">
                  <a:solidFill>
                    <a:srgbClr val="FFFFFF"/>
                  </a:solidFill>
                  <a:latin typeface="+mn-ea"/>
                  <a:ea typeface="+mn-ea"/>
                  <a:cs typeface="+mn-ea"/>
                </a:rPr>
                <a:t>: </a:t>
              </a:r>
              <a:r>
                <a:rPr lang="zh-CN" altLang="en-US" sz="2000" dirty="0">
                  <a:solidFill>
                    <a:srgbClr val="FFFFFF"/>
                  </a:solidFill>
                  <a:latin typeface="+mn-ea"/>
                  <a:ea typeface="+mn-ea"/>
                  <a:cs typeface="+mn-ea"/>
                </a:rPr>
                <a:t>关键字可以重复</a:t>
              </a:r>
              <a:r>
                <a:rPr lang="en-US" altLang="zh-CN" sz="2000" dirty="0">
                  <a:solidFill>
                    <a:srgbClr val="FFFFFF"/>
                  </a:solidFill>
                  <a:latin typeface="+mn-ea"/>
                  <a:ea typeface="+mn-ea"/>
                  <a:cs typeface="+mn-ea"/>
                </a:rPr>
                <a:t>  </a:t>
              </a:r>
            </a:p>
            <a:p>
              <a:pPr algn="l"/>
              <a:r>
                <a:rPr lang="en-US" altLang="zh-CN" sz="2000" dirty="0">
                  <a:solidFill>
                    <a:srgbClr val="FFFFFF"/>
                  </a:solidFill>
                  <a:latin typeface="+mn-ea"/>
                  <a:ea typeface="+mn-ea"/>
                  <a:cs typeface="+mn-ea"/>
                </a:rPr>
                <a:t> - </a:t>
              </a:r>
              <a:r>
                <a:rPr lang="en-US" altLang="zh-CN" sz="2200" dirty="0" err="1">
                  <a:solidFill>
                    <a:srgbClr val="FFFFFF"/>
                  </a:solidFill>
                  <a:latin typeface="+mn-ea"/>
                  <a:ea typeface="+mn-ea"/>
                  <a:cs typeface="+mn-ea"/>
                </a:rPr>
                <a:t>unordered_multiset</a:t>
              </a:r>
              <a:r>
                <a:rPr lang="en-US" altLang="zh-CN" sz="2200" dirty="0">
                  <a:solidFill>
                    <a:srgbClr val="FFFFFF"/>
                  </a:solidFill>
                  <a:latin typeface="+mn-ea"/>
                  <a:ea typeface="+mn-ea"/>
                  <a:cs typeface="+mn-ea"/>
                </a:rPr>
                <a:t>  </a:t>
              </a:r>
              <a:r>
                <a:rPr lang="zh-CN" altLang="en-US" sz="2200" dirty="0">
                  <a:solidFill>
                    <a:srgbClr val="FFFFFF"/>
                  </a:solidFill>
                  <a:latin typeface="+mn-ea"/>
                  <a:ea typeface="+mn-ea"/>
                  <a:cs typeface="+mn-ea"/>
                </a:rPr>
                <a:t>：</a:t>
              </a:r>
              <a:r>
                <a:rPr lang="zh-CN" altLang="en-US" sz="2000" dirty="0">
                  <a:solidFill>
                    <a:srgbClr val="FFFFFF"/>
                  </a:solidFill>
                  <a:latin typeface="+mn-ea"/>
                  <a:ea typeface="+mn-ea"/>
                  <a:cs typeface="+mn-ea"/>
                </a:rPr>
                <a:t>关键字可以重复</a:t>
              </a:r>
              <a:endParaRPr lang="en-US" altLang="zh-CN" sz="2000" dirty="0">
                <a:solidFill>
                  <a:srgbClr val="FFFFFF"/>
                </a:solidFill>
                <a:latin typeface="+mn-ea"/>
                <a:ea typeface="+mn-ea"/>
                <a:cs typeface="+mn-ea"/>
              </a:endParaRPr>
            </a:p>
            <a:p>
              <a:pPr indent="-342900" algn="l">
                <a:lnSpc>
                  <a:spcPct val="120000"/>
                </a:lnSpc>
                <a:buFontTx/>
                <a:buChar char="-"/>
              </a:pPr>
              <a:endParaRPr lang="en-US" altLang="zh-CN" sz="2000" dirty="0">
                <a:solidFill>
                  <a:srgbClr val="FFFFFF"/>
                </a:solidFill>
                <a:latin typeface="+mn-ea"/>
                <a:ea typeface="+mn-ea"/>
                <a:cs typeface="+mn-ea"/>
                <a:sym typeface="+mn-lt"/>
              </a:endParaRPr>
            </a:p>
            <a:p>
              <a:pPr algn="l">
                <a:lnSpc>
                  <a:spcPct val="120000"/>
                </a:lnSpc>
              </a:pPr>
              <a:r>
                <a:rPr lang="da-DK" altLang="zh-CN" sz="2000" dirty="0">
                  <a:solidFill>
                    <a:srgbClr val="FFFFFF"/>
                  </a:solidFill>
                  <a:latin typeface="+mn-ea"/>
                  <a:ea typeface="+mn-ea"/>
                  <a:cs typeface="+mn-ea"/>
                </a:rPr>
                <a:t>  unordered_map </a:t>
              </a:r>
              <a:r>
                <a:rPr lang="zh-CN" altLang="da-DK" sz="2000" dirty="0">
                  <a:solidFill>
                    <a:srgbClr val="FFFFFF"/>
                  </a:solidFill>
                  <a:latin typeface="+mn-ea"/>
                  <a:ea typeface="+mn-ea"/>
                  <a:cs typeface="+mn-ea"/>
                </a:rPr>
                <a:t>、</a:t>
              </a:r>
              <a:r>
                <a:rPr lang="da-DK" altLang="zh-CN" sz="2000" dirty="0">
                  <a:solidFill>
                    <a:srgbClr val="FFFFFF"/>
                  </a:solidFill>
                  <a:latin typeface="+mn-ea"/>
                  <a:ea typeface="+mn-ea"/>
                  <a:cs typeface="+mn-ea"/>
                </a:rPr>
                <a:t>unordered_set </a:t>
              </a:r>
              <a:r>
                <a:rPr lang="zh-CN" altLang="da-DK" sz="2000" dirty="0">
                  <a:solidFill>
                    <a:srgbClr val="FFFFFF"/>
                  </a:solidFill>
                  <a:latin typeface="+mn-ea"/>
                  <a:ea typeface="+mn-ea"/>
                  <a:cs typeface="+mn-ea"/>
                </a:rPr>
                <a:t>下</a:t>
              </a:r>
              <a:endParaRPr lang="en-US" altLang="zh-CN" sz="2000" dirty="0">
                <a:solidFill>
                  <a:srgbClr val="FFFFFF"/>
                </a:solidFill>
                <a:latin typeface="+mn-ea"/>
                <a:ea typeface="+mn-ea"/>
                <a:cs typeface="+mn-ea"/>
              </a:endParaRPr>
            </a:p>
            <a:p>
              <a:pPr algn="l">
                <a:lnSpc>
                  <a:spcPct val="120000"/>
                </a:lnSpc>
              </a:pPr>
              <a:endParaRPr lang="en-US" altLang="zh-CN" sz="2000" i="0" dirty="0">
                <a:effectLst/>
              </a:endParaRPr>
            </a:p>
            <a:p>
              <a:pPr algn="l">
                <a:lnSpc>
                  <a:spcPct val="120000"/>
                </a:lnSpc>
              </a:pPr>
              <a:r>
                <a:rPr lang="en-US" altLang="zh-CN" sz="2000" dirty="0"/>
                <a:t>   </a:t>
              </a:r>
              <a:r>
                <a:rPr lang="en-US" altLang="zh-CN" sz="2000" i="0" dirty="0" err="1">
                  <a:effectLst/>
                </a:rPr>
                <a:t>HashTable</a:t>
              </a:r>
              <a:r>
                <a:rPr lang="en-US" altLang="zh-CN" sz="1400" b="0" i="0" dirty="0">
                  <a:solidFill>
                    <a:srgbClr val="4D4D4D"/>
                  </a:solidFill>
                  <a:effectLst/>
                  <a:latin typeface="-apple-system"/>
                </a:rPr>
                <a:t> </a:t>
              </a:r>
              <a:endParaRPr lang="en-US" altLang="zh-CN" sz="2000" dirty="0">
                <a:solidFill>
                  <a:srgbClr val="FFFFFF"/>
                </a:solidFill>
                <a:latin typeface="+mn-ea"/>
                <a:ea typeface="+mn-ea"/>
                <a:cs typeface="+mn-ea"/>
              </a:endParaRPr>
            </a:p>
          </p:txBody>
        </p:sp>
        <p:cxnSp>
          <p:nvCxnSpPr>
            <p:cNvPr id="33" name="直接连接符 32">
              <a:extLst>
                <a:ext uri="{FF2B5EF4-FFF2-40B4-BE49-F238E27FC236}">
                  <a16:creationId xmlns:a16="http://schemas.microsoft.com/office/drawing/2014/main" id="{FE5D2D25-6181-6553-9552-62AFB3A86CE5}"/>
                </a:ext>
              </a:extLst>
            </p:cNvPr>
            <p:cNvCxnSpPr>
              <a:cxnSpLocks/>
            </p:cNvCxnSpPr>
            <p:nvPr/>
          </p:nvCxnSpPr>
          <p:spPr>
            <a:xfrm flipV="1">
              <a:off x="9488123" y="2239862"/>
              <a:ext cx="1972285" cy="3694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 name="标题 4">
            <a:extLst>
              <a:ext uri="{FF2B5EF4-FFF2-40B4-BE49-F238E27FC236}">
                <a16:creationId xmlns:a16="http://schemas.microsoft.com/office/drawing/2014/main" id="{CD2F72D7-E7AB-9777-CB8D-116A35E70238}"/>
              </a:ext>
            </a:extLst>
          </p:cNvPr>
          <p:cNvSpPr>
            <a:spLocks noGrp="1"/>
          </p:cNvSpPr>
          <p:nvPr>
            <p:ph type="title"/>
          </p:nvPr>
        </p:nvSpPr>
        <p:spPr>
          <a:xfrm>
            <a:off x="832483" y="470811"/>
            <a:ext cx="5109091" cy="633187"/>
          </a:xfrm>
        </p:spPr>
        <p:txBody>
          <a:bodyPr/>
          <a:lstStyle/>
          <a:p>
            <a:pPr>
              <a:lnSpc>
                <a:spcPct val="120000"/>
              </a:lnSpc>
            </a:pPr>
            <a:r>
              <a:rPr lang="zh-CN" altLang="en-US" dirty="0">
                <a:cs typeface="+mn-ea"/>
                <a:sym typeface="+mn-lt"/>
              </a:rPr>
              <a:t>容器类型</a:t>
            </a:r>
          </a:p>
        </p:txBody>
      </p:sp>
    </p:spTree>
    <p:extLst>
      <p:ext uri="{BB962C8B-B14F-4D97-AF65-F5344CB8AC3E}">
        <p14:creationId xmlns:p14="http://schemas.microsoft.com/office/powerpoint/2010/main" val="1756136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86A33-81F1-326E-990A-63746C02A060}"/>
              </a:ext>
            </a:extLst>
          </p:cNvPr>
          <p:cNvSpPr>
            <a:spLocks noGrp="1"/>
          </p:cNvSpPr>
          <p:nvPr>
            <p:ph type="title"/>
          </p:nvPr>
        </p:nvSpPr>
        <p:spPr>
          <a:xfrm>
            <a:off x="832483" y="470811"/>
            <a:ext cx="5109091" cy="633187"/>
          </a:xfrm>
        </p:spPr>
        <p:txBody>
          <a:bodyPr wrap="square">
            <a:spAutoFit/>
          </a:bodyPr>
          <a:lstStyle/>
          <a:p>
            <a:pPr>
              <a:lnSpc>
                <a:spcPct val="120000"/>
              </a:lnSpc>
            </a:pPr>
            <a:r>
              <a:rPr lang="zh-CN" altLang="en-US" dirty="0">
                <a:cs typeface="+mn-ea"/>
                <a:sym typeface="+mn-lt"/>
              </a:rPr>
              <a:t>与顺序容器区别</a:t>
            </a:r>
          </a:p>
        </p:txBody>
      </p:sp>
      <p:sp>
        <p:nvSpPr>
          <p:cNvPr id="12" name="文本框 11">
            <a:extLst>
              <a:ext uri="{FF2B5EF4-FFF2-40B4-BE49-F238E27FC236}">
                <a16:creationId xmlns:a16="http://schemas.microsoft.com/office/drawing/2014/main" id="{ABB57FAB-40B5-D120-E7A6-8DD1EE0E009F}"/>
              </a:ext>
            </a:extLst>
          </p:cNvPr>
          <p:cNvSpPr txBox="1"/>
          <p:nvPr/>
        </p:nvSpPr>
        <p:spPr>
          <a:xfrm>
            <a:off x="656314" y="1438198"/>
            <a:ext cx="10433932" cy="3139321"/>
          </a:xfrm>
          <a:prstGeom prst="rect">
            <a:avLst/>
          </a:prstGeom>
          <a:noFill/>
        </p:spPr>
        <p:txBody>
          <a:bodyPr wrap="square">
            <a:spAutoFit/>
          </a:bodyPr>
          <a:lstStyle/>
          <a:p>
            <a:r>
              <a:rPr lang="zh-CN" altLang="en-US" dirty="0"/>
              <a:t>根本区别：</a:t>
            </a:r>
            <a:endParaRPr lang="en-US" altLang="zh-CN" dirty="0"/>
          </a:p>
          <a:p>
            <a:r>
              <a:rPr lang="zh-CN" altLang="en-US" dirty="0"/>
              <a:t>（</a:t>
            </a:r>
            <a:r>
              <a:rPr lang="en-US" altLang="zh-CN" dirty="0"/>
              <a:t>1</a:t>
            </a:r>
            <a:r>
              <a:rPr lang="zh-CN" altLang="en-US" dirty="0"/>
              <a:t>）关联容器中的元素是按关键字来保存和访问的，关联容器支持高效的关键字查找和访问。</a:t>
            </a:r>
            <a:endParaRPr lang="en-US" altLang="zh-CN" dirty="0"/>
          </a:p>
          <a:p>
            <a:r>
              <a:rPr lang="zh-CN" altLang="en-US" dirty="0"/>
              <a:t>（</a:t>
            </a:r>
            <a:r>
              <a:rPr lang="en-US" altLang="zh-CN" dirty="0"/>
              <a:t>2</a:t>
            </a:r>
            <a:r>
              <a:rPr lang="zh-CN" altLang="en-US" dirty="0"/>
              <a:t>）顺序容器中的元素则是按它们在容器中的位置来顺序保存和访问的。</a:t>
            </a:r>
            <a:endParaRPr lang="en-US" altLang="zh-CN" dirty="0"/>
          </a:p>
          <a:p>
            <a:endParaRPr lang="en-US" altLang="zh-CN" dirty="0"/>
          </a:p>
          <a:p>
            <a:r>
              <a:rPr lang="zh-CN" altLang="en-US" dirty="0"/>
              <a:t>使用区别：</a:t>
            </a:r>
            <a:endParaRPr lang="en-US" altLang="zh-CN" dirty="0"/>
          </a:p>
          <a:p>
            <a:r>
              <a:rPr lang="zh-CN" altLang="en-US" dirty="0"/>
              <a:t>关联容器都不支持顺序容器的位置相关的操作</a:t>
            </a:r>
            <a:r>
              <a:rPr lang="en-US" altLang="zh-CN" dirty="0"/>
              <a:t>,</a:t>
            </a:r>
            <a:r>
              <a:rPr lang="zh-CN" altLang="en-US" dirty="0"/>
              <a:t>例如</a:t>
            </a:r>
            <a:r>
              <a:rPr lang="en-US" altLang="zh-CN" dirty="0" err="1"/>
              <a:t>push_front</a:t>
            </a:r>
            <a:r>
              <a:rPr lang="zh-CN" altLang="en-US" dirty="0"/>
              <a:t>或</a:t>
            </a:r>
            <a:r>
              <a:rPr lang="en-US" altLang="zh-CN" dirty="0" err="1"/>
              <a:t>push_back</a:t>
            </a:r>
            <a:r>
              <a:rPr lang="en-US" altLang="zh-CN" dirty="0"/>
              <a:t> </a:t>
            </a:r>
            <a:r>
              <a:rPr lang="zh-CN" altLang="en-US" dirty="0"/>
              <a:t>，因为关联容器是根据关键字存储的。</a:t>
            </a:r>
            <a:endParaRPr lang="en-US" altLang="zh-CN" dirty="0"/>
          </a:p>
          <a:p>
            <a:endParaRPr lang="en-US" altLang="zh-CN" dirty="0"/>
          </a:p>
          <a:p>
            <a:r>
              <a:rPr lang="zh-CN" altLang="en-US" dirty="0"/>
              <a:t>支持类型别名，支持很多其他操作</a:t>
            </a:r>
            <a:endParaRPr lang="en-US" altLang="zh-CN" dirty="0"/>
          </a:p>
          <a:p>
            <a:endParaRPr lang="en-US" altLang="zh-CN" dirty="0"/>
          </a:p>
          <a:p>
            <a:r>
              <a:rPr lang="zh-CN" altLang="en-US" dirty="0"/>
              <a:t>无序容器还提供一些调整哈希性能的操作</a:t>
            </a:r>
            <a:endParaRPr lang="en-US" altLang="zh-CN" dirty="0"/>
          </a:p>
        </p:txBody>
      </p:sp>
    </p:spTree>
    <p:extLst>
      <p:ext uri="{BB962C8B-B14F-4D97-AF65-F5344CB8AC3E}">
        <p14:creationId xmlns:p14="http://schemas.microsoft.com/office/powerpoint/2010/main" val="3049638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86A33-81F1-326E-990A-63746C02A060}"/>
              </a:ext>
            </a:extLst>
          </p:cNvPr>
          <p:cNvSpPr>
            <a:spLocks noGrp="1"/>
          </p:cNvSpPr>
          <p:nvPr>
            <p:ph type="title"/>
          </p:nvPr>
        </p:nvSpPr>
        <p:spPr>
          <a:xfrm>
            <a:off x="832483" y="470811"/>
            <a:ext cx="5109091" cy="633187"/>
          </a:xfrm>
        </p:spPr>
        <p:txBody>
          <a:bodyPr wrap="square">
            <a:spAutoFit/>
          </a:bodyPr>
          <a:lstStyle/>
          <a:p>
            <a:pPr>
              <a:lnSpc>
                <a:spcPct val="120000"/>
              </a:lnSpc>
            </a:pPr>
            <a:r>
              <a:rPr lang="zh-CN" altLang="en-US" dirty="0">
                <a:cs typeface="+mn-ea"/>
                <a:sym typeface="+mn-lt"/>
              </a:rPr>
              <a:t>与顺序容器区别</a:t>
            </a:r>
            <a:r>
              <a:rPr lang="en-US" altLang="zh-CN" dirty="0">
                <a:cs typeface="+mn-ea"/>
                <a:sym typeface="+mn-lt"/>
              </a:rPr>
              <a:t>-</a:t>
            </a:r>
            <a:r>
              <a:rPr lang="zh-CN" altLang="en-US" dirty="0">
                <a:cs typeface="+mn-ea"/>
                <a:sym typeface="+mn-lt"/>
              </a:rPr>
              <a:t>类型别名</a:t>
            </a:r>
          </a:p>
        </p:txBody>
      </p:sp>
      <p:sp>
        <p:nvSpPr>
          <p:cNvPr id="12" name="文本框 11">
            <a:extLst>
              <a:ext uri="{FF2B5EF4-FFF2-40B4-BE49-F238E27FC236}">
                <a16:creationId xmlns:a16="http://schemas.microsoft.com/office/drawing/2014/main" id="{ABB57FAB-40B5-D120-E7A6-8DD1EE0E009F}"/>
              </a:ext>
            </a:extLst>
          </p:cNvPr>
          <p:cNvSpPr txBox="1"/>
          <p:nvPr/>
        </p:nvSpPr>
        <p:spPr>
          <a:xfrm>
            <a:off x="631147" y="1413031"/>
            <a:ext cx="10433932" cy="2862322"/>
          </a:xfrm>
          <a:prstGeom prst="rect">
            <a:avLst/>
          </a:prstGeom>
          <a:noFill/>
        </p:spPr>
        <p:txBody>
          <a:bodyPr wrap="square">
            <a:spAutoFit/>
          </a:bodyPr>
          <a:lstStyle/>
          <a:p>
            <a:r>
              <a:rPr lang="zh-CN" altLang="en-US" dirty="0"/>
              <a:t>关联容器的类型别名</a:t>
            </a:r>
          </a:p>
          <a:p>
            <a:r>
              <a:rPr lang="en-US" altLang="zh-CN" dirty="0"/>
              <a:t>- </a:t>
            </a:r>
            <a:r>
              <a:rPr lang="en-US" altLang="zh-CN" dirty="0" err="1"/>
              <a:t>key_type</a:t>
            </a:r>
            <a:r>
              <a:rPr lang="en-US" altLang="zh-CN" dirty="0"/>
              <a:t> //</a:t>
            </a:r>
            <a:r>
              <a:rPr lang="zh-CN" altLang="en-US" dirty="0"/>
              <a:t>容器的关键字类型</a:t>
            </a:r>
          </a:p>
          <a:p>
            <a:r>
              <a:rPr lang="en-US" altLang="zh-CN" dirty="0"/>
              <a:t>- </a:t>
            </a:r>
            <a:r>
              <a:rPr lang="en-US" altLang="zh-CN" dirty="0" err="1"/>
              <a:t>mapped_type</a:t>
            </a:r>
            <a:r>
              <a:rPr lang="en-US" altLang="zh-CN" dirty="0"/>
              <a:t> //map</a:t>
            </a:r>
            <a:r>
              <a:rPr lang="zh-CN" altLang="en-US" dirty="0"/>
              <a:t>类关键字的关联类型</a:t>
            </a:r>
          </a:p>
          <a:p>
            <a:pPr marL="285750" indent="-285750">
              <a:buFontTx/>
              <a:buChar char="-"/>
            </a:pPr>
            <a:r>
              <a:rPr lang="en-US" altLang="zh-CN" dirty="0" err="1"/>
              <a:t>value_type</a:t>
            </a:r>
            <a:r>
              <a:rPr lang="en-US" altLang="zh-CN" dirty="0"/>
              <a:t> //</a:t>
            </a:r>
            <a:r>
              <a:rPr lang="zh-CN" altLang="en-US" dirty="0"/>
              <a:t>对于</a:t>
            </a:r>
            <a:r>
              <a:rPr lang="en-US" altLang="zh-CN" dirty="0"/>
              <a:t>set,</a:t>
            </a:r>
            <a:r>
              <a:rPr lang="zh-CN" altLang="en-US" dirty="0"/>
              <a:t>与</a:t>
            </a:r>
            <a:r>
              <a:rPr lang="en-US" altLang="zh-CN" dirty="0" err="1"/>
              <a:t>key_type</a:t>
            </a:r>
            <a:r>
              <a:rPr lang="zh-CN" altLang="en-US" dirty="0"/>
              <a:t>相同，对应</a:t>
            </a:r>
            <a:r>
              <a:rPr lang="en-US" altLang="zh-CN" dirty="0"/>
              <a:t>map</a:t>
            </a:r>
            <a:r>
              <a:rPr lang="zh-CN" altLang="en-US" dirty="0"/>
              <a:t>为</a:t>
            </a:r>
            <a:r>
              <a:rPr lang="en-US" altLang="zh-CN" dirty="0"/>
              <a:t>pair&lt;const </a:t>
            </a:r>
            <a:r>
              <a:rPr lang="en-US" altLang="zh-CN" dirty="0" err="1"/>
              <a:t>key_type</a:t>
            </a:r>
            <a:r>
              <a:rPr lang="en-US" altLang="zh-CN" dirty="0"/>
              <a:t> ,</a:t>
            </a:r>
            <a:r>
              <a:rPr lang="en-US" altLang="zh-CN" dirty="0" err="1"/>
              <a:t>mapped_type</a:t>
            </a:r>
            <a:r>
              <a:rPr lang="en-US" altLang="zh-CN" dirty="0"/>
              <a:t>&gt;,</a:t>
            </a:r>
            <a:r>
              <a:rPr lang="zh-CN" altLang="en-US" dirty="0"/>
              <a:t>关键字不可以修改。</a:t>
            </a:r>
            <a:endParaRPr lang="en-US" altLang="zh-CN" dirty="0"/>
          </a:p>
          <a:p>
            <a:pPr marL="285750" indent="-285750">
              <a:buFontTx/>
              <a:buChar char="-"/>
            </a:pPr>
            <a:endParaRPr lang="en-US" altLang="zh-CN" dirty="0"/>
          </a:p>
          <a:p>
            <a:r>
              <a:rPr lang="zh-CN" altLang="en-US" dirty="0"/>
              <a:t>可以用作用域运算符提取一个类型的成员：</a:t>
            </a:r>
          </a:p>
          <a:p>
            <a:r>
              <a:rPr lang="en-US" altLang="zh-CN" dirty="0"/>
              <a:t>map&lt;string , int &gt;::</a:t>
            </a:r>
            <a:r>
              <a:rPr lang="en-US" altLang="zh-CN" dirty="0" err="1"/>
              <a:t>key_type</a:t>
            </a:r>
            <a:r>
              <a:rPr lang="en-US" altLang="zh-CN" dirty="0"/>
              <a:t> v1 ;//v1</a:t>
            </a:r>
            <a:r>
              <a:rPr lang="zh-CN" altLang="en-US" dirty="0"/>
              <a:t>是</a:t>
            </a:r>
            <a:r>
              <a:rPr lang="en-US" altLang="zh-CN" dirty="0"/>
              <a:t>string </a:t>
            </a:r>
          </a:p>
          <a:p>
            <a:r>
              <a:rPr lang="en-US" altLang="zh-CN" dirty="0"/>
              <a:t>map&lt;string , int &gt;::</a:t>
            </a:r>
            <a:r>
              <a:rPr lang="en-US" altLang="zh-CN" dirty="0" err="1"/>
              <a:t>mapped_type</a:t>
            </a:r>
            <a:r>
              <a:rPr lang="en-US" altLang="zh-CN" dirty="0"/>
              <a:t> v2 ;//v2</a:t>
            </a:r>
            <a:r>
              <a:rPr lang="zh-CN" altLang="en-US" dirty="0"/>
              <a:t>是</a:t>
            </a:r>
            <a:r>
              <a:rPr lang="en-US" altLang="zh-CN" dirty="0"/>
              <a:t>int</a:t>
            </a:r>
          </a:p>
          <a:p>
            <a:r>
              <a:rPr lang="en-US" altLang="zh-CN" dirty="0"/>
              <a:t>map&lt;string, int &gt;::</a:t>
            </a:r>
            <a:r>
              <a:rPr lang="en-US" altLang="zh-CN" dirty="0" err="1"/>
              <a:t>value_type</a:t>
            </a:r>
            <a:r>
              <a:rPr lang="en-US" altLang="zh-CN" dirty="0"/>
              <a:t> v3 ; //v3</a:t>
            </a:r>
            <a:r>
              <a:rPr lang="zh-CN" altLang="en-US" dirty="0"/>
              <a:t>是</a:t>
            </a:r>
            <a:r>
              <a:rPr lang="en-US" altLang="zh-CN" dirty="0"/>
              <a:t>pair&lt;const string ,int&gt;</a:t>
            </a:r>
          </a:p>
        </p:txBody>
      </p:sp>
    </p:spTree>
    <p:extLst>
      <p:ext uri="{BB962C8B-B14F-4D97-AF65-F5344CB8AC3E}">
        <p14:creationId xmlns:p14="http://schemas.microsoft.com/office/powerpoint/2010/main" val="3386243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610510A8-BEBB-6FEF-445C-9F04CA9E873F}"/>
              </a:ext>
            </a:extLst>
          </p:cNvPr>
          <p:cNvSpPr txBox="1"/>
          <p:nvPr/>
        </p:nvSpPr>
        <p:spPr>
          <a:xfrm>
            <a:off x="3760787" y="1592842"/>
            <a:ext cx="1518364" cy="533223"/>
          </a:xfrm>
          <a:prstGeom prst="rect">
            <a:avLst/>
          </a:prstGeom>
          <a:noFill/>
          <a:scene3d>
            <a:camera prst="orthographicFront"/>
            <a:lightRig rig="threePt" dir="t"/>
          </a:scene3d>
          <a:sp3d prstMaterial="matte"/>
        </p:spPr>
        <p:txBody>
          <a:bodyPr wrap="none" rtlCol="0">
            <a:spAutoFit/>
          </a:bodyPr>
          <a:lstStyle>
            <a:defPPr>
              <a:defRPr lang="zh-CN"/>
            </a:defPPr>
            <a:lvl1pPr algn="ctr">
              <a:defRPr sz="2600">
                <a:solidFill>
                  <a:schemeClr val="bg1"/>
                </a:solidFill>
                <a:latin typeface="+mj-ea"/>
                <a:ea typeface="+mj-ea"/>
              </a:defRPr>
            </a:lvl1pPr>
          </a:lstStyle>
          <a:p>
            <a:pPr>
              <a:lnSpc>
                <a:spcPct val="120000"/>
              </a:lnSpc>
            </a:pPr>
            <a:r>
              <a:rPr lang="zh-CN" altLang="en-US" dirty="0">
                <a:latin typeface="+mn-lt"/>
                <a:ea typeface="+mn-ea"/>
                <a:cs typeface="+mn-ea"/>
                <a:sym typeface="+mn-lt"/>
              </a:rPr>
              <a:t>网点重组</a:t>
            </a:r>
          </a:p>
        </p:txBody>
      </p:sp>
      <p:sp>
        <p:nvSpPr>
          <p:cNvPr id="16" name="文本框 15">
            <a:extLst>
              <a:ext uri="{FF2B5EF4-FFF2-40B4-BE49-F238E27FC236}">
                <a16:creationId xmlns:a16="http://schemas.microsoft.com/office/drawing/2014/main" id="{5AFDDA6E-219A-3A3A-3002-732903BC5AFD}"/>
              </a:ext>
            </a:extLst>
          </p:cNvPr>
          <p:cNvSpPr txBox="1"/>
          <p:nvPr/>
        </p:nvSpPr>
        <p:spPr>
          <a:xfrm>
            <a:off x="3454605" y="3231849"/>
            <a:ext cx="2241199" cy="1170064"/>
          </a:xfrm>
          <a:prstGeom prst="rect">
            <a:avLst/>
          </a:prstGeom>
          <a:noFill/>
          <a:scene3d>
            <a:camera prst="orthographicFront"/>
            <a:lightRig rig="threePt" dir="t"/>
          </a:scene3d>
          <a:sp3d prstMaterial="matte"/>
        </p:spPr>
        <p:txBody>
          <a:bodyPr wrap="square" rtlCol="0">
            <a:spAutoFit/>
          </a:bodyPr>
          <a:lstStyle>
            <a:defPPr>
              <a:defRPr lang="zh-CN"/>
            </a:defPPr>
            <a:lvl1pPr algn="ctr">
              <a:defRPr sz="2600">
                <a:solidFill>
                  <a:schemeClr val="bg1"/>
                </a:solidFill>
                <a:latin typeface="+mj-ea"/>
                <a:ea typeface="+mj-ea"/>
              </a:defRPr>
            </a:lvl1pPr>
          </a:lstStyle>
          <a:p>
            <a:pPr algn="l">
              <a:lnSpc>
                <a:spcPct val="120000"/>
              </a:lnSpc>
            </a:pPr>
            <a:r>
              <a:rPr lang="zh-CN" altLang="en-US" sz="2000" dirty="0">
                <a:latin typeface="+mn-lt"/>
                <a:ea typeface="+mn-ea"/>
                <a:cs typeface="+mn-ea"/>
                <a:sym typeface="+mn-lt"/>
              </a:rPr>
              <a:t>责任到人，盘点经销商；分级管理，建立热点市场</a:t>
            </a:r>
          </a:p>
        </p:txBody>
      </p:sp>
      <p:grpSp>
        <p:nvGrpSpPr>
          <p:cNvPr id="34" name="组合 33">
            <a:extLst>
              <a:ext uri="{FF2B5EF4-FFF2-40B4-BE49-F238E27FC236}">
                <a16:creationId xmlns:a16="http://schemas.microsoft.com/office/drawing/2014/main" id="{7823FB08-2111-4171-A045-AED0104B322C}"/>
              </a:ext>
            </a:extLst>
          </p:cNvPr>
          <p:cNvGrpSpPr/>
          <p:nvPr/>
        </p:nvGrpSpPr>
        <p:grpSpPr>
          <a:xfrm>
            <a:off x="719746" y="1143167"/>
            <a:ext cx="5630720" cy="5472060"/>
            <a:chOff x="752291" y="1435019"/>
            <a:chExt cx="1973974" cy="4480709"/>
          </a:xfrm>
        </p:grpSpPr>
        <p:sp>
          <p:nvSpPr>
            <p:cNvPr id="3" name="矩形 2">
              <a:extLst>
                <a:ext uri="{FF2B5EF4-FFF2-40B4-BE49-F238E27FC236}">
                  <a16:creationId xmlns:a16="http://schemas.microsoft.com/office/drawing/2014/main" id="{F5AAABA3-B9A1-7317-E5B2-D0B2930D0E11}"/>
                </a:ext>
              </a:extLst>
            </p:cNvPr>
            <p:cNvSpPr/>
            <p:nvPr/>
          </p:nvSpPr>
          <p:spPr>
            <a:xfrm>
              <a:off x="752291" y="1435019"/>
              <a:ext cx="1973974" cy="4480709"/>
            </a:xfrm>
            <a:prstGeom prst="rect">
              <a:avLst/>
            </a:prstGeom>
            <a:solidFill>
              <a:schemeClr val="accent1">
                <a:alpha val="90000"/>
              </a:schemeClr>
            </a:solidFill>
            <a:ln>
              <a:noFill/>
            </a:ln>
            <a:scene3d>
              <a:camera prst="orthographicFront"/>
              <a:lightRig rig="contrasting"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a:cs typeface="+mn-ea"/>
                <a:sym typeface="+mn-lt"/>
              </a:endParaRPr>
            </a:p>
          </p:txBody>
        </p:sp>
        <p:sp>
          <p:nvSpPr>
            <p:cNvPr id="8" name="文本框 7">
              <a:extLst>
                <a:ext uri="{FF2B5EF4-FFF2-40B4-BE49-F238E27FC236}">
                  <a16:creationId xmlns:a16="http://schemas.microsoft.com/office/drawing/2014/main" id="{2381D919-FAD8-C6B6-B6A0-0873C6CDCE39}"/>
                </a:ext>
              </a:extLst>
            </p:cNvPr>
            <p:cNvSpPr txBox="1"/>
            <p:nvPr/>
          </p:nvSpPr>
          <p:spPr>
            <a:xfrm>
              <a:off x="928799" y="1562065"/>
              <a:ext cx="1620958" cy="565604"/>
            </a:xfrm>
            <a:prstGeom prst="rect">
              <a:avLst/>
            </a:prstGeom>
            <a:noFill/>
            <a:scene3d>
              <a:camera prst="orthographicFront"/>
              <a:lightRig rig="threePt" dir="t"/>
            </a:scene3d>
          </p:spPr>
          <p:txBody>
            <a:bodyPr wrap="square" rtlCol="0">
              <a:spAutoFit/>
            </a:bodyPr>
            <a:lstStyle>
              <a:defPPr>
                <a:defRPr lang="zh-CN"/>
              </a:defPPr>
              <a:lvl1pPr algn="ctr">
                <a:defRPr sz="2800">
                  <a:solidFill>
                    <a:schemeClr val="bg1"/>
                  </a:solidFill>
                  <a:latin typeface="+mj-ea"/>
                  <a:ea typeface="+mj-ea"/>
                </a:defRPr>
              </a:lvl1pPr>
            </a:lstStyle>
            <a:p>
              <a:pPr>
                <a:lnSpc>
                  <a:spcPct val="120000"/>
                </a:lnSpc>
              </a:pPr>
              <a:endParaRPr lang="zh-CN" altLang="en-US" dirty="0">
                <a:solidFill>
                  <a:srgbClr val="FFFFFF"/>
                </a:solidFill>
                <a:cs typeface="+mn-ea"/>
                <a:sym typeface="+mn-lt"/>
              </a:endParaRPr>
            </a:p>
          </p:txBody>
        </p:sp>
        <p:sp>
          <p:nvSpPr>
            <p:cNvPr id="10" name="文本框 9">
              <a:extLst>
                <a:ext uri="{FF2B5EF4-FFF2-40B4-BE49-F238E27FC236}">
                  <a16:creationId xmlns:a16="http://schemas.microsoft.com/office/drawing/2014/main" id="{EC45CC7F-C710-316F-9E96-550F4F01A796}"/>
                </a:ext>
              </a:extLst>
            </p:cNvPr>
            <p:cNvSpPr txBox="1"/>
            <p:nvPr/>
          </p:nvSpPr>
          <p:spPr>
            <a:xfrm>
              <a:off x="822435" y="2607831"/>
              <a:ext cx="1859545" cy="432362"/>
            </a:xfrm>
            <a:prstGeom prst="rect">
              <a:avLst/>
            </a:prstGeom>
            <a:noFill/>
            <a:scene3d>
              <a:camera prst="orthographicFront"/>
              <a:lightRig rig="threePt" dir="t"/>
            </a:scene3d>
          </p:spPr>
          <p:txBody>
            <a:bodyPr wrap="square" rtlCol="0">
              <a:spAutoFit/>
            </a:bodyPr>
            <a:lstStyle>
              <a:defPPr>
                <a:defRPr lang="zh-CN"/>
              </a:defPPr>
              <a:lvl1pPr algn="ctr">
                <a:defRPr sz="2800">
                  <a:solidFill>
                    <a:schemeClr val="bg1"/>
                  </a:solidFill>
                  <a:latin typeface="+mj-ea"/>
                  <a:ea typeface="+mj-ea"/>
                </a:defRPr>
              </a:lvl1pPr>
            </a:lstStyle>
            <a:p>
              <a:pPr algn="l">
                <a:lnSpc>
                  <a:spcPct val="120000"/>
                </a:lnSpc>
              </a:pPr>
              <a:endParaRPr lang="zh-CN" altLang="en-US" sz="2000" dirty="0">
                <a:solidFill>
                  <a:srgbClr val="FFFFFF"/>
                </a:solidFill>
                <a:latin typeface="+mn-ea"/>
                <a:ea typeface="+mn-ea"/>
                <a:cs typeface="+mn-ea"/>
                <a:sym typeface="+mn-lt"/>
              </a:endParaRPr>
            </a:p>
          </p:txBody>
        </p:sp>
        <p:cxnSp>
          <p:nvCxnSpPr>
            <p:cNvPr id="28" name="直接连接符 27">
              <a:extLst>
                <a:ext uri="{FF2B5EF4-FFF2-40B4-BE49-F238E27FC236}">
                  <a16:creationId xmlns:a16="http://schemas.microsoft.com/office/drawing/2014/main" id="{439DD87F-87AF-21F5-25A0-14D5118ED960}"/>
                </a:ext>
              </a:extLst>
            </p:cNvPr>
            <p:cNvCxnSpPr>
              <a:cxnSpLocks/>
            </p:cNvCxnSpPr>
            <p:nvPr/>
          </p:nvCxnSpPr>
          <p:spPr>
            <a:xfrm>
              <a:off x="752291" y="2046202"/>
              <a:ext cx="19739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 name="标题 4">
            <a:extLst>
              <a:ext uri="{FF2B5EF4-FFF2-40B4-BE49-F238E27FC236}">
                <a16:creationId xmlns:a16="http://schemas.microsoft.com/office/drawing/2014/main" id="{CD2F72D7-E7AB-9777-CB8D-116A35E70238}"/>
              </a:ext>
            </a:extLst>
          </p:cNvPr>
          <p:cNvSpPr>
            <a:spLocks noGrp="1"/>
          </p:cNvSpPr>
          <p:nvPr>
            <p:ph type="title"/>
          </p:nvPr>
        </p:nvSpPr>
        <p:spPr>
          <a:xfrm>
            <a:off x="832483" y="470811"/>
            <a:ext cx="5109091" cy="633187"/>
          </a:xfrm>
        </p:spPr>
        <p:txBody>
          <a:bodyPr/>
          <a:lstStyle/>
          <a:p>
            <a:pPr>
              <a:lnSpc>
                <a:spcPct val="120000"/>
              </a:lnSpc>
            </a:pPr>
            <a:r>
              <a:rPr lang="zh-CN" altLang="en-US" dirty="0">
                <a:cs typeface="+mn-ea"/>
                <a:sym typeface="+mn-lt"/>
              </a:rPr>
              <a:t>容器类型 </a:t>
            </a:r>
            <a:r>
              <a:rPr lang="en-US" altLang="zh-CN" dirty="0">
                <a:cs typeface="+mn-ea"/>
                <a:sym typeface="+mn-lt"/>
              </a:rPr>
              <a:t>– pair</a:t>
            </a:r>
            <a:r>
              <a:rPr lang="zh-CN" altLang="en-US" dirty="0">
                <a:cs typeface="+mn-ea"/>
                <a:sym typeface="+mn-lt"/>
              </a:rPr>
              <a:t>类型</a:t>
            </a:r>
          </a:p>
        </p:txBody>
      </p:sp>
      <p:sp>
        <p:nvSpPr>
          <p:cNvPr id="6" name="文本框 5">
            <a:extLst>
              <a:ext uri="{FF2B5EF4-FFF2-40B4-BE49-F238E27FC236}">
                <a16:creationId xmlns:a16="http://schemas.microsoft.com/office/drawing/2014/main" id="{F8F04261-28F5-D214-CADA-0CF8A45DAA07}"/>
              </a:ext>
            </a:extLst>
          </p:cNvPr>
          <p:cNvSpPr txBox="1"/>
          <p:nvPr/>
        </p:nvSpPr>
        <p:spPr>
          <a:xfrm>
            <a:off x="839149" y="1960260"/>
            <a:ext cx="5335984" cy="4801314"/>
          </a:xfrm>
          <a:prstGeom prst="rect">
            <a:avLst/>
          </a:prstGeom>
          <a:noFill/>
        </p:spPr>
        <p:txBody>
          <a:bodyPr wrap="square">
            <a:spAutoFit/>
          </a:bodyPr>
          <a:lstStyle/>
          <a:p>
            <a:pPr algn="l"/>
            <a:r>
              <a:rPr lang="zh-CN" altLang="en-US" sz="2000" dirty="0">
                <a:solidFill>
                  <a:srgbClr val="FFFFFF"/>
                </a:solidFill>
                <a:latin typeface="+mn-ea"/>
                <a:ea typeface="+mn-ea"/>
                <a:cs typeface="+mn-ea"/>
              </a:rPr>
              <a:t> </a:t>
            </a:r>
            <a:r>
              <a:rPr lang="zh-CN" altLang="en-US" dirty="0">
                <a:solidFill>
                  <a:srgbClr val="FFFFFF"/>
                </a:solidFill>
                <a:latin typeface="+mn-ea"/>
                <a:ea typeface="+mn-ea"/>
                <a:cs typeface="+mn-ea"/>
              </a:rPr>
              <a:t>初始化操作</a:t>
            </a:r>
            <a:endParaRPr lang="en-US" altLang="zh-CN" dirty="0">
              <a:solidFill>
                <a:srgbClr val="FFFFFF"/>
              </a:solidFill>
              <a:latin typeface="+mn-ea"/>
              <a:ea typeface="+mn-ea"/>
              <a:cs typeface="+mn-ea"/>
            </a:endParaRPr>
          </a:p>
          <a:p>
            <a:pPr algn="l"/>
            <a:endParaRPr lang="zh-CN" altLang="en-US" dirty="0">
              <a:solidFill>
                <a:srgbClr val="FFFFFF"/>
              </a:solidFill>
              <a:latin typeface="+mn-ea"/>
              <a:ea typeface="+mn-ea"/>
              <a:cs typeface="+mn-ea"/>
            </a:endParaRPr>
          </a:p>
          <a:p>
            <a:pPr algn="l"/>
            <a:r>
              <a:rPr lang="en-US" altLang="zh-CN" sz="1800" dirty="0">
                <a:solidFill>
                  <a:srgbClr val="FFFFFF"/>
                </a:solidFill>
                <a:latin typeface="+mn-ea"/>
                <a:ea typeface="+mn-ea"/>
                <a:cs typeface="+mn-ea"/>
              </a:rPr>
              <a:t>  pair&lt;T1,T2&gt; p ;  </a:t>
            </a:r>
          </a:p>
          <a:p>
            <a:pPr algn="l"/>
            <a:r>
              <a:rPr lang="en-US" altLang="zh-CN" sz="1800" dirty="0">
                <a:solidFill>
                  <a:srgbClr val="FFFFFF"/>
                </a:solidFill>
                <a:latin typeface="+mn-ea"/>
                <a:ea typeface="+mn-ea"/>
                <a:cs typeface="+mn-ea"/>
              </a:rPr>
              <a:t>  pair&lt;T1 ,T2 &gt; p( v1 ,v2)</a:t>
            </a:r>
          </a:p>
          <a:p>
            <a:pPr algn="l"/>
            <a:r>
              <a:rPr lang="en-US" altLang="zh-CN" sz="1800" dirty="0">
                <a:solidFill>
                  <a:srgbClr val="FFFFFF"/>
                </a:solidFill>
                <a:latin typeface="+mn-ea"/>
                <a:ea typeface="+mn-ea"/>
                <a:cs typeface="+mn-ea"/>
              </a:rPr>
              <a:t>  pair&lt;T1 ,T2 &gt; P= {V1,V2}</a:t>
            </a:r>
          </a:p>
          <a:p>
            <a:pPr algn="l"/>
            <a:r>
              <a:rPr lang="en-US" altLang="zh-CN" sz="1800" dirty="0">
                <a:solidFill>
                  <a:srgbClr val="FFFFFF"/>
                </a:solidFill>
                <a:latin typeface="+mn-ea"/>
                <a:ea typeface="+mn-ea"/>
                <a:cs typeface="+mn-ea"/>
              </a:rPr>
              <a:t>  </a:t>
            </a:r>
            <a:r>
              <a:rPr lang="en-US" altLang="zh-CN" sz="1800" dirty="0" err="1">
                <a:solidFill>
                  <a:srgbClr val="FFFFFF"/>
                </a:solidFill>
                <a:latin typeface="+mn-ea"/>
                <a:ea typeface="+mn-ea"/>
                <a:cs typeface="+mn-ea"/>
              </a:rPr>
              <a:t>make_pair</a:t>
            </a:r>
            <a:r>
              <a:rPr lang="en-US" altLang="zh-CN" sz="1800" dirty="0">
                <a:solidFill>
                  <a:srgbClr val="FFFFFF"/>
                </a:solidFill>
                <a:latin typeface="+mn-ea"/>
                <a:ea typeface="+mn-ea"/>
                <a:cs typeface="+mn-ea"/>
              </a:rPr>
              <a:t>(v1,v2 ) ;</a:t>
            </a:r>
          </a:p>
          <a:p>
            <a:r>
              <a:rPr lang="en-US" altLang="zh-CN" dirty="0">
                <a:solidFill>
                  <a:srgbClr val="FFFFFF"/>
                </a:solidFill>
                <a:latin typeface="+mn-ea"/>
                <a:cs typeface="+mn-ea"/>
              </a:rPr>
              <a:t> </a:t>
            </a:r>
            <a:r>
              <a:rPr lang="zh-CN" altLang="en-US" dirty="0">
                <a:solidFill>
                  <a:srgbClr val="FFFFFF"/>
                </a:solidFill>
                <a:latin typeface="+mn-ea"/>
                <a:cs typeface="+mn-ea"/>
              </a:rPr>
              <a:t>（新标准下）</a:t>
            </a:r>
            <a:r>
              <a:rPr lang="en-US" altLang="zh-CN" sz="1800" dirty="0">
                <a:solidFill>
                  <a:srgbClr val="FFFFFF"/>
                </a:solidFill>
                <a:latin typeface="+mn-ea"/>
                <a:ea typeface="+mn-ea"/>
                <a:cs typeface="+mn-ea"/>
              </a:rPr>
              <a:t> </a:t>
            </a:r>
            <a:r>
              <a:rPr lang="zh-CN" altLang="en-US" dirty="0">
                <a:solidFill>
                  <a:srgbClr val="FFFFFF"/>
                </a:solidFill>
                <a:latin typeface="+mn-ea"/>
                <a:cs typeface="+mn-ea"/>
              </a:rPr>
              <a:t>可</a:t>
            </a:r>
            <a:r>
              <a:rPr lang="zh-CN" altLang="en-US" sz="1800" dirty="0">
                <a:solidFill>
                  <a:srgbClr val="FFFFFF"/>
                </a:solidFill>
                <a:latin typeface="+mn-ea"/>
                <a:ea typeface="+mn-ea"/>
                <a:cs typeface="+mn-ea"/>
              </a:rPr>
              <a:t>隐式构造返回值 ，</a:t>
            </a:r>
            <a:r>
              <a:rPr lang="en-US" altLang="zh-CN" sz="1800" dirty="0">
                <a:solidFill>
                  <a:srgbClr val="FFFFFF"/>
                </a:solidFill>
                <a:latin typeface="+mn-ea"/>
                <a:ea typeface="+mn-ea"/>
                <a:cs typeface="+mn-ea"/>
              </a:rPr>
              <a:t>return { "A" ,"B" } ;</a:t>
            </a:r>
          </a:p>
          <a:p>
            <a:endParaRPr lang="en-US" altLang="zh-CN" sz="1800" dirty="0">
              <a:solidFill>
                <a:srgbClr val="FFFFFF"/>
              </a:solidFill>
              <a:latin typeface="+mn-ea"/>
              <a:ea typeface="+mn-ea"/>
              <a:cs typeface="+mn-ea"/>
            </a:endParaRPr>
          </a:p>
          <a:p>
            <a:pPr algn="l"/>
            <a:r>
              <a:rPr lang="zh-CN" altLang="en-US" sz="1800" dirty="0">
                <a:solidFill>
                  <a:srgbClr val="FFFFFF"/>
                </a:solidFill>
                <a:latin typeface="+mn-ea"/>
                <a:ea typeface="+mn-ea"/>
                <a:cs typeface="+mn-ea"/>
              </a:rPr>
              <a:t>访问操作：</a:t>
            </a:r>
            <a:r>
              <a:rPr lang="en-US" altLang="zh-CN" sz="1800" dirty="0">
                <a:solidFill>
                  <a:schemeClr val="bg1"/>
                </a:solidFill>
                <a:latin typeface="+mn-ea"/>
                <a:ea typeface="+mn-ea"/>
              </a:rPr>
              <a:t> pair</a:t>
            </a:r>
            <a:r>
              <a:rPr lang="zh-CN" altLang="en-US" sz="1800" dirty="0">
                <a:solidFill>
                  <a:schemeClr val="bg1"/>
                </a:solidFill>
                <a:latin typeface="+mn-ea"/>
                <a:ea typeface="+mn-ea"/>
              </a:rPr>
              <a:t>的 数据成员是 </a:t>
            </a:r>
            <a:r>
              <a:rPr lang="en-US" altLang="zh-CN" sz="1800" dirty="0">
                <a:solidFill>
                  <a:schemeClr val="bg1"/>
                </a:solidFill>
                <a:latin typeface="+mn-ea"/>
                <a:ea typeface="+mn-ea"/>
              </a:rPr>
              <a:t>public</a:t>
            </a:r>
            <a:r>
              <a:rPr lang="zh-CN" altLang="en-US" sz="1800" dirty="0">
                <a:solidFill>
                  <a:schemeClr val="bg1"/>
                </a:solidFill>
                <a:latin typeface="+mn-ea"/>
                <a:ea typeface="+mn-ea"/>
              </a:rPr>
              <a:t>类型；</a:t>
            </a:r>
            <a:endParaRPr lang="en-US" altLang="zh-CN" sz="1800" dirty="0">
              <a:solidFill>
                <a:srgbClr val="FFFFFF"/>
              </a:solidFill>
              <a:latin typeface="+mn-ea"/>
              <a:ea typeface="+mn-ea"/>
              <a:cs typeface="+mn-ea"/>
            </a:endParaRPr>
          </a:p>
          <a:p>
            <a:pPr algn="l"/>
            <a:r>
              <a:rPr lang="en-US" altLang="zh-CN" sz="1800" dirty="0">
                <a:solidFill>
                  <a:schemeClr val="bg1"/>
                </a:solidFill>
                <a:latin typeface="+mn-ea"/>
              </a:rPr>
              <a:t>  pair &lt;key ,value&gt; anon ;</a:t>
            </a:r>
          </a:p>
          <a:p>
            <a:pPr algn="l"/>
            <a:r>
              <a:rPr lang="en-US" altLang="zh-CN" sz="1800" dirty="0">
                <a:solidFill>
                  <a:schemeClr val="bg1"/>
                </a:solidFill>
                <a:latin typeface="+mn-ea"/>
              </a:rPr>
              <a:t>  pair &lt;string ,vector&lt;int&gt; &gt; line;  </a:t>
            </a:r>
          </a:p>
          <a:p>
            <a:pPr algn="l"/>
            <a:r>
              <a:rPr lang="en-US" altLang="zh-CN" sz="1800" dirty="0">
                <a:latin typeface="+mn-ea"/>
              </a:rPr>
              <a:t>  </a:t>
            </a:r>
            <a:r>
              <a:rPr lang="en-US" altLang="zh-CN" sz="1800" dirty="0">
                <a:solidFill>
                  <a:schemeClr val="bg1"/>
                </a:solidFill>
                <a:latin typeface="+mn-ea"/>
              </a:rPr>
              <a:t>pair&lt;string ,string &gt; author { "James" , "   Jack" } ;</a:t>
            </a:r>
          </a:p>
          <a:p>
            <a:pPr algn="l"/>
            <a:r>
              <a:rPr lang="en-US" altLang="zh-CN" sz="1600" dirty="0">
                <a:solidFill>
                  <a:schemeClr val="bg1"/>
                </a:solidFill>
                <a:latin typeface="+mn-ea"/>
              </a:rPr>
              <a:t>   </a:t>
            </a:r>
          </a:p>
          <a:p>
            <a:pPr algn="l"/>
            <a:r>
              <a:rPr lang="en-US" altLang="zh-CN" sz="1600" dirty="0">
                <a:solidFill>
                  <a:schemeClr val="bg1"/>
                </a:solidFill>
                <a:latin typeface="+mn-ea"/>
              </a:rPr>
              <a:t>   </a:t>
            </a:r>
            <a:r>
              <a:rPr lang="en-US" altLang="zh-CN" dirty="0">
                <a:solidFill>
                  <a:schemeClr val="bg1"/>
                </a:solidFill>
                <a:latin typeface="+mn-ea"/>
              </a:rPr>
              <a:t>author .first ,author .second; </a:t>
            </a:r>
          </a:p>
          <a:p>
            <a:endParaRPr lang="en-US" altLang="zh-CN" sz="1800" dirty="0">
              <a:solidFill>
                <a:srgbClr val="FFFFFF"/>
              </a:solidFill>
              <a:latin typeface="+mn-ea"/>
              <a:ea typeface="+mn-ea"/>
              <a:cs typeface="+mn-ea"/>
            </a:endParaRPr>
          </a:p>
          <a:p>
            <a:r>
              <a:rPr lang="en-US" altLang="zh-CN" sz="1800" dirty="0">
                <a:solidFill>
                  <a:srgbClr val="FFFFFF"/>
                </a:solidFill>
                <a:latin typeface="+mn-ea"/>
                <a:ea typeface="+mn-ea"/>
                <a:cs typeface="+mn-ea"/>
              </a:rPr>
              <a:t> </a:t>
            </a:r>
          </a:p>
        </p:txBody>
      </p:sp>
      <p:sp>
        <p:nvSpPr>
          <p:cNvPr id="20" name="文本框 19">
            <a:extLst>
              <a:ext uri="{FF2B5EF4-FFF2-40B4-BE49-F238E27FC236}">
                <a16:creationId xmlns:a16="http://schemas.microsoft.com/office/drawing/2014/main" id="{D57C28E7-1006-2E58-57B1-3C08D7E959BC}"/>
              </a:ext>
            </a:extLst>
          </p:cNvPr>
          <p:cNvSpPr txBox="1"/>
          <p:nvPr/>
        </p:nvSpPr>
        <p:spPr>
          <a:xfrm>
            <a:off x="2292207" y="1326197"/>
            <a:ext cx="2390903" cy="369332"/>
          </a:xfrm>
          <a:prstGeom prst="rect">
            <a:avLst/>
          </a:prstGeom>
          <a:noFill/>
        </p:spPr>
        <p:txBody>
          <a:bodyPr wrap="square">
            <a:spAutoFit/>
          </a:bodyPr>
          <a:lstStyle/>
          <a:p>
            <a:r>
              <a:rPr lang="zh-CN" altLang="en-US" dirty="0">
                <a:solidFill>
                  <a:schemeClr val="bg1"/>
                </a:solidFill>
                <a:latin typeface="+mj-ea"/>
                <a:ea typeface="+mj-ea"/>
              </a:rPr>
              <a:t>在头文件 </a:t>
            </a:r>
            <a:r>
              <a:rPr lang="en-US" altLang="zh-CN" dirty="0">
                <a:solidFill>
                  <a:schemeClr val="bg1"/>
                </a:solidFill>
                <a:latin typeface="+mj-ea"/>
                <a:ea typeface="+mj-ea"/>
              </a:rPr>
              <a:t>utility</a:t>
            </a:r>
            <a:r>
              <a:rPr lang="zh-CN" altLang="en-US" dirty="0">
                <a:solidFill>
                  <a:schemeClr val="bg1"/>
                </a:solidFill>
                <a:latin typeface="+mj-ea"/>
                <a:ea typeface="+mj-ea"/>
              </a:rPr>
              <a:t>中</a:t>
            </a:r>
          </a:p>
        </p:txBody>
      </p:sp>
      <p:grpSp>
        <p:nvGrpSpPr>
          <p:cNvPr id="31" name="组合 30">
            <a:extLst>
              <a:ext uri="{FF2B5EF4-FFF2-40B4-BE49-F238E27FC236}">
                <a16:creationId xmlns:a16="http://schemas.microsoft.com/office/drawing/2014/main" id="{8A306E63-F62D-2726-0B5F-565EAC45E26F}"/>
              </a:ext>
            </a:extLst>
          </p:cNvPr>
          <p:cNvGrpSpPr/>
          <p:nvPr/>
        </p:nvGrpSpPr>
        <p:grpSpPr>
          <a:xfrm>
            <a:off x="6584647" y="1143167"/>
            <a:ext cx="5329667" cy="5433739"/>
            <a:chOff x="9440587" y="1310543"/>
            <a:chExt cx="2005551" cy="4807790"/>
          </a:xfrm>
        </p:grpSpPr>
        <p:sp>
          <p:nvSpPr>
            <p:cNvPr id="35" name="矩形 34">
              <a:extLst>
                <a:ext uri="{FF2B5EF4-FFF2-40B4-BE49-F238E27FC236}">
                  <a16:creationId xmlns:a16="http://schemas.microsoft.com/office/drawing/2014/main" id="{57E3AF77-0DD4-EB90-E508-DF7039327C28}"/>
                </a:ext>
              </a:extLst>
            </p:cNvPr>
            <p:cNvSpPr/>
            <p:nvPr/>
          </p:nvSpPr>
          <p:spPr>
            <a:xfrm>
              <a:off x="9440587" y="1310543"/>
              <a:ext cx="1988525" cy="4807790"/>
            </a:xfrm>
            <a:prstGeom prst="rect">
              <a:avLst/>
            </a:prstGeom>
            <a:solidFill>
              <a:schemeClr val="accent1">
                <a:alpha val="90000"/>
              </a:schemeClr>
            </a:solidFill>
            <a:ln>
              <a:noFill/>
            </a:ln>
            <a:scene3d>
              <a:camera prst="orthographicFront"/>
              <a:lightRig rig="contrasting"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a:cs typeface="+mn-ea"/>
                <a:sym typeface="+mn-lt"/>
              </a:endParaRPr>
            </a:p>
          </p:txBody>
        </p:sp>
        <p:sp>
          <p:nvSpPr>
            <p:cNvPr id="36" name="文本框 35">
              <a:extLst>
                <a:ext uri="{FF2B5EF4-FFF2-40B4-BE49-F238E27FC236}">
                  <a16:creationId xmlns:a16="http://schemas.microsoft.com/office/drawing/2014/main" id="{894FF9FA-8A64-7ABC-1537-D0AAFE0FF90F}"/>
                </a:ext>
              </a:extLst>
            </p:cNvPr>
            <p:cNvSpPr txBox="1"/>
            <p:nvPr/>
          </p:nvSpPr>
          <p:spPr>
            <a:xfrm>
              <a:off x="9540619" y="1447825"/>
              <a:ext cx="1620958" cy="378074"/>
            </a:xfrm>
            <a:prstGeom prst="rect">
              <a:avLst/>
            </a:prstGeom>
            <a:noFill/>
            <a:scene3d>
              <a:camera prst="orthographicFront"/>
              <a:lightRig rig="threePt" dir="t"/>
            </a:scene3d>
          </p:spPr>
          <p:txBody>
            <a:bodyPr wrap="square" rtlCol="0">
              <a:spAutoFit/>
            </a:bodyPr>
            <a:lstStyle>
              <a:defPPr>
                <a:defRPr lang="zh-CN"/>
              </a:defPPr>
              <a:lvl1pPr algn="ctr">
                <a:defRPr sz="2800">
                  <a:solidFill>
                    <a:schemeClr val="bg1"/>
                  </a:solidFill>
                  <a:latin typeface="+mj-ea"/>
                  <a:ea typeface="+mj-ea"/>
                </a:defRPr>
              </a:lvl1pPr>
            </a:lstStyle>
            <a:p>
              <a:pPr>
                <a:lnSpc>
                  <a:spcPct val="120000"/>
                </a:lnSpc>
              </a:pPr>
              <a:r>
                <a:rPr lang="zh-CN" altLang="en-US" sz="2000" dirty="0">
                  <a:solidFill>
                    <a:srgbClr val="FFFFFF"/>
                  </a:solidFill>
                  <a:cs typeface="+mn-ea"/>
                  <a:sym typeface="+mn-lt"/>
                </a:rPr>
                <a:t>访问操作</a:t>
              </a:r>
            </a:p>
          </p:txBody>
        </p:sp>
        <p:sp>
          <p:nvSpPr>
            <p:cNvPr id="37" name="文本框 36">
              <a:extLst>
                <a:ext uri="{FF2B5EF4-FFF2-40B4-BE49-F238E27FC236}">
                  <a16:creationId xmlns:a16="http://schemas.microsoft.com/office/drawing/2014/main" id="{19705D17-6597-B53C-4C6A-565F24B14992}"/>
                </a:ext>
              </a:extLst>
            </p:cNvPr>
            <p:cNvSpPr txBox="1"/>
            <p:nvPr/>
          </p:nvSpPr>
          <p:spPr>
            <a:xfrm>
              <a:off x="9457613" y="1769775"/>
              <a:ext cx="1988525" cy="3022771"/>
            </a:xfrm>
            <a:prstGeom prst="rect">
              <a:avLst/>
            </a:prstGeom>
            <a:noFill/>
            <a:scene3d>
              <a:camera prst="orthographicFront"/>
              <a:lightRig rig="threePt" dir="t"/>
            </a:scene3d>
          </p:spPr>
          <p:txBody>
            <a:bodyPr wrap="square" rtlCol="0">
              <a:spAutoFit/>
            </a:bodyPr>
            <a:lstStyle>
              <a:defPPr>
                <a:defRPr lang="zh-CN"/>
              </a:defPPr>
              <a:lvl1pPr algn="ctr">
                <a:defRPr sz="2800">
                  <a:solidFill>
                    <a:schemeClr val="bg1"/>
                  </a:solidFill>
                  <a:latin typeface="+mj-ea"/>
                  <a:ea typeface="+mj-ea"/>
                </a:defRPr>
              </a:lvl1pPr>
            </a:lstStyle>
            <a:p>
              <a:pPr algn="l"/>
              <a:endParaRPr lang="en-US" altLang="zh-CN" sz="1800" dirty="0">
                <a:solidFill>
                  <a:srgbClr val="FFFFFF"/>
                </a:solidFill>
                <a:latin typeface="+mn-ea"/>
                <a:ea typeface="+mn-ea"/>
                <a:cs typeface="+mn-ea"/>
              </a:endParaRPr>
            </a:p>
            <a:p>
              <a:pPr algn="l"/>
              <a:r>
                <a:rPr lang="zh-CN" altLang="en-US" sz="1800" dirty="0">
                  <a:solidFill>
                    <a:srgbClr val="FFFFFF"/>
                  </a:solidFill>
                  <a:latin typeface="+mn-ea"/>
                  <a:ea typeface="+mn-ea"/>
                  <a:cs typeface="+mn-ea"/>
                </a:rPr>
                <a:t>比较操作：</a:t>
              </a:r>
              <a:endParaRPr lang="en-US" altLang="zh-CN" sz="1800" dirty="0">
                <a:solidFill>
                  <a:srgbClr val="FFFFFF"/>
                </a:solidFill>
                <a:latin typeface="+mn-ea"/>
                <a:ea typeface="+mn-ea"/>
                <a:cs typeface="+mn-ea"/>
              </a:endParaRPr>
            </a:p>
            <a:p>
              <a:pPr algn="l"/>
              <a:endParaRPr lang="en-US" altLang="zh-CN" sz="1800" dirty="0">
                <a:solidFill>
                  <a:srgbClr val="FFFFFF"/>
                </a:solidFill>
                <a:latin typeface="+mn-ea"/>
                <a:ea typeface="+mn-ea"/>
                <a:cs typeface="+mn-ea"/>
              </a:endParaRPr>
            </a:p>
            <a:p>
              <a:pPr algn="l"/>
              <a:r>
                <a:rPr lang="en-US" altLang="zh-CN" sz="1800" dirty="0">
                  <a:solidFill>
                    <a:schemeClr val="bg1"/>
                  </a:solidFill>
                  <a:latin typeface="+mj-ea"/>
                  <a:ea typeface="+mj-ea"/>
                </a:rPr>
                <a:t>utility</a:t>
              </a:r>
              <a:r>
                <a:rPr lang="zh-CN" altLang="en-US" sz="1800" dirty="0">
                  <a:solidFill>
                    <a:schemeClr val="bg1"/>
                  </a:solidFill>
                </a:rPr>
                <a:t>还为 pair 对象重载了 &lt;、&lt;=、&gt;、&gt;=、==、!= 这 6种 运算符</a:t>
              </a:r>
              <a:endParaRPr lang="en-US" altLang="zh-CN" sz="1800" dirty="0">
                <a:solidFill>
                  <a:schemeClr val="bg1"/>
                </a:solidFill>
                <a:latin typeface="+mn-ea"/>
                <a:ea typeface="+mn-ea"/>
                <a:cs typeface="+mn-ea"/>
              </a:endParaRPr>
            </a:p>
            <a:p>
              <a:pPr algn="l"/>
              <a:endParaRPr lang="en-US" altLang="zh-CN" sz="1800" dirty="0">
                <a:solidFill>
                  <a:schemeClr val="bg1"/>
                </a:solidFill>
                <a:latin typeface="+mn-ea"/>
                <a:ea typeface="+mn-ea"/>
                <a:cs typeface="+mn-ea"/>
              </a:endParaRPr>
            </a:p>
            <a:p>
              <a:pPr algn="l"/>
              <a:r>
                <a:rPr lang="en-US" altLang="zh-CN" sz="1800" dirty="0">
                  <a:solidFill>
                    <a:schemeClr val="bg1"/>
                  </a:solidFill>
                  <a:latin typeface="+mn-ea"/>
                  <a:ea typeface="+mn-ea"/>
                  <a:cs typeface="+mn-ea"/>
                </a:rPr>
                <a:t>p1 </a:t>
              </a:r>
              <a:r>
                <a:rPr lang="en-US" altLang="zh-CN" sz="1800" dirty="0" err="1">
                  <a:solidFill>
                    <a:schemeClr val="bg1"/>
                  </a:solidFill>
                  <a:latin typeface="+mn-ea"/>
                  <a:ea typeface="+mn-ea"/>
                  <a:cs typeface="+mn-ea"/>
                </a:rPr>
                <a:t>relop</a:t>
              </a:r>
              <a:r>
                <a:rPr lang="en-US" altLang="zh-CN" sz="1800" dirty="0">
                  <a:solidFill>
                    <a:schemeClr val="bg1"/>
                  </a:solidFill>
                  <a:latin typeface="+mn-ea"/>
                  <a:ea typeface="+mn-ea"/>
                  <a:cs typeface="+mn-ea"/>
                </a:rPr>
                <a:t> p2; </a:t>
              </a:r>
              <a:r>
                <a:rPr lang="zh-CN" altLang="en-US" sz="1800" dirty="0">
                  <a:solidFill>
                    <a:schemeClr val="bg1"/>
                  </a:solidFill>
                  <a:latin typeface="+mn-ea"/>
                  <a:ea typeface="+mn-ea"/>
                  <a:cs typeface="+mn-ea"/>
                </a:rPr>
                <a:t>关系运算符按字典顺序比较</a:t>
              </a:r>
              <a:r>
                <a:rPr lang="zh-CN" altLang="en-US" sz="1800" dirty="0">
                  <a:latin typeface="+mn-ea"/>
                  <a:ea typeface="+mn-ea"/>
                  <a:cs typeface="+mn-ea"/>
                </a:rPr>
                <a:t>：</a:t>
              </a:r>
              <a:endParaRPr lang="en-US" altLang="zh-CN" sz="1800" dirty="0">
                <a:latin typeface="+mn-ea"/>
                <a:ea typeface="+mn-ea"/>
                <a:cs typeface="+mn-ea"/>
              </a:endParaRPr>
            </a:p>
            <a:p>
              <a:pPr algn="l"/>
              <a:endParaRPr lang="en-US" altLang="zh-CN" sz="1800" b="0" i="0" dirty="0">
                <a:solidFill>
                  <a:schemeClr val="bg1"/>
                </a:solidFill>
                <a:effectLst/>
                <a:latin typeface="+mn-ea"/>
                <a:ea typeface="+mn-ea"/>
                <a:cs typeface="+mn-ea"/>
              </a:endParaRPr>
            </a:p>
            <a:p>
              <a:pPr algn="l"/>
              <a:r>
                <a:rPr lang="zh-CN" altLang="en-US" sz="1800" b="0" i="0" dirty="0">
                  <a:solidFill>
                    <a:schemeClr val="bg1"/>
                  </a:solidFill>
                  <a:effectLst/>
                  <a:latin typeface="-apple-system"/>
                </a:rPr>
                <a:t>先比较 </a:t>
              </a:r>
              <a:r>
                <a:rPr lang="en-US" altLang="zh-CN" sz="1800" b="0" i="0" dirty="0" err="1">
                  <a:solidFill>
                    <a:schemeClr val="bg1"/>
                  </a:solidFill>
                  <a:effectLst/>
                  <a:latin typeface="+mn-ea"/>
                  <a:ea typeface="+mn-ea"/>
                </a:rPr>
                <a:t>pair.first</a:t>
              </a:r>
              <a:r>
                <a:rPr lang="en-US" altLang="zh-CN" sz="1800" b="0" i="0" dirty="0">
                  <a:solidFill>
                    <a:schemeClr val="bg1"/>
                  </a:solidFill>
                  <a:effectLst/>
                  <a:latin typeface="+mn-ea"/>
                  <a:ea typeface="+mn-ea"/>
                </a:rPr>
                <a:t> </a:t>
              </a:r>
              <a:r>
                <a:rPr lang="zh-CN" altLang="en-US" sz="1800" b="0" i="0" dirty="0">
                  <a:solidFill>
                    <a:schemeClr val="bg1"/>
                  </a:solidFill>
                  <a:effectLst/>
                  <a:latin typeface="-apple-system"/>
                </a:rPr>
                <a:t>元素的大小，如果相等则继续比较</a:t>
              </a:r>
              <a:endParaRPr lang="en-US" altLang="zh-CN" sz="1800" b="0" i="0" dirty="0">
                <a:solidFill>
                  <a:schemeClr val="bg1"/>
                </a:solidFill>
                <a:effectLst/>
                <a:latin typeface="-apple-system"/>
              </a:endParaRPr>
            </a:p>
            <a:p>
              <a:pPr algn="l"/>
              <a:endParaRPr lang="en-US" altLang="zh-CN" sz="1800" dirty="0">
                <a:latin typeface="-apple-system"/>
                <a:ea typeface="+mn-ea"/>
              </a:endParaRPr>
            </a:p>
            <a:p>
              <a:pPr algn="l"/>
              <a:r>
                <a:rPr lang="en-US" altLang="zh-CN" sz="1800" b="0" i="0" dirty="0" err="1">
                  <a:solidFill>
                    <a:schemeClr val="bg1"/>
                  </a:solidFill>
                  <a:effectLst/>
                  <a:latin typeface="+mn-ea"/>
                  <a:ea typeface="+mn-ea"/>
                </a:rPr>
                <a:t>pair.second</a:t>
              </a:r>
              <a:r>
                <a:rPr lang="zh-CN" altLang="en-US" sz="1800" b="0" i="0" dirty="0">
                  <a:solidFill>
                    <a:schemeClr val="bg1"/>
                  </a:solidFill>
                  <a:effectLst/>
                  <a:latin typeface="-apple-system"/>
                </a:rPr>
                <a:t>元素的大小。</a:t>
              </a:r>
              <a:endParaRPr lang="en-US" altLang="zh-CN" sz="1800" dirty="0">
                <a:solidFill>
                  <a:schemeClr val="bg1"/>
                </a:solidFill>
                <a:latin typeface="+mn-ea"/>
                <a:ea typeface="+mn-ea"/>
                <a:cs typeface="+mn-ea"/>
              </a:endParaRPr>
            </a:p>
            <a:p>
              <a:pPr algn="l"/>
              <a:endParaRPr lang="zh-CN" altLang="en-US" sz="1800" dirty="0">
                <a:solidFill>
                  <a:srgbClr val="FFFFFF"/>
                </a:solidFill>
                <a:latin typeface="+mn-ea"/>
                <a:ea typeface="+mn-ea"/>
                <a:cs typeface="+mn-ea"/>
              </a:endParaRPr>
            </a:p>
          </p:txBody>
        </p:sp>
        <p:cxnSp>
          <p:nvCxnSpPr>
            <p:cNvPr id="38" name="直接连接符 37">
              <a:extLst>
                <a:ext uri="{FF2B5EF4-FFF2-40B4-BE49-F238E27FC236}">
                  <a16:creationId xmlns:a16="http://schemas.microsoft.com/office/drawing/2014/main" id="{F0F2B079-DD89-452D-BE7F-56701C754DE0}"/>
                </a:ext>
              </a:extLst>
            </p:cNvPr>
            <p:cNvCxnSpPr>
              <a:cxnSpLocks/>
            </p:cNvCxnSpPr>
            <p:nvPr/>
          </p:nvCxnSpPr>
          <p:spPr>
            <a:xfrm>
              <a:off x="9440587" y="1972662"/>
              <a:ext cx="198852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43130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610510A8-BEBB-6FEF-445C-9F04CA9E873F}"/>
              </a:ext>
            </a:extLst>
          </p:cNvPr>
          <p:cNvSpPr txBox="1"/>
          <p:nvPr/>
        </p:nvSpPr>
        <p:spPr>
          <a:xfrm>
            <a:off x="3760787" y="1592842"/>
            <a:ext cx="1518364" cy="533223"/>
          </a:xfrm>
          <a:prstGeom prst="rect">
            <a:avLst/>
          </a:prstGeom>
          <a:noFill/>
          <a:scene3d>
            <a:camera prst="orthographicFront"/>
            <a:lightRig rig="threePt" dir="t"/>
          </a:scene3d>
          <a:sp3d prstMaterial="matte"/>
        </p:spPr>
        <p:txBody>
          <a:bodyPr wrap="none" rtlCol="0">
            <a:spAutoFit/>
          </a:bodyPr>
          <a:lstStyle>
            <a:defPPr>
              <a:defRPr lang="zh-CN"/>
            </a:defPPr>
            <a:lvl1pPr algn="ctr">
              <a:defRPr sz="2600">
                <a:solidFill>
                  <a:schemeClr val="bg1"/>
                </a:solidFill>
                <a:latin typeface="+mj-ea"/>
                <a:ea typeface="+mj-ea"/>
              </a:defRPr>
            </a:lvl1pPr>
          </a:lstStyle>
          <a:p>
            <a:pPr>
              <a:lnSpc>
                <a:spcPct val="120000"/>
              </a:lnSpc>
            </a:pPr>
            <a:r>
              <a:rPr lang="zh-CN" altLang="en-US" dirty="0">
                <a:latin typeface="+mn-lt"/>
                <a:ea typeface="+mn-ea"/>
                <a:cs typeface="+mn-ea"/>
                <a:sym typeface="+mn-lt"/>
              </a:rPr>
              <a:t>网点重组</a:t>
            </a:r>
          </a:p>
        </p:txBody>
      </p:sp>
      <p:sp>
        <p:nvSpPr>
          <p:cNvPr id="16" name="文本框 15">
            <a:extLst>
              <a:ext uri="{FF2B5EF4-FFF2-40B4-BE49-F238E27FC236}">
                <a16:creationId xmlns:a16="http://schemas.microsoft.com/office/drawing/2014/main" id="{5AFDDA6E-219A-3A3A-3002-732903BC5AFD}"/>
              </a:ext>
            </a:extLst>
          </p:cNvPr>
          <p:cNvSpPr txBox="1"/>
          <p:nvPr/>
        </p:nvSpPr>
        <p:spPr>
          <a:xfrm>
            <a:off x="3454605" y="3231849"/>
            <a:ext cx="2241199" cy="1170064"/>
          </a:xfrm>
          <a:prstGeom prst="rect">
            <a:avLst/>
          </a:prstGeom>
          <a:noFill/>
          <a:scene3d>
            <a:camera prst="orthographicFront"/>
            <a:lightRig rig="threePt" dir="t"/>
          </a:scene3d>
          <a:sp3d prstMaterial="matte"/>
        </p:spPr>
        <p:txBody>
          <a:bodyPr wrap="square" rtlCol="0">
            <a:spAutoFit/>
          </a:bodyPr>
          <a:lstStyle>
            <a:defPPr>
              <a:defRPr lang="zh-CN"/>
            </a:defPPr>
            <a:lvl1pPr algn="ctr">
              <a:defRPr sz="2600">
                <a:solidFill>
                  <a:schemeClr val="bg1"/>
                </a:solidFill>
                <a:latin typeface="+mj-ea"/>
                <a:ea typeface="+mj-ea"/>
              </a:defRPr>
            </a:lvl1pPr>
          </a:lstStyle>
          <a:p>
            <a:pPr algn="l">
              <a:lnSpc>
                <a:spcPct val="120000"/>
              </a:lnSpc>
            </a:pPr>
            <a:r>
              <a:rPr lang="zh-CN" altLang="en-US" sz="2000" dirty="0">
                <a:latin typeface="+mn-lt"/>
                <a:ea typeface="+mn-ea"/>
                <a:cs typeface="+mn-ea"/>
                <a:sym typeface="+mn-lt"/>
              </a:rPr>
              <a:t>责任到人，盘点经销商；分级管理，建立热点市场</a:t>
            </a:r>
          </a:p>
        </p:txBody>
      </p:sp>
      <p:grpSp>
        <p:nvGrpSpPr>
          <p:cNvPr id="34" name="组合 33">
            <a:extLst>
              <a:ext uri="{FF2B5EF4-FFF2-40B4-BE49-F238E27FC236}">
                <a16:creationId xmlns:a16="http://schemas.microsoft.com/office/drawing/2014/main" id="{7823FB08-2111-4171-A045-AED0104B322C}"/>
              </a:ext>
            </a:extLst>
          </p:cNvPr>
          <p:cNvGrpSpPr/>
          <p:nvPr/>
        </p:nvGrpSpPr>
        <p:grpSpPr>
          <a:xfrm>
            <a:off x="752290" y="1562065"/>
            <a:ext cx="5056965" cy="4415476"/>
            <a:chOff x="752291" y="1562065"/>
            <a:chExt cx="1973974" cy="4415476"/>
          </a:xfrm>
        </p:grpSpPr>
        <p:sp>
          <p:nvSpPr>
            <p:cNvPr id="8" name="文本框 7">
              <a:extLst>
                <a:ext uri="{FF2B5EF4-FFF2-40B4-BE49-F238E27FC236}">
                  <a16:creationId xmlns:a16="http://schemas.microsoft.com/office/drawing/2014/main" id="{2381D919-FAD8-C6B6-B6A0-0873C6CDCE39}"/>
                </a:ext>
              </a:extLst>
            </p:cNvPr>
            <p:cNvSpPr txBox="1"/>
            <p:nvPr/>
          </p:nvSpPr>
          <p:spPr>
            <a:xfrm>
              <a:off x="928799" y="1562065"/>
              <a:ext cx="1620958" cy="565604"/>
            </a:xfrm>
            <a:prstGeom prst="rect">
              <a:avLst/>
            </a:prstGeom>
            <a:noFill/>
            <a:scene3d>
              <a:camera prst="orthographicFront"/>
              <a:lightRig rig="threePt" dir="t"/>
            </a:scene3d>
          </p:spPr>
          <p:txBody>
            <a:bodyPr wrap="square" rtlCol="0">
              <a:spAutoFit/>
            </a:bodyPr>
            <a:lstStyle>
              <a:defPPr>
                <a:defRPr lang="zh-CN"/>
              </a:defPPr>
              <a:lvl1pPr algn="ctr">
                <a:defRPr sz="2800">
                  <a:solidFill>
                    <a:schemeClr val="bg1"/>
                  </a:solidFill>
                  <a:latin typeface="+mj-ea"/>
                  <a:ea typeface="+mj-ea"/>
                </a:defRPr>
              </a:lvl1pPr>
            </a:lstStyle>
            <a:p>
              <a:pPr>
                <a:lnSpc>
                  <a:spcPct val="120000"/>
                </a:lnSpc>
              </a:pPr>
              <a:r>
                <a:rPr lang="zh-CN" altLang="en-US" dirty="0">
                  <a:solidFill>
                    <a:srgbClr val="FFFFFF"/>
                  </a:solidFill>
                  <a:cs typeface="+mn-ea"/>
                  <a:sym typeface="+mn-lt"/>
                </a:rPr>
                <a:t>按关键字有序</a:t>
              </a:r>
            </a:p>
          </p:txBody>
        </p:sp>
        <p:sp>
          <p:nvSpPr>
            <p:cNvPr id="10" name="文本框 9">
              <a:extLst>
                <a:ext uri="{FF2B5EF4-FFF2-40B4-BE49-F238E27FC236}">
                  <a16:creationId xmlns:a16="http://schemas.microsoft.com/office/drawing/2014/main" id="{EC45CC7F-C710-316F-9E96-550F4F01A796}"/>
                </a:ext>
              </a:extLst>
            </p:cNvPr>
            <p:cNvSpPr txBox="1"/>
            <p:nvPr/>
          </p:nvSpPr>
          <p:spPr>
            <a:xfrm>
              <a:off x="822435" y="2442791"/>
              <a:ext cx="1859545" cy="3534750"/>
            </a:xfrm>
            <a:prstGeom prst="rect">
              <a:avLst/>
            </a:prstGeom>
            <a:noFill/>
            <a:scene3d>
              <a:camera prst="orthographicFront"/>
              <a:lightRig rig="threePt" dir="t"/>
            </a:scene3d>
          </p:spPr>
          <p:txBody>
            <a:bodyPr wrap="square" rtlCol="0">
              <a:spAutoFit/>
            </a:bodyPr>
            <a:lstStyle>
              <a:defPPr>
                <a:defRPr lang="zh-CN"/>
              </a:defPPr>
              <a:lvl1pPr algn="ctr">
                <a:defRPr sz="2800">
                  <a:solidFill>
                    <a:schemeClr val="bg1"/>
                  </a:solidFill>
                  <a:latin typeface="+mj-ea"/>
                  <a:ea typeface="+mj-ea"/>
                </a:defRPr>
              </a:lvl1pPr>
            </a:lstStyle>
            <a:p>
              <a:pPr algn="l">
                <a:lnSpc>
                  <a:spcPct val="120000"/>
                </a:lnSpc>
              </a:pPr>
              <a:r>
                <a:rPr lang="en-US" altLang="zh-CN" sz="2200" dirty="0">
                  <a:solidFill>
                    <a:srgbClr val="FFFFFF"/>
                  </a:solidFill>
                  <a:latin typeface="+mn-ea"/>
                  <a:ea typeface="+mn-ea"/>
                  <a:cs typeface="+mn-ea"/>
                  <a:sym typeface="+mn-lt"/>
                </a:rPr>
                <a:t>- map : </a:t>
              </a:r>
              <a:r>
                <a:rPr lang="zh-CN" altLang="en-US" sz="2000" dirty="0">
                  <a:solidFill>
                    <a:srgbClr val="FFFFFF"/>
                  </a:solidFill>
                  <a:latin typeface="+mn-ea"/>
                  <a:ea typeface="+mn-ea"/>
                  <a:cs typeface="+mn-ea"/>
                  <a:sym typeface="+mn-lt"/>
                </a:rPr>
                <a:t>存键值对，关键字不可以重复 </a:t>
              </a:r>
              <a:r>
                <a:rPr lang="en-US" altLang="zh-CN" sz="2000" dirty="0">
                  <a:solidFill>
                    <a:srgbClr val="FFFFFF"/>
                  </a:solidFill>
                  <a:latin typeface="+mn-ea"/>
                  <a:ea typeface="+mn-ea"/>
                  <a:cs typeface="+mn-ea"/>
                  <a:sym typeface="+mn-lt"/>
                </a:rPr>
                <a:t>- </a:t>
              </a:r>
              <a:r>
                <a:rPr lang="en-US" altLang="zh-CN" sz="2200" dirty="0">
                  <a:solidFill>
                    <a:srgbClr val="FFFFFF"/>
                  </a:solidFill>
                  <a:latin typeface="+mn-ea"/>
                  <a:ea typeface="+mn-ea"/>
                  <a:cs typeface="+mn-ea"/>
                  <a:sym typeface="+mn-lt"/>
                </a:rPr>
                <a:t>set </a:t>
              </a:r>
              <a:r>
                <a:rPr lang="zh-CN" altLang="en-US" sz="2200" dirty="0">
                  <a:solidFill>
                    <a:srgbClr val="FFFFFF"/>
                  </a:solidFill>
                  <a:latin typeface="+mn-ea"/>
                  <a:ea typeface="+mn-ea"/>
                  <a:cs typeface="+mn-ea"/>
                  <a:sym typeface="+mn-lt"/>
                </a:rPr>
                <a:t>：</a:t>
              </a:r>
              <a:r>
                <a:rPr lang="zh-CN" altLang="en-US" sz="2000" dirty="0">
                  <a:solidFill>
                    <a:srgbClr val="FFFFFF"/>
                  </a:solidFill>
                  <a:latin typeface="+mn-ea"/>
                  <a:ea typeface="+mn-ea"/>
                  <a:cs typeface="+mn-ea"/>
                  <a:sym typeface="+mn-lt"/>
                </a:rPr>
                <a:t>保存关键字，关键字不可重复</a:t>
              </a:r>
              <a:endParaRPr lang="en-US" altLang="zh-CN" sz="2000" dirty="0">
                <a:solidFill>
                  <a:srgbClr val="FFFFFF"/>
                </a:solidFill>
                <a:latin typeface="+mn-ea"/>
                <a:ea typeface="+mn-ea"/>
                <a:cs typeface="+mn-ea"/>
                <a:sym typeface="+mn-lt"/>
              </a:endParaRPr>
            </a:p>
            <a:p>
              <a:pPr algn="l">
                <a:lnSpc>
                  <a:spcPct val="120000"/>
                </a:lnSpc>
              </a:pPr>
              <a:r>
                <a:rPr lang="en-US" altLang="zh-CN" sz="2200" dirty="0">
                  <a:solidFill>
                    <a:srgbClr val="FFFFFF"/>
                  </a:solidFill>
                  <a:latin typeface="+mn-ea"/>
                  <a:ea typeface="+mn-ea"/>
                  <a:cs typeface="+mn-ea"/>
                  <a:sym typeface="+mn-lt"/>
                </a:rPr>
                <a:t>- multimap </a:t>
              </a:r>
              <a:r>
                <a:rPr lang="zh-CN" altLang="en-US" sz="2200" dirty="0">
                  <a:solidFill>
                    <a:srgbClr val="FFFFFF"/>
                  </a:solidFill>
                  <a:latin typeface="+mn-ea"/>
                  <a:ea typeface="+mn-ea"/>
                  <a:cs typeface="+mn-ea"/>
                  <a:sym typeface="+mn-lt"/>
                </a:rPr>
                <a:t>：</a:t>
              </a:r>
              <a:r>
                <a:rPr lang="zh-CN" altLang="en-US" sz="2000" dirty="0">
                  <a:solidFill>
                    <a:srgbClr val="FFFFFF"/>
                  </a:solidFill>
                  <a:latin typeface="+mn-ea"/>
                  <a:ea typeface="+mn-ea"/>
                  <a:cs typeface="+mn-ea"/>
                  <a:sym typeface="+mn-lt"/>
                </a:rPr>
                <a:t>关键字可重复的</a:t>
              </a:r>
              <a:r>
                <a:rPr lang="en-US" altLang="zh-CN" sz="2000" dirty="0">
                  <a:solidFill>
                    <a:srgbClr val="FFFFFF"/>
                  </a:solidFill>
                  <a:latin typeface="+mn-ea"/>
                  <a:ea typeface="+mn-ea"/>
                  <a:cs typeface="+mn-ea"/>
                  <a:sym typeface="+mn-lt"/>
                </a:rPr>
                <a:t>map</a:t>
              </a:r>
            </a:p>
            <a:p>
              <a:pPr algn="l">
                <a:lnSpc>
                  <a:spcPct val="120000"/>
                </a:lnSpc>
              </a:pPr>
              <a:r>
                <a:rPr lang="en-US" altLang="zh-CN" sz="2200" dirty="0">
                  <a:solidFill>
                    <a:srgbClr val="FFFFFF"/>
                  </a:solidFill>
                  <a:latin typeface="+mn-ea"/>
                  <a:ea typeface="+mn-ea"/>
                  <a:cs typeface="+mn-ea"/>
                  <a:sym typeface="+mn-lt"/>
                </a:rPr>
                <a:t>- multiset : </a:t>
              </a:r>
              <a:r>
                <a:rPr lang="zh-CN" altLang="en-US" sz="2000" dirty="0">
                  <a:solidFill>
                    <a:srgbClr val="FFFFFF"/>
                  </a:solidFill>
                  <a:latin typeface="+mn-ea"/>
                  <a:ea typeface="+mn-ea"/>
                  <a:cs typeface="+mn-ea"/>
                  <a:sym typeface="+mn-lt"/>
                </a:rPr>
                <a:t>关键字可重复的</a:t>
              </a:r>
              <a:r>
                <a:rPr lang="en-US" altLang="zh-CN" sz="2000" dirty="0">
                  <a:solidFill>
                    <a:srgbClr val="FFFFFF"/>
                  </a:solidFill>
                  <a:latin typeface="+mn-ea"/>
                  <a:ea typeface="+mn-ea"/>
                  <a:cs typeface="+mn-ea"/>
                  <a:sym typeface="+mn-lt"/>
                </a:rPr>
                <a:t>set</a:t>
              </a:r>
            </a:p>
            <a:p>
              <a:pPr algn="l">
                <a:lnSpc>
                  <a:spcPct val="120000"/>
                </a:lnSpc>
              </a:pPr>
              <a:endParaRPr lang="en-US" altLang="zh-CN" sz="2000" dirty="0">
                <a:solidFill>
                  <a:srgbClr val="FFFFFF"/>
                </a:solidFill>
                <a:latin typeface="+mn-ea"/>
                <a:ea typeface="+mn-ea"/>
                <a:cs typeface="+mn-ea"/>
                <a:sym typeface="+mn-lt"/>
              </a:endParaRPr>
            </a:p>
            <a:p>
              <a:pPr algn="l">
                <a:lnSpc>
                  <a:spcPct val="120000"/>
                </a:lnSpc>
              </a:pPr>
              <a:r>
                <a:rPr lang="en-US" altLang="zh-CN" sz="2000" dirty="0">
                  <a:solidFill>
                    <a:srgbClr val="FFFFFF"/>
                  </a:solidFill>
                  <a:latin typeface="+mn-ea"/>
                  <a:ea typeface="+mn-ea"/>
                  <a:cs typeface="+mn-ea"/>
                  <a:sym typeface="+mn-lt"/>
                </a:rPr>
                <a:t>map</a:t>
              </a:r>
              <a:r>
                <a:rPr lang="zh-CN" altLang="en-US" sz="2000" dirty="0">
                  <a:solidFill>
                    <a:srgbClr val="FFFFFF"/>
                  </a:solidFill>
                  <a:latin typeface="+mn-ea"/>
                  <a:ea typeface="+mn-ea"/>
                  <a:cs typeface="+mn-ea"/>
                  <a:sym typeface="+mn-lt"/>
                </a:rPr>
                <a:t>、</a:t>
              </a:r>
              <a:r>
                <a:rPr lang="en-US" altLang="zh-CN" sz="2000" dirty="0">
                  <a:solidFill>
                    <a:srgbClr val="FFFFFF"/>
                  </a:solidFill>
                  <a:latin typeface="+mn-ea"/>
                  <a:ea typeface="+mn-ea"/>
                  <a:cs typeface="+mn-ea"/>
                  <a:sym typeface="+mn-lt"/>
                </a:rPr>
                <a:t>multimap</a:t>
              </a:r>
              <a:r>
                <a:rPr lang="zh-CN" altLang="en-US" sz="2000" dirty="0">
                  <a:solidFill>
                    <a:srgbClr val="FFFFFF"/>
                  </a:solidFill>
                  <a:latin typeface="+mn-ea"/>
                  <a:ea typeface="+mn-ea"/>
                  <a:cs typeface="+mn-ea"/>
                  <a:sym typeface="+mn-lt"/>
                </a:rPr>
                <a:t>定义在</a:t>
              </a:r>
              <a:r>
                <a:rPr lang="en-US" altLang="zh-CN" sz="2000" dirty="0">
                  <a:solidFill>
                    <a:srgbClr val="FFFFFF"/>
                  </a:solidFill>
                  <a:latin typeface="+mn-ea"/>
                  <a:ea typeface="+mn-ea"/>
                  <a:cs typeface="+mn-ea"/>
                  <a:sym typeface="+mn-lt"/>
                </a:rPr>
                <a:t>map</a:t>
              </a:r>
              <a:r>
                <a:rPr lang="zh-CN" altLang="en-US" sz="2000" dirty="0">
                  <a:solidFill>
                    <a:srgbClr val="FFFFFF"/>
                  </a:solidFill>
                  <a:latin typeface="+mn-ea"/>
                  <a:ea typeface="+mn-ea"/>
                  <a:cs typeface="+mn-ea"/>
                  <a:sym typeface="+mn-lt"/>
                </a:rPr>
                <a:t>头文件下</a:t>
              </a:r>
              <a:endParaRPr lang="en-US" altLang="zh-CN" sz="2000" dirty="0">
                <a:solidFill>
                  <a:srgbClr val="FFFFFF"/>
                </a:solidFill>
                <a:latin typeface="+mn-ea"/>
                <a:ea typeface="+mn-ea"/>
                <a:cs typeface="+mn-ea"/>
                <a:sym typeface="+mn-lt"/>
              </a:endParaRPr>
            </a:p>
            <a:p>
              <a:pPr algn="l">
                <a:lnSpc>
                  <a:spcPct val="120000"/>
                </a:lnSpc>
              </a:pPr>
              <a:r>
                <a:rPr lang="en-US" altLang="zh-CN" sz="2000" dirty="0">
                  <a:solidFill>
                    <a:srgbClr val="FFFFFF"/>
                  </a:solidFill>
                  <a:latin typeface="+mn-ea"/>
                  <a:ea typeface="+mn-ea"/>
                  <a:cs typeface="+mn-ea"/>
                  <a:sym typeface="+mn-lt"/>
                </a:rPr>
                <a:t>set</a:t>
              </a:r>
              <a:r>
                <a:rPr lang="zh-CN" altLang="en-US" sz="2000" dirty="0">
                  <a:solidFill>
                    <a:srgbClr val="FFFFFF"/>
                  </a:solidFill>
                  <a:latin typeface="+mn-ea"/>
                  <a:ea typeface="+mn-ea"/>
                  <a:cs typeface="+mn-ea"/>
                  <a:sym typeface="+mn-lt"/>
                </a:rPr>
                <a:t>、</a:t>
              </a:r>
              <a:r>
                <a:rPr lang="en-US" altLang="zh-CN" sz="2000" dirty="0">
                  <a:solidFill>
                    <a:srgbClr val="FFFFFF"/>
                  </a:solidFill>
                  <a:latin typeface="+mn-ea"/>
                  <a:ea typeface="+mn-ea"/>
                  <a:cs typeface="+mn-ea"/>
                  <a:sym typeface="+mn-lt"/>
                </a:rPr>
                <a:t>multiset </a:t>
              </a:r>
              <a:r>
                <a:rPr lang="zh-CN" altLang="en-US" sz="2000" dirty="0">
                  <a:solidFill>
                    <a:srgbClr val="FFFFFF"/>
                  </a:solidFill>
                  <a:latin typeface="+mn-ea"/>
                  <a:ea typeface="+mn-ea"/>
                  <a:cs typeface="+mn-ea"/>
                  <a:sym typeface="+mn-lt"/>
                </a:rPr>
                <a:t>定义在</a:t>
              </a:r>
              <a:r>
                <a:rPr lang="en-US" altLang="zh-CN" sz="2000" dirty="0">
                  <a:solidFill>
                    <a:srgbClr val="FFFFFF"/>
                  </a:solidFill>
                  <a:latin typeface="+mn-ea"/>
                  <a:ea typeface="+mn-ea"/>
                  <a:cs typeface="+mn-ea"/>
                  <a:sym typeface="+mn-lt"/>
                </a:rPr>
                <a:t>set</a:t>
              </a:r>
              <a:r>
                <a:rPr lang="zh-CN" altLang="en-US" sz="2000" dirty="0">
                  <a:solidFill>
                    <a:srgbClr val="FFFFFF"/>
                  </a:solidFill>
                  <a:latin typeface="+mn-ea"/>
                  <a:ea typeface="+mn-ea"/>
                  <a:cs typeface="+mn-ea"/>
                  <a:sym typeface="+mn-lt"/>
                </a:rPr>
                <a:t>头文件下</a:t>
              </a:r>
              <a:endParaRPr lang="en-US" altLang="zh-CN" sz="2000" dirty="0">
                <a:solidFill>
                  <a:srgbClr val="FFFFFF"/>
                </a:solidFill>
                <a:latin typeface="+mn-ea"/>
                <a:ea typeface="+mn-ea"/>
                <a:cs typeface="+mn-ea"/>
                <a:sym typeface="+mn-lt"/>
              </a:endParaRPr>
            </a:p>
            <a:p>
              <a:pPr algn="l">
                <a:lnSpc>
                  <a:spcPct val="120000"/>
                </a:lnSpc>
              </a:pPr>
              <a:r>
                <a:rPr lang="en-US" altLang="zh-CN" sz="2000" b="0" i="0" dirty="0">
                  <a:effectLst/>
                </a:rPr>
                <a:t>RB-Tree </a:t>
              </a:r>
              <a:endParaRPr lang="en-US" altLang="zh-CN" sz="2000" dirty="0">
                <a:cs typeface="+mn-ea"/>
                <a:sym typeface="+mn-lt"/>
              </a:endParaRPr>
            </a:p>
            <a:p>
              <a:pPr algn="l">
                <a:lnSpc>
                  <a:spcPct val="120000"/>
                </a:lnSpc>
              </a:pPr>
              <a:endParaRPr lang="zh-CN" altLang="en-US" sz="2000" dirty="0">
                <a:solidFill>
                  <a:srgbClr val="FFFFFF"/>
                </a:solidFill>
                <a:latin typeface="+mn-ea"/>
                <a:ea typeface="+mn-ea"/>
                <a:cs typeface="+mn-ea"/>
                <a:sym typeface="+mn-lt"/>
              </a:endParaRPr>
            </a:p>
          </p:txBody>
        </p:sp>
        <p:cxnSp>
          <p:nvCxnSpPr>
            <p:cNvPr id="28" name="直接连接符 27">
              <a:extLst>
                <a:ext uri="{FF2B5EF4-FFF2-40B4-BE49-F238E27FC236}">
                  <a16:creationId xmlns:a16="http://schemas.microsoft.com/office/drawing/2014/main" id="{439DD87F-87AF-21F5-25A0-14D5118ED960}"/>
                </a:ext>
              </a:extLst>
            </p:cNvPr>
            <p:cNvCxnSpPr>
              <a:cxnSpLocks/>
            </p:cNvCxnSpPr>
            <p:nvPr/>
          </p:nvCxnSpPr>
          <p:spPr>
            <a:xfrm>
              <a:off x="752291" y="2276809"/>
              <a:ext cx="19739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E3A456A3-7A01-E713-9B8E-B48E5077F052}"/>
              </a:ext>
            </a:extLst>
          </p:cNvPr>
          <p:cNvGrpSpPr/>
          <p:nvPr/>
        </p:nvGrpSpPr>
        <p:grpSpPr>
          <a:xfrm>
            <a:off x="7304165" y="1562065"/>
            <a:ext cx="1973974" cy="3378461"/>
            <a:chOff x="7304165" y="1562065"/>
            <a:chExt cx="1973974" cy="3378461"/>
          </a:xfrm>
        </p:grpSpPr>
        <p:sp>
          <p:nvSpPr>
            <p:cNvPr id="24" name="文本框 23">
              <a:extLst>
                <a:ext uri="{FF2B5EF4-FFF2-40B4-BE49-F238E27FC236}">
                  <a16:creationId xmlns:a16="http://schemas.microsoft.com/office/drawing/2014/main" id="{2BB5DF76-8906-C927-D4E3-F10824FA44D0}"/>
                </a:ext>
              </a:extLst>
            </p:cNvPr>
            <p:cNvSpPr txBox="1"/>
            <p:nvPr/>
          </p:nvSpPr>
          <p:spPr>
            <a:xfrm>
              <a:off x="7480673" y="1562065"/>
              <a:ext cx="1620958" cy="567078"/>
            </a:xfrm>
            <a:prstGeom prst="rect">
              <a:avLst/>
            </a:prstGeom>
            <a:noFill/>
            <a:scene3d>
              <a:camera prst="orthographicFront"/>
              <a:lightRig rig="threePt" dir="t"/>
            </a:scene3d>
          </p:spPr>
          <p:txBody>
            <a:bodyPr wrap="square" rtlCol="0">
              <a:spAutoFit/>
            </a:bodyPr>
            <a:lstStyle>
              <a:defPPr>
                <a:defRPr lang="zh-CN"/>
              </a:defPPr>
              <a:lvl1pPr algn="ctr">
                <a:defRPr sz="2800">
                  <a:solidFill>
                    <a:schemeClr val="bg1"/>
                  </a:solidFill>
                  <a:latin typeface="+mj-ea"/>
                  <a:ea typeface="+mj-ea"/>
                </a:defRPr>
              </a:lvl1pPr>
            </a:lstStyle>
            <a:p>
              <a:pPr>
                <a:lnSpc>
                  <a:spcPct val="120000"/>
                </a:lnSpc>
              </a:pPr>
              <a:r>
                <a:rPr lang="zh-CN" altLang="en-US" dirty="0">
                  <a:solidFill>
                    <a:srgbClr val="FFFFFF"/>
                  </a:solidFill>
                  <a:cs typeface="+mn-ea"/>
                  <a:sym typeface="+mn-lt"/>
                </a:rPr>
                <a:t>织网计划</a:t>
              </a:r>
            </a:p>
          </p:txBody>
        </p:sp>
        <p:sp>
          <p:nvSpPr>
            <p:cNvPr id="25" name="文本框 24">
              <a:extLst>
                <a:ext uri="{FF2B5EF4-FFF2-40B4-BE49-F238E27FC236}">
                  <a16:creationId xmlns:a16="http://schemas.microsoft.com/office/drawing/2014/main" id="{8043FAD5-3A59-4D62-E40B-EF4B1447F32C}"/>
                </a:ext>
              </a:extLst>
            </p:cNvPr>
            <p:cNvSpPr txBox="1"/>
            <p:nvPr/>
          </p:nvSpPr>
          <p:spPr>
            <a:xfrm>
              <a:off x="7304165" y="2442791"/>
              <a:ext cx="1973974" cy="2497735"/>
            </a:xfrm>
            <a:prstGeom prst="rect">
              <a:avLst/>
            </a:prstGeom>
            <a:noFill/>
            <a:scene3d>
              <a:camera prst="orthographicFront"/>
              <a:lightRig rig="threePt" dir="t"/>
            </a:scene3d>
          </p:spPr>
          <p:txBody>
            <a:bodyPr wrap="square" rtlCol="0">
              <a:spAutoFit/>
            </a:bodyPr>
            <a:lstStyle>
              <a:defPPr>
                <a:defRPr lang="zh-CN"/>
              </a:defPPr>
              <a:lvl1pPr algn="ctr">
                <a:defRPr sz="2800">
                  <a:solidFill>
                    <a:schemeClr val="bg1"/>
                  </a:solidFill>
                  <a:latin typeface="+mj-ea"/>
                  <a:ea typeface="+mj-ea"/>
                </a:defRPr>
              </a:lvl1pPr>
            </a:lstStyle>
            <a:p>
              <a:pPr algn="l">
                <a:lnSpc>
                  <a:spcPct val="120000"/>
                </a:lnSpc>
              </a:pPr>
              <a:r>
                <a:rPr lang="zh-CN" altLang="en-US" sz="2200" dirty="0">
                  <a:solidFill>
                    <a:srgbClr val="FFFFFF"/>
                  </a:solidFill>
                  <a:latin typeface="+mn-ea"/>
                  <a:ea typeface="+mn-ea"/>
                  <a:cs typeface="+mn-ea"/>
                  <a:sym typeface="+mn-lt"/>
                </a:rPr>
                <a:t>盘点重点市场通路执行“三百行动”分级操作扩大市场覆盖面</a:t>
              </a:r>
              <a:r>
                <a:rPr lang="en-US" altLang="zh-CN" sz="2200" dirty="0">
                  <a:solidFill>
                    <a:srgbClr val="FFFFFF"/>
                  </a:solidFill>
                  <a:latin typeface="+mn-ea"/>
                  <a:ea typeface="+mn-ea"/>
                  <a:cs typeface="+mn-ea"/>
                  <a:sym typeface="+mn-lt"/>
                </a:rPr>
                <a:t>,</a:t>
              </a:r>
              <a:r>
                <a:rPr lang="zh-CN" altLang="en-US" sz="2200" dirty="0">
                  <a:solidFill>
                    <a:srgbClr val="FFFFFF"/>
                  </a:solidFill>
                  <a:latin typeface="+mn-ea"/>
                  <a:ea typeface="+mn-ea"/>
                  <a:cs typeface="+mn-ea"/>
                  <a:sym typeface="+mn-lt"/>
                </a:rPr>
                <a:t>增强市场占有率</a:t>
              </a:r>
            </a:p>
          </p:txBody>
        </p:sp>
        <p:cxnSp>
          <p:nvCxnSpPr>
            <p:cNvPr id="32" name="直接连接符 31">
              <a:extLst>
                <a:ext uri="{FF2B5EF4-FFF2-40B4-BE49-F238E27FC236}">
                  <a16:creationId xmlns:a16="http://schemas.microsoft.com/office/drawing/2014/main" id="{0973BA6C-2080-06EE-16C8-62BACC401DED}"/>
                </a:ext>
              </a:extLst>
            </p:cNvPr>
            <p:cNvCxnSpPr>
              <a:cxnSpLocks/>
            </p:cNvCxnSpPr>
            <p:nvPr/>
          </p:nvCxnSpPr>
          <p:spPr>
            <a:xfrm>
              <a:off x="7304165" y="2276809"/>
              <a:ext cx="19739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 name="标题 4">
            <a:extLst>
              <a:ext uri="{FF2B5EF4-FFF2-40B4-BE49-F238E27FC236}">
                <a16:creationId xmlns:a16="http://schemas.microsoft.com/office/drawing/2014/main" id="{CD2F72D7-E7AB-9777-CB8D-116A35E70238}"/>
              </a:ext>
            </a:extLst>
          </p:cNvPr>
          <p:cNvSpPr>
            <a:spLocks noGrp="1"/>
          </p:cNvSpPr>
          <p:nvPr>
            <p:ph type="title"/>
          </p:nvPr>
        </p:nvSpPr>
        <p:spPr>
          <a:xfrm>
            <a:off x="832483" y="470811"/>
            <a:ext cx="5109091" cy="633187"/>
          </a:xfrm>
        </p:spPr>
        <p:txBody>
          <a:bodyPr/>
          <a:lstStyle/>
          <a:p>
            <a:pPr>
              <a:lnSpc>
                <a:spcPct val="120000"/>
              </a:lnSpc>
            </a:pPr>
            <a:r>
              <a:rPr lang="zh-CN" altLang="en-US" dirty="0">
                <a:cs typeface="+mn-ea"/>
                <a:sym typeface="+mn-lt"/>
              </a:rPr>
              <a:t>容器类型</a:t>
            </a:r>
          </a:p>
        </p:txBody>
      </p:sp>
      <p:pic>
        <p:nvPicPr>
          <p:cNvPr id="4" name="图片 3">
            <a:extLst>
              <a:ext uri="{FF2B5EF4-FFF2-40B4-BE49-F238E27FC236}">
                <a16:creationId xmlns:a16="http://schemas.microsoft.com/office/drawing/2014/main" id="{8A45C99D-C73E-A9DA-CA28-D0F07968EBBD}"/>
              </a:ext>
            </a:extLst>
          </p:cNvPr>
          <p:cNvPicPr>
            <a:picLocks noChangeAspect="1"/>
          </p:cNvPicPr>
          <p:nvPr/>
        </p:nvPicPr>
        <p:blipFill>
          <a:blip r:embed="rId2"/>
          <a:stretch>
            <a:fillRect/>
          </a:stretch>
        </p:blipFill>
        <p:spPr>
          <a:xfrm>
            <a:off x="752290" y="1006614"/>
            <a:ext cx="9631119" cy="5620534"/>
          </a:xfrm>
          <a:prstGeom prst="rect">
            <a:avLst/>
          </a:prstGeom>
        </p:spPr>
      </p:pic>
    </p:spTree>
    <p:extLst>
      <p:ext uri="{BB962C8B-B14F-4D97-AF65-F5344CB8AC3E}">
        <p14:creationId xmlns:p14="http://schemas.microsoft.com/office/powerpoint/2010/main" val="2807949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610510A8-BEBB-6FEF-445C-9F04CA9E873F}"/>
              </a:ext>
            </a:extLst>
          </p:cNvPr>
          <p:cNvSpPr txBox="1"/>
          <p:nvPr/>
        </p:nvSpPr>
        <p:spPr>
          <a:xfrm>
            <a:off x="3760787" y="1592842"/>
            <a:ext cx="1518364" cy="533223"/>
          </a:xfrm>
          <a:prstGeom prst="rect">
            <a:avLst/>
          </a:prstGeom>
          <a:noFill/>
          <a:scene3d>
            <a:camera prst="orthographicFront"/>
            <a:lightRig rig="threePt" dir="t"/>
          </a:scene3d>
          <a:sp3d prstMaterial="matte"/>
        </p:spPr>
        <p:txBody>
          <a:bodyPr wrap="none" rtlCol="0">
            <a:spAutoFit/>
          </a:bodyPr>
          <a:lstStyle>
            <a:defPPr>
              <a:defRPr lang="zh-CN"/>
            </a:defPPr>
            <a:lvl1pPr algn="ctr">
              <a:defRPr sz="2600">
                <a:solidFill>
                  <a:schemeClr val="bg1"/>
                </a:solidFill>
                <a:latin typeface="+mj-ea"/>
                <a:ea typeface="+mj-ea"/>
              </a:defRPr>
            </a:lvl1pPr>
          </a:lstStyle>
          <a:p>
            <a:pPr>
              <a:lnSpc>
                <a:spcPct val="120000"/>
              </a:lnSpc>
            </a:pPr>
            <a:r>
              <a:rPr lang="zh-CN" altLang="en-US" dirty="0">
                <a:latin typeface="+mn-lt"/>
                <a:ea typeface="+mn-ea"/>
                <a:cs typeface="+mn-ea"/>
                <a:sym typeface="+mn-lt"/>
              </a:rPr>
              <a:t>网点重组</a:t>
            </a:r>
          </a:p>
        </p:txBody>
      </p:sp>
      <p:sp>
        <p:nvSpPr>
          <p:cNvPr id="16" name="文本框 15">
            <a:extLst>
              <a:ext uri="{FF2B5EF4-FFF2-40B4-BE49-F238E27FC236}">
                <a16:creationId xmlns:a16="http://schemas.microsoft.com/office/drawing/2014/main" id="{5AFDDA6E-219A-3A3A-3002-732903BC5AFD}"/>
              </a:ext>
            </a:extLst>
          </p:cNvPr>
          <p:cNvSpPr txBox="1"/>
          <p:nvPr/>
        </p:nvSpPr>
        <p:spPr>
          <a:xfrm>
            <a:off x="3454605" y="3231849"/>
            <a:ext cx="2241199" cy="1170064"/>
          </a:xfrm>
          <a:prstGeom prst="rect">
            <a:avLst/>
          </a:prstGeom>
          <a:noFill/>
          <a:scene3d>
            <a:camera prst="orthographicFront"/>
            <a:lightRig rig="threePt" dir="t"/>
          </a:scene3d>
          <a:sp3d prstMaterial="matte"/>
        </p:spPr>
        <p:txBody>
          <a:bodyPr wrap="square" rtlCol="0">
            <a:spAutoFit/>
          </a:bodyPr>
          <a:lstStyle>
            <a:defPPr>
              <a:defRPr lang="zh-CN"/>
            </a:defPPr>
            <a:lvl1pPr algn="ctr">
              <a:defRPr sz="2600">
                <a:solidFill>
                  <a:schemeClr val="bg1"/>
                </a:solidFill>
                <a:latin typeface="+mj-ea"/>
                <a:ea typeface="+mj-ea"/>
              </a:defRPr>
            </a:lvl1pPr>
          </a:lstStyle>
          <a:p>
            <a:pPr algn="l">
              <a:lnSpc>
                <a:spcPct val="120000"/>
              </a:lnSpc>
            </a:pPr>
            <a:r>
              <a:rPr lang="zh-CN" altLang="en-US" sz="2000" dirty="0">
                <a:latin typeface="+mn-lt"/>
                <a:ea typeface="+mn-ea"/>
                <a:cs typeface="+mn-ea"/>
                <a:sym typeface="+mn-lt"/>
              </a:rPr>
              <a:t>责任到人，盘点经销商；分级管理，建立热点市场</a:t>
            </a:r>
          </a:p>
        </p:txBody>
      </p:sp>
      <p:grpSp>
        <p:nvGrpSpPr>
          <p:cNvPr id="34" name="组合 33">
            <a:extLst>
              <a:ext uri="{FF2B5EF4-FFF2-40B4-BE49-F238E27FC236}">
                <a16:creationId xmlns:a16="http://schemas.microsoft.com/office/drawing/2014/main" id="{7823FB08-2111-4171-A045-AED0104B322C}"/>
              </a:ext>
            </a:extLst>
          </p:cNvPr>
          <p:cNvGrpSpPr/>
          <p:nvPr/>
        </p:nvGrpSpPr>
        <p:grpSpPr>
          <a:xfrm>
            <a:off x="752290" y="1435019"/>
            <a:ext cx="8643380" cy="4734482"/>
            <a:chOff x="752291" y="1435019"/>
            <a:chExt cx="1973974" cy="5870463"/>
          </a:xfrm>
        </p:grpSpPr>
        <p:sp>
          <p:nvSpPr>
            <p:cNvPr id="3" name="矩形 2">
              <a:extLst>
                <a:ext uri="{FF2B5EF4-FFF2-40B4-BE49-F238E27FC236}">
                  <a16:creationId xmlns:a16="http://schemas.microsoft.com/office/drawing/2014/main" id="{F5AAABA3-B9A1-7317-E5B2-D0B2930D0E11}"/>
                </a:ext>
              </a:extLst>
            </p:cNvPr>
            <p:cNvSpPr/>
            <p:nvPr/>
          </p:nvSpPr>
          <p:spPr>
            <a:xfrm>
              <a:off x="752291" y="1435019"/>
              <a:ext cx="1973974" cy="5870463"/>
            </a:xfrm>
            <a:prstGeom prst="rect">
              <a:avLst/>
            </a:prstGeom>
            <a:solidFill>
              <a:schemeClr val="accent1">
                <a:alpha val="90000"/>
              </a:schemeClr>
            </a:solidFill>
            <a:ln>
              <a:noFill/>
            </a:ln>
            <a:scene3d>
              <a:camera prst="orthographicFront"/>
              <a:lightRig rig="contrasting"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dirty="0">
                <a:cs typeface="+mn-ea"/>
                <a:sym typeface="+mn-lt"/>
              </a:endParaRPr>
            </a:p>
          </p:txBody>
        </p:sp>
        <p:sp>
          <p:nvSpPr>
            <p:cNvPr id="10" name="文本框 9">
              <a:extLst>
                <a:ext uri="{FF2B5EF4-FFF2-40B4-BE49-F238E27FC236}">
                  <a16:creationId xmlns:a16="http://schemas.microsoft.com/office/drawing/2014/main" id="{EC45CC7F-C710-316F-9E96-550F4F01A796}"/>
                </a:ext>
              </a:extLst>
            </p:cNvPr>
            <p:cNvSpPr txBox="1"/>
            <p:nvPr/>
          </p:nvSpPr>
          <p:spPr>
            <a:xfrm>
              <a:off x="775441" y="2442791"/>
              <a:ext cx="1859545" cy="536102"/>
            </a:xfrm>
            <a:prstGeom prst="rect">
              <a:avLst/>
            </a:prstGeom>
            <a:noFill/>
            <a:scene3d>
              <a:camera prst="orthographicFront"/>
              <a:lightRig rig="threePt" dir="t"/>
            </a:scene3d>
          </p:spPr>
          <p:txBody>
            <a:bodyPr wrap="square" rtlCol="0">
              <a:spAutoFit/>
            </a:bodyPr>
            <a:lstStyle>
              <a:defPPr>
                <a:defRPr lang="zh-CN"/>
              </a:defPPr>
              <a:lvl1pPr algn="ctr">
                <a:defRPr sz="2800">
                  <a:solidFill>
                    <a:schemeClr val="bg1"/>
                  </a:solidFill>
                  <a:latin typeface="+mj-ea"/>
                  <a:ea typeface="+mj-ea"/>
                </a:defRPr>
              </a:lvl1pPr>
            </a:lstStyle>
            <a:p>
              <a:pPr algn="l">
                <a:lnSpc>
                  <a:spcPct val="120000"/>
                </a:lnSpc>
              </a:pPr>
              <a:endParaRPr lang="zh-CN" altLang="en-US" sz="2000" dirty="0">
                <a:solidFill>
                  <a:srgbClr val="FFFFFF"/>
                </a:solidFill>
                <a:latin typeface="+mn-ea"/>
                <a:ea typeface="+mn-ea"/>
                <a:cs typeface="+mn-ea"/>
                <a:sym typeface="+mn-lt"/>
              </a:endParaRPr>
            </a:p>
          </p:txBody>
        </p:sp>
      </p:grpSp>
      <p:sp>
        <p:nvSpPr>
          <p:cNvPr id="5" name="标题 4">
            <a:extLst>
              <a:ext uri="{FF2B5EF4-FFF2-40B4-BE49-F238E27FC236}">
                <a16:creationId xmlns:a16="http://schemas.microsoft.com/office/drawing/2014/main" id="{CD2F72D7-E7AB-9777-CB8D-116A35E70238}"/>
              </a:ext>
            </a:extLst>
          </p:cNvPr>
          <p:cNvSpPr>
            <a:spLocks noGrp="1"/>
          </p:cNvSpPr>
          <p:nvPr>
            <p:ph type="title"/>
          </p:nvPr>
        </p:nvSpPr>
        <p:spPr>
          <a:xfrm>
            <a:off x="832483" y="470811"/>
            <a:ext cx="5109091" cy="633187"/>
          </a:xfrm>
        </p:spPr>
        <p:txBody>
          <a:bodyPr/>
          <a:lstStyle/>
          <a:p>
            <a:pPr>
              <a:lnSpc>
                <a:spcPct val="120000"/>
              </a:lnSpc>
            </a:pPr>
            <a:r>
              <a:rPr lang="zh-CN" altLang="en-US" dirty="0">
                <a:cs typeface="+mn-ea"/>
                <a:sym typeface="+mn-lt"/>
              </a:rPr>
              <a:t>容器类型 </a:t>
            </a:r>
            <a:r>
              <a:rPr lang="en-US" altLang="zh-CN" dirty="0">
                <a:cs typeface="+mn-ea"/>
                <a:sym typeface="+mn-lt"/>
              </a:rPr>
              <a:t>– </a:t>
            </a:r>
            <a:r>
              <a:rPr lang="zh-CN" altLang="en-US" dirty="0">
                <a:cs typeface="+mn-ea"/>
                <a:sym typeface="+mn-lt"/>
              </a:rPr>
              <a:t>有序容器</a:t>
            </a:r>
          </a:p>
        </p:txBody>
      </p:sp>
      <p:sp>
        <p:nvSpPr>
          <p:cNvPr id="6" name="文本框 5">
            <a:extLst>
              <a:ext uri="{FF2B5EF4-FFF2-40B4-BE49-F238E27FC236}">
                <a16:creationId xmlns:a16="http://schemas.microsoft.com/office/drawing/2014/main" id="{9F5E7A32-25B6-89C2-8E75-12DD381DA6EC}"/>
              </a:ext>
            </a:extLst>
          </p:cNvPr>
          <p:cNvSpPr txBox="1"/>
          <p:nvPr/>
        </p:nvSpPr>
        <p:spPr>
          <a:xfrm>
            <a:off x="1302390" y="2126064"/>
            <a:ext cx="7380215" cy="2585323"/>
          </a:xfrm>
          <a:prstGeom prst="rect">
            <a:avLst/>
          </a:prstGeom>
          <a:noFill/>
        </p:spPr>
        <p:txBody>
          <a:bodyPr wrap="square">
            <a:spAutoFit/>
          </a:bodyPr>
          <a:lstStyle/>
          <a:p>
            <a:r>
              <a:rPr lang="en-US" altLang="zh-CN" dirty="0">
                <a:solidFill>
                  <a:schemeClr val="bg1"/>
                </a:solidFill>
              </a:rPr>
              <a:t>-   </a:t>
            </a:r>
            <a:r>
              <a:rPr lang="zh-CN" altLang="en-US" dirty="0">
                <a:solidFill>
                  <a:schemeClr val="bg1"/>
                </a:solidFill>
              </a:rPr>
              <a:t>底层数据结构是 </a:t>
            </a:r>
            <a:r>
              <a:rPr lang="en-US" altLang="zh-CN" dirty="0">
                <a:solidFill>
                  <a:schemeClr val="bg1"/>
                </a:solidFill>
              </a:rPr>
              <a:t>RB-Tree</a:t>
            </a:r>
          </a:p>
          <a:p>
            <a:pPr marL="285750" indent="-285750">
              <a:buFontTx/>
              <a:buChar char="-"/>
            </a:pPr>
            <a:r>
              <a:rPr lang="zh-CN" altLang="en-US" dirty="0">
                <a:solidFill>
                  <a:schemeClr val="bg1"/>
                </a:solidFill>
              </a:rPr>
              <a:t>根据元素的键值自动被排序（可传入自定义的比较器）</a:t>
            </a:r>
            <a:endParaRPr lang="en-US" altLang="zh-CN" dirty="0">
              <a:solidFill>
                <a:schemeClr val="bg1"/>
              </a:solidFill>
            </a:endParaRPr>
          </a:p>
          <a:p>
            <a:pPr marL="285750" indent="-285750">
              <a:buFontTx/>
              <a:buChar char="-"/>
            </a:pPr>
            <a:r>
              <a:rPr lang="zh-CN" altLang="en-US" b="0" i="0" dirty="0">
                <a:solidFill>
                  <a:schemeClr val="bg1"/>
                </a:solidFill>
                <a:effectLst/>
                <a:latin typeface="-apple-system"/>
              </a:rPr>
              <a:t>元素位置和插入次序无关</a:t>
            </a:r>
            <a:endParaRPr lang="en-US" altLang="zh-CN" b="0" i="0" dirty="0">
              <a:solidFill>
                <a:schemeClr val="bg1"/>
              </a:solidFill>
              <a:effectLst/>
              <a:latin typeface="-apple-system"/>
            </a:endParaRPr>
          </a:p>
          <a:p>
            <a:pPr marL="285750" indent="-285750">
              <a:buFontTx/>
              <a:buChar char="-"/>
            </a:pPr>
            <a:r>
              <a:rPr lang="zh-CN" altLang="en-US" b="0" i="0" dirty="0">
                <a:solidFill>
                  <a:schemeClr val="bg1"/>
                </a:solidFill>
                <a:effectLst/>
                <a:latin typeface="-apple-system"/>
              </a:rPr>
              <a:t>双向迭代器</a:t>
            </a:r>
            <a:endParaRPr lang="en-US" altLang="zh-CN" b="0" i="0" dirty="0">
              <a:solidFill>
                <a:schemeClr val="bg1"/>
              </a:solidFill>
              <a:effectLst/>
              <a:latin typeface="-apple-system"/>
            </a:endParaRPr>
          </a:p>
          <a:p>
            <a:endParaRPr lang="en-US" altLang="zh-CN" dirty="0">
              <a:solidFill>
                <a:schemeClr val="bg1"/>
              </a:solidFill>
              <a:latin typeface="-apple-system"/>
            </a:endParaRPr>
          </a:p>
          <a:p>
            <a:r>
              <a:rPr lang="zh-CN" altLang="en-US" dirty="0">
                <a:solidFill>
                  <a:schemeClr val="bg1"/>
                </a:solidFill>
                <a:latin typeface="-apple-system"/>
              </a:rPr>
              <a:t>不同容器的迭代器，其功能强弱有所不同。容器的迭代器的功能强弱，决定了该容器是否支持 </a:t>
            </a:r>
            <a:r>
              <a:rPr lang="en-US" altLang="zh-CN" dirty="0">
                <a:solidFill>
                  <a:schemeClr val="bg1"/>
                </a:solidFill>
                <a:latin typeface="-apple-system"/>
              </a:rPr>
              <a:t>STL </a:t>
            </a:r>
            <a:r>
              <a:rPr lang="zh-CN" altLang="en-US" dirty="0">
                <a:solidFill>
                  <a:schemeClr val="bg1"/>
                </a:solidFill>
                <a:latin typeface="-apple-system"/>
              </a:rPr>
              <a:t>中的某种算法。例如，排序算法需要通过随机访问迭代器来访问容器中的元素，因此有的容器就不支持排序算法。</a:t>
            </a:r>
            <a:endParaRPr lang="en-US" altLang="zh-CN" dirty="0">
              <a:solidFill>
                <a:schemeClr val="bg1"/>
              </a:solidFill>
              <a:latin typeface="-apple-system"/>
            </a:endParaRPr>
          </a:p>
          <a:p>
            <a:endParaRPr lang="en-US" altLang="zh-CN" dirty="0">
              <a:solidFill>
                <a:schemeClr val="bg1"/>
              </a:solidFill>
              <a:latin typeface="-apple-system"/>
            </a:endParaRPr>
          </a:p>
        </p:txBody>
      </p:sp>
    </p:spTree>
    <p:extLst>
      <p:ext uri="{BB962C8B-B14F-4D97-AF65-F5344CB8AC3E}">
        <p14:creationId xmlns:p14="http://schemas.microsoft.com/office/powerpoint/2010/main" val="4296647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GuidesStyle_Normal&quot;,&quot;Kind&quot;:&quot;System&quot;,&quot;OldGuidesSetting&quot;:{&quot;HeaderHeight&quot;:15.0,&quot;FooterHeight&quot;:9.0,&quot;SideMargin&quot;:5.5,&quot;TopMargin&quot;:0.0,&quot;BottomMargin&quot;:0.0,&quot;IntervalMargin&quot;:1.5}}"/>
</p:tagLst>
</file>

<file path=ppt/theme/theme1.xml><?xml version="1.0" encoding="utf-8"?>
<a:theme xmlns:a="http://schemas.openxmlformats.org/drawingml/2006/main" name="OfficePLUS 主题">
  <a:themeElements>
    <a:clrScheme name="单色蓝">
      <a:dk1>
        <a:sysClr val="windowText" lastClr="000000"/>
      </a:dk1>
      <a:lt1>
        <a:sysClr val="window" lastClr="FFFFFF"/>
      </a:lt1>
      <a:dk2>
        <a:srgbClr val="2D3847"/>
      </a:dk2>
      <a:lt2>
        <a:srgbClr val="E7E6E6"/>
      </a:lt2>
      <a:accent1>
        <a:srgbClr val="1D78FA"/>
      </a:accent1>
      <a:accent2>
        <a:srgbClr val="D8D8D8"/>
      </a:accent2>
      <a:accent3>
        <a:srgbClr val="BFBFBF"/>
      </a:accent3>
      <a:accent4>
        <a:srgbClr val="A5A5A5"/>
      </a:accent4>
      <a:accent5>
        <a:srgbClr val="7F7F7F"/>
      </a:accent5>
      <a:accent6>
        <a:srgbClr val="595959"/>
      </a:accent6>
      <a:hlink>
        <a:srgbClr val="0563C1"/>
      </a:hlink>
      <a:folHlink>
        <a:srgbClr val="954F72"/>
      </a:folHlink>
    </a:clrScheme>
    <a:fontScheme name="标准字体">
      <a:majorFont>
        <a:latin typeface="Arial Black"/>
        <a:ea typeface="微软雅黑"/>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dirty="0" smtClean="0">
            <a:latin typeface="+mn-ea"/>
          </a:defRPr>
        </a:defPPr>
      </a:lstStyle>
    </a:txDef>
  </a:objectDefaults>
  <a:extraClrSchemeLst/>
  <a:extLst>
    <a:ext uri="{05A4C25C-085E-4340-85A3-A5531E510DB2}">
      <thm15:themeFamily xmlns:thm15="http://schemas.microsoft.com/office/thememl/2012/main" name="e0b223f8-5841-42fb-baf5-d5b50bb4a0ca.source-default.zh-Hans" id="{73F4A820-C007-4446-89D8-D266B76AAA83}" vid="{3758F66E-F0EB-214E-B796-69CC723FEF2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97934b4b-eba6-486d-bfc1-4b8e3fe39092" xsi:nil="true"/>
    <_ip_UnifiedCompliancePolicyProperties xmlns="http://schemas.microsoft.com/sharepoint/v3" xsi:nil="true"/>
    <lcf76f155ced4ddcb4097134ff3c332f xmlns="0a5c0dea-e5d7-4228-9256-3793bb42faa5">
      <Terms xmlns="http://schemas.microsoft.com/office/infopath/2007/PartnerControls"/>
    </lcf76f155ced4ddcb4097134ff3c332f>
    <OneNoteFluid_FileOrder xmlns="0a5c0dea-e5d7-4228-9256-3793bb42fa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443A8EF62DE444B1FF07917E22EF72" ma:contentTypeVersion="17" ma:contentTypeDescription="Create a new document." ma:contentTypeScope="" ma:versionID="ae809626c8abf568b6a415226af21ced">
  <xsd:schema xmlns:xsd="http://www.w3.org/2001/XMLSchema" xmlns:xs="http://www.w3.org/2001/XMLSchema" xmlns:p="http://schemas.microsoft.com/office/2006/metadata/properties" xmlns:ns1="http://schemas.microsoft.com/sharepoint/v3" xmlns:ns2="0a5c0dea-e5d7-4228-9256-3793bb42faa5" xmlns:ns3="97934b4b-eba6-486d-bfc1-4b8e3fe39092" targetNamespace="http://schemas.microsoft.com/office/2006/metadata/properties" ma:root="true" ma:fieldsID="1ffe3db4c8c97a24da98b2b5f963ec28" ns1:_="" ns2:_="" ns3:_="">
    <xsd:import namespace="http://schemas.microsoft.com/sharepoint/v3"/>
    <xsd:import namespace="0a5c0dea-e5d7-4228-9256-3793bb42faa5"/>
    <xsd:import namespace="97934b4b-eba6-486d-bfc1-4b8e3fe39092"/>
    <xsd:element name="properties">
      <xsd:complexType>
        <xsd:sequence>
          <xsd:element name="documentManagement">
            <xsd:complexType>
              <xsd:all>
                <xsd:element ref="ns2:OneNoteFluid_FileOrder" minOccurs="0"/>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5c0dea-e5d7-4228-9256-3793bb42faa5" elementFormDefault="qualified">
    <xsd:import namespace="http://schemas.microsoft.com/office/2006/documentManagement/types"/>
    <xsd:import namespace="http://schemas.microsoft.com/office/infopath/2007/PartnerControls"/>
    <xsd:element name="OneNoteFluid_FileOrder" ma:index="8" nillable="true" ma:displayName="OneNoteFluid_FileOrder" ma:internalName="OneNoteFluid_FileOrder">
      <xsd:simpleType>
        <xsd:restriction base="dms:Text">
          <xsd:maxLength value="255"/>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934b4b-eba6-486d-bfc1-4b8e3fe3909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a885aa0b-334b-483f-9125-6409c6335a4b}" ma:internalName="TaxCatchAll" ma:showField="CatchAllData" ma:web="97934b4b-eba6-486d-bfc1-4b8e3fe390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356A3C-9337-49D9-B43F-C063D65C9457}">
  <ds:schemaRefs>
    <ds:schemaRef ds:uri="http://schemas.microsoft.com/sharepoint/v3/contenttype/forms"/>
  </ds:schemaRefs>
</ds:datastoreItem>
</file>

<file path=customXml/itemProps2.xml><?xml version="1.0" encoding="utf-8"?>
<ds:datastoreItem xmlns:ds="http://schemas.openxmlformats.org/officeDocument/2006/customXml" ds:itemID="{F058E39E-BA97-427F-8171-937B1539156B}">
  <ds:schemaRefs>
    <ds:schemaRef ds:uri="http://schemas.microsoft.com/office/2006/metadata/properties"/>
    <ds:schemaRef ds:uri="http://schemas.microsoft.com/office/infopath/2007/PartnerControls"/>
    <ds:schemaRef ds:uri="http://schemas.microsoft.com/sharepoint/v3"/>
    <ds:schemaRef ds:uri="97934b4b-eba6-486d-bfc1-4b8e3fe39092"/>
    <ds:schemaRef ds:uri="0a5c0dea-e5d7-4228-9256-3793bb42faa5"/>
  </ds:schemaRefs>
</ds:datastoreItem>
</file>

<file path=customXml/itemProps3.xml><?xml version="1.0" encoding="utf-8"?>
<ds:datastoreItem xmlns:ds="http://schemas.openxmlformats.org/officeDocument/2006/customXml" ds:itemID="{CC5F3E2C-3708-4FAA-A95E-F254F5BE71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5c0dea-e5d7-4228-9256-3793bb42faa5"/>
    <ds:schemaRef ds:uri="97934b4b-eba6-486d-bfc1-4b8e3fe390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iSlide 官方模板</Template>
  <TotalTime>5384</TotalTime>
  <Words>2962</Words>
  <Application>Microsoft Office PowerPoint</Application>
  <PresentationFormat>宽屏</PresentationFormat>
  <Paragraphs>362</Paragraphs>
  <Slides>31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-apple-system</vt:lpstr>
      <vt:lpstr>PingFang SC</vt:lpstr>
      <vt:lpstr>微软雅黑</vt:lpstr>
      <vt:lpstr>微软雅黑 Light</vt:lpstr>
      <vt:lpstr>Arial</vt:lpstr>
      <vt:lpstr>Arial Black</vt:lpstr>
      <vt:lpstr>OfficePLUS 主题</vt:lpstr>
      <vt:lpstr>关联容器</vt:lpstr>
      <vt:lpstr>PowerPoint 演示文稿</vt:lpstr>
      <vt:lpstr>PowerPoint 演示文稿</vt:lpstr>
      <vt:lpstr>容器类型</vt:lpstr>
      <vt:lpstr>与顺序容器区别</vt:lpstr>
      <vt:lpstr>与顺序容器区别-类型别名</vt:lpstr>
      <vt:lpstr>容器类型 – pair类型</vt:lpstr>
      <vt:lpstr>容器类型</vt:lpstr>
      <vt:lpstr>容器类型 – 有序容器</vt:lpstr>
      <vt:lpstr>容器类型 – 无序容器</vt:lpstr>
      <vt:lpstr>PowerPoint 演示文稿</vt:lpstr>
      <vt:lpstr>常用接口</vt:lpstr>
      <vt:lpstr>常用接口</vt:lpstr>
      <vt:lpstr>容器使用</vt:lpstr>
      <vt:lpstr>初始化</vt:lpstr>
      <vt:lpstr>更改排序</vt:lpstr>
      <vt:lpstr>迭代器</vt:lpstr>
      <vt:lpstr>迭代器</vt:lpstr>
      <vt:lpstr>遍历</vt:lpstr>
      <vt:lpstr>访问</vt:lpstr>
      <vt:lpstr>访问</vt:lpstr>
      <vt:lpstr>PowerPoint 演示文稿</vt:lpstr>
      <vt:lpstr>有序容器-关键字要求</vt:lpstr>
      <vt:lpstr>有序容器-关键字要求-重载&lt;</vt:lpstr>
      <vt:lpstr>有序容器-关键字要求-定义仿函数</vt:lpstr>
      <vt:lpstr>有序容器-关键字要求-定义比较函数</vt:lpstr>
      <vt:lpstr>无序容器-关键字要求</vt:lpstr>
      <vt:lpstr>无序容器-关键字要求</vt:lpstr>
      <vt:lpstr>无序容器-关键字要求</vt:lpstr>
      <vt:lpstr>无序容器-关键字要求</vt:lpstr>
      <vt:lpstr>感谢您的观看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iSlide 资源设计规范</dc:title>
  <dc:creator>Lee shize</dc:creator>
  <cp:lastModifiedBy>王 澳</cp:lastModifiedBy>
  <cp:revision>166</cp:revision>
  <dcterms:created xsi:type="dcterms:W3CDTF">2022-09-02T07:40:40Z</dcterms:created>
  <dcterms:modified xsi:type="dcterms:W3CDTF">2023-07-23T05:35:13Z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0x010100D1443A8EF62DE444B1FF07917E22EF72</vt:lpwstr>
  </property>
  <property fmtid="{D5CDD505-2E9C-101B-9397-08002B2CF9AE}" pid="3" name="MediaServiceImageTags">
    <vt:lpwstr/>
  </property>
</Properties>
</file>