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61" r:id="rId3"/>
    <p:sldId id="262" r:id="rId4"/>
    <p:sldId id="266" r:id="rId5"/>
    <p:sldId id="269" r:id="rId6"/>
    <p:sldId id="271" r:id="rId7"/>
    <p:sldId id="273" r:id="rId8"/>
    <p:sldId id="272" r:id="rId9"/>
    <p:sldId id="275" r:id="rId10"/>
    <p:sldId id="274" r:id="rId11"/>
    <p:sldId id="276" r:id="rId12"/>
    <p:sldId id="277" r:id="rId13"/>
    <p:sldId id="270" r:id="rId14"/>
    <p:sldId id="278" r:id="rId15"/>
    <p:sldId id="280" r:id="rId16"/>
    <p:sldId id="281" r:id="rId17"/>
    <p:sldId id="282" r:id="rId18"/>
    <p:sldId id="283" r:id="rId19"/>
    <p:sldId id="284" r:id="rId20"/>
    <p:sldId id="286" r:id="rId21"/>
    <p:sldId id="287" r:id="rId22"/>
    <p:sldId id="301" r:id="rId23"/>
    <p:sldId id="289" r:id="rId24"/>
    <p:sldId id="290" r:id="rId25"/>
    <p:sldId id="292" r:id="rId26"/>
    <p:sldId id="294" r:id="rId27"/>
    <p:sldId id="302" r:id="rId28"/>
    <p:sldId id="295" r:id="rId29"/>
    <p:sldId id="297" r:id="rId30"/>
    <p:sldId id="296" r:id="rId31"/>
    <p:sldId id="298" r:id="rId32"/>
    <p:sldId id="300" r:id="rId33"/>
    <p:sldId id="299" r:id="rId34"/>
    <p:sldId id="26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47" autoAdjust="0"/>
    <p:restoredTop sz="96723" autoAdjust="0"/>
  </p:normalViewPr>
  <p:slideViewPr>
    <p:cSldViewPr snapToGrid="0">
      <p:cViewPr varScale="1">
        <p:scale>
          <a:sx n="69" d="100"/>
          <a:sy n="69" d="100"/>
        </p:scale>
        <p:origin x="72" y="1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91719-4408-49B5-A7F8-408EB48569A1}" type="datetimeFigureOut">
              <a:rPr lang="zh-CN" altLang="en-US" smtClean="0"/>
              <a:t>2023/8/5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C4668-841E-4C01-81E7-24858D9D0E52}" type="slidenum">
              <a:rPr lang="zh-CN" altLang="en-US" smtClean="0"/>
              <a:t>‹#›</a:t>
            </a:fld>
            <a:endParaRPr lang="zh-CN" altLang="en-US"/>
          </a:p>
        </p:txBody>
      </p:sp>
    </p:spTree>
    <p:extLst>
      <p:ext uri="{BB962C8B-B14F-4D97-AF65-F5344CB8AC3E}">
        <p14:creationId xmlns:p14="http://schemas.microsoft.com/office/powerpoint/2010/main" val="42070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033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1091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5909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553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2547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29378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00670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99127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27357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9234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45682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00097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12220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6320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5789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8076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492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06850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37798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4491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9902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51600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8587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822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3110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4933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8158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9876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9283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35594-0B61-4C3A-963C-B2674EE519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03DB05-3531-4DE3-B5E1-13DED4C16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1B20BC-1522-4DB3-BF2A-339FDFA457FA}"/>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1CD38C9B-0ECF-46DD-9834-75624C334D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EF11FC-2390-4C3D-8B55-22BC3185F76C}"/>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247300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7FC52-2F84-4661-B18A-ADA871D2DF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BCDB5C-3C37-46DD-88A0-9099A838FAD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F29ACA-87FA-4E03-9790-042B996671CC}"/>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DDA6302E-70A6-496F-B8FA-0E57D27555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FDB2C7-BFA2-4848-89D4-FF97A0B639DF}"/>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154555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177218-7994-4FA6-845C-2BF3A54D04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69EB9D-C4EB-4D21-8286-1F12BF107E9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5497CA-EE87-4541-9B08-12CB96439D6F}"/>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F4291BD5-E975-40CB-A999-275D4DC78A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BADD6-4DB3-4C7F-A36B-7770455A74C1}"/>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214788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65508-02A8-48B3-AE63-E05678AEBF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B8063B-E5C0-4578-87E4-A77AF0D040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8BFD3D-25D4-4BBA-9CFE-9353206ED86C}"/>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DD13AD37-187B-4F6B-BB78-45C85AAE8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7FE92D-30AE-4F68-8463-CC93E18B1ACF}"/>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57757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1847F-67B8-4E9E-BAD2-503B5F2844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21DB89D-BCA0-4C14-98EB-8A25A8E2D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4AA5709-B07A-4F96-A771-E4C424B5E178}"/>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34612B56-D689-4C8D-83EE-7BCC0E6559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812CBB-7564-45B9-8DC8-2ADACB80E87A}"/>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67520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5291E-B88F-4DC2-8066-FB153C9108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10420A-3B7D-46FA-8B81-49EA479D690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54D3D85-C987-415A-B912-175F1C52F64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1DB96E-9B67-415E-80B9-06CC3E2A3B31}"/>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6" name="页脚占位符 5">
            <a:extLst>
              <a:ext uri="{FF2B5EF4-FFF2-40B4-BE49-F238E27FC236}">
                <a16:creationId xmlns:a16="http://schemas.microsoft.com/office/drawing/2014/main" id="{4D71F41A-A9E7-4A10-B035-30696E566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8DD100-260F-4647-88A5-83377391A340}"/>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325217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D7344-E82A-41EA-B564-9107902304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CD2F325-EB7D-40DE-8DFB-A0D62063D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EC48708-935A-4BDF-96A0-C52A4F90B9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51BF7A1-8B98-4230-9CB2-3626DF21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C1DBDA-0038-48FA-B8A0-C5BF256021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2A49BF7-98CB-442C-80D0-55A2E20695B5}"/>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8" name="页脚占位符 7">
            <a:extLst>
              <a:ext uri="{FF2B5EF4-FFF2-40B4-BE49-F238E27FC236}">
                <a16:creationId xmlns:a16="http://schemas.microsoft.com/office/drawing/2014/main" id="{72DB61AF-8E80-4E8E-A6C2-F2E018BDA9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969081-6DA6-4335-9F66-F29D626D04A5}"/>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416669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AB7D3-6DC1-43E2-BACB-8FBEDF8483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5026AE-E5E4-45D6-9FD7-06E2BEBC5FAB}"/>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4" name="页脚占位符 3">
            <a:extLst>
              <a:ext uri="{FF2B5EF4-FFF2-40B4-BE49-F238E27FC236}">
                <a16:creationId xmlns:a16="http://schemas.microsoft.com/office/drawing/2014/main" id="{DF29350C-8D01-4323-AD35-15281E51E1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2C662E-7F37-420D-A528-859666189E46}"/>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211159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F3027A-11B2-4F1E-B242-E70F361E42D2}"/>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3" name="页脚占位符 2">
            <a:extLst>
              <a:ext uri="{FF2B5EF4-FFF2-40B4-BE49-F238E27FC236}">
                <a16:creationId xmlns:a16="http://schemas.microsoft.com/office/drawing/2014/main" id="{B15D61ED-19C7-4FEC-9844-FC8CC468D2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EB3E6C-E6BA-49D2-A4CC-4DFB5FA7D8A4}"/>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428797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63BB3-8F46-402E-8FFD-B334942239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0ED943-4358-4E2A-AD58-AEBCF6E61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86D50D2-16C0-4A60-8C9E-C473ECCEF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720B96-4693-470D-9613-432AD8FDB947}"/>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6" name="页脚占位符 5">
            <a:extLst>
              <a:ext uri="{FF2B5EF4-FFF2-40B4-BE49-F238E27FC236}">
                <a16:creationId xmlns:a16="http://schemas.microsoft.com/office/drawing/2014/main" id="{A9BBC6ED-72DC-4E21-8EC7-8B0B5C440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6E6F62-60F9-4A9D-9467-E3956CB43A2B}"/>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345893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ADED7-A845-4E38-BE7E-2D70ADA19A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C21B0C-5838-41D4-85C4-D62C72C7B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0BE535-8BF3-4829-B9A2-3A7448AC2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30D9F5-86EC-4F9A-A804-1114949B07AC}"/>
              </a:ext>
            </a:extLst>
          </p:cNvPr>
          <p:cNvSpPr>
            <a:spLocks noGrp="1"/>
          </p:cNvSpPr>
          <p:nvPr>
            <p:ph type="dt" sz="half" idx="10"/>
          </p:nvPr>
        </p:nvSpPr>
        <p:spPr/>
        <p:txBody>
          <a:bodyPr/>
          <a:lstStyle/>
          <a:p>
            <a:fld id="{96516388-6C8E-4335-8B78-E1A4A1CC34F2}" type="datetimeFigureOut">
              <a:rPr lang="zh-CN" altLang="en-US" smtClean="0"/>
              <a:t>2023/8/5</a:t>
            </a:fld>
            <a:endParaRPr lang="zh-CN" altLang="en-US"/>
          </a:p>
        </p:txBody>
      </p:sp>
      <p:sp>
        <p:nvSpPr>
          <p:cNvPr id="6" name="页脚占位符 5">
            <a:extLst>
              <a:ext uri="{FF2B5EF4-FFF2-40B4-BE49-F238E27FC236}">
                <a16:creationId xmlns:a16="http://schemas.microsoft.com/office/drawing/2014/main" id="{AF87DF97-E80D-474F-B2B2-F97BD34301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37AF20-5859-4D00-B19B-11E531661731}"/>
              </a:ext>
            </a:extLst>
          </p:cNvPr>
          <p:cNvSpPr>
            <a:spLocks noGrp="1"/>
          </p:cNvSpPr>
          <p:nvPr>
            <p:ph type="sldNum" sz="quarter" idx="12"/>
          </p:nvPr>
        </p:nvSpPr>
        <p:spPr/>
        <p:txBody>
          <a:body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64827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CF7F23-176E-4062-86DF-8F3F779DF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EEA4B0-D3E2-4600-9A1F-30CC9C44E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EC5501-4AC2-407D-BC8B-48EA73499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16388-6C8E-4335-8B78-E1A4A1CC34F2}" type="datetimeFigureOut">
              <a:rPr lang="zh-CN" altLang="en-US" smtClean="0"/>
              <a:t>2023/8/5</a:t>
            </a:fld>
            <a:endParaRPr lang="zh-CN" altLang="en-US"/>
          </a:p>
        </p:txBody>
      </p:sp>
      <p:sp>
        <p:nvSpPr>
          <p:cNvPr id="5" name="页脚占位符 4">
            <a:extLst>
              <a:ext uri="{FF2B5EF4-FFF2-40B4-BE49-F238E27FC236}">
                <a16:creationId xmlns:a16="http://schemas.microsoft.com/office/drawing/2014/main" id="{0078963A-68EC-4856-B2A1-06B478173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131203-C0E1-44BF-BBD8-E1B9DAEE9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24A8D-E333-4E5B-8FD7-DD92706107A8}" type="slidenum">
              <a:rPr lang="zh-CN" altLang="en-US" smtClean="0"/>
              <a:t>‹#›</a:t>
            </a:fld>
            <a:endParaRPr lang="zh-CN" altLang="en-US"/>
          </a:p>
        </p:txBody>
      </p:sp>
    </p:spTree>
    <p:extLst>
      <p:ext uri="{BB962C8B-B14F-4D97-AF65-F5344CB8AC3E}">
        <p14:creationId xmlns:p14="http://schemas.microsoft.com/office/powerpoint/2010/main" val="478343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1.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hyperlink" Target="https://en.cppreference.com/w/cpp/language/value_category"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hyperlink" Target="https://en.cppreference.com/w/cpp/language/cv" TargetMode="External"/><Relationship Id="rId4" Type="http://schemas.openxmlformats.org/officeDocument/2006/relationships/hyperlink" Target="https://en.cppreference.com/w/cpp/language/object#Polymorphic_obje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269422" y="155478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15044" y="2587887"/>
            <a:ext cx="4918334" cy="1015663"/>
          </a:xfrm>
          <a:prstGeom prst="rect">
            <a:avLst/>
          </a:prstGeom>
          <a:noFill/>
        </p:spPr>
        <p:txBody>
          <a:bodyPr wrap="none" rtlCol="0">
            <a:spAutoFit/>
          </a:bodyPr>
          <a:lstStyle/>
          <a:p>
            <a:r>
              <a:rPr lang="en-US" altLang="zh-CN" sz="6000" dirty="0">
                <a:solidFill>
                  <a:srgbClr val="26476A"/>
                </a:solidFill>
                <a:latin typeface="汉仪中宋S" panose="00020600040101010101" charset="-122"/>
                <a:ea typeface="汉仪中宋S" panose="00020600040101010101" charset="-122"/>
                <a:cs typeface="汉仪中宋S" panose="00020600040101010101" charset="-122"/>
              </a:rPr>
              <a:t>C++</a:t>
            </a:r>
            <a:r>
              <a:rPr lang="zh-CN" altLang="en-US" sz="6000" dirty="0">
                <a:solidFill>
                  <a:srgbClr val="26476A"/>
                </a:solidFill>
                <a:latin typeface="汉仪中宋S" panose="00020600040101010101" charset="-122"/>
                <a:ea typeface="汉仪中宋S" panose="00020600040101010101" charset="-122"/>
                <a:cs typeface="汉仪中宋S" panose="00020600040101010101" charset="-122"/>
              </a:rPr>
              <a:t>拷贝控制</a:t>
            </a:r>
          </a:p>
        </p:txBody>
      </p:sp>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965332" y="4205690"/>
            <a:ext cx="2017758" cy="400110"/>
          </a:xfrm>
          <a:prstGeom prst="rect">
            <a:avLst/>
          </a:prstGeom>
          <a:noFill/>
        </p:spPr>
        <p:txBody>
          <a:bodyPr wrap="square" rtlCol="0">
            <a:spAutoFit/>
          </a:bodyPr>
          <a:lstStyle/>
          <a:p>
            <a:r>
              <a:rPr lang="zh-CN" altLang="en-US" sz="2000" dirty="0">
                <a:solidFill>
                  <a:srgbClr val="26476A"/>
                </a:solidFill>
                <a:latin typeface="汉仪中宋S" panose="00020600040101010101" charset="-122"/>
                <a:ea typeface="汉仪中宋S" panose="00020600040101010101" charset="-122"/>
              </a:rPr>
              <a:t>汇报人：刘芷溢</a:t>
            </a:r>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glvalue</a:t>
            </a:r>
            <a:r>
              <a:rPr lang="zh-CN" altLang="en-US" sz="2400" dirty="0">
                <a:solidFill>
                  <a:srgbClr val="26476A"/>
                </a:solidFill>
                <a:latin typeface="汉仪中宋S" panose="00020600040101010101" charset="-122"/>
                <a:ea typeface="汉仪中宋S" panose="00020600040101010101" charset="-122"/>
              </a:rPr>
              <a:t>（泛左值）</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5" name="Rectangle 1">
            <a:extLst>
              <a:ext uri="{FF2B5EF4-FFF2-40B4-BE49-F238E27FC236}">
                <a16:creationId xmlns:a16="http://schemas.microsoft.com/office/drawing/2014/main" id="{760E8DBC-F3E3-4B87-AC50-9317EEE6A47F}"/>
              </a:ext>
            </a:extLst>
          </p:cNvPr>
          <p:cNvSpPr>
            <a:spLocks noChangeArrowheads="1"/>
          </p:cNvSpPr>
          <p:nvPr/>
        </p:nvSpPr>
        <p:spPr bwMode="auto">
          <a:xfrm>
            <a:off x="692785" y="1577251"/>
            <a:ext cx="10075321" cy="370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514350" lvl="0" indent="-514350" eaLnBrk="0" fontAlgn="base" hangingPunct="0">
              <a:spcBef>
                <a:spcPct val="0"/>
              </a:spcBef>
              <a:spcAft>
                <a:spcPct val="0"/>
              </a:spcAft>
              <a:buAutoNum type="arabicPeriod"/>
            </a:pPr>
            <a:r>
              <a:rPr lang="en-US" altLang="zh-CN" sz="2800" dirty="0">
                <a:latin typeface="Arial" panose="020B0604020202020204" pitchFamily="34" charset="0"/>
              </a:rPr>
              <a:t>A </a:t>
            </a:r>
            <a:r>
              <a:rPr lang="en-US" altLang="zh-CN" sz="2800" dirty="0" err="1">
                <a:latin typeface="Arial" panose="020B0604020202020204" pitchFamily="34" charset="0"/>
              </a:rPr>
              <a:t>glvalue</a:t>
            </a:r>
            <a:r>
              <a:rPr lang="en-US" altLang="zh-CN" sz="2800" dirty="0">
                <a:latin typeface="Arial" panose="020B0604020202020204" pitchFamily="34" charset="0"/>
              </a:rPr>
              <a:t> expression is either </a:t>
            </a:r>
            <a:r>
              <a:rPr lang="en-US" altLang="zh-CN" sz="2800" dirty="0" err="1">
                <a:latin typeface="Arial" panose="020B0604020202020204" pitchFamily="34" charset="0"/>
              </a:rPr>
              <a:t>lvalue</a:t>
            </a:r>
            <a:r>
              <a:rPr lang="en-US" altLang="zh-CN" sz="2800" dirty="0">
                <a:latin typeface="Arial" panose="020B0604020202020204" pitchFamily="34" charset="0"/>
              </a:rPr>
              <a:t> or </a:t>
            </a:r>
            <a:r>
              <a:rPr lang="en-US" altLang="zh-CN" sz="2800" dirty="0" err="1">
                <a:latin typeface="Arial" panose="020B0604020202020204" pitchFamily="34" charset="0"/>
              </a:rPr>
              <a:t>xvalue</a:t>
            </a:r>
            <a:r>
              <a:rPr lang="en-US" altLang="zh-CN" sz="2800" dirty="0">
                <a:latin typeface="Arial" panose="020B0604020202020204" pitchFamily="34" charset="0"/>
              </a:rPr>
              <a:t>.</a:t>
            </a:r>
          </a:p>
          <a:p>
            <a:pPr marL="514350" lvl="0" indent="-514350" eaLnBrk="0" fontAlgn="base" hangingPunct="0">
              <a:spcBef>
                <a:spcPct val="0"/>
              </a:spcBef>
              <a:spcAft>
                <a:spcPct val="0"/>
              </a:spcAft>
              <a:buAutoNum type="arabicPeriod"/>
            </a:pPr>
            <a:endParaRPr lang="en-US" altLang="zh-CN" sz="2800" dirty="0">
              <a:latin typeface="Arial" panose="020B0604020202020204" pitchFamily="34" charset="0"/>
            </a:endParaRPr>
          </a:p>
          <a:p>
            <a:pPr lvl="0" eaLnBrk="0" fontAlgn="base" hangingPunct="0">
              <a:spcBef>
                <a:spcPct val="0"/>
              </a:spcBef>
              <a:spcAft>
                <a:spcPct val="0"/>
              </a:spcAft>
            </a:pPr>
            <a:r>
              <a:rPr lang="en-US" altLang="zh-CN" sz="2800" dirty="0">
                <a:latin typeface="Arial" panose="020B0604020202020204" pitchFamily="34" charset="0"/>
              </a:rPr>
              <a:t>2. </a:t>
            </a:r>
            <a:r>
              <a:rPr lang="en-US" altLang="zh-CN" sz="2800" dirty="0" err="1">
                <a:latin typeface="Arial" panose="020B0604020202020204" pitchFamily="34" charset="0"/>
              </a:rPr>
              <a:t>glvalue</a:t>
            </a:r>
            <a:r>
              <a:rPr lang="en-US" altLang="zh-CN" sz="2800" dirty="0">
                <a:latin typeface="Arial" panose="020B0604020202020204" pitchFamily="34" charset="0"/>
              </a:rPr>
              <a:t> </a:t>
            </a:r>
            <a:r>
              <a:rPr lang="zh-CN" altLang="en-US" sz="2800" dirty="0">
                <a:latin typeface="Arial" panose="020B0604020202020204" pitchFamily="34" charset="0"/>
              </a:rPr>
              <a:t>可以通过左值到右值、数组到指针或函数到指针的方式隐式转换为 </a:t>
            </a:r>
            <a:r>
              <a:rPr lang="en-US" altLang="zh-CN" sz="2800" dirty="0" err="1">
                <a:latin typeface="Arial" panose="020B0604020202020204" pitchFamily="34" charset="0"/>
              </a:rPr>
              <a:t>prvalue</a:t>
            </a:r>
            <a:endParaRPr lang="en-US" altLang="zh-CN" sz="2800" dirty="0">
              <a:latin typeface="Arial" panose="020B0604020202020204" pitchFamily="34" charset="0"/>
            </a:endParaRPr>
          </a:p>
          <a:p>
            <a:pPr lvl="0" eaLnBrk="0" fontAlgn="base" hangingPunct="0">
              <a:spcBef>
                <a:spcPct val="0"/>
              </a:spcBef>
              <a:spcAft>
                <a:spcPct val="0"/>
              </a:spcAft>
            </a:pPr>
            <a:endParaRPr lang="en-US" altLang="zh-CN" sz="2800" dirty="0">
              <a:latin typeface="Arial" panose="020B0604020202020204" pitchFamily="34" charset="0"/>
            </a:endParaRPr>
          </a:p>
          <a:p>
            <a:pPr lvl="0" eaLnBrk="0" fontAlgn="base" hangingPunct="0">
              <a:spcBef>
                <a:spcPct val="0"/>
              </a:spcBef>
              <a:spcAft>
                <a:spcPct val="0"/>
              </a:spcAft>
            </a:pPr>
            <a:r>
              <a:rPr lang="en-US" altLang="zh-CN" sz="2800" dirty="0">
                <a:latin typeface="Arial" panose="020B0604020202020204" pitchFamily="34" charset="0"/>
              </a:rPr>
              <a:t>3. </a:t>
            </a:r>
            <a:r>
              <a:rPr lang="zh-CN" altLang="en-US" sz="2800" dirty="0">
                <a:latin typeface="Arial" panose="020B0604020202020204" pitchFamily="34" charset="0"/>
              </a:rPr>
              <a:t>可以是动态类型</a:t>
            </a:r>
            <a:endParaRPr lang="en-US" altLang="zh-CN" sz="2800" dirty="0">
              <a:latin typeface="Arial" panose="020B0604020202020204" pitchFamily="34" charset="0"/>
            </a:endParaRPr>
          </a:p>
          <a:p>
            <a:pPr lvl="0" eaLnBrk="0" fontAlgn="base" hangingPunct="0">
              <a:spcBef>
                <a:spcPct val="0"/>
              </a:spcBef>
              <a:spcAft>
                <a:spcPct val="0"/>
              </a:spcAft>
            </a:pPr>
            <a:endParaRPr lang="zh-CN" altLang="en-US" sz="2800" dirty="0">
              <a:latin typeface="Arial" panose="020B0604020202020204" pitchFamily="34" charset="0"/>
            </a:endParaRPr>
          </a:p>
          <a:p>
            <a:pPr lvl="0" eaLnBrk="0" fontAlgn="base" hangingPunct="0">
              <a:spcBef>
                <a:spcPct val="0"/>
              </a:spcBef>
              <a:spcAft>
                <a:spcPct val="0"/>
              </a:spcAft>
            </a:pPr>
            <a:r>
              <a:rPr lang="en-US" altLang="zh-CN" sz="2800" dirty="0">
                <a:latin typeface="Arial" panose="020B0604020202020204" pitchFamily="34" charset="0"/>
              </a:rPr>
              <a:t>4. </a:t>
            </a:r>
            <a:r>
              <a:rPr lang="zh-CN" altLang="en-US" sz="2800" dirty="0">
                <a:latin typeface="Arial" panose="020B0604020202020204" pitchFamily="34" charset="0"/>
              </a:rPr>
              <a:t>可以是未完成的类型</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24356711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rlvalue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1211807" y="998503"/>
            <a:ext cx="9768386" cy="431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000" b="0" u="none" strike="noStrike" cap="none" normalizeH="0" baseline="0" dirty="0">
              <a:ln>
                <a:noFill/>
              </a:ln>
              <a:solidFill>
                <a:schemeClr val="tx1"/>
              </a:solidFill>
              <a:effectLst/>
              <a:latin typeface="Arial" panose="020B0604020202020204" pitchFamily="34" charset="0"/>
            </a:endParaRPr>
          </a:p>
          <a:p>
            <a:pPr marL="457200" lvl="0" indent="-457200" eaLnBrk="0" fontAlgn="base" hangingPunct="0">
              <a:spcBef>
                <a:spcPct val="0"/>
              </a:spcBef>
              <a:spcAft>
                <a:spcPct val="0"/>
              </a:spcAft>
              <a:buAutoNum type="arabicPeriod"/>
            </a:pPr>
            <a:r>
              <a:rPr kumimoji="0" lang="zh-CN" altLang="zh-CN" sz="2800" b="0" u="none" strike="noStrike" cap="none" normalizeH="0" baseline="0" dirty="0">
                <a:ln>
                  <a:noFill/>
                </a:ln>
                <a:solidFill>
                  <a:srgbClr val="333333"/>
                </a:solidFill>
                <a:effectLst/>
                <a:latin typeface="Arial" panose="020B0604020202020204" pitchFamily="34" charset="0"/>
                <a:ea typeface="Open Sans"/>
              </a:rPr>
              <a:t>An rvalue expres</a:t>
            </a:r>
            <a:r>
              <a:rPr lang="en-US" altLang="zh-CN" sz="2800" dirty="0">
                <a:solidFill>
                  <a:srgbClr val="333333"/>
                </a:solidFill>
                <a:latin typeface="Arial" panose="020B0604020202020204" pitchFamily="34" charset="0"/>
                <a:ea typeface="Open Sans"/>
              </a:rPr>
              <a:t>- An </a:t>
            </a:r>
            <a:r>
              <a:rPr lang="en-US" altLang="zh-CN" sz="2800" dirty="0" err="1">
                <a:solidFill>
                  <a:srgbClr val="333333"/>
                </a:solidFill>
                <a:latin typeface="Arial" panose="020B0604020202020204" pitchFamily="34" charset="0"/>
                <a:ea typeface="Open Sans"/>
              </a:rPr>
              <a:t>rvalue</a:t>
            </a:r>
            <a:r>
              <a:rPr lang="en-US" altLang="zh-CN" sz="2800" dirty="0">
                <a:solidFill>
                  <a:srgbClr val="333333"/>
                </a:solidFill>
                <a:latin typeface="Arial" panose="020B0604020202020204" pitchFamily="34" charset="0"/>
                <a:ea typeface="Open Sans"/>
              </a:rPr>
              <a:t> expression is either </a:t>
            </a:r>
            <a:r>
              <a:rPr lang="en-US" altLang="zh-CN" sz="2800" dirty="0" err="1">
                <a:solidFill>
                  <a:srgbClr val="333333"/>
                </a:solidFill>
                <a:latin typeface="Arial" panose="020B0604020202020204" pitchFamily="34" charset="0"/>
                <a:ea typeface="Open Sans"/>
              </a:rPr>
              <a:t>prvalue</a:t>
            </a:r>
            <a:r>
              <a:rPr lang="en-US" altLang="zh-CN" sz="2800" dirty="0">
                <a:solidFill>
                  <a:srgbClr val="333333"/>
                </a:solidFill>
                <a:latin typeface="Arial" panose="020B0604020202020204" pitchFamily="34" charset="0"/>
                <a:ea typeface="Open Sans"/>
              </a:rPr>
              <a:t> or </a:t>
            </a:r>
            <a:r>
              <a:rPr lang="en-US" altLang="zh-CN" sz="2800" dirty="0" err="1">
                <a:solidFill>
                  <a:srgbClr val="333333"/>
                </a:solidFill>
                <a:latin typeface="Arial" panose="020B0604020202020204" pitchFamily="34" charset="0"/>
                <a:ea typeface="Open Sans"/>
              </a:rPr>
              <a:t>xvalue</a:t>
            </a:r>
            <a:r>
              <a:rPr lang="en-US" altLang="zh-CN" sz="2800" dirty="0">
                <a:solidFill>
                  <a:srgbClr val="333333"/>
                </a:solidFill>
                <a:latin typeface="Arial" panose="020B0604020202020204" pitchFamily="34" charset="0"/>
                <a:ea typeface="Open Sans"/>
              </a:rPr>
              <a:t>.</a:t>
            </a:r>
          </a:p>
          <a:p>
            <a:pPr marL="457200" lvl="0" indent="-457200" eaLnBrk="0" fontAlgn="base" hangingPunct="0">
              <a:spcBef>
                <a:spcPct val="0"/>
              </a:spcBef>
              <a:spcAft>
                <a:spcPct val="0"/>
              </a:spcAft>
              <a:buAutoNum type="arabicPeriod"/>
            </a:pPr>
            <a:endParaRPr lang="en-US" altLang="zh-CN" sz="2800" dirty="0">
              <a:solidFill>
                <a:srgbClr val="333333"/>
              </a:solidFill>
              <a:latin typeface="Arial" panose="020B0604020202020204" pitchFamily="34" charset="0"/>
              <a:ea typeface="Open Sans"/>
            </a:endParaRPr>
          </a:p>
          <a:p>
            <a:pPr lvl="0" eaLnBrk="0" fontAlgn="base" hangingPunct="0">
              <a:spcBef>
                <a:spcPct val="0"/>
              </a:spcBef>
              <a:spcAft>
                <a:spcPct val="0"/>
              </a:spcAft>
            </a:pPr>
            <a:r>
              <a:rPr lang="en-US" altLang="zh-CN" sz="2800" dirty="0">
                <a:solidFill>
                  <a:srgbClr val="333333"/>
                </a:solidFill>
                <a:latin typeface="Arial" panose="020B0604020202020204" pitchFamily="34" charset="0"/>
                <a:ea typeface="Open Sans"/>
              </a:rPr>
              <a:t>2. </a:t>
            </a:r>
            <a:r>
              <a:rPr lang="zh-CN" altLang="en-US" sz="2800" dirty="0">
                <a:solidFill>
                  <a:srgbClr val="333333"/>
                </a:solidFill>
                <a:latin typeface="Arial" panose="020B0604020202020204" pitchFamily="34" charset="0"/>
                <a:ea typeface="Open Sans"/>
              </a:rPr>
              <a:t>不能取地址</a:t>
            </a:r>
            <a:endParaRPr lang="en-US" altLang="zh-CN" sz="2800" dirty="0">
              <a:solidFill>
                <a:srgbClr val="333333"/>
              </a:solidFill>
              <a:latin typeface="Arial" panose="020B0604020202020204" pitchFamily="34" charset="0"/>
              <a:ea typeface="Open Sans"/>
            </a:endParaRPr>
          </a:p>
          <a:p>
            <a:pPr lvl="0" eaLnBrk="0" fontAlgn="base" hangingPunct="0">
              <a:spcBef>
                <a:spcPct val="0"/>
              </a:spcBef>
              <a:spcAft>
                <a:spcPct val="0"/>
              </a:spcAft>
            </a:pPr>
            <a:endParaRPr lang="zh-CN" altLang="en-US" sz="2800" dirty="0">
              <a:solidFill>
                <a:srgbClr val="333333"/>
              </a:solidFill>
              <a:latin typeface="Arial" panose="020B0604020202020204" pitchFamily="34" charset="0"/>
              <a:ea typeface="Open Sans"/>
            </a:endParaRPr>
          </a:p>
          <a:p>
            <a:pPr lvl="0" eaLnBrk="0" fontAlgn="base" hangingPunct="0">
              <a:spcBef>
                <a:spcPct val="0"/>
              </a:spcBef>
              <a:spcAft>
                <a:spcPct val="0"/>
              </a:spcAft>
            </a:pPr>
            <a:r>
              <a:rPr lang="en-US" altLang="zh-CN" sz="2800" dirty="0">
                <a:solidFill>
                  <a:srgbClr val="333333"/>
                </a:solidFill>
                <a:latin typeface="Arial" panose="020B0604020202020204" pitchFamily="34" charset="0"/>
                <a:ea typeface="Open Sans"/>
              </a:rPr>
              <a:t>3. </a:t>
            </a:r>
            <a:r>
              <a:rPr lang="zh-CN" altLang="en-US" sz="2800" dirty="0">
                <a:solidFill>
                  <a:srgbClr val="333333"/>
                </a:solidFill>
                <a:latin typeface="Arial" panose="020B0604020202020204" pitchFamily="34" charset="0"/>
                <a:ea typeface="Open Sans"/>
              </a:rPr>
              <a:t>不能用在等号和组合类型运算符的左边</a:t>
            </a:r>
            <a:endParaRPr lang="en-US" altLang="zh-CN" sz="2800" dirty="0">
              <a:solidFill>
                <a:srgbClr val="333333"/>
              </a:solidFill>
              <a:latin typeface="Arial" panose="020B0604020202020204" pitchFamily="34" charset="0"/>
              <a:ea typeface="Open Sans"/>
            </a:endParaRPr>
          </a:p>
          <a:p>
            <a:pPr lvl="0" eaLnBrk="0" fontAlgn="base" hangingPunct="0">
              <a:spcBef>
                <a:spcPct val="0"/>
              </a:spcBef>
              <a:spcAft>
                <a:spcPct val="0"/>
              </a:spcAft>
            </a:pPr>
            <a:endParaRPr lang="zh-CN" altLang="en-US" sz="2800" dirty="0">
              <a:solidFill>
                <a:srgbClr val="333333"/>
              </a:solidFill>
              <a:latin typeface="Arial" panose="020B0604020202020204" pitchFamily="34" charset="0"/>
              <a:ea typeface="Open Sans"/>
            </a:endParaRPr>
          </a:p>
          <a:p>
            <a:pPr lvl="0" eaLnBrk="0" fontAlgn="base" hangingPunct="0">
              <a:spcBef>
                <a:spcPct val="0"/>
              </a:spcBef>
              <a:spcAft>
                <a:spcPct val="0"/>
              </a:spcAft>
            </a:pPr>
            <a:r>
              <a:rPr lang="en-US" altLang="zh-CN" sz="2800" dirty="0">
                <a:solidFill>
                  <a:srgbClr val="333333"/>
                </a:solidFill>
                <a:latin typeface="Arial" panose="020B0604020202020204" pitchFamily="34" charset="0"/>
                <a:ea typeface="Open Sans"/>
              </a:rPr>
              <a:t>4. </a:t>
            </a:r>
            <a:r>
              <a:rPr lang="zh-CN" altLang="en-US" sz="2800" dirty="0">
                <a:solidFill>
                  <a:srgbClr val="333333"/>
                </a:solidFill>
                <a:latin typeface="Arial" panose="020B0604020202020204" pitchFamily="34" charset="0"/>
                <a:ea typeface="Open Sans"/>
              </a:rPr>
              <a:t>移动构造函数的参数类型</a:t>
            </a:r>
            <a:endParaRPr kumimoji="0" lang="zh-CN" altLang="zh-CN" sz="2800" b="0" u="none" strike="noStrike" cap="none" normalizeH="0" baseline="0" dirty="0">
              <a:ln>
                <a:noFill/>
              </a:ln>
              <a:solidFill>
                <a:srgbClr val="333333"/>
              </a:solidFill>
              <a:effectLst/>
              <a:latin typeface="Arial" panose="020B0604020202020204" pitchFamily="34" charset="0"/>
              <a:ea typeface="Open Sans"/>
            </a:endParaRPr>
          </a:p>
        </p:txBody>
      </p:sp>
    </p:spTree>
    <p:custDataLst>
      <p:tags r:id="rId1"/>
    </p:custDataLst>
    <p:extLst>
      <p:ext uri="{BB962C8B-B14F-4D97-AF65-F5344CB8AC3E}">
        <p14:creationId xmlns:p14="http://schemas.microsoft.com/office/powerpoint/2010/main" val="83606337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p:cNvSpPr/>
          <p:nvPr/>
        </p:nvSpPr>
        <p:spPr>
          <a:xfrm>
            <a:off x="4268788" y="147891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75906" y="2724487"/>
            <a:ext cx="4238917" cy="1015663"/>
          </a:xfrm>
          <a:prstGeom prst="rect">
            <a:avLst/>
          </a:prstGeom>
          <a:noFill/>
        </p:spPr>
        <p:txBody>
          <a:bodyPr wrap="none" rtlCol="0">
            <a:spAutoFit/>
          </a:bodyPr>
          <a:lstStyle/>
          <a:p>
            <a:pPr algn="l"/>
            <a:r>
              <a:rPr lang="en-US" altLang="zh-CN" sz="6000" dirty="0">
                <a:solidFill>
                  <a:srgbClr val="26476A"/>
                </a:solidFill>
                <a:latin typeface="汉仪中宋S" panose="00020600040101010101" charset="-122"/>
                <a:ea typeface="汉仪中宋S" panose="00020600040101010101" charset="-122"/>
              </a:rPr>
              <a:t>std::move()</a:t>
            </a:r>
            <a:endParaRPr lang="zh-CN" altLang="en-US" sz="6000" dirty="0">
              <a:solidFill>
                <a:srgbClr val="26476A"/>
              </a:solidFill>
              <a:latin typeface="汉仪中宋S" panose="00020600040101010101" charset="-122"/>
              <a:ea typeface="汉仪中宋S" panose="00020600040101010101" charset="-122"/>
            </a:endParaRPr>
          </a:p>
        </p:txBody>
      </p:sp>
      <p:sp>
        <p:nvSpPr>
          <p:cNvPr id="7" name="文本框 6"/>
          <p:cNvSpPr txBox="1"/>
          <p:nvPr/>
        </p:nvSpPr>
        <p:spPr>
          <a:xfrm>
            <a:off x="5649595" y="4051935"/>
            <a:ext cx="892810" cy="768350"/>
          </a:xfrm>
          <a:prstGeom prst="rect">
            <a:avLst/>
          </a:prstGeom>
          <a:noFill/>
        </p:spPr>
        <p:txBody>
          <a:bodyPr wrap="square" rtlCol="0">
            <a:spAutoFit/>
          </a:bodyPr>
          <a:lstStyle/>
          <a:p>
            <a:r>
              <a:rPr lang="en-US" altLang="zh-CN" sz="4400" dirty="0">
                <a:solidFill>
                  <a:srgbClr val="26476A"/>
                </a:solidFill>
                <a:latin typeface="汉仪中宋S" panose="00020600040101010101" charset="-122"/>
                <a:ea typeface="汉仪中宋S" panose="00020600040101010101" charset="-122"/>
              </a:rPr>
              <a:t>02</a:t>
            </a:r>
          </a:p>
        </p:txBody>
      </p:sp>
    </p:spTree>
    <p:custDataLst>
      <p:tags r:id="rId1"/>
    </p:custDataLst>
    <p:extLst>
      <p:ext uri="{BB962C8B-B14F-4D97-AF65-F5344CB8AC3E}">
        <p14:creationId xmlns:p14="http://schemas.microsoft.com/office/powerpoint/2010/main" val="244903012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807033" cy="461665"/>
          </a:xfrm>
          <a:prstGeom prst="rect">
            <a:avLst/>
          </a:prstGeom>
          <a:noFill/>
        </p:spPr>
        <p:txBody>
          <a:bodyPr wrap="none" rtlCol="0">
            <a:spAutoFit/>
          </a:bodyPr>
          <a:lstStyle/>
          <a:p>
            <a:pPr algn="l"/>
            <a:r>
              <a:rPr lang="en-US" altLang="zh-CN" sz="2400" dirty="0">
                <a:solidFill>
                  <a:srgbClr val="26476A"/>
                </a:solidFill>
                <a:latin typeface="汉仪中宋S" panose="00020600040101010101" charset="-122"/>
                <a:ea typeface="汉仪中宋S" panose="00020600040101010101" charset="-122"/>
              </a:rPr>
              <a:t>std::move()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26093" y="1387401"/>
            <a:ext cx="5753868" cy="4061946"/>
          </a:xfrm>
          <a:prstGeom prst="rect">
            <a:avLst/>
          </a:prstGeom>
          <a:noFill/>
        </p:spPr>
        <p:txBody>
          <a:bodyPr wrap="square" rtlCol="0" anchor="t">
            <a:spAutoFit/>
          </a:bodyPr>
          <a:lstStyle/>
          <a:p>
            <a:pPr marL="228600" indent="-228600" algn="l">
              <a:lnSpc>
                <a:spcPct val="130000"/>
              </a:lnSpc>
              <a:spcBef>
                <a:spcPts val="0"/>
              </a:spcBef>
              <a:spcAft>
                <a:spcPts val="0"/>
              </a:spcAft>
              <a:buAutoNum type="arabicPeriod"/>
            </a:pPr>
            <a:r>
              <a:rPr lang="zh-CN" altLang="en-US" sz="2000" dirty="0">
                <a:latin typeface="+mn-ea"/>
              </a:rPr>
              <a:t>内部使用</a:t>
            </a:r>
            <a:r>
              <a:rPr lang="en-US" altLang="zh-CN" sz="2000" dirty="0" err="1">
                <a:latin typeface="+mn-ea"/>
              </a:rPr>
              <a:t>remove_reference</a:t>
            </a:r>
            <a:r>
              <a:rPr lang="zh-CN" altLang="en-US" sz="2000" dirty="0">
                <a:latin typeface="+mn-ea"/>
              </a:rPr>
              <a:t>，去除类型的引用部分</a:t>
            </a:r>
            <a:endParaRPr lang="en-US" altLang="zh-CN" sz="2000" dirty="0">
              <a:latin typeface="+mn-ea"/>
            </a:endParaRPr>
          </a:p>
          <a:p>
            <a:pPr marL="228600" indent="-228600" algn="l">
              <a:lnSpc>
                <a:spcPct val="130000"/>
              </a:lnSpc>
              <a:spcBef>
                <a:spcPts val="0"/>
              </a:spcBef>
              <a:spcAft>
                <a:spcPts val="0"/>
              </a:spcAft>
              <a:buAutoNum type="arabicPeriod"/>
            </a:pPr>
            <a:r>
              <a:rPr lang="zh-CN" altLang="en-US" sz="2000" dirty="0">
                <a:latin typeface="+mn-ea"/>
              </a:rPr>
              <a:t>用</a:t>
            </a:r>
            <a:r>
              <a:rPr lang="en-US" altLang="zh-CN" sz="2000" dirty="0" err="1">
                <a:latin typeface="+mn-ea"/>
              </a:rPr>
              <a:t>static_cast</a:t>
            </a:r>
            <a:r>
              <a:rPr lang="zh-CN" altLang="en-US" sz="2000" dirty="0">
                <a:latin typeface="+mn-ea"/>
              </a:rPr>
              <a:t>转换为</a:t>
            </a:r>
            <a:r>
              <a:rPr lang="en-US" altLang="zh-CN" sz="2000" dirty="0">
                <a:latin typeface="+mn-ea"/>
              </a:rPr>
              <a:t>std::</a:t>
            </a:r>
            <a:r>
              <a:rPr lang="en-US" altLang="zh-CN" sz="2000" dirty="0" err="1">
                <a:latin typeface="+mn-ea"/>
              </a:rPr>
              <a:t>remove_reference</a:t>
            </a:r>
            <a:r>
              <a:rPr lang="en-US" altLang="zh-CN" sz="2000" dirty="0">
                <a:latin typeface="+mn-ea"/>
              </a:rPr>
              <a:t>&lt;_</a:t>
            </a:r>
            <a:r>
              <a:rPr lang="en-US" altLang="zh-CN" sz="2000" dirty="0" err="1">
                <a:latin typeface="+mn-ea"/>
              </a:rPr>
              <a:t>Tp</a:t>
            </a:r>
            <a:r>
              <a:rPr lang="en-US" altLang="zh-CN" sz="2000" dirty="0">
                <a:latin typeface="+mn-ea"/>
              </a:rPr>
              <a:t>&gt;&amp;&amp;</a:t>
            </a:r>
            <a:r>
              <a:rPr lang="zh-CN" altLang="en-US" sz="2000" dirty="0">
                <a:latin typeface="+mn-ea"/>
              </a:rPr>
              <a:t>类型</a:t>
            </a:r>
            <a:endParaRPr lang="en-US" altLang="zh-CN" sz="2000" dirty="0">
              <a:latin typeface="+mn-ea"/>
            </a:endParaRPr>
          </a:p>
          <a:p>
            <a:pPr marL="228600" indent="-228600">
              <a:lnSpc>
                <a:spcPct val="130000"/>
              </a:lnSpc>
              <a:buAutoNum type="arabicPeriod"/>
            </a:pPr>
            <a:r>
              <a:rPr lang="zh-CN" altLang="en-US" sz="2000" dirty="0">
                <a:latin typeface="+mn-ea"/>
              </a:rPr>
              <a:t>使用引用折叠：所有的引用折叠最终都代表一个引用，要么是左值引用，要么是右值引用。</a:t>
            </a:r>
            <a:endParaRPr lang="en-US" altLang="zh-CN" sz="2000" dirty="0">
              <a:latin typeface="+mn-ea"/>
            </a:endParaRPr>
          </a:p>
          <a:p>
            <a:pPr marL="228600" indent="-228600">
              <a:lnSpc>
                <a:spcPct val="130000"/>
              </a:lnSpc>
              <a:buAutoNum type="arabicPeriod"/>
            </a:pPr>
            <a:r>
              <a:rPr lang="zh-CN" altLang="en-US" sz="2000" dirty="0">
                <a:latin typeface="+mn-ea"/>
              </a:rPr>
              <a:t>规则就是：如果任一引用为左值引用，则结果为左值引用。否则（即两个都是右值引用），结果为右值引用。</a:t>
            </a:r>
          </a:p>
          <a:p>
            <a:pPr algn="l">
              <a:lnSpc>
                <a:spcPct val="130000"/>
              </a:lnSpc>
              <a:spcBef>
                <a:spcPts val="0"/>
              </a:spcBef>
              <a:spcAft>
                <a:spcPts val="0"/>
              </a:spcAft>
            </a:pPr>
            <a:endParaRPr lang="zh-CN" altLang="en-US" sz="2000" dirty="0">
              <a:latin typeface="+mn-ea"/>
            </a:endParaRPr>
          </a:p>
        </p:txBody>
      </p:sp>
      <p:sp>
        <p:nvSpPr>
          <p:cNvPr id="7" name="Rectangle 1">
            <a:extLst>
              <a:ext uri="{FF2B5EF4-FFF2-40B4-BE49-F238E27FC236}">
                <a16:creationId xmlns:a16="http://schemas.microsoft.com/office/drawing/2014/main" id="{594D430E-AE3B-48AD-8836-2696F5D8E36A}"/>
              </a:ext>
            </a:extLst>
          </p:cNvPr>
          <p:cNvSpPr>
            <a:spLocks noChangeArrowheads="1"/>
          </p:cNvSpPr>
          <p:nvPr/>
        </p:nvSpPr>
        <p:spPr bwMode="auto">
          <a:xfrm>
            <a:off x="187057" y="688292"/>
            <a:ext cx="4625521" cy="68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dirty="0">
                <a:ln>
                  <a:noFill/>
                </a:ln>
                <a:solidFill>
                  <a:schemeClr val="tx1"/>
                </a:solidFill>
                <a:effectLst/>
                <a:latin typeface="Arial" panose="020B0604020202020204" pitchFamily="34" charset="0"/>
              </a:rPr>
              <a:t>将一个左值转换为右值引用</a:t>
            </a:r>
            <a:endParaRPr kumimoji="0" lang="zh-CN" altLang="zh-CN" sz="2800" b="0" i="0" u="none" strike="noStrike" cap="none" normalizeH="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CE63FFAD-64CB-49ED-9835-A00823132752}"/>
              </a:ext>
            </a:extLst>
          </p:cNvPr>
          <p:cNvPicPr>
            <a:picLocks noChangeAspect="1"/>
          </p:cNvPicPr>
          <p:nvPr/>
        </p:nvPicPr>
        <p:blipFill>
          <a:blip r:embed="rId4"/>
          <a:stretch>
            <a:fillRect/>
          </a:stretch>
        </p:blipFill>
        <p:spPr>
          <a:xfrm>
            <a:off x="6312040" y="884357"/>
            <a:ext cx="4515398" cy="3398687"/>
          </a:xfrm>
          <a:prstGeom prst="rect">
            <a:avLst/>
          </a:prstGeom>
        </p:spPr>
      </p:pic>
      <p:pic>
        <p:nvPicPr>
          <p:cNvPr id="5" name="图片 4">
            <a:extLst>
              <a:ext uri="{FF2B5EF4-FFF2-40B4-BE49-F238E27FC236}">
                <a16:creationId xmlns:a16="http://schemas.microsoft.com/office/drawing/2014/main" id="{795CA109-C86B-405D-A261-4442B775A7A2}"/>
              </a:ext>
            </a:extLst>
          </p:cNvPr>
          <p:cNvPicPr>
            <a:picLocks noChangeAspect="1"/>
          </p:cNvPicPr>
          <p:nvPr/>
        </p:nvPicPr>
        <p:blipFill>
          <a:blip r:embed="rId5"/>
          <a:stretch>
            <a:fillRect/>
          </a:stretch>
        </p:blipFill>
        <p:spPr>
          <a:xfrm>
            <a:off x="273050" y="5289479"/>
            <a:ext cx="10723808" cy="1183076"/>
          </a:xfrm>
          <a:prstGeom prst="rect">
            <a:avLst/>
          </a:prstGeom>
        </p:spPr>
      </p:pic>
      <p:sp>
        <p:nvSpPr>
          <p:cNvPr id="8" name="Rectangle 2">
            <a:extLst>
              <a:ext uri="{FF2B5EF4-FFF2-40B4-BE49-F238E27FC236}">
                <a16:creationId xmlns:a16="http://schemas.microsoft.com/office/drawing/2014/main" id="{B5B6DF47-20DC-4F8A-8F35-B1D734459E19}"/>
              </a:ext>
            </a:extLst>
          </p:cNvPr>
          <p:cNvSpPr>
            <a:spLocks noChangeArrowheads="1"/>
          </p:cNvSpPr>
          <p:nvPr/>
        </p:nvSpPr>
        <p:spPr bwMode="auto">
          <a:xfrm>
            <a:off x="1954975" y="4653303"/>
            <a:ext cx="9342806" cy="30777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2000" dirty="0">
                <a:solidFill>
                  <a:srgbClr val="121212"/>
                </a:solidFill>
                <a:latin typeface="Arial Unicode MS"/>
                <a:ea typeface="Menlo"/>
              </a:rPr>
              <a:t>int&amp; &amp;&amp;</a:t>
            </a:r>
            <a:r>
              <a:rPr lang="zh-CN" altLang="en-US" sz="2000" dirty="0">
                <a:solidFill>
                  <a:srgbClr val="121212"/>
                </a:solidFill>
                <a:latin typeface="Arial Unicode MS"/>
                <a:ea typeface="Menlo"/>
              </a:rPr>
              <a:t>等价于</a:t>
            </a:r>
            <a:r>
              <a:rPr lang="en-US" altLang="zh-CN" sz="2000" dirty="0">
                <a:solidFill>
                  <a:srgbClr val="121212"/>
                </a:solidFill>
                <a:latin typeface="Arial Unicode MS"/>
                <a:ea typeface="Menlo"/>
              </a:rPr>
              <a:t>int &amp;</a:t>
            </a:r>
            <a:r>
              <a:rPr lang="zh-CN" altLang="en-US" sz="2000" dirty="0">
                <a:solidFill>
                  <a:srgbClr val="121212"/>
                </a:solidFill>
                <a:latin typeface="Arial Unicode MS"/>
                <a:ea typeface="Menlo"/>
              </a:rPr>
              <a:t>。</a:t>
            </a:r>
            <a:r>
              <a:rPr lang="en-US" altLang="zh-CN" sz="2000" dirty="0">
                <a:solidFill>
                  <a:srgbClr val="121212"/>
                </a:solidFill>
                <a:latin typeface="Arial Unicode MS"/>
                <a:ea typeface="Menlo"/>
              </a:rPr>
              <a:t>void </a:t>
            </a:r>
            <a:r>
              <a:rPr lang="en-US" altLang="zh-CN" sz="2000" dirty="0" err="1">
                <a:solidFill>
                  <a:srgbClr val="121212"/>
                </a:solidFill>
                <a:latin typeface="Arial Unicode MS"/>
                <a:ea typeface="Menlo"/>
              </a:rPr>
              <a:t>PrintType</a:t>
            </a:r>
            <a:r>
              <a:rPr lang="en-US" altLang="zh-CN" sz="2000" dirty="0">
                <a:solidFill>
                  <a:srgbClr val="121212"/>
                </a:solidFill>
                <a:latin typeface="Arial Unicode MS"/>
                <a:ea typeface="Menlo"/>
              </a:rPr>
              <a:t>(int&amp; &amp;&amp; param) == void </a:t>
            </a:r>
            <a:r>
              <a:rPr lang="en-US" altLang="zh-CN" sz="2000" dirty="0" err="1">
                <a:solidFill>
                  <a:srgbClr val="121212"/>
                </a:solidFill>
                <a:latin typeface="Arial Unicode MS"/>
                <a:ea typeface="Menlo"/>
              </a:rPr>
              <a:t>PrintType</a:t>
            </a:r>
            <a:r>
              <a:rPr lang="en-US" altLang="zh-CN" sz="2000" dirty="0">
                <a:solidFill>
                  <a:srgbClr val="121212"/>
                </a:solidFill>
                <a:latin typeface="Arial Unicode MS"/>
                <a:ea typeface="Menlo"/>
              </a:rPr>
              <a:t>(int&amp; param)</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38176955"/>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p:cNvSpPr/>
          <p:nvPr/>
        </p:nvSpPr>
        <p:spPr>
          <a:xfrm>
            <a:off x="4268788" y="147891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464149" y="2770038"/>
            <a:ext cx="3262432" cy="1015663"/>
          </a:xfrm>
          <a:prstGeom prst="rect">
            <a:avLst/>
          </a:prstGeom>
          <a:noFill/>
        </p:spPr>
        <p:txBody>
          <a:bodyPr wrap="none" rtlCol="0">
            <a:spAutoFit/>
          </a:bodyPr>
          <a:lstStyle/>
          <a:p>
            <a:pPr algn="l"/>
            <a:r>
              <a:rPr lang="zh-CN" altLang="en-US" sz="6000" dirty="0">
                <a:solidFill>
                  <a:srgbClr val="26476A"/>
                </a:solidFill>
                <a:latin typeface="汉仪中宋S" panose="00020600040101010101" charset="-122"/>
                <a:ea typeface="汉仪中宋S" panose="00020600040101010101" charset="-122"/>
              </a:rPr>
              <a:t>拷贝构造</a:t>
            </a:r>
          </a:p>
        </p:txBody>
      </p:sp>
      <p:sp>
        <p:nvSpPr>
          <p:cNvPr id="7" name="文本框 6"/>
          <p:cNvSpPr txBox="1"/>
          <p:nvPr/>
        </p:nvSpPr>
        <p:spPr>
          <a:xfrm>
            <a:off x="5649595" y="4051935"/>
            <a:ext cx="892810" cy="768350"/>
          </a:xfrm>
          <a:prstGeom prst="rect">
            <a:avLst/>
          </a:prstGeom>
          <a:noFill/>
        </p:spPr>
        <p:txBody>
          <a:bodyPr wrap="square" rtlCol="0">
            <a:spAutoFit/>
          </a:bodyPr>
          <a:lstStyle/>
          <a:p>
            <a:r>
              <a:rPr lang="en-US" altLang="zh-CN" sz="4400" dirty="0">
                <a:solidFill>
                  <a:srgbClr val="26476A"/>
                </a:solidFill>
                <a:latin typeface="汉仪中宋S" panose="00020600040101010101" charset="-122"/>
                <a:ea typeface="汉仪中宋S" panose="00020600040101010101" charset="-122"/>
              </a:rPr>
              <a:t>03</a:t>
            </a:r>
          </a:p>
        </p:txBody>
      </p:sp>
    </p:spTree>
    <p:custDataLst>
      <p:tags r:id="rId1"/>
    </p:custDataLst>
    <p:extLst>
      <p:ext uri="{BB962C8B-B14F-4D97-AF65-F5344CB8AC3E}">
        <p14:creationId xmlns:p14="http://schemas.microsoft.com/office/powerpoint/2010/main" val="201323623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拷贝构造函数</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692785" y="1061622"/>
            <a:ext cx="9768386" cy="579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eaLnBrk="0" fontAlgn="base" hangingPunct="0">
              <a:spcBef>
                <a:spcPct val="0"/>
              </a:spcBef>
              <a:spcAft>
                <a:spcPct val="0"/>
              </a:spcAft>
            </a:pPr>
            <a:r>
              <a:rPr kumimoji="0" lang="zh-CN" altLang="en-US" sz="4000" b="0" u="none" strike="noStrike" cap="none" normalizeH="0" baseline="0" dirty="0">
                <a:ln>
                  <a:noFill/>
                </a:ln>
                <a:solidFill>
                  <a:schemeClr val="tx1"/>
                </a:solidFill>
                <a:effectLst/>
                <a:latin typeface="Arial" panose="020B0604020202020204" pitchFamily="34" charset="0"/>
              </a:rPr>
              <a:t>第一个参数是自身类的引用，所有其他参数均有默认值。</a:t>
            </a:r>
            <a:r>
              <a:rPr lang="zh-CN" altLang="en-US" sz="4000" dirty="0">
                <a:latin typeface="Arial" panose="020B0604020202020204" pitchFamily="34" charset="0"/>
              </a:rPr>
              <a:t>逐个拷贝非</a:t>
            </a:r>
            <a:r>
              <a:rPr lang="en-US" altLang="zh-CN" sz="4000" dirty="0">
                <a:latin typeface="Arial" panose="020B0604020202020204" pitchFamily="34" charset="0"/>
              </a:rPr>
              <a:t>static</a:t>
            </a:r>
            <a:r>
              <a:rPr lang="zh-CN" altLang="en-US" sz="4000" dirty="0">
                <a:latin typeface="Arial" panose="020B0604020202020204" pitchFamily="34" charset="0"/>
              </a:rPr>
              <a:t>成员；内置类型成员直接拷贝，类成员调用类的拷贝构造函数</a:t>
            </a:r>
            <a:endParaRPr kumimoji="0" lang="en-US" altLang="zh-CN" sz="40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zh-CN" sz="40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4000" dirty="0">
                <a:latin typeface="Arial" panose="020B0604020202020204" pitchFamily="34" charset="0"/>
              </a:rPr>
              <a:t>合成拷贝构造函数：</a:t>
            </a:r>
            <a:r>
              <a:rPr kumimoji="0" lang="zh-CN" altLang="en-US" sz="4000" b="0" u="none" strike="noStrike" cap="none" normalizeH="0" baseline="0" dirty="0">
                <a:ln>
                  <a:noFill/>
                </a:ln>
                <a:solidFill>
                  <a:schemeClr val="tx1"/>
                </a:solidFill>
                <a:effectLst/>
                <a:latin typeface="Arial" panose="020B0604020202020204" pitchFamily="34" charset="0"/>
              </a:rPr>
              <a:t>我们自己未定义，编译器合成一个拷贝构造函数</a:t>
            </a:r>
            <a:r>
              <a:rPr lang="zh-CN" altLang="en-US" sz="4000" dirty="0">
                <a:latin typeface="Arial" panose="020B0604020202020204" pitchFamily="34" charset="0"/>
              </a:rPr>
              <a:t>。</a:t>
            </a:r>
            <a:endParaRPr lang="en-US" altLang="zh-CN" sz="4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4000" dirty="0">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FontTx/>
              <a:buAutoNum type="arabicPeriod"/>
              <a:tabLst/>
            </a:pPr>
            <a:endParaRPr kumimoji="0" lang="zh-CN" altLang="zh-CN" sz="4000" b="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9079476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拷贝构造函数</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273050" y="832149"/>
            <a:ext cx="5708015" cy="542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拷贝初始化：</a:t>
            </a:r>
            <a:r>
              <a:rPr lang="zh-CN" altLang="en-US" sz="2800" dirty="0">
                <a:latin typeface="Arial" panose="020B0604020202020204" pitchFamily="34" charset="0"/>
              </a:rPr>
              <a:t>将右侧运算对象拷贝到正在创建的对象中</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AutoNum type="arabicPeriod"/>
              <a:tabLst/>
            </a:pPr>
            <a:r>
              <a:rPr kumimoji="0" lang="zh-CN" altLang="en-US" sz="2800" b="0" u="none" strike="noStrike" cap="none" normalizeH="0" baseline="0" dirty="0">
                <a:ln>
                  <a:noFill/>
                </a:ln>
                <a:solidFill>
                  <a:schemeClr val="tx1"/>
                </a:solidFill>
                <a:effectLst/>
                <a:latin typeface="Arial" panose="020B0604020202020204" pitchFamily="34" charset="0"/>
              </a:rPr>
              <a:t>用</a:t>
            </a:r>
            <a:r>
              <a:rPr lang="zh-CN" altLang="en-US" sz="2800" dirty="0">
                <a:latin typeface="Arial" panose="020B0604020202020204" pitchFamily="34" charset="0"/>
              </a:rPr>
              <a:t>“</a:t>
            </a:r>
            <a:r>
              <a:rPr lang="en-US" altLang="zh-CN" sz="2800" dirty="0">
                <a:latin typeface="Arial" panose="020B0604020202020204" pitchFamily="34" charset="0"/>
              </a:rPr>
              <a:t>=</a:t>
            </a:r>
            <a:r>
              <a:rPr lang="zh-CN" altLang="en-US" sz="2800" dirty="0">
                <a:latin typeface="Arial" panose="020B0604020202020204" pitchFamily="34" charset="0"/>
              </a:rPr>
              <a:t>”定义变量</a:t>
            </a:r>
            <a:endParaRPr lang="en-US" altLang="zh-CN" sz="2800" dirty="0">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AutoNum type="arabicPeriod"/>
              <a:tabLst/>
            </a:pPr>
            <a:r>
              <a:rPr kumimoji="0" lang="zh-CN" altLang="en-US" sz="2800" b="0" u="none" strike="noStrike" cap="none" normalizeH="0" baseline="0" dirty="0">
                <a:ln>
                  <a:noFill/>
                </a:ln>
                <a:solidFill>
                  <a:schemeClr val="tx1"/>
                </a:solidFill>
                <a:effectLst/>
                <a:latin typeface="Arial" panose="020B0604020202020204" pitchFamily="34" charset="0"/>
              </a:rPr>
              <a:t>将一个对象作为实参传递给一个非引用类型的实参</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AutoNum type="arabicPeriod"/>
              <a:tabLst/>
            </a:pPr>
            <a:r>
              <a:rPr lang="zh-CN" altLang="en-US" sz="2800" dirty="0">
                <a:latin typeface="Arial" panose="020B0604020202020204" pitchFamily="34" charset="0"/>
              </a:rPr>
              <a:t>从一个返回类型是非引用类型的函数返回一个对象</a:t>
            </a:r>
            <a:endParaRPr lang="en-US" altLang="zh-CN" sz="2800" dirty="0">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AutoNum type="arabicPeriod"/>
              <a:tabLst/>
            </a:pPr>
            <a:r>
              <a:rPr kumimoji="0" lang="zh-CN" altLang="en-US" sz="2800" b="0" u="none" strike="noStrike" cap="none" normalizeH="0" baseline="0" dirty="0">
                <a:ln>
                  <a:noFill/>
                </a:ln>
                <a:solidFill>
                  <a:schemeClr val="tx1"/>
                </a:solidFill>
                <a:effectLst/>
                <a:latin typeface="Arial" panose="020B0604020202020204" pitchFamily="34" charset="0"/>
              </a:rPr>
              <a:t>用“</a:t>
            </a:r>
            <a:r>
              <a:rPr kumimoji="0" lang="en-US" altLang="zh-CN" sz="2800" b="0" u="none" strike="noStrike" cap="none" normalizeH="0" baseline="0" dirty="0">
                <a:ln>
                  <a:noFill/>
                </a:ln>
                <a:solidFill>
                  <a:schemeClr val="tx1"/>
                </a:solidFill>
                <a:effectLst/>
                <a:latin typeface="Arial" panose="020B0604020202020204" pitchFamily="34" charset="0"/>
              </a:rPr>
              <a:t>{}</a:t>
            </a:r>
            <a:r>
              <a:rPr kumimoji="0" lang="zh-CN" altLang="en-US" sz="2800" b="0" u="none" strike="noStrike" cap="none" normalizeH="0" baseline="0" dirty="0">
                <a:ln>
                  <a:noFill/>
                </a:ln>
                <a:solidFill>
                  <a:schemeClr val="tx1"/>
                </a:solidFill>
                <a:effectLst/>
                <a:latin typeface="Arial" panose="020B0604020202020204" pitchFamily="34" charset="0"/>
              </a:rPr>
              <a:t>”初始化一个数组中的元素或一个聚合类的成员</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AutoNum type="arabicPeriod"/>
              <a:tabLst/>
            </a:pPr>
            <a:r>
              <a:rPr lang="zh-CN" altLang="en-US" sz="2800" dirty="0">
                <a:latin typeface="Arial" panose="020B0604020202020204" pitchFamily="34" charset="0"/>
              </a:rPr>
              <a:t>标准库容器进行</a:t>
            </a:r>
            <a:r>
              <a:rPr lang="en-US" altLang="zh-CN" sz="2800" dirty="0">
                <a:latin typeface="Arial" panose="020B0604020202020204" pitchFamily="34" charset="0"/>
              </a:rPr>
              <a:t>insert</a:t>
            </a:r>
            <a:r>
              <a:rPr lang="zh-CN" altLang="en-US" sz="2800" dirty="0">
                <a:latin typeface="Arial" panose="020B0604020202020204" pitchFamily="34" charset="0"/>
              </a:rPr>
              <a:t>或</a:t>
            </a:r>
            <a:r>
              <a:rPr lang="en-US" altLang="zh-CN" sz="2800" dirty="0">
                <a:latin typeface="Arial" panose="020B0604020202020204" pitchFamily="34" charset="0"/>
              </a:rPr>
              <a:t>push</a:t>
            </a:r>
            <a:r>
              <a:rPr lang="zh-CN" altLang="en-US" sz="2800" dirty="0">
                <a:latin typeface="Arial" panose="020B0604020202020204" pitchFamily="34" charset="0"/>
              </a:rPr>
              <a:t>操作，对元素进行拷贝初始化</a:t>
            </a:r>
            <a:endParaRPr kumimoji="0" lang="en-US" altLang="zh-CN" sz="2800" b="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C69D1488-E996-4027-A89A-15044EA40C4F}"/>
              </a:ext>
            </a:extLst>
          </p:cNvPr>
          <p:cNvPicPr>
            <a:picLocks noChangeAspect="1"/>
          </p:cNvPicPr>
          <p:nvPr/>
        </p:nvPicPr>
        <p:blipFill>
          <a:blip r:embed="rId4"/>
          <a:stretch>
            <a:fillRect/>
          </a:stretch>
        </p:blipFill>
        <p:spPr>
          <a:xfrm>
            <a:off x="5820910" y="2503562"/>
            <a:ext cx="6545153" cy="1648685"/>
          </a:xfrm>
          <a:prstGeom prst="rect">
            <a:avLst/>
          </a:prstGeom>
        </p:spPr>
      </p:pic>
    </p:spTree>
    <p:custDataLst>
      <p:tags r:id="rId1"/>
    </p:custDataLst>
    <p:extLst>
      <p:ext uri="{BB962C8B-B14F-4D97-AF65-F5344CB8AC3E}">
        <p14:creationId xmlns:p14="http://schemas.microsoft.com/office/powerpoint/2010/main" val="326335543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拷贝构造函数</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692784" y="1284809"/>
            <a:ext cx="10475959" cy="241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拷贝初始化的限制：</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如果构造函数是</a:t>
            </a:r>
            <a:r>
              <a:rPr lang="en-US" altLang="zh-CN" sz="2800" dirty="0">
                <a:latin typeface="Arial" panose="020B0604020202020204" pitchFamily="34" charset="0"/>
              </a:rPr>
              <a:t>explicit</a:t>
            </a:r>
            <a:r>
              <a:rPr lang="zh-CN" altLang="en-US" sz="2800" dirty="0">
                <a:latin typeface="Arial" panose="020B0604020202020204" pitchFamily="34" charset="0"/>
              </a:rPr>
              <a:t>，不能随意使用拷贝初始化</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编译器允许直接跳过拷贝构造函数，直接创建对象；但拷贝或移动构造函数必须是可访问的</a:t>
            </a:r>
            <a:endParaRPr kumimoji="0" lang="en-US" altLang="zh-CN" sz="2800" b="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C742246F-38AE-465B-A62A-C05B9379DDD7}"/>
              </a:ext>
            </a:extLst>
          </p:cNvPr>
          <p:cNvPicPr>
            <a:picLocks noChangeAspect="1"/>
          </p:cNvPicPr>
          <p:nvPr/>
        </p:nvPicPr>
        <p:blipFill>
          <a:blip r:embed="rId4"/>
          <a:stretch>
            <a:fillRect/>
          </a:stretch>
        </p:blipFill>
        <p:spPr>
          <a:xfrm>
            <a:off x="273050" y="4199450"/>
            <a:ext cx="11698117" cy="1304969"/>
          </a:xfrm>
          <a:prstGeom prst="rect">
            <a:avLst/>
          </a:prstGeom>
        </p:spPr>
      </p:pic>
    </p:spTree>
    <p:custDataLst>
      <p:tags r:id="rId1"/>
    </p:custDataLst>
    <p:extLst>
      <p:ext uri="{BB962C8B-B14F-4D97-AF65-F5344CB8AC3E}">
        <p14:creationId xmlns:p14="http://schemas.microsoft.com/office/powerpoint/2010/main" val="2364958929"/>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拷贝赋值运算符</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692785" y="751225"/>
            <a:ext cx="10475959" cy="197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合成拷贝赋值运算符</a:t>
            </a:r>
            <a:r>
              <a:rPr lang="zh-CN" altLang="en-US" sz="2800" dirty="0">
                <a:latin typeface="Arial" panose="020B0604020202020204" pitchFamily="34" charset="0"/>
              </a:rPr>
              <a:t>：</a:t>
            </a:r>
            <a:br>
              <a:rPr lang="en-US" altLang="zh-CN" sz="2800" dirty="0">
                <a:latin typeface="Arial" panose="020B0604020202020204" pitchFamily="34" charset="0"/>
              </a:rPr>
            </a:br>
            <a:r>
              <a:rPr lang="en-US" altLang="zh-CN" sz="2800" dirty="0">
                <a:latin typeface="Arial" panose="020B0604020202020204" pitchFamily="34" charset="0"/>
              </a:rPr>
              <a:t>1. </a:t>
            </a:r>
            <a:r>
              <a:rPr lang="zh-CN" altLang="en-US" sz="2800" dirty="0">
                <a:latin typeface="Arial" panose="020B0604020202020204" pitchFamily="34" charset="0"/>
              </a:rPr>
              <a:t>可以禁止该对象的赋值 “</a:t>
            </a:r>
            <a:r>
              <a:rPr lang="en-US" altLang="zh-CN" sz="2800" dirty="0">
                <a:latin typeface="Arial" panose="020B0604020202020204" pitchFamily="34" charset="0"/>
              </a:rPr>
              <a:t>=delete</a:t>
            </a:r>
            <a:r>
              <a:rPr lang="zh-CN" altLang="en-US" sz="2800" dirty="0">
                <a:latin typeface="Arial" panose="020B0604020202020204" pitchFamily="34" charset="0"/>
              </a:rPr>
              <a:t>”</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zh-CN" sz="2800" b="0" u="none" strike="noStrike" cap="none" normalizeH="0" baseline="0" dirty="0">
                <a:ln>
                  <a:noFill/>
                </a:ln>
                <a:solidFill>
                  <a:schemeClr val="tx1"/>
                </a:solidFill>
                <a:effectLst/>
                <a:latin typeface="Arial" panose="020B0604020202020204" pitchFamily="34" charset="0"/>
              </a:rPr>
              <a:t>2. </a:t>
            </a:r>
            <a:r>
              <a:rPr kumimoji="0" lang="zh-CN" altLang="en-US" sz="2800" b="0" u="none" strike="noStrike" cap="none" normalizeH="0" baseline="0" dirty="0">
                <a:ln>
                  <a:noFill/>
                </a:ln>
                <a:solidFill>
                  <a:schemeClr val="tx1"/>
                </a:solidFill>
                <a:effectLst/>
                <a:latin typeface="Arial" panose="020B0604020202020204" pitchFamily="34" charset="0"/>
              </a:rPr>
              <a:t>将右侧运算对象的每个非</a:t>
            </a:r>
            <a:r>
              <a:rPr kumimoji="0" lang="en-US" altLang="zh-CN" sz="2800" b="0" u="none" strike="noStrike" cap="none" normalizeH="0" baseline="0" dirty="0">
                <a:ln>
                  <a:noFill/>
                </a:ln>
                <a:solidFill>
                  <a:schemeClr val="tx1"/>
                </a:solidFill>
                <a:effectLst/>
                <a:latin typeface="Arial" panose="020B0604020202020204" pitchFamily="34" charset="0"/>
              </a:rPr>
              <a:t>static</a:t>
            </a:r>
            <a:r>
              <a:rPr kumimoji="0" lang="zh-CN" altLang="en-US" sz="2800" b="0" u="none" strike="noStrike" cap="none" normalizeH="0" baseline="0" dirty="0">
                <a:ln>
                  <a:noFill/>
                </a:ln>
                <a:solidFill>
                  <a:schemeClr val="tx1"/>
                </a:solidFill>
                <a:effectLst/>
                <a:latin typeface="Arial" panose="020B0604020202020204" pitchFamily="34" charset="0"/>
              </a:rPr>
              <a:t>成员赋予左侧运算对象的成员；返回一个指向左侧运算对象的引用</a:t>
            </a:r>
            <a:endParaRPr kumimoji="0" lang="en-US" altLang="zh-CN" sz="2800" b="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93E78C18-A1FD-4CDC-BC21-5E5725DB1C91}"/>
              </a:ext>
            </a:extLst>
          </p:cNvPr>
          <p:cNvPicPr>
            <a:picLocks noChangeAspect="1"/>
          </p:cNvPicPr>
          <p:nvPr/>
        </p:nvPicPr>
        <p:blipFill>
          <a:blip r:embed="rId4"/>
          <a:stretch>
            <a:fillRect/>
          </a:stretch>
        </p:blipFill>
        <p:spPr>
          <a:xfrm>
            <a:off x="2485642" y="2894306"/>
            <a:ext cx="5858257" cy="3666077"/>
          </a:xfrm>
          <a:prstGeom prst="rect">
            <a:avLst/>
          </a:prstGeom>
        </p:spPr>
      </p:pic>
    </p:spTree>
    <p:custDataLst>
      <p:tags r:id="rId1"/>
    </p:custDataLst>
    <p:extLst>
      <p:ext uri="{BB962C8B-B14F-4D97-AF65-F5344CB8AC3E}">
        <p14:creationId xmlns:p14="http://schemas.microsoft.com/office/powerpoint/2010/main" val="130845403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a:solidFill>
                  <a:srgbClr val="26476A"/>
                </a:solidFill>
                <a:latin typeface="汉仪中宋S" panose="00020600040101010101" charset="-122"/>
                <a:ea typeface="汉仪中宋S" panose="00020600040101010101" charset="-122"/>
              </a:rPr>
              <a:t>析构函数</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431800" y="598805"/>
            <a:ext cx="4532086" cy="628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没有返回值，也不接受参数</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先执行函数体；按初始化顺序的逆序销毁成员</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销毁类成员需要执行类成员的析构函数；销毁内置类型成员什么也不做；隐式类型销毁一个内置指针类型不会</a:t>
            </a:r>
            <a:r>
              <a:rPr kumimoji="0" lang="en-US" altLang="zh-CN" sz="2800" b="0" u="none" strike="noStrike" cap="none" normalizeH="0" baseline="0" dirty="0">
                <a:ln>
                  <a:noFill/>
                </a:ln>
                <a:solidFill>
                  <a:schemeClr val="tx1"/>
                </a:solidFill>
                <a:effectLst/>
                <a:latin typeface="Arial" panose="020B0604020202020204" pitchFamily="34" charset="0"/>
              </a:rPr>
              <a:t>delete</a:t>
            </a:r>
            <a:r>
              <a:rPr kumimoji="0" lang="zh-CN" altLang="en-US" sz="2800" b="0" u="none" strike="noStrike" cap="none" normalizeH="0" baseline="0" dirty="0">
                <a:ln>
                  <a:noFill/>
                </a:ln>
                <a:solidFill>
                  <a:schemeClr val="tx1"/>
                </a:solidFill>
                <a:effectLst/>
                <a:latin typeface="Arial" panose="020B0604020202020204" pitchFamily="34" charset="0"/>
              </a:rPr>
              <a:t>它指向的对象。</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zh-CN" altLang="en-US" sz="2800" b="0" u="none" strike="noStrike" cap="none" normalizeH="0" baseline="0" dirty="0">
                <a:ln>
                  <a:noFill/>
                </a:ln>
                <a:solidFill>
                  <a:schemeClr val="tx1"/>
                </a:solidFill>
                <a:effectLst/>
                <a:latin typeface="Arial" panose="020B0604020202020204" pitchFamily="34" charset="0"/>
              </a:rPr>
              <a:t>指向一个对象的引用或指针离开作用域时，析构函数不会执行。</a:t>
            </a:r>
            <a:endParaRPr kumimoji="0" lang="en-US" altLang="zh-CN" sz="2800" b="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F3EC663-FF2F-4B31-9749-04902AC9474F}"/>
              </a:ext>
            </a:extLst>
          </p:cNvPr>
          <p:cNvSpPr>
            <a:spLocks noChangeArrowheads="1"/>
          </p:cNvSpPr>
          <p:nvPr/>
        </p:nvSpPr>
        <p:spPr bwMode="auto">
          <a:xfrm>
            <a:off x="5395686" y="460780"/>
            <a:ext cx="6580686" cy="373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调用时机（对象被销毁）：</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zh-CN" sz="2800" b="0" u="none" strike="noStrike" cap="none" normalizeH="0" baseline="0" dirty="0">
                <a:ln>
                  <a:noFill/>
                </a:ln>
                <a:solidFill>
                  <a:schemeClr val="tx1"/>
                </a:solidFill>
                <a:effectLst/>
                <a:latin typeface="Arial" panose="020B0604020202020204" pitchFamily="34" charset="0"/>
              </a:rPr>
              <a:t>1. </a:t>
            </a:r>
            <a:r>
              <a:rPr kumimoji="0" lang="zh-CN" altLang="en-US" sz="2800" b="0" u="none" strike="noStrike" cap="none" normalizeH="0" baseline="0" dirty="0">
                <a:ln>
                  <a:noFill/>
                </a:ln>
                <a:solidFill>
                  <a:schemeClr val="tx1"/>
                </a:solidFill>
                <a:effectLst/>
                <a:latin typeface="Arial" panose="020B0604020202020204" pitchFamily="34" charset="0"/>
              </a:rPr>
              <a:t>变量离开作用域被销毁</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zh-CN" sz="2800" dirty="0">
                <a:latin typeface="Arial" panose="020B0604020202020204" pitchFamily="34" charset="0"/>
              </a:rPr>
              <a:t>2. </a:t>
            </a:r>
            <a:r>
              <a:rPr lang="zh-CN" altLang="en-US" sz="2800" dirty="0">
                <a:latin typeface="Arial" panose="020B0604020202020204" pitchFamily="34" charset="0"/>
              </a:rPr>
              <a:t>当一个对象被销毁，其成员被销毁</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zh-CN" sz="2800" b="0" u="none" strike="noStrike" cap="none" normalizeH="0" baseline="0" dirty="0">
                <a:ln>
                  <a:noFill/>
                </a:ln>
                <a:solidFill>
                  <a:schemeClr val="tx1"/>
                </a:solidFill>
                <a:effectLst/>
                <a:latin typeface="Arial" panose="020B0604020202020204" pitchFamily="34" charset="0"/>
              </a:rPr>
              <a:t>3. </a:t>
            </a:r>
            <a:r>
              <a:rPr kumimoji="0" lang="zh-CN" altLang="en-US" sz="2800" b="0" u="none" strike="noStrike" cap="none" normalizeH="0" baseline="0" dirty="0">
                <a:ln>
                  <a:noFill/>
                </a:ln>
                <a:solidFill>
                  <a:schemeClr val="tx1"/>
                </a:solidFill>
                <a:effectLst/>
                <a:latin typeface="Arial" panose="020B0604020202020204" pitchFamily="34" charset="0"/>
              </a:rPr>
              <a:t>容器被销毁，元素被销毁</a:t>
            </a:r>
            <a:endParaRPr kumimoji="0" lang="en-US" altLang="zh-CN" sz="2800" b="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zh-CN" sz="2800" dirty="0">
                <a:latin typeface="Arial" panose="020B0604020202020204" pitchFamily="34" charset="0"/>
              </a:rPr>
              <a:t>4. </a:t>
            </a:r>
            <a:r>
              <a:rPr lang="zh-CN" altLang="en-US" sz="2800" dirty="0">
                <a:latin typeface="Arial" panose="020B0604020202020204" pitchFamily="34" charset="0"/>
              </a:rPr>
              <a:t>对应动态分配的对象，当对指向它的指针应用</a:t>
            </a:r>
            <a:r>
              <a:rPr lang="en-US" altLang="zh-CN" sz="2800" dirty="0">
                <a:latin typeface="Arial" panose="020B0604020202020204" pitchFamily="34" charset="0"/>
              </a:rPr>
              <a:t>delete</a:t>
            </a:r>
            <a:r>
              <a:rPr lang="zh-CN" altLang="en-US" sz="2800" dirty="0">
                <a:latin typeface="Arial" panose="020B0604020202020204" pitchFamily="34" charset="0"/>
              </a:rPr>
              <a:t>运算符被销毁</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zh-CN" sz="2800" b="0" u="none" strike="noStrike" cap="none" normalizeH="0" baseline="0" dirty="0">
                <a:ln>
                  <a:noFill/>
                </a:ln>
                <a:solidFill>
                  <a:schemeClr val="tx1"/>
                </a:solidFill>
                <a:effectLst/>
                <a:latin typeface="Arial" panose="020B0604020202020204" pitchFamily="34" charset="0"/>
              </a:rPr>
              <a:t>5. </a:t>
            </a:r>
            <a:r>
              <a:rPr kumimoji="0" lang="zh-CN" altLang="en-US" sz="2800" b="0" u="none" strike="noStrike" cap="none" normalizeH="0" baseline="0" dirty="0">
                <a:ln>
                  <a:noFill/>
                </a:ln>
                <a:solidFill>
                  <a:schemeClr val="tx1"/>
                </a:solidFill>
                <a:effectLst/>
                <a:latin typeface="Arial" panose="020B0604020202020204" pitchFamily="34" charset="0"/>
              </a:rPr>
              <a:t>对于临时对象，创建它的完整表达式结束时被销毁</a:t>
            </a:r>
            <a:endParaRPr kumimoji="0" lang="en-US" altLang="zh-CN" sz="2800" b="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B12EFD29-E405-4359-829D-87BB044EEAF0}"/>
              </a:ext>
            </a:extLst>
          </p:cNvPr>
          <p:cNvPicPr>
            <a:picLocks noChangeAspect="1"/>
          </p:cNvPicPr>
          <p:nvPr/>
        </p:nvPicPr>
        <p:blipFill>
          <a:blip r:embed="rId4"/>
          <a:stretch>
            <a:fillRect/>
          </a:stretch>
        </p:blipFill>
        <p:spPr>
          <a:xfrm>
            <a:off x="5395686" y="4174546"/>
            <a:ext cx="5415302" cy="2299128"/>
          </a:xfrm>
          <a:prstGeom prst="rect">
            <a:avLst/>
          </a:prstGeom>
        </p:spPr>
      </p:pic>
    </p:spTree>
    <p:custDataLst>
      <p:tags r:id="rId1"/>
    </p:custDataLst>
    <p:extLst>
      <p:ext uri="{BB962C8B-B14F-4D97-AF65-F5344CB8AC3E}">
        <p14:creationId xmlns:p14="http://schemas.microsoft.com/office/powerpoint/2010/main" val="164933478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p:cNvSpPr txBox="1"/>
          <p:nvPr/>
        </p:nvSpPr>
        <p:spPr>
          <a:xfrm>
            <a:off x="4591368" y="1505585"/>
            <a:ext cx="3009265" cy="922020"/>
          </a:xfrm>
          <a:prstGeom prst="rect">
            <a:avLst/>
          </a:prstGeom>
          <a:noFill/>
        </p:spPr>
        <p:txBody>
          <a:bodyPr wrap="none" rtlCol="0">
            <a:spAutoFit/>
          </a:bodyPr>
          <a:lstStyle/>
          <a:p>
            <a:r>
              <a:rPr lang="zh-CN" altLang="en-US" sz="5400">
                <a:solidFill>
                  <a:srgbClr val="26476A"/>
                </a:solidFill>
                <a:latin typeface="汉仪中宋S" panose="00020600040101010101" charset="-122"/>
                <a:ea typeface="汉仪中宋S" panose="00020600040101010101" charset="-122"/>
              </a:rPr>
              <a:t>目录</a:t>
            </a:r>
            <a:r>
              <a:rPr lang="en-US" altLang="zh-CN" sz="2400">
                <a:solidFill>
                  <a:srgbClr val="26476A"/>
                </a:solidFill>
                <a:latin typeface="汉仪中宋S" panose="00020600040101010101" charset="-122"/>
                <a:ea typeface="汉仪中宋S" panose="00020600040101010101" charset="-122"/>
              </a:rPr>
              <a:t>/CONENTS</a:t>
            </a:r>
          </a:p>
        </p:txBody>
      </p:sp>
      <p:sp>
        <p:nvSpPr>
          <p:cNvPr id="4" name="六边形 3"/>
          <p:cNvSpPr/>
          <p:nvPr/>
        </p:nvSpPr>
        <p:spPr>
          <a:xfrm>
            <a:off x="1502410" y="3011170"/>
            <a:ext cx="779780" cy="683260"/>
          </a:xfrm>
          <a:prstGeom prst="hexagon">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1502410" y="4286250"/>
            <a:ext cx="779780" cy="683260"/>
          </a:xfrm>
          <a:prstGeom prst="hexagon">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7242175" y="3007995"/>
            <a:ext cx="779780" cy="683260"/>
          </a:xfrm>
          <a:prstGeom prst="hexagon">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7242175" y="4276090"/>
            <a:ext cx="779780" cy="683260"/>
          </a:xfrm>
          <a:prstGeom prst="hexagon">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19985" y="2839446"/>
            <a:ext cx="4766310" cy="1077218"/>
          </a:xfrm>
          <a:prstGeom prst="rect">
            <a:avLst/>
          </a:prstGeom>
          <a:noFill/>
        </p:spPr>
        <p:txBody>
          <a:bodyPr wrap="square" rtlCol="0">
            <a:spAutoFit/>
          </a:bodyPr>
          <a:lstStyle/>
          <a:p>
            <a:pPr algn="l"/>
            <a:r>
              <a:rPr lang="en-US" altLang="zh-CN" sz="3200" dirty="0" err="1">
                <a:solidFill>
                  <a:srgbClr val="26476A"/>
                </a:solidFill>
                <a:latin typeface="汉仪中宋S" panose="00020600040101010101" charset="-122"/>
                <a:ea typeface="汉仪中宋S" panose="00020600040101010101" charset="-122"/>
              </a:rPr>
              <a:t>lvalue</a:t>
            </a:r>
            <a:r>
              <a:rPr lang="en-US" altLang="zh-CN" sz="3200" dirty="0">
                <a:solidFill>
                  <a:srgbClr val="26476A"/>
                </a:solidFill>
                <a:latin typeface="汉仪中宋S" panose="00020600040101010101" charset="-122"/>
                <a:ea typeface="汉仪中宋S" panose="00020600040101010101" charset="-122"/>
              </a:rPr>
              <a:t>, </a:t>
            </a:r>
            <a:r>
              <a:rPr lang="en-US" altLang="zh-CN" sz="3200" dirty="0" err="1">
                <a:solidFill>
                  <a:srgbClr val="26476A"/>
                </a:solidFill>
                <a:latin typeface="汉仪中宋S" panose="00020600040101010101" charset="-122"/>
                <a:ea typeface="汉仪中宋S" panose="00020600040101010101" charset="-122"/>
              </a:rPr>
              <a:t>prvalue</a:t>
            </a:r>
            <a:r>
              <a:rPr lang="en-US" altLang="zh-CN" sz="3200" dirty="0">
                <a:solidFill>
                  <a:srgbClr val="26476A"/>
                </a:solidFill>
                <a:latin typeface="汉仪中宋S" panose="00020600040101010101" charset="-122"/>
                <a:ea typeface="汉仪中宋S" panose="00020600040101010101" charset="-122"/>
              </a:rPr>
              <a:t>, </a:t>
            </a:r>
            <a:r>
              <a:rPr lang="en-US" altLang="zh-CN" sz="3200" dirty="0" err="1">
                <a:solidFill>
                  <a:srgbClr val="26476A"/>
                </a:solidFill>
                <a:latin typeface="汉仪中宋S" panose="00020600040101010101" charset="-122"/>
                <a:ea typeface="汉仪中宋S" panose="00020600040101010101" charset="-122"/>
              </a:rPr>
              <a:t>xvalue</a:t>
            </a:r>
            <a:r>
              <a:rPr lang="en-US" altLang="zh-CN" sz="3200" dirty="0">
                <a:solidFill>
                  <a:srgbClr val="26476A"/>
                </a:solidFill>
                <a:latin typeface="汉仪中宋S" panose="00020600040101010101" charset="-122"/>
                <a:ea typeface="汉仪中宋S" panose="00020600040101010101" charset="-122"/>
              </a:rPr>
              <a:t>, </a:t>
            </a:r>
            <a:r>
              <a:rPr lang="en-US" altLang="zh-CN" sz="3200" dirty="0" err="1">
                <a:solidFill>
                  <a:srgbClr val="26476A"/>
                </a:solidFill>
                <a:latin typeface="汉仪中宋S" panose="00020600040101010101" charset="-122"/>
                <a:ea typeface="汉仪中宋S" panose="00020600040101010101" charset="-122"/>
              </a:rPr>
              <a:t>glvalue</a:t>
            </a:r>
            <a:r>
              <a:rPr lang="en-US" altLang="zh-CN" sz="3200" dirty="0">
                <a:solidFill>
                  <a:srgbClr val="26476A"/>
                </a:solidFill>
                <a:latin typeface="汉仪中宋S" panose="00020600040101010101" charset="-122"/>
                <a:ea typeface="汉仪中宋S" panose="00020600040101010101" charset="-122"/>
              </a:rPr>
              <a:t>, </a:t>
            </a:r>
            <a:r>
              <a:rPr lang="en-US" altLang="zh-CN" sz="3200" dirty="0" err="1">
                <a:solidFill>
                  <a:srgbClr val="26476A"/>
                </a:solidFill>
                <a:latin typeface="汉仪中宋S" panose="00020600040101010101" charset="-122"/>
                <a:ea typeface="汉仪中宋S" panose="00020600040101010101" charset="-122"/>
              </a:rPr>
              <a:t>rvalue</a:t>
            </a:r>
            <a:endParaRPr lang="zh-CN" altLang="en-US" sz="3200" dirty="0">
              <a:solidFill>
                <a:srgbClr val="26476A"/>
              </a:solidFill>
              <a:latin typeface="汉仪中宋S" panose="00020600040101010101" charset="-122"/>
              <a:ea typeface="汉仪中宋S" panose="00020600040101010101" charset="-122"/>
            </a:endParaRPr>
          </a:p>
        </p:txBody>
      </p:sp>
      <p:sp>
        <p:nvSpPr>
          <p:cNvPr id="10" name="文本框 9"/>
          <p:cNvSpPr txBox="1"/>
          <p:nvPr/>
        </p:nvSpPr>
        <p:spPr>
          <a:xfrm>
            <a:off x="8339716" y="3046790"/>
            <a:ext cx="2349874" cy="584775"/>
          </a:xfrm>
          <a:prstGeom prst="rect">
            <a:avLst/>
          </a:prstGeom>
          <a:noFill/>
        </p:spPr>
        <p:txBody>
          <a:bodyPr wrap="none" rtlCol="0">
            <a:spAutoFit/>
          </a:bodyPr>
          <a:lstStyle/>
          <a:p>
            <a:pPr algn="l"/>
            <a:r>
              <a:rPr lang="en-US" altLang="zh-CN" sz="3200" dirty="0">
                <a:solidFill>
                  <a:srgbClr val="26476A"/>
                </a:solidFill>
                <a:latin typeface="汉仪中宋S" panose="00020600040101010101" charset="-122"/>
                <a:ea typeface="汉仪中宋S" panose="00020600040101010101" charset="-122"/>
              </a:rPr>
              <a:t>std::move()</a:t>
            </a:r>
            <a:endParaRPr lang="zh-CN" altLang="en-US" sz="3200" dirty="0">
              <a:solidFill>
                <a:srgbClr val="26476A"/>
              </a:solidFill>
              <a:latin typeface="汉仪中宋S" panose="00020600040101010101" charset="-122"/>
              <a:ea typeface="汉仪中宋S" panose="00020600040101010101" charset="-122"/>
            </a:endParaRPr>
          </a:p>
        </p:txBody>
      </p:sp>
      <p:sp>
        <p:nvSpPr>
          <p:cNvPr id="11" name="文本框 10"/>
          <p:cNvSpPr txBox="1"/>
          <p:nvPr/>
        </p:nvSpPr>
        <p:spPr>
          <a:xfrm>
            <a:off x="2587625" y="4366260"/>
            <a:ext cx="1826141" cy="584775"/>
          </a:xfrm>
          <a:prstGeom prst="rect">
            <a:avLst/>
          </a:prstGeom>
          <a:noFill/>
        </p:spPr>
        <p:txBody>
          <a:bodyPr wrap="none" rtlCol="0">
            <a:spAutoFit/>
          </a:bodyPr>
          <a:lstStyle/>
          <a:p>
            <a:pPr algn="l"/>
            <a:r>
              <a:rPr lang="zh-CN" altLang="en-US" sz="3200" dirty="0">
                <a:solidFill>
                  <a:srgbClr val="26476A"/>
                </a:solidFill>
                <a:latin typeface="汉仪中宋S" panose="00020600040101010101" charset="-122"/>
                <a:ea typeface="汉仪中宋S" panose="00020600040101010101" charset="-122"/>
              </a:rPr>
              <a:t>拷贝构造</a:t>
            </a:r>
          </a:p>
        </p:txBody>
      </p:sp>
      <p:sp>
        <p:nvSpPr>
          <p:cNvPr id="12" name="文本框 11"/>
          <p:cNvSpPr txBox="1"/>
          <p:nvPr/>
        </p:nvSpPr>
        <p:spPr>
          <a:xfrm>
            <a:off x="8460740" y="4119751"/>
            <a:ext cx="2000869" cy="1077218"/>
          </a:xfrm>
          <a:prstGeom prst="rect">
            <a:avLst/>
          </a:prstGeom>
          <a:noFill/>
        </p:spPr>
        <p:txBody>
          <a:bodyPr wrap="none" rtlCol="0">
            <a:spAutoFit/>
          </a:bodyPr>
          <a:lstStyle/>
          <a:p>
            <a:pPr algn="l"/>
            <a:r>
              <a:rPr lang="zh-CN" altLang="en-US" sz="3200" dirty="0">
                <a:solidFill>
                  <a:srgbClr val="26476A"/>
                </a:solidFill>
                <a:latin typeface="汉仪中宋S" panose="00020600040101010101" charset="-122"/>
                <a:ea typeface="汉仪中宋S" panose="00020600040101010101" charset="-122"/>
              </a:rPr>
              <a:t>移动构造</a:t>
            </a:r>
            <a:endParaRPr lang="en-US" altLang="zh-CN" sz="3200" dirty="0">
              <a:solidFill>
                <a:srgbClr val="26476A"/>
              </a:solidFill>
              <a:latin typeface="汉仪中宋S" panose="00020600040101010101" charset="-122"/>
              <a:ea typeface="汉仪中宋S" panose="00020600040101010101" charset="-122"/>
            </a:endParaRPr>
          </a:p>
          <a:p>
            <a:pPr algn="l"/>
            <a:r>
              <a:rPr lang="zh-CN" altLang="en-US" sz="3200" dirty="0">
                <a:solidFill>
                  <a:srgbClr val="26476A"/>
                </a:solidFill>
                <a:latin typeface="汉仪中宋S" panose="00020600040101010101" charset="-122"/>
                <a:ea typeface="汉仪中宋S" panose="00020600040101010101" charset="-122"/>
              </a:rPr>
              <a:t>三</a:t>
            </a:r>
            <a:r>
              <a:rPr lang="en-US" altLang="zh-CN" sz="3200" dirty="0">
                <a:solidFill>
                  <a:srgbClr val="26476A"/>
                </a:solidFill>
                <a:latin typeface="汉仪中宋S" panose="00020600040101010101" charset="-122"/>
                <a:ea typeface="汉仪中宋S" panose="00020600040101010101" charset="-122"/>
              </a:rPr>
              <a:t>/</a:t>
            </a:r>
            <a:r>
              <a:rPr lang="zh-CN" altLang="en-US" sz="3200" dirty="0">
                <a:solidFill>
                  <a:srgbClr val="26476A"/>
                </a:solidFill>
                <a:latin typeface="汉仪中宋S" panose="00020600040101010101" charset="-122"/>
                <a:ea typeface="汉仪中宋S" panose="00020600040101010101" charset="-122"/>
              </a:rPr>
              <a:t>五法则</a:t>
            </a:r>
          </a:p>
        </p:txBody>
      </p:sp>
      <p:sp>
        <p:nvSpPr>
          <p:cNvPr id="14" name="文本框 13"/>
          <p:cNvSpPr txBox="1"/>
          <p:nvPr/>
        </p:nvSpPr>
        <p:spPr>
          <a:xfrm>
            <a:off x="1614170" y="3109595"/>
            <a:ext cx="556260" cy="521970"/>
          </a:xfrm>
          <a:prstGeom prst="rect">
            <a:avLst/>
          </a:prstGeom>
          <a:noFill/>
        </p:spPr>
        <p:txBody>
          <a:bodyPr wrap="none" rtlCol="0">
            <a:spAutoFit/>
          </a:bodyPr>
          <a:lstStyle/>
          <a:p>
            <a:r>
              <a:rPr lang="en-US" altLang="zh-CN" sz="2800">
                <a:solidFill>
                  <a:schemeClr val="bg1"/>
                </a:solidFill>
                <a:latin typeface="汉仪中宋S" panose="00020600040101010101" charset="-122"/>
                <a:ea typeface="汉仪中宋S" panose="00020600040101010101" charset="-122"/>
              </a:rPr>
              <a:t>01</a:t>
            </a:r>
          </a:p>
        </p:txBody>
      </p:sp>
      <p:sp>
        <p:nvSpPr>
          <p:cNvPr id="16" name="文本框 15"/>
          <p:cNvSpPr txBox="1"/>
          <p:nvPr/>
        </p:nvSpPr>
        <p:spPr>
          <a:xfrm>
            <a:off x="7353935" y="3115310"/>
            <a:ext cx="556260" cy="521970"/>
          </a:xfrm>
          <a:prstGeom prst="rect">
            <a:avLst/>
          </a:prstGeom>
          <a:noFill/>
        </p:spPr>
        <p:txBody>
          <a:bodyPr wrap="none" rtlCol="0">
            <a:spAutoFit/>
          </a:bodyPr>
          <a:lstStyle/>
          <a:p>
            <a:r>
              <a:rPr lang="en-US" altLang="zh-CN" sz="2800">
                <a:solidFill>
                  <a:schemeClr val="bg1"/>
                </a:solidFill>
                <a:latin typeface="汉仪中宋S" panose="00020600040101010101" charset="-122"/>
                <a:ea typeface="汉仪中宋S" panose="00020600040101010101" charset="-122"/>
              </a:rPr>
              <a:t>02</a:t>
            </a:r>
          </a:p>
        </p:txBody>
      </p:sp>
      <p:sp>
        <p:nvSpPr>
          <p:cNvPr id="19" name="文本框 18"/>
          <p:cNvSpPr txBox="1"/>
          <p:nvPr/>
        </p:nvSpPr>
        <p:spPr>
          <a:xfrm>
            <a:off x="1614170" y="4397375"/>
            <a:ext cx="556260" cy="521970"/>
          </a:xfrm>
          <a:prstGeom prst="rect">
            <a:avLst/>
          </a:prstGeom>
          <a:noFill/>
        </p:spPr>
        <p:txBody>
          <a:bodyPr wrap="none" rtlCol="0">
            <a:spAutoFit/>
          </a:bodyPr>
          <a:lstStyle/>
          <a:p>
            <a:r>
              <a:rPr lang="en-US" altLang="zh-CN" sz="2800">
                <a:solidFill>
                  <a:schemeClr val="bg1"/>
                </a:solidFill>
                <a:latin typeface="汉仪中宋S" panose="00020600040101010101" charset="-122"/>
                <a:ea typeface="汉仪中宋S" panose="00020600040101010101" charset="-122"/>
              </a:rPr>
              <a:t>03</a:t>
            </a:r>
          </a:p>
        </p:txBody>
      </p:sp>
      <p:sp>
        <p:nvSpPr>
          <p:cNvPr id="20" name="文本框 19"/>
          <p:cNvSpPr txBox="1"/>
          <p:nvPr/>
        </p:nvSpPr>
        <p:spPr>
          <a:xfrm>
            <a:off x="7353935" y="4378960"/>
            <a:ext cx="556260" cy="521970"/>
          </a:xfrm>
          <a:prstGeom prst="rect">
            <a:avLst/>
          </a:prstGeom>
          <a:noFill/>
        </p:spPr>
        <p:txBody>
          <a:bodyPr wrap="none" rtlCol="0">
            <a:spAutoFit/>
          </a:bodyPr>
          <a:lstStyle/>
          <a:p>
            <a:r>
              <a:rPr lang="en-US" altLang="zh-CN" sz="2800">
                <a:solidFill>
                  <a:schemeClr val="bg1"/>
                </a:solidFill>
                <a:latin typeface="汉仪中宋S" panose="00020600040101010101" charset="-122"/>
                <a:ea typeface="汉仪中宋S" panose="00020600040101010101" charset="-122"/>
              </a:rPr>
              <a:t>04</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p:bldP spid="9" grpId="1"/>
      <p:bldP spid="10" grpId="0"/>
      <p:bldP spid="10" grpId="1"/>
      <p:bldP spid="11" grpId="0"/>
      <p:bldP spid="11" grpId="1"/>
      <p:bldP spid="12" grpId="0"/>
      <p:bldP spid="1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en-US" altLang="zh-CN" sz="2400" dirty="0">
                <a:solidFill>
                  <a:srgbClr val="26476A"/>
                </a:solidFill>
                <a:latin typeface="汉仪中宋S" panose="00020600040101010101" charset="-122"/>
                <a:ea typeface="汉仪中宋S" panose="00020600040101010101" charset="-122"/>
              </a:rPr>
              <a:t>=default</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850950" y="751225"/>
            <a:ext cx="9349014" cy="1979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zh-CN" sz="2800" dirty="0">
                <a:latin typeface="Arial" panose="020B0604020202020204" pitchFamily="34" charset="0"/>
              </a:rPr>
              <a:t>=default</a:t>
            </a:r>
            <a:r>
              <a:rPr lang="zh-CN" altLang="en-US" sz="2800" dirty="0">
                <a:latin typeface="Arial" panose="020B0604020202020204" pitchFamily="34" charset="0"/>
              </a:rPr>
              <a:t>：</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指定编译器生成合成版本的函数；</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定义在类内，合成的函数隐式地声明为内联函数；定义在类外，不是内联函数</a:t>
            </a:r>
            <a:endParaRPr lang="en-US" altLang="zh-CN" sz="2800" dirty="0">
              <a:latin typeface="Arial" panose="020B0604020202020204" pitchFamily="34" charset="0"/>
            </a:endParaRPr>
          </a:p>
        </p:txBody>
      </p:sp>
      <p:pic>
        <p:nvPicPr>
          <p:cNvPr id="5" name="图片 4">
            <a:extLst>
              <a:ext uri="{FF2B5EF4-FFF2-40B4-BE49-F238E27FC236}">
                <a16:creationId xmlns:a16="http://schemas.microsoft.com/office/drawing/2014/main" id="{F9F6946E-CE71-4C7A-8877-6D279B44C7BD}"/>
              </a:ext>
            </a:extLst>
          </p:cNvPr>
          <p:cNvPicPr>
            <a:picLocks noChangeAspect="1"/>
          </p:cNvPicPr>
          <p:nvPr/>
        </p:nvPicPr>
        <p:blipFill>
          <a:blip r:embed="rId4"/>
          <a:stretch>
            <a:fillRect/>
          </a:stretch>
        </p:blipFill>
        <p:spPr>
          <a:xfrm>
            <a:off x="1260099" y="3094138"/>
            <a:ext cx="9091262" cy="2726074"/>
          </a:xfrm>
          <a:prstGeom prst="rect">
            <a:avLst/>
          </a:prstGeom>
        </p:spPr>
      </p:pic>
    </p:spTree>
    <p:custDataLst>
      <p:tags r:id="rId1"/>
    </p:custDataLst>
    <p:extLst>
      <p:ext uri="{BB962C8B-B14F-4D97-AF65-F5344CB8AC3E}">
        <p14:creationId xmlns:p14="http://schemas.microsoft.com/office/powerpoint/2010/main" val="3897390883"/>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阻止拷贝</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1092517" y="1508660"/>
            <a:ext cx="10006966" cy="4134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zh-CN" sz="2800" dirty="0">
                <a:latin typeface="Arial" panose="020B0604020202020204" pitchFamily="34" charset="0"/>
              </a:rPr>
              <a:t>=delete</a:t>
            </a:r>
            <a:r>
              <a:rPr lang="zh-CN" altLang="en-US" sz="2800" dirty="0">
                <a:latin typeface="Arial" panose="020B0604020202020204" pitchFamily="34" charset="0"/>
              </a:rPr>
              <a:t>：</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通知编译器，我们不希望定义这些成员；可以对任何函数指定</a:t>
            </a:r>
            <a:r>
              <a:rPr lang="en-US" altLang="zh-CN" sz="2800" dirty="0">
                <a:latin typeface="Arial" panose="020B0604020202020204" pitchFamily="34" charset="0"/>
              </a:rPr>
              <a:t>=delete</a:t>
            </a:r>
            <a:r>
              <a:rPr lang="zh-CN" altLang="en-US" sz="2800" dirty="0">
                <a:latin typeface="Arial" panose="020B0604020202020204" pitchFamily="34" charset="0"/>
              </a:rPr>
              <a:t>；</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eaLnBrk="0" fontAlgn="base" hangingPunct="0">
              <a:spcBef>
                <a:spcPct val="0"/>
              </a:spcBef>
              <a:spcAft>
                <a:spcPct val="0"/>
              </a:spcAft>
            </a:pPr>
            <a:r>
              <a:rPr lang="zh-CN" altLang="en-US" sz="2800" dirty="0">
                <a:latin typeface="Arial" panose="020B0604020202020204" pitchFamily="34" charset="0"/>
              </a:rPr>
              <a:t>与</a:t>
            </a:r>
            <a:r>
              <a:rPr lang="en-US" altLang="zh-CN" sz="2800" dirty="0">
                <a:latin typeface="Arial" panose="020B0604020202020204" pitchFamily="34" charset="0"/>
              </a:rPr>
              <a:t>=default</a:t>
            </a:r>
            <a:r>
              <a:rPr lang="zh-CN" altLang="en-US" sz="2800" dirty="0">
                <a:latin typeface="Arial" panose="020B0604020202020204" pitchFamily="34" charset="0"/>
              </a:rPr>
              <a:t>不同；</a:t>
            </a:r>
            <a:r>
              <a:rPr lang="en-US" altLang="zh-CN" sz="2800" dirty="0">
                <a:latin typeface="Arial" panose="020B0604020202020204" pitchFamily="34" charset="0"/>
              </a:rPr>
              <a:t>=delete</a:t>
            </a:r>
            <a:r>
              <a:rPr lang="zh-CN" altLang="en-US" sz="2800" dirty="0">
                <a:latin typeface="Arial" panose="020B0604020202020204" pitchFamily="34" charset="0"/>
              </a:rPr>
              <a:t>必须出现在函数第一次声明的时候；一个默认的成员只影响为这个成员生成的代码，</a:t>
            </a:r>
            <a:r>
              <a:rPr lang="en-US" altLang="zh-CN" sz="2800" dirty="0">
                <a:latin typeface="Arial" panose="020B0604020202020204" pitchFamily="34" charset="0"/>
              </a:rPr>
              <a:t>=default</a:t>
            </a:r>
            <a:r>
              <a:rPr lang="zh-CN" altLang="en-US" sz="2800" dirty="0">
                <a:latin typeface="Arial" panose="020B0604020202020204" pitchFamily="34" charset="0"/>
              </a:rPr>
              <a:t>直到编译器生成代码才需要；而编译器需要知道一个函数是删除的来禁用其操作</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p:txBody>
      </p:sp>
    </p:spTree>
    <p:custDataLst>
      <p:tags r:id="rId1"/>
    </p:custDataLst>
    <p:extLst>
      <p:ext uri="{BB962C8B-B14F-4D97-AF65-F5344CB8AC3E}">
        <p14:creationId xmlns:p14="http://schemas.microsoft.com/office/powerpoint/2010/main" val="143970441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阻止拷贝</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2">
            <a:extLst>
              <a:ext uri="{FF2B5EF4-FFF2-40B4-BE49-F238E27FC236}">
                <a16:creationId xmlns:a16="http://schemas.microsoft.com/office/drawing/2014/main" id="{674A5C0B-8B1A-4AE4-8422-76C0BDD0EA02}"/>
              </a:ext>
            </a:extLst>
          </p:cNvPr>
          <p:cNvSpPr>
            <a:spLocks noChangeArrowheads="1"/>
          </p:cNvSpPr>
          <p:nvPr/>
        </p:nvSpPr>
        <p:spPr bwMode="auto">
          <a:xfrm>
            <a:off x="609710" y="772654"/>
            <a:ext cx="11357701" cy="456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析构函数不能是删除的成员；如果定义为删除的，将无法删除此类型对象；</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对合成的成员定义为删除的函数：</a:t>
            </a:r>
            <a:endParaRPr lang="en-US" altLang="zh-CN" sz="2800" dirty="0">
              <a:latin typeface="Arial" panose="020B0604020202020204" pitchFamily="34" charset="0"/>
            </a:endParaRPr>
          </a:p>
          <a:p>
            <a:pPr lvl="0" eaLnBrk="0" fontAlgn="base" hangingPunct="0">
              <a:spcBef>
                <a:spcPct val="0"/>
              </a:spcBef>
              <a:spcAft>
                <a:spcPct val="0"/>
              </a:spcAft>
            </a:pPr>
            <a:r>
              <a:rPr lang="zh-CN" altLang="en-US" sz="2800" dirty="0">
                <a:latin typeface="Arial" panose="020B0604020202020204" pitchFamily="34" charset="0"/>
              </a:rPr>
              <a:t>当不可能拷贝、赋值或者销毁类的成员时，或者具有引用成员和</a:t>
            </a:r>
            <a:r>
              <a:rPr lang="en-US" altLang="zh-CN" sz="2800" dirty="0">
                <a:latin typeface="Arial" panose="020B0604020202020204" pitchFamily="34" charset="0"/>
              </a:rPr>
              <a:t>const</a:t>
            </a:r>
            <a:r>
              <a:rPr lang="zh-CN" altLang="en-US" sz="2800" dirty="0">
                <a:latin typeface="Arial" panose="020B0604020202020204" pitchFamily="34" charset="0"/>
              </a:rPr>
              <a:t>成员的类，类的合成拷贝控制成员就被定义为删除的；</a:t>
            </a:r>
            <a:endParaRPr lang="en-US" altLang="zh-CN" sz="2800" dirty="0">
              <a:latin typeface="Arial" panose="020B0604020202020204" pitchFamily="34" charset="0"/>
            </a:endParaRPr>
          </a:p>
          <a:p>
            <a:pPr lvl="0" eaLnBrk="0" fontAlgn="base" hangingPunct="0">
              <a:spcBef>
                <a:spcPct val="0"/>
              </a:spcBef>
              <a:spcAft>
                <a:spcPct val="0"/>
              </a:spcAft>
            </a:pP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zh-CN" sz="2800" dirty="0">
                <a:latin typeface="Arial" panose="020B0604020202020204" pitchFamily="34" charset="0"/>
              </a:rPr>
              <a:t>private</a:t>
            </a:r>
            <a:r>
              <a:rPr lang="zh-CN" altLang="en-US" sz="2800" dirty="0">
                <a:latin typeface="Arial" panose="020B0604020202020204" pitchFamily="34" charset="0"/>
              </a:rPr>
              <a:t>拷贝控制：</a:t>
            </a:r>
            <a:endParaRPr lang="en-US" altLang="zh-CN"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zh-CN" altLang="en-US" sz="2800" dirty="0">
                <a:latin typeface="Arial" panose="020B0604020202020204" pitchFamily="34" charset="0"/>
              </a:rPr>
              <a:t>将拷贝构造函数和拷贝赋值运算符声明为</a:t>
            </a:r>
            <a:r>
              <a:rPr lang="en-US" altLang="zh-CN" sz="2800" dirty="0">
                <a:latin typeface="Arial" panose="020B0604020202020204" pitchFamily="34" charset="0"/>
              </a:rPr>
              <a:t>private</a:t>
            </a:r>
            <a:r>
              <a:rPr lang="zh-CN" altLang="en-US" sz="2800" dirty="0">
                <a:latin typeface="Arial" panose="020B0604020202020204" pitchFamily="34" charset="0"/>
              </a:rPr>
              <a:t>来阻止拷贝</a:t>
            </a:r>
            <a:endParaRPr lang="en-US" altLang="zh-CN" sz="2800" dirty="0">
              <a:latin typeface="Arial" panose="020B0604020202020204" pitchFamily="34" charset="0"/>
            </a:endParaRPr>
          </a:p>
        </p:txBody>
      </p:sp>
    </p:spTree>
    <p:custDataLst>
      <p:tags r:id="rId1"/>
    </p:custDataLst>
    <p:extLst>
      <p:ext uri="{BB962C8B-B14F-4D97-AF65-F5344CB8AC3E}">
        <p14:creationId xmlns:p14="http://schemas.microsoft.com/office/powerpoint/2010/main" val="1021711350"/>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类值的类</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pic>
        <p:nvPicPr>
          <p:cNvPr id="4" name="图片 3">
            <a:extLst>
              <a:ext uri="{FF2B5EF4-FFF2-40B4-BE49-F238E27FC236}">
                <a16:creationId xmlns:a16="http://schemas.microsoft.com/office/drawing/2014/main" id="{48206842-B9DC-4248-A2D6-411D73E23EEB}"/>
              </a:ext>
            </a:extLst>
          </p:cNvPr>
          <p:cNvPicPr>
            <a:picLocks noChangeAspect="1"/>
          </p:cNvPicPr>
          <p:nvPr/>
        </p:nvPicPr>
        <p:blipFill>
          <a:blip r:embed="rId4"/>
          <a:stretch>
            <a:fillRect/>
          </a:stretch>
        </p:blipFill>
        <p:spPr>
          <a:xfrm>
            <a:off x="3804557" y="833884"/>
            <a:ext cx="7994987" cy="5212260"/>
          </a:xfrm>
          <a:prstGeom prst="rect">
            <a:avLst/>
          </a:prstGeom>
        </p:spPr>
      </p:pic>
      <p:sp>
        <p:nvSpPr>
          <p:cNvPr id="5" name="矩形 4">
            <a:extLst>
              <a:ext uri="{FF2B5EF4-FFF2-40B4-BE49-F238E27FC236}">
                <a16:creationId xmlns:a16="http://schemas.microsoft.com/office/drawing/2014/main" id="{E1BB350C-26D4-4016-9627-EB472077D33B}"/>
              </a:ext>
            </a:extLst>
          </p:cNvPr>
          <p:cNvSpPr/>
          <p:nvPr/>
        </p:nvSpPr>
        <p:spPr>
          <a:xfrm>
            <a:off x="392456" y="1580798"/>
            <a:ext cx="3111772" cy="3970318"/>
          </a:xfrm>
          <a:prstGeom prst="rect">
            <a:avLst/>
          </a:prstGeom>
        </p:spPr>
        <p:txBody>
          <a:bodyPr wrap="square">
            <a:spAutoFit/>
          </a:bodyPr>
          <a:lstStyle/>
          <a:p>
            <a:pPr lvl="0" eaLnBrk="0" fontAlgn="base" hangingPunct="0">
              <a:spcBef>
                <a:spcPct val="0"/>
              </a:spcBef>
              <a:spcAft>
                <a:spcPct val="0"/>
              </a:spcAft>
            </a:pPr>
            <a:r>
              <a:rPr lang="zh-CN" altLang="en-US" sz="2800" dirty="0">
                <a:latin typeface="Arial" panose="020B0604020202020204" pitchFamily="34" charset="0"/>
              </a:rPr>
              <a:t>行为像值的类：每个对象都应该有一份自己的拷贝；副本与原对象完全独立；</a:t>
            </a:r>
            <a:endParaRPr lang="en-US" altLang="zh-CN" sz="2800" dirty="0">
              <a:latin typeface="Arial" panose="020B0604020202020204" pitchFamily="34" charset="0"/>
            </a:endParaRPr>
          </a:p>
          <a:p>
            <a:pPr lvl="0" eaLnBrk="0" fontAlgn="base" hangingPunct="0">
              <a:spcBef>
                <a:spcPct val="0"/>
              </a:spcBef>
              <a:spcAft>
                <a:spcPct val="0"/>
              </a:spcAft>
            </a:pPr>
            <a:endParaRPr lang="en-US" altLang="zh-CN" sz="2800" dirty="0">
              <a:latin typeface="Arial" panose="020B0604020202020204" pitchFamily="34" charset="0"/>
            </a:endParaRPr>
          </a:p>
          <a:p>
            <a:pPr eaLnBrk="0" fontAlgn="base" hangingPunct="0">
              <a:spcBef>
                <a:spcPct val="0"/>
              </a:spcBef>
              <a:spcAft>
                <a:spcPct val="0"/>
              </a:spcAft>
            </a:pPr>
            <a:r>
              <a:rPr lang="en-US" altLang="zh-CN" sz="2800" dirty="0">
                <a:latin typeface="Arial" panose="020B0604020202020204" pitchFamily="34" charset="0"/>
              </a:rPr>
              <a:t>string</a:t>
            </a:r>
            <a:r>
              <a:rPr lang="zh-CN" altLang="en-US" sz="2800" dirty="0">
                <a:latin typeface="Arial" panose="020B0604020202020204" pitchFamily="34" charset="0"/>
              </a:rPr>
              <a:t>类和标准库容器类的行为像一个值；</a:t>
            </a:r>
            <a:endParaRPr lang="en-US" altLang="zh-CN" sz="2800" dirty="0">
              <a:latin typeface="Arial" panose="020B0604020202020204" pitchFamily="34" charset="0"/>
            </a:endParaRPr>
          </a:p>
        </p:txBody>
      </p:sp>
    </p:spTree>
    <p:custDataLst>
      <p:tags r:id="rId1"/>
    </p:custDataLst>
    <p:extLst>
      <p:ext uri="{BB962C8B-B14F-4D97-AF65-F5344CB8AC3E}">
        <p14:creationId xmlns:p14="http://schemas.microsoft.com/office/powerpoint/2010/main" val="1156186747"/>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类指针的类</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pic>
        <p:nvPicPr>
          <p:cNvPr id="5" name="图片 4">
            <a:extLst>
              <a:ext uri="{FF2B5EF4-FFF2-40B4-BE49-F238E27FC236}">
                <a16:creationId xmlns:a16="http://schemas.microsoft.com/office/drawing/2014/main" id="{2B7008BD-EB60-463B-933C-4BD5DD80B2E4}"/>
              </a:ext>
            </a:extLst>
          </p:cNvPr>
          <p:cNvPicPr>
            <a:picLocks noChangeAspect="1"/>
          </p:cNvPicPr>
          <p:nvPr/>
        </p:nvPicPr>
        <p:blipFill>
          <a:blip r:embed="rId4"/>
          <a:stretch>
            <a:fillRect/>
          </a:stretch>
        </p:blipFill>
        <p:spPr>
          <a:xfrm>
            <a:off x="4105456" y="160296"/>
            <a:ext cx="7781744" cy="6697704"/>
          </a:xfrm>
          <a:prstGeom prst="rect">
            <a:avLst/>
          </a:prstGeom>
        </p:spPr>
      </p:pic>
      <p:sp>
        <p:nvSpPr>
          <p:cNvPr id="6" name="文本框 5">
            <a:extLst>
              <a:ext uri="{FF2B5EF4-FFF2-40B4-BE49-F238E27FC236}">
                <a16:creationId xmlns:a16="http://schemas.microsoft.com/office/drawing/2014/main" id="{C10F059D-70F7-4C14-8B01-0FC1FD1DAFA6}"/>
              </a:ext>
            </a:extLst>
          </p:cNvPr>
          <p:cNvSpPr txBox="1"/>
          <p:nvPr/>
        </p:nvSpPr>
        <p:spPr>
          <a:xfrm>
            <a:off x="162790" y="1059240"/>
            <a:ext cx="3499757" cy="5016758"/>
          </a:xfrm>
          <a:prstGeom prst="rect">
            <a:avLst/>
          </a:prstGeom>
          <a:noFill/>
        </p:spPr>
        <p:txBody>
          <a:bodyPr wrap="square" rtlCol="0">
            <a:spAutoFit/>
          </a:bodyPr>
          <a:lstStyle/>
          <a:p>
            <a:r>
              <a:rPr lang="zh-CN" altLang="en-US" sz="3200" dirty="0">
                <a:latin typeface="Arial" panose="020B0604020202020204" pitchFamily="34" charset="0"/>
              </a:rPr>
              <a:t>行为像指针的类：共享状态；副本和原对象使用相同的底层数据</a:t>
            </a:r>
            <a:endParaRPr lang="en-US" altLang="zh-CN" sz="3200" dirty="0">
              <a:latin typeface="Arial" panose="020B0604020202020204" pitchFamily="34" charset="0"/>
            </a:endParaRPr>
          </a:p>
          <a:p>
            <a:endParaRPr lang="en-US" altLang="zh-CN" sz="3200" dirty="0"/>
          </a:p>
          <a:p>
            <a:r>
              <a:rPr lang="zh-CN" altLang="en-US" sz="3200" dirty="0"/>
              <a:t>最好方法是使用</a:t>
            </a:r>
            <a:r>
              <a:rPr lang="en-US" altLang="zh-CN" sz="3200" dirty="0" err="1"/>
              <a:t>shared_ptr</a:t>
            </a:r>
            <a:r>
              <a:rPr lang="zh-CN" altLang="en-US" sz="3200" dirty="0"/>
              <a:t>管理类中的资源；如果希望直接管理资源，使用引用计数</a:t>
            </a:r>
          </a:p>
        </p:txBody>
      </p:sp>
    </p:spTree>
    <p:custDataLst>
      <p:tags r:id="rId1"/>
    </p:custDataLst>
    <p:extLst>
      <p:ext uri="{BB962C8B-B14F-4D97-AF65-F5344CB8AC3E}">
        <p14:creationId xmlns:p14="http://schemas.microsoft.com/office/powerpoint/2010/main" val="371730574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拷贝并交换</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文本框 5">
            <a:extLst>
              <a:ext uri="{FF2B5EF4-FFF2-40B4-BE49-F238E27FC236}">
                <a16:creationId xmlns:a16="http://schemas.microsoft.com/office/drawing/2014/main" id="{C10F059D-70F7-4C14-8B01-0FC1FD1DAFA6}"/>
              </a:ext>
            </a:extLst>
          </p:cNvPr>
          <p:cNvSpPr txBox="1"/>
          <p:nvPr/>
        </p:nvSpPr>
        <p:spPr>
          <a:xfrm>
            <a:off x="903099" y="751225"/>
            <a:ext cx="10596115" cy="1384995"/>
          </a:xfrm>
          <a:prstGeom prst="rect">
            <a:avLst/>
          </a:prstGeom>
          <a:noFill/>
        </p:spPr>
        <p:txBody>
          <a:bodyPr wrap="square" rtlCol="0">
            <a:spAutoFit/>
          </a:bodyPr>
          <a:lstStyle/>
          <a:p>
            <a:r>
              <a:rPr lang="zh-CN" altLang="en-US" sz="2800" dirty="0"/>
              <a:t>赋值运算符：</a:t>
            </a:r>
            <a:endParaRPr lang="en-US" altLang="zh-CN" sz="2800" dirty="0"/>
          </a:p>
          <a:p>
            <a:r>
              <a:rPr lang="zh-CN" altLang="en-US" sz="2800" dirty="0"/>
              <a:t>将左侧运算对象与右侧运算对象的一个副本进行交换；成员变量是指针，只交换指针</a:t>
            </a:r>
          </a:p>
        </p:txBody>
      </p:sp>
      <p:pic>
        <p:nvPicPr>
          <p:cNvPr id="7" name="图片 6">
            <a:extLst>
              <a:ext uri="{FF2B5EF4-FFF2-40B4-BE49-F238E27FC236}">
                <a16:creationId xmlns:a16="http://schemas.microsoft.com/office/drawing/2014/main" id="{F92A42AD-6FB8-4B39-8C03-5D241CDD89F6}"/>
              </a:ext>
            </a:extLst>
          </p:cNvPr>
          <p:cNvPicPr>
            <a:picLocks noChangeAspect="1"/>
          </p:cNvPicPr>
          <p:nvPr/>
        </p:nvPicPr>
        <p:blipFill>
          <a:blip r:embed="rId4"/>
          <a:stretch>
            <a:fillRect/>
          </a:stretch>
        </p:blipFill>
        <p:spPr>
          <a:xfrm>
            <a:off x="2792875" y="2235784"/>
            <a:ext cx="5806784" cy="4590243"/>
          </a:xfrm>
          <a:prstGeom prst="rect">
            <a:avLst/>
          </a:prstGeom>
        </p:spPr>
      </p:pic>
    </p:spTree>
    <p:custDataLst>
      <p:tags r:id="rId1"/>
    </p:custDataLst>
    <p:extLst>
      <p:ext uri="{BB962C8B-B14F-4D97-AF65-F5344CB8AC3E}">
        <p14:creationId xmlns:p14="http://schemas.microsoft.com/office/powerpoint/2010/main" val="273735862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p:cNvSpPr/>
          <p:nvPr/>
        </p:nvSpPr>
        <p:spPr>
          <a:xfrm>
            <a:off x="4268788" y="147891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464149" y="2806065"/>
            <a:ext cx="3262432" cy="1015663"/>
          </a:xfrm>
          <a:prstGeom prst="rect">
            <a:avLst/>
          </a:prstGeom>
          <a:noFill/>
        </p:spPr>
        <p:txBody>
          <a:bodyPr wrap="none" rtlCol="0">
            <a:spAutoFit/>
          </a:bodyPr>
          <a:lstStyle/>
          <a:p>
            <a:pPr algn="l"/>
            <a:r>
              <a:rPr lang="zh-CN" altLang="en-US" sz="6000" dirty="0">
                <a:solidFill>
                  <a:srgbClr val="26476A"/>
                </a:solidFill>
                <a:latin typeface="汉仪中宋S" panose="00020600040101010101" charset="-122"/>
                <a:ea typeface="汉仪中宋S" panose="00020600040101010101" charset="-122"/>
              </a:rPr>
              <a:t>对象移动</a:t>
            </a:r>
          </a:p>
        </p:txBody>
      </p:sp>
      <p:sp>
        <p:nvSpPr>
          <p:cNvPr id="7" name="文本框 6"/>
          <p:cNvSpPr txBox="1"/>
          <p:nvPr/>
        </p:nvSpPr>
        <p:spPr>
          <a:xfrm>
            <a:off x="5649595" y="4051935"/>
            <a:ext cx="892810" cy="768350"/>
          </a:xfrm>
          <a:prstGeom prst="rect">
            <a:avLst/>
          </a:prstGeom>
          <a:noFill/>
        </p:spPr>
        <p:txBody>
          <a:bodyPr wrap="square" rtlCol="0">
            <a:spAutoFit/>
          </a:bodyPr>
          <a:lstStyle/>
          <a:p>
            <a:r>
              <a:rPr lang="en-US" altLang="zh-CN" sz="4400" dirty="0">
                <a:solidFill>
                  <a:srgbClr val="26476A"/>
                </a:solidFill>
                <a:latin typeface="汉仪中宋S" panose="00020600040101010101" charset="-122"/>
                <a:ea typeface="汉仪中宋S" panose="00020600040101010101" charset="-122"/>
              </a:rPr>
              <a:t>04</a:t>
            </a:r>
          </a:p>
        </p:txBody>
      </p:sp>
    </p:spTree>
    <p:custDataLst>
      <p:tags r:id="rId1"/>
    </p:custDataLst>
    <p:extLst>
      <p:ext uri="{BB962C8B-B14F-4D97-AF65-F5344CB8AC3E}">
        <p14:creationId xmlns:p14="http://schemas.microsoft.com/office/powerpoint/2010/main" val="214812196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移动构造</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文本框 5">
            <a:extLst>
              <a:ext uri="{FF2B5EF4-FFF2-40B4-BE49-F238E27FC236}">
                <a16:creationId xmlns:a16="http://schemas.microsoft.com/office/drawing/2014/main" id="{C10F059D-70F7-4C14-8B01-0FC1FD1DAFA6}"/>
              </a:ext>
            </a:extLst>
          </p:cNvPr>
          <p:cNvSpPr txBox="1"/>
          <p:nvPr/>
        </p:nvSpPr>
        <p:spPr>
          <a:xfrm>
            <a:off x="692785" y="1010305"/>
            <a:ext cx="5072214" cy="5016758"/>
          </a:xfrm>
          <a:prstGeom prst="rect">
            <a:avLst/>
          </a:prstGeom>
          <a:noFill/>
        </p:spPr>
        <p:txBody>
          <a:bodyPr wrap="square" rtlCol="0">
            <a:spAutoFit/>
          </a:bodyPr>
          <a:lstStyle/>
          <a:p>
            <a:r>
              <a:rPr lang="zh-CN" altLang="en-US" sz="3200" dirty="0"/>
              <a:t>拷贝构造（深拷贝）</a:t>
            </a:r>
          </a:p>
          <a:p>
            <a:r>
              <a:rPr lang="zh-CN" altLang="en-US" sz="3200" dirty="0"/>
              <a:t>重新分配一块堆内存，使得临时对象与新建对象</a:t>
            </a:r>
            <a:r>
              <a:rPr lang="en-US" altLang="zh-CN" sz="3200" dirty="0"/>
              <a:t>a</a:t>
            </a:r>
            <a:r>
              <a:rPr lang="zh-CN" altLang="en-US" sz="3200" dirty="0"/>
              <a:t>完全相同</a:t>
            </a:r>
          </a:p>
          <a:p>
            <a:endParaRPr lang="en-US" altLang="zh-CN" sz="3200" dirty="0"/>
          </a:p>
          <a:p>
            <a:r>
              <a:rPr lang="zh-CN" altLang="en-US" sz="3200" dirty="0"/>
              <a:t>移动构造</a:t>
            </a:r>
          </a:p>
          <a:p>
            <a:r>
              <a:rPr lang="zh-CN" altLang="en-US" sz="3200" dirty="0"/>
              <a:t>就是让这个临时对象它原本控制的内存的空间转移给构造出来的对象，这样就相当于把它移动过去了。</a:t>
            </a:r>
          </a:p>
        </p:txBody>
      </p:sp>
      <p:pic>
        <p:nvPicPr>
          <p:cNvPr id="5" name="图片 4">
            <a:extLst>
              <a:ext uri="{FF2B5EF4-FFF2-40B4-BE49-F238E27FC236}">
                <a16:creationId xmlns:a16="http://schemas.microsoft.com/office/drawing/2014/main" id="{8DAC2F58-3469-4F05-86E4-263F5859AD5C}"/>
              </a:ext>
            </a:extLst>
          </p:cNvPr>
          <p:cNvPicPr>
            <a:picLocks noChangeAspect="1"/>
          </p:cNvPicPr>
          <p:nvPr/>
        </p:nvPicPr>
        <p:blipFill>
          <a:blip r:embed="rId4"/>
          <a:stretch>
            <a:fillRect/>
          </a:stretch>
        </p:blipFill>
        <p:spPr>
          <a:xfrm>
            <a:off x="7195384" y="891735"/>
            <a:ext cx="3295238" cy="2180382"/>
          </a:xfrm>
          <a:prstGeom prst="rect">
            <a:avLst/>
          </a:prstGeom>
        </p:spPr>
      </p:pic>
      <p:pic>
        <p:nvPicPr>
          <p:cNvPr id="7" name="图片 6">
            <a:extLst>
              <a:ext uri="{FF2B5EF4-FFF2-40B4-BE49-F238E27FC236}">
                <a16:creationId xmlns:a16="http://schemas.microsoft.com/office/drawing/2014/main" id="{67011E64-AE2C-4D93-9969-2DA7DF8D41E5}"/>
              </a:ext>
            </a:extLst>
          </p:cNvPr>
          <p:cNvPicPr>
            <a:picLocks noChangeAspect="1"/>
          </p:cNvPicPr>
          <p:nvPr/>
        </p:nvPicPr>
        <p:blipFill>
          <a:blip r:embed="rId5"/>
          <a:stretch>
            <a:fillRect/>
          </a:stretch>
        </p:blipFill>
        <p:spPr>
          <a:xfrm>
            <a:off x="7195384" y="3785884"/>
            <a:ext cx="3377359" cy="2215782"/>
          </a:xfrm>
          <a:prstGeom prst="rect">
            <a:avLst/>
          </a:prstGeom>
        </p:spPr>
      </p:pic>
    </p:spTree>
    <p:custDataLst>
      <p:tags r:id="rId1"/>
    </p:custDataLst>
    <p:extLst>
      <p:ext uri="{BB962C8B-B14F-4D97-AF65-F5344CB8AC3E}">
        <p14:creationId xmlns:p14="http://schemas.microsoft.com/office/powerpoint/2010/main" val="207189560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移动构造函数</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文本框 5">
            <a:extLst>
              <a:ext uri="{FF2B5EF4-FFF2-40B4-BE49-F238E27FC236}">
                <a16:creationId xmlns:a16="http://schemas.microsoft.com/office/drawing/2014/main" id="{C10F059D-70F7-4C14-8B01-0FC1FD1DAFA6}"/>
              </a:ext>
            </a:extLst>
          </p:cNvPr>
          <p:cNvSpPr txBox="1"/>
          <p:nvPr/>
        </p:nvSpPr>
        <p:spPr>
          <a:xfrm>
            <a:off x="692785" y="959371"/>
            <a:ext cx="10247358" cy="3046988"/>
          </a:xfrm>
          <a:prstGeom prst="rect">
            <a:avLst/>
          </a:prstGeom>
          <a:noFill/>
        </p:spPr>
        <p:txBody>
          <a:bodyPr wrap="square" rtlCol="0">
            <a:spAutoFit/>
          </a:bodyPr>
          <a:lstStyle/>
          <a:p>
            <a:r>
              <a:rPr lang="zh-CN" altLang="en-US" sz="3200" dirty="0"/>
              <a:t>移动构造函数的第一个参数是该类类型的一个引用；这个引用是一个右值引用；任何额外的参数都必须有默认实参；</a:t>
            </a:r>
            <a:r>
              <a:rPr lang="zh-CN" altLang="en-US" sz="3200" dirty="0">
                <a:latin typeface="+mn-ea"/>
              </a:rPr>
              <a:t>移后源对象必须可析构</a:t>
            </a:r>
            <a:endParaRPr lang="en-US" altLang="zh-CN" sz="3200" dirty="0"/>
          </a:p>
          <a:p>
            <a:endParaRPr lang="en-US" altLang="zh-CN" sz="3200" dirty="0"/>
          </a:p>
          <a:p>
            <a:r>
              <a:rPr lang="en-US" altLang="zh-CN" sz="3200" dirty="0" err="1"/>
              <a:t>noexcept</a:t>
            </a:r>
            <a:r>
              <a:rPr lang="zh-CN" altLang="en-US" sz="3200" dirty="0"/>
              <a:t>：是我们承诺一个函数不抛出异常的一种方法；避免对象使用拷贝构造函数而不是移动构造函数</a:t>
            </a:r>
          </a:p>
        </p:txBody>
      </p:sp>
      <p:pic>
        <p:nvPicPr>
          <p:cNvPr id="4" name="图片 3">
            <a:extLst>
              <a:ext uri="{FF2B5EF4-FFF2-40B4-BE49-F238E27FC236}">
                <a16:creationId xmlns:a16="http://schemas.microsoft.com/office/drawing/2014/main" id="{EA34612A-2278-484D-A4EF-1B5132644182}"/>
              </a:ext>
            </a:extLst>
          </p:cNvPr>
          <p:cNvPicPr>
            <a:picLocks noChangeAspect="1"/>
          </p:cNvPicPr>
          <p:nvPr/>
        </p:nvPicPr>
        <p:blipFill>
          <a:blip r:embed="rId4"/>
          <a:stretch>
            <a:fillRect/>
          </a:stretch>
        </p:blipFill>
        <p:spPr>
          <a:xfrm>
            <a:off x="692785" y="4530906"/>
            <a:ext cx="9512053" cy="1571556"/>
          </a:xfrm>
          <a:prstGeom prst="rect">
            <a:avLst/>
          </a:prstGeom>
        </p:spPr>
      </p:pic>
    </p:spTree>
    <p:custDataLst>
      <p:tags r:id="rId1"/>
    </p:custDataLst>
    <p:extLst>
      <p:ext uri="{BB962C8B-B14F-4D97-AF65-F5344CB8AC3E}">
        <p14:creationId xmlns:p14="http://schemas.microsoft.com/office/powerpoint/2010/main" val="1644307385"/>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en-US" altLang="zh-CN" sz="2400" dirty="0" err="1">
                <a:solidFill>
                  <a:srgbClr val="26476A"/>
                </a:solidFill>
                <a:latin typeface="汉仪中宋S" panose="00020600040101010101" charset="-122"/>
                <a:ea typeface="汉仪中宋S" panose="00020600040101010101" charset="-122"/>
              </a:rPr>
              <a:t>noexcept</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46100" y="1033792"/>
            <a:ext cx="10814627" cy="2935291"/>
          </a:xfrm>
          <a:prstGeom prst="rect">
            <a:avLst/>
          </a:prstGeom>
          <a:noFill/>
        </p:spPr>
        <p:txBody>
          <a:bodyPr wrap="square" rtlCol="0" anchor="t">
            <a:spAutoFit/>
          </a:bodyPr>
          <a:lstStyle/>
          <a:p>
            <a:pPr>
              <a:lnSpc>
                <a:spcPct val="130000"/>
              </a:lnSpc>
            </a:pPr>
            <a:r>
              <a:rPr lang="zh-CN" altLang="en-US" sz="2400" dirty="0">
                <a:latin typeface="+mn-ea"/>
              </a:rPr>
              <a:t>在</a:t>
            </a:r>
            <a:r>
              <a:rPr lang="en-US" altLang="zh-CN" sz="2400" dirty="0">
                <a:latin typeface="+mn-ea"/>
              </a:rPr>
              <a:t>C++11</a:t>
            </a:r>
            <a:r>
              <a:rPr lang="zh-CN" altLang="en-US" sz="2400" dirty="0">
                <a:latin typeface="+mn-ea"/>
              </a:rPr>
              <a:t>标准中引入了</a:t>
            </a:r>
            <a:r>
              <a:rPr lang="en-US" altLang="zh-CN" sz="2400" dirty="0" err="1">
                <a:latin typeface="+mn-ea"/>
              </a:rPr>
              <a:t>noexcept</a:t>
            </a:r>
            <a:r>
              <a:rPr lang="zh-CN" altLang="en-US" sz="2400" dirty="0">
                <a:latin typeface="+mn-ea"/>
              </a:rPr>
              <a:t>关键字，它用于指示函数是否可能抛出异常。</a:t>
            </a:r>
            <a:endParaRPr lang="en-US" altLang="zh-CN" sz="2400" dirty="0">
              <a:latin typeface="+mn-ea"/>
            </a:endParaRPr>
          </a:p>
          <a:p>
            <a:pPr>
              <a:lnSpc>
                <a:spcPct val="130000"/>
              </a:lnSpc>
            </a:pPr>
            <a:endParaRPr lang="en-US" altLang="zh-CN" sz="2400" dirty="0">
              <a:latin typeface="+mn-ea"/>
            </a:endParaRPr>
          </a:p>
          <a:p>
            <a:pPr>
              <a:lnSpc>
                <a:spcPct val="130000"/>
              </a:lnSpc>
            </a:pPr>
            <a:r>
              <a:rPr lang="en-US" altLang="zh-CN" sz="2400" dirty="0" err="1">
                <a:latin typeface="+mn-ea"/>
              </a:rPr>
              <a:t>noexcept</a:t>
            </a:r>
            <a:r>
              <a:rPr lang="zh-CN" altLang="en-US" sz="2400" dirty="0">
                <a:latin typeface="+mn-ea"/>
              </a:rPr>
              <a:t>可以用于函数声明和函数定义中，如果将函数标记为</a:t>
            </a:r>
            <a:r>
              <a:rPr lang="en-US" altLang="zh-CN" sz="2400" dirty="0" err="1">
                <a:latin typeface="+mn-ea"/>
              </a:rPr>
              <a:t>noexcept</a:t>
            </a:r>
            <a:r>
              <a:rPr lang="zh-CN" altLang="en-US" sz="2400" dirty="0">
                <a:latin typeface="+mn-ea"/>
              </a:rPr>
              <a:t>，那么编译器就可以进行一些优化，从而提高程序性能。</a:t>
            </a:r>
            <a:endParaRPr lang="en-US" altLang="zh-CN" sz="2400" dirty="0">
              <a:latin typeface="+mn-ea"/>
            </a:endParaRPr>
          </a:p>
          <a:p>
            <a:pPr>
              <a:lnSpc>
                <a:spcPct val="130000"/>
              </a:lnSpc>
            </a:pPr>
            <a:r>
              <a:rPr lang="zh-CN" altLang="en-US" sz="2400" dirty="0">
                <a:latin typeface="+mn-ea"/>
              </a:rPr>
              <a:t>如果该函数可能抛出异常，则可以使用</a:t>
            </a:r>
            <a:r>
              <a:rPr lang="en-US" altLang="zh-CN" sz="2400" dirty="0" err="1">
                <a:latin typeface="+mn-ea"/>
              </a:rPr>
              <a:t>noexcept</a:t>
            </a:r>
            <a:r>
              <a:rPr lang="en-US" altLang="zh-CN" sz="2400" dirty="0">
                <a:latin typeface="+mn-ea"/>
              </a:rPr>
              <a:t>(false)</a:t>
            </a:r>
            <a:r>
              <a:rPr lang="zh-CN" altLang="en-US" sz="2400" dirty="0">
                <a:latin typeface="+mn-ea"/>
              </a:rPr>
              <a:t>表示</a:t>
            </a:r>
            <a:endParaRPr lang="en-US" altLang="zh-CN" sz="2400" dirty="0">
              <a:latin typeface="+mn-ea"/>
            </a:endParaRPr>
          </a:p>
          <a:p>
            <a:pPr algn="l">
              <a:lnSpc>
                <a:spcPct val="130000"/>
              </a:lnSpc>
              <a:spcBef>
                <a:spcPts val="0"/>
              </a:spcBef>
              <a:spcAft>
                <a:spcPts val="0"/>
              </a:spcAft>
            </a:pPr>
            <a:endParaRPr lang="zh-CN" altLang="en-US" sz="2400" dirty="0">
              <a:latin typeface="+mn-ea"/>
            </a:endParaRPr>
          </a:p>
        </p:txBody>
      </p:sp>
      <p:pic>
        <p:nvPicPr>
          <p:cNvPr id="4" name="图片 3">
            <a:extLst>
              <a:ext uri="{FF2B5EF4-FFF2-40B4-BE49-F238E27FC236}">
                <a16:creationId xmlns:a16="http://schemas.microsoft.com/office/drawing/2014/main" id="{18C1E382-383B-4D79-9B34-F576052FF410}"/>
              </a:ext>
            </a:extLst>
          </p:cNvPr>
          <p:cNvPicPr>
            <a:picLocks noChangeAspect="1"/>
          </p:cNvPicPr>
          <p:nvPr/>
        </p:nvPicPr>
        <p:blipFill>
          <a:blip r:embed="rId4"/>
          <a:stretch>
            <a:fillRect/>
          </a:stretch>
        </p:blipFill>
        <p:spPr>
          <a:xfrm>
            <a:off x="692785" y="3577730"/>
            <a:ext cx="6670293" cy="2990710"/>
          </a:xfrm>
          <a:prstGeom prst="rect">
            <a:avLst/>
          </a:prstGeom>
        </p:spPr>
      </p:pic>
    </p:spTree>
    <p:custDataLst>
      <p:tags r:id="rId1"/>
    </p:custDataLst>
    <p:extLst>
      <p:ext uri="{BB962C8B-B14F-4D97-AF65-F5344CB8AC3E}">
        <p14:creationId xmlns:p14="http://schemas.microsoft.com/office/powerpoint/2010/main" val="67708620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1060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9348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p:cNvSpPr/>
          <p:nvPr/>
        </p:nvSpPr>
        <p:spPr>
          <a:xfrm>
            <a:off x="4268788" y="147891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015101" y="2862014"/>
            <a:ext cx="9345251" cy="707886"/>
          </a:xfrm>
          <a:prstGeom prst="rect">
            <a:avLst/>
          </a:prstGeom>
          <a:noFill/>
        </p:spPr>
        <p:txBody>
          <a:bodyPr wrap="none" rtlCol="0">
            <a:spAutoFit/>
          </a:bodyPr>
          <a:lstStyle/>
          <a:p>
            <a:r>
              <a:rPr lang="en-US" altLang="zh-CN" sz="4000" dirty="0" err="1">
                <a:solidFill>
                  <a:srgbClr val="26476A"/>
                </a:solidFill>
                <a:latin typeface="汉仪中宋S" panose="00020600040101010101" charset="-122"/>
                <a:ea typeface="汉仪中宋S" panose="00020600040101010101" charset="-122"/>
              </a:rPr>
              <a:t>lvalue</a:t>
            </a:r>
            <a:r>
              <a:rPr lang="en-US" altLang="zh-CN" sz="4000" dirty="0">
                <a:solidFill>
                  <a:srgbClr val="26476A"/>
                </a:solidFill>
                <a:latin typeface="汉仪中宋S" panose="00020600040101010101" charset="-122"/>
                <a:ea typeface="汉仪中宋S" panose="00020600040101010101" charset="-122"/>
              </a:rPr>
              <a:t>, </a:t>
            </a:r>
            <a:r>
              <a:rPr lang="en-US" altLang="zh-CN" sz="4000" dirty="0" err="1">
                <a:solidFill>
                  <a:srgbClr val="26476A"/>
                </a:solidFill>
                <a:latin typeface="汉仪中宋S" panose="00020600040101010101" charset="-122"/>
                <a:ea typeface="汉仪中宋S" panose="00020600040101010101" charset="-122"/>
              </a:rPr>
              <a:t>prvalue</a:t>
            </a:r>
            <a:r>
              <a:rPr lang="en-US" altLang="zh-CN" sz="4000" dirty="0">
                <a:solidFill>
                  <a:srgbClr val="26476A"/>
                </a:solidFill>
                <a:latin typeface="汉仪中宋S" panose="00020600040101010101" charset="-122"/>
                <a:ea typeface="汉仪中宋S" panose="00020600040101010101" charset="-122"/>
              </a:rPr>
              <a:t>, </a:t>
            </a:r>
            <a:r>
              <a:rPr lang="en-US" altLang="zh-CN" sz="4000" dirty="0" err="1">
                <a:solidFill>
                  <a:srgbClr val="26476A"/>
                </a:solidFill>
                <a:latin typeface="汉仪中宋S" panose="00020600040101010101" charset="-122"/>
                <a:ea typeface="汉仪中宋S" panose="00020600040101010101" charset="-122"/>
              </a:rPr>
              <a:t>xvalue</a:t>
            </a:r>
            <a:r>
              <a:rPr lang="en-US" altLang="zh-CN" sz="4000" dirty="0">
                <a:solidFill>
                  <a:srgbClr val="26476A"/>
                </a:solidFill>
                <a:latin typeface="汉仪中宋S" panose="00020600040101010101" charset="-122"/>
                <a:ea typeface="汉仪中宋S" panose="00020600040101010101" charset="-122"/>
              </a:rPr>
              <a:t>, </a:t>
            </a:r>
            <a:r>
              <a:rPr lang="en-US" altLang="zh-CN" sz="4000" dirty="0" err="1">
                <a:solidFill>
                  <a:srgbClr val="26476A"/>
                </a:solidFill>
                <a:latin typeface="汉仪中宋S" panose="00020600040101010101" charset="-122"/>
                <a:ea typeface="汉仪中宋S" panose="00020600040101010101" charset="-122"/>
              </a:rPr>
              <a:t>glvalue</a:t>
            </a:r>
            <a:r>
              <a:rPr lang="en-US" altLang="zh-CN" sz="4000" dirty="0">
                <a:solidFill>
                  <a:srgbClr val="26476A"/>
                </a:solidFill>
                <a:latin typeface="汉仪中宋S" panose="00020600040101010101" charset="-122"/>
                <a:ea typeface="汉仪中宋S" panose="00020600040101010101" charset="-122"/>
              </a:rPr>
              <a:t>, </a:t>
            </a:r>
            <a:r>
              <a:rPr lang="en-US" altLang="zh-CN" sz="4000" dirty="0" err="1">
                <a:solidFill>
                  <a:srgbClr val="26476A"/>
                </a:solidFill>
                <a:latin typeface="汉仪中宋S" panose="00020600040101010101" charset="-122"/>
                <a:ea typeface="汉仪中宋S" panose="00020600040101010101" charset="-122"/>
              </a:rPr>
              <a:t>rvalue</a:t>
            </a:r>
            <a:endParaRPr lang="zh-CN" altLang="en-US" sz="4000" dirty="0">
              <a:solidFill>
                <a:srgbClr val="26476A"/>
              </a:solidFill>
              <a:latin typeface="汉仪中宋S" panose="00020600040101010101" charset="-122"/>
              <a:ea typeface="汉仪中宋S" panose="00020600040101010101" charset="-122"/>
            </a:endParaRPr>
          </a:p>
        </p:txBody>
      </p:sp>
      <p:sp>
        <p:nvSpPr>
          <p:cNvPr id="7" name="文本框 6"/>
          <p:cNvSpPr txBox="1"/>
          <p:nvPr/>
        </p:nvSpPr>
        <p:spPr>
          <a:xfrm>
            <a:off x="5649595" y="4051935"/>
            <a:ext cx="892810" cy="768350"/>
          </a:xfrm>
          <a:prstGeom prst="rect">
            <a:avLst/>
          </a:prstGeom>
          <a:noFill/>
        </p:spPr>
        <p:txBody>
          <a:bodyPr wrap="square" rtlCol="0">
            <a:spAutoFit/>
          </a:bodyPr>
          <a:lstStyle/>
          <a:p>
            <a:r>
              <a:rPr lang="en-US" altLang="zh-CN" sz="4400">
                <a:solidFill>
                  <a:srgbClr val="26476A"/>
                </a:solidFill>
                <a:latin typeface="汉仪中宋S" panose="00020600040101010101" charset="-122"/>
                <a:ea typeface="汉仪中宋S" panose="00020600040101010101" charset="-122"/>
              </a:rPr>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合成的移动操作</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53914" y="829061"/>
            <a:ext cx="10884172" cy="2935291"/>
          </a:xfrm>
          <a:prstGeom prst="rect">
            <a:avLst/>
          </a:prstGeom>
          <a:noFill/>
        </p:spPr>
        <p:txBody>
          <a:bodyPr wrap="square" rtlCol="0" anchor="t">
            <a:spAutoFit/>
          </a:bodyPr>
          <a:lstStyle/>
          <a:p>
            <a:pPr algn="l">
              <a:lnSpc>
                <a:spcPct val="130000"/>
              </a:lnSpc>
              <a:spcBef>
                <a:spcPts val="0"/>
              </a:spcBef>
              <a:spcAft>
                <a:spcPts val="0"/>
              </a:spcAft>
            </a:pPr>
            <a:r>
              <a:rPr lang="zh-CN" altLang="en-US" sz="2400" dirty="0">
                <a:latin typeface="+mn-ea"/>
              </a:rPr>
              <a:t>只有当一个类没有定义任何自己版本的拷贝控制成员，且类的每个</a:t>
            </a:r>
            <a:r>
              <a:rPr lang="en-US" altLang="zh-CN" sz="2400" dirty="0">
                <a:latin typeface="+mn-ea"/>
              </a:rPr>
              <a:t>static</a:t>
            </a:r>
            <a:r>
              <a:rPr lang="zh-CN" altLang="en-US" sz="2400" dirty="0">
                <a:latin typeface="+mn-ea"/>
              </a:rPr>
              <a:t>数据成员都可以移动，编译器才会为它合成移动构造函数或移动赋值运算符；</a:t>
            </a:r>
            <a:endParaRPr lang="en-US" altLang="zh-CN" sz="2400" dirty="0">
              <a:latin typeface="+mn-ea"/>
            </a:endParaRPr>
          </a:p>
          <a:p>
            <a:pPr algn="l">
              <a:lnSpc>
                <a:spcPct val="130000"/>
              </a:lnSpc>
              <a:spcBef>
                <a:spcPts val="0"/>
              </a:spcBef>
              <a:spcAft>
                <a:spcPts val="0"/>
              </a:spcAft>
            </a:pPr>
            <a:endParaRPr lang="en-US" altLang="zh-CN" sz="2400" dirty="0">
              <a:latin typeface="+mn-ea"/>
            </a:endParaRPr>
          </a:p>
          <a:p>
            <a:pPr algn="l">
              <a:lnSpc>
                <a:spcPct val="130000"/>
              </a:lnSpc>
              <a:spcBef>
                <a:spcPts val="0"/>
              </a:spcBef>
              <a:spcAft>
                <a:spcPts val="0"/>
              </a:spcAft>
            </a:pPr>
            <a:r>
              <a:rPr lang="zh-CN" altLang="en-US" sz="2400" dirty="0">
                <a:latin typeface="+mn-ea"/>
              </a:rPr>
              <a:t>移动操作永远不会隐式定义为删除的函数；如果显示地定义为</a:t>
            </a:r>
            <a:r>
              <a:rPr lang="en-US" altLang="zh-CN" sz="2400" dirty="0">
                <a:latin typeface="+mn-ea"/>
              </a:rPr>
              <a:t>=default</a:t>
            </a:r>
            <a:r>
              <a:rPr lang="zh-CN" altLang="en-US" sz="2400" dirty="0">
                <a:latin typeface="+mn-ea"/>
              </a:rPr>
              <a:t>，但是编译器不能移动所有成员，编译器会将移动操作定义为删除的函数</a:t>
            </a:r>
            <a:endParaRPr lang="en-US" altLang="zh-CN" sz="2400" dirty="0">
              <a:latin typeface="+mn-ea"/>
            </a:endParaRPr>
          </a:p>
          <a:p>
            <a:pPr algn="l">
              <a:lnSpc>
                <a:spcPct val="130000"/>
              </a:lnSpc>
              <a:spcBef>
                <a:spcPts val="0"/>
              </a:spcBef>
              <a:spcAft>
                <a:spcPts val="0"/>
              </a:spcAft>
            </a:pPr>
            <a:endParaRPr lang="zh-CN" altLang="en-US" sz="2400" dirty="0">
              <a:latin typeface="+mn-ea"/>
            </a:endParaRPr>
          </a:p>
        </p:txBody>
      </p:sp>
      <p:pic>
        <p:nvPicPr>
          <p:cNvPr id="7" name="图片 6">
            <a:extLst>
              <a:ext uri="{FF2B5EF4-FFF2-40B4-BE49-F238E27FC236}">
                <a16:creationId xmlns:a16="http://schemas.microsoft.com/office/drawing/2014/main" id="{0D24B8E7-B7BB-4EB8-B829-F7611866AFDB}"/>
              </a:ext>
            </a:extLst>
          </p:cNvPr>
          <p:cNvPicPr>
            <a:picLocks noChangeAspect="1"/>
          </p:cNvPicPr>
          <p:nvPr/>
        </p:nvPicPr>
        <p:blipFill>
          <a:blip r:embed="rId4"/>
          <a:stretch>
            <a:fillRect/>
          </a:stretch>
        </p:blipFill>
        <p:spPr>
          <a:xfrm>
            <a:off x="3525157" y="3538278"/>
            <a:ext cx="5141686" cy="2862522"/>
          </a:xfrm>
          <a:prstGeom prst="rect">
            <a:avLst/>
          </a:prstGeom>
        </p:spPr>
      </p:pic>
    </p:spTree>
    <p:custDataLst>
      <p:tags r:id="rId1"/>
    </p:custDataLst>
    <p:extLst>
      <p:ext uri="{BB962C8B-B14F-4D97-AF65-F5344CB8AC3E}">
        <p14:creationId xmlns:p14="http://schemas.microsoft.com/office/powerpoint/2010/main" val="76373138"/>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4" y="289560"/>
            <a:ext cx="3373029"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移动迭代器</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4" y="713213"/>
            <a:ext cx="9790158" cy="2455159"/>
          </a:xfrm>
          <a:prstGeom prst="rect">
            <a:avLst/>
          </a:prstGeom>
          <a:noFill/>
        </p:spPr>
        <p:txBody>
          <a:bodyPr wrap="square" rtlCol="0" anchor="t">
            <a:spAutoFit/>
          </a:bodyPr>
          <a:lstStyle/>
          <a:p>
            <a:pPr>
              <a:lnSpc>
                <a:spcPct val="130000"/>
              </a:lnSpc>
            </a:pPr>
            <a:r>
              <a:rPr lang="en-US" altLang="zh-CN" sz="2400" dirty="0" err="1">
                <a:latin typeface="+mn-ea"/>
              </a:rPr>
              <a:t>move_iterator</a:t>
            </a:r>
            <a:r>
              <a:rPr lang="en-US" altLang="zh-CN" sz="2400" dirty="0">
                <a:latin typeface="+mn-ea"/>
              </a:rPr>
              <a:t> </a:t>
            </a:r>
            <a:r>
              <a:rPr lang="zh-CN" altLang="en-US" sz="2400" dirty="0">
                <a:latin typeface="+mn-ea"/>
              </a:rPr>
              <a:t>迭代器适配器，又可简称为移动迭代器，其可以实现以移动而非复制的方式，将某个区域空间中的元素移动至另一个指定的空间。</a:t>
            </a:r>
            <a:endParaRPr lang="en-US" altLang="zh-CN" sz="2400" dirty="0">
              <a:latin typeface="+mn-ea"/>
            </a:endParaRPr>
          </a:p>
          <a:p>
            <a:pPr>
              <a:lnSpc>
                <a:spcPct val="130000"/>
              </a:lnSpc>
            </a:pPr>
            <a:r>
              <a:rPr lang="en-US" altLang="zh-CN" sz="2400" dirty="0">
                <a:latin typeface="+mn-ea"/>
              </a:rPr>
              <a:t>1. </a:t>
            </a:r>
            <a:r>
              <a:rPr lang="en-US" altLang="zh-CN" sz="2400" dirty="0" err="1">
                <a:latin typeface="+mn-ea"/>
              </a:rPr>
              <a:t>make_move_iteraotr</a:t>
            </a:r>
            <a:r>
              <a:rPr lang="zh-CN" altLang="en-US" sz="2400" dirty="0">
                <a:latin typeface="+mn-ea"/>
              </a:rPr>
              <a:t>：将一个普通迭代器转换为一个移动迭代器</a:t>
            </a:r>
          </a:p>
          <a:p>
            <a:pPr>
              <a:lnSpc>
                <a:spcPct val="130000"/>
              </a:lnSpc>
            </a:pPr>
            <a:r>
              <a:rPr lang="en-US" altLang="zh-CN" sz="2400" dirty="0">
                <a:latin typeface="+mn-ea"/>
              </a:rPr>
              <a:t>2. </a:t>
            </a:r>
            <a:r>
              <a:rPr lang="zh-CN" altLang="en-US" sz="2400" dirty="0">
                <a:latin typeface="+mn-ea"/>
              </a:rPr>
              <a:t>只有在确信算法在为一个元素赋值或将其传递给一个用户定义的函数后不再访问，才能将移动迭代器传递</a:t>
            </a:r>
          </a:p>
        </p:txBody>
      </p:sp>
      <p:pic>
        <p:nvPicPr>
          <p:cNvPr id="5" name="图片 4">
            <a:extLst>
              <a:ext uri="{FF2B5EF4-FFF2-40B4-BE49-F238E27FC236}">
                <a16:creationId xmlns:a16="http://schemas.microsoft.com/office/drawing/2014/main" id="{109D9E61-C207-4284-BC78-0B71F958B86A}"/>
              </a:ext>
            </a:extLst>
          </p:cNvPr>
          <p:cNvPicPr>
            <a:picLocks noChangeAspect="1"/>
          </p:cNvPicPr>
          <p:nvPr/>
        </p:nvPicPr>
        <p:blipFill>
          <a:blip r:embed="rId4"/>
          <a:stretch>
            <a:fillRect/>
          </a:stretch>
        </p:blipFill>
        <p:spPr>
          <a:xfrm>
            <a:off x="546100" y="3168372"/>
            <a:ext cx="5993246" cy="3569012"/>
          </a:xfrm>
          <a:prstGeom prst="rect">
            <a:avLst/>
          </a:prstGeom>
        </p:spPr>
      </p:pic>
      <p:pic>
        <p:nvPicPr>
          <p:cNvPr id="6" name="图片 5">
            <a:extLst>
              <a:ext uri="{FF2B5EF4-FFF2-40B4-BE49-F238E27FC236}">
                <a16:creationId xmlns:a16="http://schemas.microsoft.com/office/drawing/2014/main" id="{E9DF1E54-FA04-47D2-8AA4-7F7566510B26}"/>
              </a:ext>
            </a:extLst>
          </p:cNvPr>
          <p:cNvPicPr>
            <a:picLocks noChangeAspect="1"/>
          </p:cNvPicPr>
          <p:nvPr/>
        </p:nvPicPr>
        <p:blipFill>
          <a:blip r:embed="rId5"/>
          <a:stretch>
            <a:fillRect/>
          </a:stretch>
        </p:blipFill>
        <p:spPr>
          <a:xfrm>
            <a:off x="7371072" y="3961585"/>
            <a:ext cx="3111870" cy="1372415"/>
          </a:xfrm>
          <a:prstGeom prst="rect">
            <a:avLst/>
          </a:prstGeom>
        </p:spPr>
      </p:pic>
    </p:spTree>
    <p:custDataLst>
      <p:tags r:id="rId1"/>
    </p:custDataLst>
    <p:extLst>
      <p:ext uri="{BB962C8B-B14F-4D97-AF65-F5344CB8AC3E}">
        <p14:creationId xmlns:p14="http://schemas.microsoft.com/office/powerpoint/2010/main" val="3892051555"/>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4" y="289560"/>
            <a:ext cx="3373029"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右值引用和成员函数</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5471" y="1241156"/>
            <a:ext cx="5054873" cy="4375685"/>
          </a:xfrm>
          <a:prstGeom prst="rect">
            <a:avLst/>
          </a:prstGeom>
          <a:noFill/>
        </p:spPr>
        <p:txBody>
          <a:bodyPr wrap="square" rtlCol="0" anchor="t">
            <a:spAutoFit/>
          </a:bodyPr>
          <a:lstStyle/>
          <a:p>
            <a:pPr>
              <a:lnSpc>
                <a:spcPct val="130000"/>
              </a:lnSpc>
            </a:pPr>
            <a:r>
              <a:rPr lang="en-US" altLang="zh-CN" sz="2400" dirty="0">
                <a:latin typeface="+mn-ea"/>
              </a:rPr>
              <a:t>1. </a:t>
            </a:r>
            <a:r>
              <a:rPr lang="zh-CN" altLang="en-US" sz="2400" dirty="0">
                <a:latin typeface="+mn-ea"/>
              </a:rPr>
              <a:t>在参数列表后面放置一个引用限定符</a:t>
            </a:r>
            <a:r>
              <a:rPr lang="en-US" altLang="zh-CN" sz="2400" dirty="0">
                <a:latin typeface="+mn-ea"/>
              </a:rPr>
              <a:t>&amp;</a:t>
            </a:r>
            <a:r>
              <a:rPr lang="zh-CN" altLang="en-US" sz="2400" dirty="0">
                <a:latin typeface="+mn-ea"/>
              </a:rPr>
              <a:t>：</a:t>
            </a:r>
            <a:endParaRPr lang="en-US" altLang="zh-CN" sz="2400" dirty="0">
              <a:latin typeface="+mn-ea"/>
            </a:endParaRPr>
          </a:p>
          <a:p>
            <a:pPr>
              <a:lnSpc>
                <a:spcPct val="130000"/>
              </a:lnSpc>
            </a:pPr>
            <a:r>
              <a:rPr lang="en-US" altLang="zh-CN" sz="2400" dirty="0">
                <a:latin typeface="+mn-ea"/>
              </a:rPr>
              <a:t>2.</a:t>
            </a:r>
            <a:r>
              <a:rPr lang="zh-CN" altLang="en-US" sz="2400" dirty="0">
                <a:latin typeface="+mn-ea"/>
              </a:rPr>
              <a:t> 限制某些方法只能左值对象调用，或者只能右值对象调用</a:t>
            </a:r>
            <a:endParaRPr lang="en-US" altLang="zh-CN" sz="2400" dirty="0">
              <a:latin typeface="+mn-ea"/>
            </a:endParaRPr>
          </a:p>
          <a:p>
            <a:pPr>
              <a:lnSpc>
                <a:spcPct val="130000"/>
              </a:lnSpc>
            </a:pPr>
            <a:r>
              <a:rPr lang="en-US" altLang="zh-CN" sz="2400" dirty="0">
                <a:latin typeface="+mn-ea"/>
              </a:rPr>
              <a:t>3. </a:t>
            </a:r>
            <a:r>
              <a:rPr lang="zh-CN" altLang="en-US" sz="2400" dirty="0">
                <a:latin typeface="+mn-ea"/>
              </a:rPr>
              <a:t>引用限定符必须跟随在</a:t>
            </a:r>
            <a:r>
              <a:rPr lang="en-US" altLang="zh-CN" sz="2400" dirty="0">
                <a:latin typeface="+mn-ea"/>
              </a:rPr>
              <a:t>const</a:t>
            </a:r>
            <a:r>
              <a:rPr lang="zh-CN" altLang="en-US" sz="2400" dirty="0">
                <a:latin typeface="+mn-ea"/>
              </a:rPr>
              <a:t>限定符之后</a:t>
            </a:r>
          </a:p>
          <a:p>
            <a:pPr>
              <a:lnSpc>
                <a:spcPct val="130000"/>
              </a:lnSpc>
            </a:pPr>
            <a:r>
              <a:rPr lang="en-US" altLang="zh-CN" sz="2400" dirty="0">
                <a:latin typeface="+mn-ea"/>
              </a:rPr>
              <a:t>4.</a:t>
            </a:r>
            <a:r>
              <a:rPr lang="zh-CN" altLang="en-US" sz="2400" dirty="0">
                <a:latin typeface="+mn-ea"/>
              </a:rPr>
              <a:t> 如果一个成员函数有引用限定符，具有相同参数列表的所有版本必须有引用限定符</a:t>
            </a:r>
          </a:p>
        </p:txBody>
      </p:sp>
      <p:pic>
        <p:nvPicPr>
          <p:cNvPr id="5" name="图片 4">
            <a:extLst>
              <a:ext uri="{FF2B5EF4-FFF2-40B4-BE49-F238E27FC236}">
                <a16:creationId xmlns:a16="http://schemas.microsoft.com/office/drawing/2014/main" id="{32FE1956-6CA3-4021-BFBB-AF142F8060A9}"/>
              </a:ext>
            </a:extLst>
          </p:cNvPr>
          <p:cNvPicPr>
            <a:picLocks noChangeAspect="1"/>
          </p:cNvPicPr>
          <p:nvPr/>
        </p:nvPicPr>
        <p:blipFill>
          <a:blip r:embed="rId4"/>
          <a:stretch>
            <a:fillRect/>
          </a:stretch>
        </p:blipFill>
        <p:spPr>
          <a:xfrm>
            <a:off x="6096000" y="301370"/>
            <a:ext cx="5670529" cy="6255259"/>
          </a:xfrm>
          <a:prstGeom prst="rect">
            <a:avLst/>
          </a:prstGeom>
        </p:spPr>
      </p:pic>
    </p:spTree>
    <p:custDataLst>
      <p:tags r:id="rId1"/>
    </p:custDataLst>
    <p:extLst>
      <p:ext uri="{BB962C8B-B14F-4D97-AF65-F5344CB8AC3E}">
        <p14:creationId xmlns:p14="http://schemas.microsoft.com/office/powerpoint/2010/main" val="224868432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3111772" cy="461665"/>
          </a:xfrm>
          <a:prstGeom prst="rect">
            <a:avLst/>
          </a:prstGeom>
          <a:noFill/>
        </p:spPr>
        <p:txBody>
          <a:bodyPr wrap="square" rtlCol="0">
            <a:spAutoFit/>
          </a:bodyPr>
          <a:lstStyle/>
          <a:p>
            <a:r>
              <a:rPr lang="zh-CN" altLang="en-US" sz="2400" dirty="0">
                <a:solidFill>
                  <a:srgbClr val="26476A"/>
                </a:solidFill>
                <a:latin typeface="汉仪中宋S" panose="00020600040101010101" charset="-122"/>
                <a:ea typeface="汉仪中宋S" panose="00020600040101010101" charset="-122"/>
              </a:rPr>
              <a:t>三</a:t>
            </a:r>
            <a:r>
              <a:rPr lang="en-US" altLang="zh-CN" sz="2400" dirty="0">
                <a:solidFill>
                  <a:srgbClr val="26476A"/>
                </a:solidFill>
                <a:latin typeface="汉仪中宋S" panose="00020600040101010101" charset="-122"/>
                <a:ea typeface="汉仪中宋S" panose="00020600040101010101" charset="-122"/>
              </a:rPr>
              <a:t>/</a:t>
            </a:r>
            <a:r>
              <a:rPr lang="zh-CN" altLang="en-US" sz="2400" dirty="0">
                <a:solidFill>
                  <a:srgbClr val="26476A"/>
                </a:solidFill>
                <a:latin typeface="汉仪中宋S" panose="00020600040101010101" charset="-122"/>
                <a:ea typeface="汉仪中宋S" panose="00020600040101010101" charset="-122"/>
              </a:rPr>
              <a:t>五法则</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863896"/>
            <a:ext cx="10884172" cy="6056145"/>
          </a:xfrm>
          <a:prstGeom prst="rect">
            <a:avLst/>
          </a:prstGeom>
          <a:noFill/>
        </p:spPr>
        <p:txBody>
          <a:bodyPr wrap="square" rtlCol="0" anchor="t">
            <a:spAutoFit/>
          </a:bodyPr>
          <a:lstStyle/>
          <a:p>
            <a:pPr algn="l">
              <a:lnSpc>
                <a:spcPct val="130000"/>
              </a:lnSpc>
              <a:spcBef>
                <a:spcPts val="0"/>
              </a:spcBef>
              <a:spcAft>
                <a:spcPts val="0"/>
              </a:spcAft>
            </a:pPr>
            <a:r>
              <a:rPr lang="zh-CN" altLang="en-US" sz="2800" dirty="0">
                <a:latin typeface="+mn-ea"/>
              </a:rPr>
              <a:t>五个拷贝控制成员：拷贝构造函数、拷贝赋值运算符、移动构造函数、移动赋值运算符、析构函数</a:t>
            </a:r>
            <a:endParaRPr lang="en-US" altLang="zh-CN" sz="2800" dirty="0">
              <a:latin typeface="+mn-ea"/>
            </a:endParaRPr>
          </a:p>
          <a:p>
            <a:pPr algn="l">
              <a:lnSpc>
                <a:spcPct val="130000"/>
              </a:lnSpc>
              <a:spcBef>
                <a:spcPts val="0"/>
              </a:spcBef>
              <a:spcAft>
                <a:spcPts val="0"/>
              </a:spcAft>
            </a:pPr>
            <a:endParaRPr lang="en-US" altLang="zh-CN" sz="2800" dirty="0">
              <a:latin typeface="+mn-ea"/>
            </a:endParaRPr>
          </a:p>
          <a:p>
            <a:pPr>
              <a:lnSpc>
                <a:spcPct val="130000"/>
              </a:lnSpc>
            </a:pPr>
            <a:r>
              <a:rPr lang="en-US" altLang="zh-CN" sz="2800" dirty="0">
                <a:latin typeface="+mn-ea"/>
              </a:rPr>
              <a:t>1. </a:t>
            </a:r>
            <a:r>
              <a:rPr lang="zh-CN" altLang="en-US" sz="2800" dirty="0">
                <a:latin typeface="+mn-ea"/>
              </a:rPr>
              <a:t>需要自定义析构函数的类也需要自定义拷贝和赋值操作</a:t>
            </a:r>
            <a:endParaRPr lang="en-US" altLang="zh-CN" sz="2800" dirty="0">
              <a:latin typeface="+mn-ea"/>
            </a:endParaRPr>
          </a:p>
          <a:p>
            <a:pPr marL="457200" indent="-457200">
              <a:lnSpc>
                <a:spcPct val="130000"/>
              </a:lnSpc>
              <a:buAutoNum type="arabicPeriod"/>
            </a:pPr>
            <a:endParaRPr lang="en-US" altLang="zh-CN" sz="2800" dirty="0">
              <a:latin typeface="+mn-ea"/>
            </a:endParaRPr>
          </a:p>
          <a:p>
            <a:pPr>
              <a:lnSpc>
                <a:spcPct val="130000"/>
              </a:lnSpc>
            </a:pPr>
            <a:r>
              <a:rPr lang="en-US" altLang="zh-CN" sz="2800" dirty="0">
                <a:latin typeface="+mn-ea"/>
              </a:rPr>
              <a:t>2. </a:t>
            </a:r>
            <a:r>
              <a:rPr lang="zh-CN" altLang="en-US" sz="2800" dirty="0">
                <a:latin typeface="+mn-ea"/>
              </a:rPr>
              <a:t>需要自定义拷贝操作的类也需要自定义赋值操作，反之亦然</a:t>
            </a:r>
            <a:endParaRPr lang="en-US" altLang="zh-CN" sz="2800" dirty="0">
              <a:latin typeface="+mn-ea"/>
            </a:endParaRPr>
          </a:p>
          <a:p>
            <a:pPr>
              <a:lnSpc>
                <a:spcPct val="130000"/>
              </a:lnSpc>
            </a:pPr>
            <a:endParaRPr lang="en-US" altLang="zh-CN" sz="2800" dirty="0">
              <a:latin typeface="+mn-ea"/>
            </a:endParaRPr>
          </a:p>
          <a:p>
            <a:pPr>
              <a:lnSpc>
                <a:spcPct val="130000"/>
              </a:lnSpc>
            </a:pPr>
            <a:r>
              <a:rPr lang="en-US" altLang="zh-CN" sz="2800" dirty="0">
                <a:latin typeface="+mn-ea"/>
              </a:rPr>
              <a:t>3. </a:t>
            </a:r>
            <a:r>
              <a:rPr lang="zh-CN" altLang="en-US" sz="2800" dirty="0">
                <a:latin typeface="+mn-ea"/>
              </a:rPr>
              <a:t>一般来说，如果一个类定义了任何一个拷贝控制成员，它就应该定义所有五个拷贝控制成员</a:t>
            </a:r>
            <a:endParaRPr lang="en-US" altLang="zh-CN" sz="2800" dirty="0">
              <a:latin typeface="+mn-ea"/>
            </a:endParaRPr>
          </a:p>
          <a:p>
            <a:pPr>
              <a:lnSpc>
                <a:spcPct val="130000"/>
              </a:lnSpc>
            </a:pPr>
            <a:endParaRPr lang="en-US" altLang="zh-CN" sz="2400" dirty="0">
              <a:latin typeface="+mn-ea"/>
            </a:endParaRPr>
          </a:p>
          <a:p>
            <a:pPr>
              <a:lnSpc>
                <a:spcPct val="130000"/>
              </a:lnSpc>
            </a:pPr>
            <a:endParaRPr lang="zh-CN" altLang="en-US" sz="2400" dirty="0">
              <a:latin typeface="+mn-ea"/>
            </a:endParaRPr>
          </a:p>
        </p:txBody>
      </p:sp>
    </p:spTree>
    <p:custDataLst>
      <p:tags r:id="rId1"/>
    </p:custDataLst>
    <p:extLst>
      <p:ext uri="{BB962C8B-B14F-4D97-AF65-F5344CB8AC3E}">
        <p14:creationId xmlns:p14="http://schemas.microsoft.com/office/powerpoint/2010/main" val="636829832"/>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268788" y="1478915"/>
            <a:ext cx="3653155" cy="3653155"/>
          </a:xfrm>
          <a:prstGeom prst="ellipse">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404360" y="2797660"/>
            <a:ext cx="4031873" cy="1015663"/>
          </a:xfrm>
          <a:prstGeom prst="rect">
            <a:avLst/>
          </a:prstGeom>
          <a:noFill/>
        </p:spPr>
        <p:txBody>
          <a:bodyPr wrap="none" rtlCol="0">
            <a:spAutoFit/>
          </a:bodyPr>
          <a:lstStyle/>
          <a:p>
            <a:pPr algn="l"/>
            <a:r>
              <a:rPr lang="zh-CN" sz="6000" dirty="0">
                <a:solidFill>
                  <a:srgbClr val="26476A"/>
                </a:solidFill>
                <a:latin typeface="汉仪中宋S" panose="00020600040101010101" charset="-122"/>
                <a:ea typeface="汉仪中宋S" panose="00020600040101010101" charset="-122"/>
                <a:cs typeface="汉仪中宋S" panose="00020600040101010101" charset="-122"/>
                <a:sym typeface="+mn-ea"/>
              </a:rPr>
              <a:t>谢谢大家</a:t>
            </a:r>
            <a:r>
              <a:rPr lang="zh-CN" altLang="en-US" sz="6000" dirty="0">
                <a:solidFill>
                  <a:srgbClr val="26476A"/>
                </a:solidFill>
                <a:latin typeface="汉仪中宋S" panose="00020600040101010101" charset="-122"/>
                <a:ea typeface="汉仪中宋S" panose="00020600040101010101" charset="-122"/>
                <a:cs typeface="汉仪中宋S" panose="00020600040101010101" charset="-122"/>
                <a:sym typeface="+mn-ea"/>
              </a:rPr>
              <a:t>！</a:t>
            </a:r>
            <a:endParaRPr lang="zh-CN" altLang="en-US" sz="6000" dirty="0">
              <a:solidFill>
                <a:srgbClr val="26476A"/>
              </a:solidFill>
              <a:latin typeface="汉仪中宋S" panose="00020600040101010101" charset="-122"/>
              <a:ea typeface="汉仪中宋S" panose="00020600040101010101" charset="-122"/>
              <a:cs typeface="汉仪中宋S" panose="00020600040101010101" charset="-122"/>
            </a:endParaRPr>
          </a:p>
        </p:txBody>
      </p:sp>
      <p:sp>
        <p:nvSpPr>
          <p:cNvPr id="13" name="任意多边形 12"/>
          <p:cNvSpPr/>
          <p:nvPr/>
        </p:nvSpPr>
        <p:spPr>
          <a:xfrm>
            <a:off x="2576830" y="419100"/>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矩形 51"/>
          <p:cNvSpPr/>
          <p:nvPr/>
        </p:nvSpPr>
        <p:spPr>
          <a:xfrm>
            <a:off x="0" y="43688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0" y="619760"/>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9709785" y="610171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9709785" y="6284595"/>
            <a:ext cx="2482215" cy="76200"/>
          </a:xfrm>
          <a:prstGeom prst="rect">
            <a:avLst/>
          </a:prstGeom>
          <a:solidFill>
            <a:srgbClr val="F8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0" y="6101715"/>
            <a:ext cx="9615170" cy="285750"/>
          </a:xfrm>
          <a:custGeom>
            <a:avLst/>
            <a:gdLst>
              <a:gd name="connsiteX0" fmla="*/ 0 w 15142"/>
              <a:gd name="connsiteY0" fmla="*/ 450 h 450"/>
              <a:gd name="connsiteX1" fmla="*/ 3 w 15142"/>
              <a:gd name="connsiteY1" fmla="*/ 2 h 450"/>
              <a:gd name="connsiteX2" fmla="*/ 15142 w 15142"/>
              <a:gd name="connsiteY2" fmla="*/ 0 h 450"/>
              <a:gd name="connsiteX3" fmla="*/ 15142 w 15142"/>
              <a:gd name="connsiteY3" fmla="*/ 450 h 450"/>
              <a:gd name="connsiteX4" fmla="*/ 0 w 15142"/>
              <a:gd name="connsiteY4" fmla="*/ 450 h 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2" h="450">
                <a:moveTo>
                  <a:pt x="0" y="450"/>
                </a:moveTo>
                <a:lnTo>
                  <a:pt x="3" y="2"/>
                </a:lnTo>
                <a:lnTo>
                  <a:pt x="15142" y="0"/>
                </a:lnTo>
                <a:lnTo>
                  <a:pt x="15142" y="450"/>
                </a:lnTo>
                <a:lnTo>
                  <a:pt x="0" y="450"/>
                </a:lnTo>
                <a:close/>
              </a:path>
            </a:pathLst>
          </a:cu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723549" cy="461665"/>
          </a:xfrm>
          <a:prstGeom prst="rect">
            <a:avLst/>
          </a:prstGeom>
          <a:noFill/>
        </p:spPr>
        <p:txBody>
          <a:bodyPr wrap="none" rtlCol="0">
            <a:spAutoFit/>
          </a:bodyPr>
          <a:lstStyle/>
          <a:p>
            <a:pPr algn="l"/>
            <a:r>
              <a:rPr lang="zh-CN" altLang="en-US" sz="2400" dirty="0">
                <a:solidFill>
                  <a:srgbClr val="26476A"/>
                </a:solidFill>
                <a:latin typeface="汉仪中宋S" panose="00020600040101010101" charset="-122"/>
                <a:ea typeface="汉仪中宋S" panose="00020600040101010101" charset="-122"/>
              </a:rPr>
              <a:t>左值、右值</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7" name="Rectangle 1">
            <a:extLst>
              <a:ext uri="{FF2B5EF4-FFF2-40B4-BE49-F238E27FC236}">
                <a16:creationId xmlns:a16="http://schemas.microsoft.com/office/drawing/2014/main" id="{594D430E-AE3B-48AD-8836-2696F5D8E36A}"/>
              </a:ext>
            </a:extLst>
          </p:cNvPr>
          <p:cNvSpPr>
            <a:spLocks noChangeArrowheads="1"/>
          </p:cNvSpPr>
          <p:nvPr/>
        </p:nvSpPr>
        <p:spPr bwMode="auto">
          <a:xfrm>
            <a:off x="546100" y="689075"/>
            <a:ext cx="11259336" cy="647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dirty="0">
                <a:ln>
                  <a:noFill/>
                </a:ln>
                <a:solidFill>
                  <a:srgbClr val="333333"/>
                </a:solidFill>
                <a:effectLst/>
                <a:latin typeface="Arial" panose="020B0604020202020204" pitchFamily="34" charset="0"/>
                <a:ea typeface="Open Sans"/>
              </a:rPr>
              <a:t>C++11：</a:t>
            </a:r>
            <a:endParaRPr kumimoji="0" lang="en-US" altLang="zh-CN" sz="3200" b="1" i="0" u="none" strike="noStrike" cap="none" normalizeH="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3200" b="0" i="0" u="none" strike="noStrike" cap="none" normalizeH="0" dirty="0">
                <a:ln>
                  <a:noFill/>
                </a:ln>
                <a:solidFill>
                  <a:srgbClr val="333333"/>
                </a:solidFill>
                <a:effectLst/>
                <a:latin typeface="Arial" panose="020B0604020202020204" pitchFamily="34" charset="0"/>
                <a:ea typeface="Open Sans"/>
              </a:rPr>
              <a:t>1. </a:t>
            </a:r>
            <a:r>
              <a:rPr kumimoji="0" lang="zh-CN" altLang="zh-CN" sz="3200" b="0" i="0" u="none" strike="noStrike" cap="none" normalizeH="0" dirty="0">
                <a:ln>
                  <a:noFill/>
                </a:ln>
                <a:solidFill>
                  <a:srgbClr val="333333"/>
                </a:solidFill>
                <a:effectLst/>
                <a:latin typeface="Arial" panose="020B0604020202020204" pitchFamily="34" charset="0"/>
                <a:ea typeface="Open Sans"/>
              </a:rPr>
              <a:t>have identity and cannot be moved from are called lvalue expressions;</a:t>
            </a:r>
          </a:p>
          <a:p>
            <a:pPr marL="0" marR="0" lvl="0" indent="0" algn="l" defTabSz="914400" rtl="0" eaLnBrk="0" fontAlgn="base" latinLnBrk="0" hangingPunct="0">
              <a:lnSpc>
                <a:spcPct val="100000"/>
              </a:lnSpc>
              <a:spcBef>
                <a:spcPct val="0"/>
              </a:spcBef>
              <a:spcAft>
                <a:spcPct val="0"/>
              </a:spcAft>
              <a:buClrTx/>
              <a:buSzTx/>
              <a:tabLst/>
            </a:pPr>
            <a:r>
              <a:rPr kumimoji="0" lang="en-US" altLang="zh-CN" sz="3200" b="0" i="0" u="none" strike="noStrike" cap="none" normalizeH="0" dirty="0">
                <a:ln>
                  <a:noFill/>
                </a:ln>
                <a:solidFill>
                  <a:srgbClr val="333333"/>
                </a:solidFill>
                <a:effectLst/>
                <a:latin typeface="Arial" panose="020B0604020202020204" pitchFamily="34" charset="0"/>
                <a:ea typeface="Open Sans"/>
              </a:rPr>
              <a:t>2. </a:t>
            </a:r>
            <a:r>
              <a:rPr kumimoji="0" lang="zh-CN" altLang="zh-CN" sz="3200" b="0" i="0" u="none" strike="noStrike" cap="none" normalizeH="0" dirty="0">
                <a:ln>
                  <a:noFill/>
                </a:ln>
                <a:solidFill>
                  <a:srgbClr val="333333"/>
                </a:solidFill>
                <a:effectLst/>
                <a:latin typeface="Arial" panose="020B0604020202020204" pitchFamily="34" charset="0"/>
                <a:ea typeface="Open Sans"/>
              </a:rPr>
              <a:t>have identity and can be moved from are called xvalue expressions;</a:t>
            </a:r>
          </a:p>
          <a:p>
            <a:pPr marL="0" marR="0" lvl="0" indent="0" algn="l" defTabSz="914400" rtl="0" eaLnBrk="0" fontAlgn="base" latinLnBrk="0" hangingPunct="0">
              <a:lnSpc>
                <a:spcPct val="100000"/>
              </a:lnSpc>
              <a:spcBef>
                <a:spcPct val="0"/>
              </a:spcBef>
              <a:spcAft>
                <a:spcPct val="0"/>
              </a:spcAft>
              <a:buClrTx/>
              <a:buSzTx/>
              <a:tabLst/>
            </a:pPr>
            <a:r>
              <a:rPr kumimoji="0" lang="en-US" altLang="zh-CN" sz="3200" b="0" i="0" u="none" strike="noStrike" cap="none" normalizeH="0" dirty="0">
                <a:ln>
                  <a:noFill/>
                </a:ln>
                <a:solidFill>
                  <a:srgbClr val="333333"/>
                </a:solidFill>
                <a:effectLst/>
                <a:latin typeface="Arial" panose="020B0604020202020204" pitchFamily="34" charset="0"/>
                <a:ea typeface="Open Sans"/>
              </a:rPr>
              <a:t>3. </a:t>
            </a:r>
            <a:r>
              <a:rPr kumimoji="0" lang="zh-CN" altLang="zh-CN" sz="3200" b="0" i="0" u="none" strike="noStrike" cap="none" normalizeH="0" dirty="0">
                <a:ln>
                  <a:noFill/>
                </a:ln>
                <a:solidFill>
                  <a:srgbClr val="333333"/>
                </a:solidFill>
                <a:effectLst/>
                <a:latin typeface="Arial" panose="020B0604020202020204" pitchFamily="34" charset="0"/>
                <a:ea typeface="Open Sans"/>
              </a:rPr>
              <a:t>do not have identity and can be moved from are called</a:t>
            </a:r>
            <a:r>
              <a:rPr kumimoji="0" lang="en-US" altLang="zh-CN" sz="3200" b="0" i="0" u="none" strike="noStrike" cap="none" normalizeH="0" dirty="0">
                <a:ln>
                  <a:noFill/>
                </a:ln>
                <a:solidFill>
                  <a:srgbClr val="333333"/>
                </a:solidFill>
                <a:effectLst/>
                <a:latin typeface="Arial" panose="020B0604020202020204" pitchFamily="34" charset="0"/>
                <a:ea typeface="Open Sans"/>
              </a:rPr>
              <a:t> </a:t>
            </a:r>
            <a:r>
              <a:rPr kumimoji="0" lang="zh-CN" altLang="zh-CN" sz="3200" b="0" i="0" u="none" strike="noStrike" cap="none" normalizeH="0" dirty="0">
                <a:ln>
                  <a:noFill/>
                </a:ln>
                <a:solidFill>
                  <a:srgbClr val="333333"/>
                </a:solidFill>
                <a:effectLst/>
                <a:latin typeface="Arial" panose="020B0604020202020204" pitchFamily="34" charset="0"/>
                <a:ea typeface="Open Sans"/>
              </a:rPr>
              <a:t>prvalue ("pure rvalue") expressions;</a:t>
            </a:r>
          </a:p>
          <a:p>
            <a:pPr marL="0" marR="0" lvl="0" indent="0" algn="l" defTabSz="914400" rtl="0" eaLnBrk="0" fontAlgn="base" latinLnBrk="0" hangingPunct="0">
              <a:lnSpc>
                <a:spcPct val="100000"/>
              </a:lnSpc>
              <a:spcBef>
                <a:spcPct val="0"/>
              </a:spcBef>
              <a:spcAft>
                <a:spcPct val="0"/>
              </a:spcAft>
              <a:buClrTx/>
              <a:buSzTx/>
              <a:tabLst/>
            </a:pPr>
            <a:r>
              <a:rPr kumimoji="0" lang="en-US" altLang="zh-CN" sz="3200" b="0" i="0" u="none" strike="noStrike" cap="none" normalizeH="0" dirty="0">
                <a:ln>
                  <a:noFill/>
                </a:ln>
                <a:solidFill>
                  <a:srgbClr val="333333"/>
                </a:solidFill>
                <a:effectLst/>
                <a:latin typeface="Arial" panose="020B0604020202020204" pitchFamily="34" charset="0"/>
                <a:ea typeface="Open Sans"/>
              </a:rPr>
              <a:t>4. </a:t>
            </a:r>
            <a:r>
              <a:rPr kumimoji="0" lang="zh-CN" altLang="zh-CN" sz="3200" b="0" i="0" u="none" strike="noStrike" cap="none" normalizeH="0" dirty="0">
                <a:ln>
                  <a:noFill/>
                </a:ln>
                <a:solidFill>
                  <a:srgbClr val="333333"/>
                </a:solidFill>
                <a:effectLst/>
                <a:latin typeface="Arial" panose="020B0604020202020204" pitchFamily="34" charset="0"/>
                <a:ea typeface="Open Sans"/>
              </a:rPr>
              <a:t>do not have identity and cannot be moved from are not used.</a:t>
            </a:r>
          </a:p>
          <a:p>
            <a:pPr marL="0" marR="0" lvl="0" indent="0" algn="l" defTabSz="914400" rtl="0" eaLnBrk="0" fontAlgn="base" latinLnBrk="0" hangingPunct="0">
              <a:lnSpc>
                <a:spcPct val="100000"/>
              </a:lnSpc>
              <a:spcBef>
                <a:spcPct val="0"/>
              </a:spcBef>
              <a:spcAft>
                <a:spcPct val="0"/>
              </a:spcAft>
              <a:buClrTx/>
              <a:buSzTx/>
              <a:tabLst/>
            </a:pPr>
            <a:endParaRPr kumimoji="0" lang="en-US" altLang="zh-CN" sz="3200" b="0" i="0" u="none" strike="noStrike" cap="none" normalizeH="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3200" b="0" i="0" u="none" strike="noStrike" cap="none" normalizeH="0" dirty="0">
                <a:ln>
                  <a:noFill/>
                </a:ln>
                <a:solidFill>
                  <a:srgbClr val="333333"/>
                </a:solidFill>
                <a:effectLst/>
                <a:latin typeface="Arial" panose="020B0604020202020204" pitchFamily="34" charset="0"/>
                <a:ea typeface="Open Sans"/>
              </a:rPr>
              <a:t>identity可以理解为内存地址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600" b="0" i="0" u="none" strike="noStrike" cap="none" normalizeH="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311ACC3D-2BFA-4FA7-875F-5D89556F4119}"/>
              </a:ext>
            </a:extLst>
          </p:cNvPr>
          <p:cNvSpPr txBox="1"/>
          <p:nvPr/>
        </p:nvSpPr>
        <p:spPr>
          <a:xfrm>
            <a:off x="9459291" y="869513"/>
            <a:ext cx="2186609" cy="369332"/>
          </a:xfrm>
          <a:prstGeom prst="rect">
            <a:avLst/>
          </a:prstGeom>
          <a:noFill/>
        </p:spPr>
        <p:txBody>
          <a:bodyPr wrap="square" rtlCol="0">
            <a:spAutoFit/>
          </a:bodyPr>
          <a:lstStyle/>
          <a:p>
            <a:r>
              <a:rPr lang="en-US" altLang="zh-CN" dirty="0">
                <a:hlinkClick r:id="rId4"/>
              </a:rPr>
              <a:t>Value categories</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095685" cy="461665"/>
          </a:xfrm>
          <a:prstGeom prst="rect">
            <a:avLst/>
          </a:prstGeom>
          <a:noFill/>
        </p:spPr>
        <p:txBody>
          <a:bodyPr wrap="non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lvalue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4" name="文本框 3">
            <a:extLst>
              <a:ext uri="{FF2B5EF4-FFF2-40B4-BE49-F238E27FC236}">
                <a16:creationId xmlns:a16="http://schemas.microsoft.com/office/drawing/2014/main" id="{61B0E932-BACD-45DE-9D7C-DF6078EF7AC9}"/>
              </a:ext>
            </a:extLst>
          </p:cNvPr>
          <p:cNvSpPr txBox="1"/>
          <p:nvPr/>
        </p:nvSpPr>
        <p:spPr>
          <a:xfrm>
            <a:off x="701495" y="1193710"/>
            <a:ext cx="10797720" cy="3539430"/>
          </a:xfrm>
          <a:prstGeom prst="rect">
            <a:avLst/>
          </a:prstGeom>
          <a:noFill/>
        </p:spPr>
        <p:txBody>
          <a:bodyPr wrap="square" rtlCol="0">
            <a:spAutoFit/>
          </a:bodyPr>
          <a:lstStyle/>
          <a:p>
            <a:pPr marL="342900" indent="-342900">
              <a:buAutoNum type="arabicPeriod"/>
            </a:pPr>
            <a:r>
              <a:rPr lang="zh-CN" altLang="en-US" sz="3200" dirty="0"/>
              <a:t>能取地址的变量一定是左值，有名字的变量一定是左值；</a:t>
            </a:r>
            <a:endParaRPr lang="en-US" altLang="zh-CN" sz="3200" dirty="0"/>
          </a:p>
          <a:p>
            <a:pPr marL="342900" indent="-342900">
              <a:buAutoNum type="arabicPeriod"/>
            </a:pPr>
            <a:endParaRPr lang="en-US" altLang="zh-CN" sz="3200" dirty="0"/>
          </a:p>
          <a:p>
            <a:pPr marL="342900" indent="-342900">
              <a:buAutoNum type="arabicPeriod"/>
            </a:pPr>
            <a:r>
              <a:rPr lang="zh-CN" altLang="en-US" sz="3200" dirty="0"/>
              <a:t>可以取地址；</a:t>
            </a:r>
            <a:r>
              <a:rPr lang="en-US" altLang="zh-CN" sz="3200" dirty="0"/>
              <a:t>&amp;std::</a:t>
            </a:r>
            <a:r>
              <a:rPr lang="en-US" altLang="zh-CN" sz="3200" dirty="0" err="1"/>
              <a:t>endl</a:t>
            </a:r>
            <a:r>
              <a:rPr lang="zh-CN" altLang="en-US" sz="3200" dirty="0"/>
              <a:t>是有效表达式</a:t>
            </a:r>
            <a:r>
              <a:rPr lang="en-US" altLang="zh-CN" sz="3200" dirty="0"/>
              <a:t>;</a:t>
            </a:r>
          </a:p>
          <a:p>
            <a:pPr marL="342900" indent="-342900">
              <a:buAutoNum type="arabicPeriod"/>
            </a:pPr>
            <a:endParaRPr lang="en-US" altLang="zh-CN" sz="3200" dirty="0"/>
          </a:p>
          <a:p>
            <a:pPr marL="342900" indent="-342900">
              <a:buAutoNum type="arabicPeriod"/>
            </a:pPr>
            <a:r>
              <a:rPr lang="zh-CN" altLang="en-US" sz="3200" dirty="0"/>
              <a:t>一个左值可以初始化左值引用；一般不能用右值初始化</a:t>
            </a:r>
            <a:r>
              <a:rPr lang="en-US" altLang="zh-CN" sz="3200" dirty="0"/>
              <a:t>;</a:t>
            </a:r>
          </a:p>
          <a:p>
            <a:pPr marL="342900" indent="-342900">
              <a:buAutoNum type="arabicPeriod"/>
            </a:pPr>
            <a:endParaRPr lang="en-US" altLang="zh-CN" sz="3200" dirty="0"/>
          </a:p>
          <a:p>
            <a:pPr marL="342900" indent="-342900">
              <a:buAutoNum type="arabicPeriod"/>
            </a:pPr>
            <a:r>
              <a:rPr lang="en-US" altLang="zh-CN" sz="3200" dirty="0"/>
              <a:t>const</a:t>
            </a:r>
            <a:r>
              <a:rPr lang="zh-CN" altLang="en-US" sz="3200" dirty="0"/>
              <a:t>左值引用可以用右值初始化（</a:t>
            </a:r>
            <a:r>
              <a:rPr lang="en-US" altLang="zh-CN" sz="3200" dirty="0"/>
              <a:t>const int &amp; r = 1.;</a:t>
            </a:r>
            <a:r>
              <a:rPr lang="zh-CN" altLang="en-US" sz="3200" dirty="0"/>
              <a:t>）</a:t>
            </a:r>
          </a:p>
        </p:txBody>
      </p:sp>
    </p:spTree>
    <p:custDataLst>
      <p:tags r:id="rId1"/>
    </p:custDataLst>
    <p:extLst>
      <p:ext uri="{BB962C8B-B14F-4D97-AF65-F5344CB8AC3E}">
        <p14:creationId xmlns:p14="http://schemas.microsoft.com/office/powerpoint/2010/main" val="239465874"/>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095685" cy="461665"/>
          </a:xfrm>
          <a:prstGeom prst="rect">
            <a:avLst/>
          </a:prstGeom>
          <a:noFill/>
        </p:spPr>
        <p:txBody>
          <a:bodyPr wrap="non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lvalue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pic>
        <p:nvPicPr>
          <p:cNvPr id="5" name="图片 4">
            <a:extLst>
              <a:ext uri="{FF2B5EF4-FFF2-40B4-BE49-F238E27FC236}">
                <a16:creationId xmlns:a16="http://schemas.microsoft.com/office/drawing/2014/main" id="{D999835E-4C6E-4E96-B1D1-34F5BC9559F6}"/>
              </a:ext>
            </a:extLst>
          </p:cNvPr>
          <p:cNvPicPr>
            <a:picLocks noChangeAspect="1"/>
          </p:cNvPicPr>
          <p:nvPr/>
        </p:nvPicPr>
        <p:blipFill>
          <a:blip r:embed="rId4"/>
          <a:stretch>
            <a:fillRect/>
          </a:stretch>
        </p:blipFill>
        <p:spPr>
          <a:xfrm>
            <a:off x="0" y="136635"/>
            <a:ext cx="7343986" cy="6431805"/>
          </a:xfrm>
          <a:prstGeom prst="rect">
            <a:avLst/>
          </a:prstGeom>
        </p:spPr>
      </p:pic>
      <p:pic>
        <p:nvPicPr>
          <p:cNvPr id="7" name="图片 6">
            <a:extLst>
              <a:ext uri="{FF2B5EF4-FFF2-40B4-BE49-F238E27FC236}">
                <a16:creationId xmlns:a16="http://schemas.microsoft.com/office/drawing/2014/main" id="{7DB7122A-B6A1-42F6-8C82-5453C63A53BC}"/>
              </a:ext>
            </a:extLst>
          </p:cNvPr>
          <p:cNvPicPr>
            <a:picLocks noChangeAspect="1"/>
          </p:cNvPicPr>
          <p:nvPr/>
        </p:nvPicPr>
        <p:blipFill>
          <a:blip r:embed="rId5"/>
          <a:stretch>
            <a:fillRect/>
          </a:stretch>
        </p:blipFill>
        <p:spPr>
          <a:xfrm>
            <a:off x="2410303" y="4810716"/>
            <a:ext cx="9381520" cy="977834"/>
          </a:xfrm>
          <a:prstGeom prst="rect">
            <a:avLst/>
          </a:prstGeom>
        </p:spPr>
      </p:pic>
    </p:spTree>
    <p:custDataLst>
      <p:tags r:id="rId1"/>
    </p:custDataLst>
    <p:extLst>
      <p:ext uri="{BB962C8B-B14F-4D97-AF65-F5344CB8AC3E}">
        <p14:creationId xmlns:p14="http://schemas.microsoft.com/office/powerpoint/2010/main" val="2102854251"/>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283685" cy="461665"/>
          </a:xfrm>
          <a:prstGeom prst="rect">
            <a:avLst/>
          </a:prstGeom>
          <a:noFill/>
        </p:spPr>
        <p:txBody>
          <a:bodyPr wrap="non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prvalue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6" name="Rectangle 1">
            <a:extLst>
              <a:ext uri="{FF2B5EF4-FFF2-40B4-BE49-F238E27FC236}">
                <a16:creationId xmlns:a16="http://schemas.microsoft.com/office/drawing/2014/main" id="{D8A5EA11-8090-4077-B255-4F51F5893B80}"/>
              </a:ext>
            </a:extLst>
          </p:cNvPr>
          <p:cNvSpPr>
            <a:spLocks noChangeArrowheads="1"/>
          </p:cNvSpPr>
          <p:nvPr/>
        </p:nvSpPr>
        <p:spPr bwMode="auto">
          <a:xfrm>
            <a:off x="131591" y="838587"/>
            <a:ext cx="11129351" cy="518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1428750" lvl="2" indent="-514350" eaLnBrk="0" fontAlgn="base" hangingPunct="0">
              <a:spcBef>
                <a:spcPct val="0"/>
              </a:spcBef>
              <a:spcAft>
                <a:spcPct val="0"/>
              </a:spcAft>
              <a:buAutoNum type="arabicPeriod"/>
            </a:pPr>
            <a:r>
              <a:rPr lang="zh-CN" altLang="en-US" sz="3200" dirty="0">
                <a:solidFill>
                  <a:srgbClr val="333333"/>
                </a:solidFill>
                <a:latin typeface="Arial" panose="020B0604020202020204" pitchFamily="34" charset="0"/>
                <a:ea typeface="Open Sans"/>
              </a:rPr>
              <a:t>纯右值是表达式产生的中间值，不能取地址</a:t>
            </a:r>
            <a:endParaRPr lang="en-US" altLang="zh-CN" sz="3200" dirty="0">
              <a:solidFill>
                <a:srgbClr val="333333"/>
              </a:solidFill>
              <a:latin typeface="Arial" panose="020B0604020202020204" pitchFamily="34" charset="0"/>
              <a:ea typeface="Open Sans"/>
            </a:endParaRPr>
          </a:p>
          <a:p>
            <a:pPr marL="1428750" lvl="2" indent="-514350" eaLnBrk="0" fontAlgn="base" hangingPunct="0">
              <a:spcBef>
                <a:spcPct val="0"/>
              </a:spcBef>
              <a:spcAft>
                <a:spcPct val="0"/>
              </a:spcAft>
              <a:buAutoNum type="arabicPeriod"/>
            </a:pPr>
            <a:endParaRPr lang="zh-CN" altLang="en-US" sz="3200" dirty="0">
              <a:solidFill>
                <a:srgbClr val="333333"/>
              </a:solidFill>
              <a:latin typeface="Arial" panose="020B0604020202020204" pitchFamily="34" charset="0"/>
              <a:ea typeface="Open Sans"/>
            </a:endParaRPr>
          </a:p>
          <a:p>
            <a:pPr lvl="2" eaLnBrk="0" fontAlgn="base" hangingPunct="0">
              <a:spcBef>
                <a:spcPct val="0"/>
              </a:spcBef>
              <a:spcAft>
                <a:spcPct val="0"/>
              </a:spcAft>
            </a:pPr>
            <a:r>
              <a:rPr lang="en-US" altLang="zh-CN" sz="3200" dirty="0">
                <a:solidFill>
                  <a:srgbClr val="333333"/>
                </a:solidFill>
                <a:latin typeface="Arial" panose="020B0604020202020204" pitchFamily="34" charset="0"/>
                <a:ea typeface="Open Sans"/>
              </a:rPr>
              <a:t>2. </a:t>
            </a:r>
            <a:r>
              <a:rPr lang="zh-CN" altLang="en-US" sz="3200" dirty="0">
                <a:solidFill>
                  <a:srgbClr val="333333"/>
                </a:solidFill>
                <a:latin typeface="Arial" panose="020B0604020202020204" pitchFamily="34" charset="0"/>
                <a:ea typeface="Open Sans"/>
              </a:rPr>
              <a:t>不具有多态性：它所表示的对象的动态类型</a:t>
            </a:r>
            <a:endParaRPr lang="en-US" altLang="zh-CN" sz="3200" dirty="0">
              <a:solidFill>
                <a:srgbClr val="333333"/>
              </a:solidFill>
              <a:latin typeface="Arial" panose="020B0604020202020204" pitchFamily="34" charset="0"/>
              <a:ea typeface="Open Sans"/>
            </a:endParaRPr>
          </a:p>
          <a:p>
            <a:pPr lvl="2" eaLnBrk="0" fontAlgn="base" hangingPunct="0">
              <a:spcBef>
                <a:spcPct val="0"/>
              </a:spcBef>
              <a:spcAft>
                <a:spcPct val="0"/>
              </a:spcAft>
            </a:pPr>
            <a:endParaRPr lang="en-US" altLang="zh-CN" sz="3200" dirty="0">
              <a:solidFill>
                <a:srgbClr val="333333"/>
              </a:solidFill>
              <a:latin typeface="Arial" panose="020B0604020202020204" pitchFamily="34" charset="0"/>
              <a:ea typeface="Open Sans"/>
            </a:endParaRPr>
          </a:p>
          <a:p>
            <a:pPr lvl="2" eaLnBrk="0" fontAlgn="base" hangingPunct="0">
              <a:spcBef>
                <a:spcPct val="0"/>
              </a:spcBef>
              <a:spcAft>
                <a:spcPct val="0"/>
              </a:spcAft>
            </a:pPr>
            <a:r>
              <a:rPr lang="en-US" altLang="zh-CN" sz="3200" dirty="0">
                <a:solidFill>
                  <a:srgbClr val="333333"/>
                </a:solidFill>
                <a:latin typeface="Arial" panose="020B0604020202020204" pitchFamily="34" charset="0"/>
                <a:ea typeface="Open Sans"/>
              </a:rPr>
              <a:t>3. </a:t>
            </a:r>
            <a:r>
              <a:rPr lang="zh-CN" altLang="en-US" sz="3200" dirty="0">
                <a:solidFill>
                  <a:srgbClr val="333333"/>
                </a:solidFill>
                <a:latin typeface="Arial" panose="020B0604020202020204" pitchFamily="34" charset="0"/>
                <a:ea typeface="Open Sans"/>
              </a:rPr>
              <a:t>一个</a:t>
            </a:r>
            <a:r>
              <a:rPr lang="en-US" altLang="zh-CN" sz="3200" dirty="0">
                <a:solidFill>
                  <a:srgbClr val="333333"/>
                </a:solidFill>
                <a:latin typeface="Arial" panose="020B0604020202020204" pitchFamily="34" charset="0"/>
                <a:ea typeface="Open Sans"/>
              </a:rPr>
              <a:t>non-class</a:t>
            </a:r>
            <a:r>
              <a:rPr lang="zh-CN" altLang="en-US" sz="3200" dirty="0">
                <a:solidFill>
                  <a:srgbClr val="333333"/>
                </a:solidFill>
                <a:latin typeface="Arial" panose="020B0604020202020204" pitchFamily="34" charset="0"/>
                <a:ea typeface="Open Sans"/>
              </a:rPr>
              <a:t>，</a:t>
            </a:r>
            <a:r>
              <a:rPr lang="en-US" altLang="zh-CN" sz="3200" dirty="0">
                <a:solidFill>
                  <a:srgbClr val="333333"/>
                </a:solidFill>
                <a:latin typeface="Arial" panose="020B0604020202020204" pitchFamily="34" charset="0"/>
                <a:ea typeface="Open Sans"/>
              </a:rPr>
              <a:t>non-array</a:t>
            </a:r>
            <a:r>
              <a:rPr lang="zh-CN" altLang="en-US" sz="3200" dirty="0">
                <a:solidFill>
                  <a:srgbClr val="333333"/>
                </a:solidFill>
                <a:latin typeface="Arial" panose="020B0604020202020204" pitchFamily="34" charset="0"/>
                <a:ea typeface="Open Sans"/>
              </a:rPr>
              <a:t>的纯右值，不能被</a:t>
            </a:r>
            <a:r>
              <a:rPr lang="en-US" altLang="zh-CN" sz="3200" dirty="0">
                <a:solidFill>
                  <a:srgbClr val="333333"/>
                </a:solidFill>
                <a:latin typeface="Arial" panose="020B0604020202020204" pitchFamily="34" charset="0"/>
                <a:ea typeface="Open Sans"/>
              </a:rPr>
              <a:t>const</a:t>
            </a:r>
            <a:r>
              <a:rPr lang="zh-CN" altLang="en-US" sz="3200" dirty="0">
                <a:solidFill>
                  <a:srgbClr val="333333"/>
                </a:solidFill>
                <a:latin typeface="Arial" panose="020B0604020202020204" pitchFamily="34" charset="0"/>
                <a:ea typeface="Open Sans"/>
              </a:rPr>
              <a:t>和</a:t>
            </a:r>
            <a:r>
              <a:rPr lang="en-US" altLang="zh-CN" sz="3200" dirty="0">
                <a:solidFill>
                  <a:srgbClr val="333333"/>
                </a:solidFill>
                <a:latin typeface="Arial" panose="020B0604020202020204" pitchFamily="34" charset="0"/>
                <a:ea typeface="Open Sans"/>
              </a:rPr>
              <a:t>       volatile</a:t>
            </a:r>
            <a:r>
              <a:rPr lang="zh-CN" altLang="en-US" sz="3200" dirty="0">
                <a:solidFill>
                  <a:srgbClr val="333333"/>
                </a:solidFill>
                <a:latin typeface="Arial" panose="020B0604020202020204" pitchFamily="34" charset="0"/>
                <a:ea typeface="Open Sans"/>
              </a:rPr>
              <a:t>修饰</a:t>
            </a:r>
            <a:endParaRPr lang="en-US" altLang="zh-CN" sz="3200" dirty="0">
              <a:solidFill>
                <a:srgbClr val="333333"/>
              </a:solidFill>
              <a:latin typeface="Arial" panose="020B0604020202020204" pitchFamily="34" charset="0"/>
              <a:ea typeface="Open Sans"/>
            </a:endParaRPr>
          </a:p>
          <a:p>
            <a:pPr lvl="2" eaLnBrk="0" fontAlgn="base" hangingPunct="0">
              <a:spcBef>
                <a:spcPct val="0"/>
              </a:spcBef>
              <a:spcAft>
                <a:spcPct val="0"/>
              </a:spcAft>
            </a:pPr>
            <a:endParaRPr lang="zh-CN" altLang="en-US" sz="3200" dirty="0">
              <a:solidFill>
                <a:srgbClr val="333333"/>
              </a:solidFill>
              <a:latin typeface="Arial" panose="020B0604020202020204" pitchFamily="34" charset="0"/>
              <a:ea typeface="Open Sans"/>
            </a:endParaRPr>
          </a:p>
          <a:p>
            <a:pPr lvl="2" eaLnBrk="0" fontAlgn="base" hangingPunct="0">
              <a:spcBef>
                <a:spcPct val="0"/>
              </a:spcBef>
              <a:spcAft>
                <a:spcPct val="0"/>
              </a:spcAft>
            </a:pPr>
            <a:r>
              <a:rPr lang="en-US" altLang="zh-CN" sz="3200" dirty="0">
                <a:solidFill>
                  <a:srgbClr val="333333"/>
                </a:solidFill>
                <a:latin typeface="Arial" panose="020B0604020202020204" pitchFamily="34" charset="0"/>
                <a:ea typeface="Open Sans"/>
              </a:rPr>
              <a:t>4. </a:t>
            </a:r>
            <a:r>
              <a:rPr lang="zh-CN" altLang="en-US" sz="3200" dirty="0">
                <a:solidFill>
                  <a:srgbClr val="333333"/>
                </a:solidFill>
                <a:latin typeface="Arial" panose="020B0604020202020204" pitchFamily="34" charset="0"/>
                <a:ea typeface="Open Sans"/>
              </a:rPr>
              <a:t>除了</a:t>
            </a:r>
            <a:r>
              <a:rPr lang="en-US" altLang="zh-CN" sz="3200" dirty="0">
                <a:solidFill>
                  <a:srgbClr val="333333"/>
                </a:solidFill>
                <a:latin typeface="Arial" panose="020B0604020202020204" pitchFamily="34" charset="0"/>
                <a:ea typeface="Open Sans"/>
              </a:rPr>
              <a:t>void</a:t>
            </a:r>
            <a:r>
              <a:rPr lang="zh-CN" altLang="en-US" sz="3200" dirty="0">
                <a:solidFill>
                  <a:srgbClr val="333333"/>
                </a:solidFill>
                <a:latin typeface="Arial" panose="020B0604020202020204" pitchFamily="34" charset="0"/>
                <a:ea typeface="Open Sans"/>
              </a:rPr>
              <a:t>，纯右值不能有不完整的类型</a:t>
            </a:r>
            <a:endParaRPr lang="en-US" altLang="zh-CN" sz="3200" dirty="0">
              <a:solidFill>
                <a:srgbClr val="333333"/>
              </a:solidFill>
              <a:latin typeface="Arial" panose="020B0604020202020204" pitchFamily="34" charset="0"/>
              <a:ea typeface="Open Sans"/>
            </a:endParaRPr>
          </a:p>
          <a:p>
            <a:pPr lvl="2" eaLnBrk="0" fontAlgn="base" hangingPunct="0">
              <a:spcBef>
                <a:spcPct val="0"/>
              </a:spcBef>
              <a:spcAft>
                <a:spcPct val="0"/>
              </a:spcAft>
            </a:pPr>
            <a:endParaRPr lang="zh-CN" altLang="en-US" sz="3200" dirty="0">
              <a:solidFill>
                <a:srgbClr val="333333"/>
              </a:solidFill>
              <a:latin typeface="Arial" panose="020B0604020202020204" pitchFamily="34" charset="0"/>
              <a:ea typeface="Open Sans"/>
            </a:endParaRPr>
          </a:p>
          <a:p>
            <a:pPr lvl="2" eaLnBrk="0" fontAlgn="base" hangingPunct="0">
              <a:spcBef>
                <a:spcPct val="0"/>
              </a:spcBef>
              <a:spcAft>
                <a:spcPct val="0"/>
              </a:spcAft>
            </a:pPr>
            <a:r>
              <a:rPr lang="en-US" altLang="zh-CN" sz="3200" dirty="0">
                <a:solidFill>
                  <a:srgbClr val="333333"/>
                </a:solidFill>
                <a:latin typeface="Arial" panose="020B0604020202020204" pitchFamily="34" charset="0"/>
                <a:ea typeface="Open Sans"/>
              </a:rPr>
              <a:t>5. </a:t>
            </a:r>
            <a:r>
              <a:rPr lang="zh-CN" altLang="en-US" sz="3200" dirty="0">
                <a:solidFill>
                  <a:srgbClr val="333333"/>
                </a:solidFill>
                <a:latin typeface="Arial" panose="020B0604020202020204" pitchFamily="34" charset="0"/>
                <a:ea typeface="Open Sans"/>
              </a:rPr>
              <a:t>右值不能有抽象类型</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815086499"/>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1283685" cy="461665"/>
          </a:xfrm>
          <a:prstGeom prst="rect">
            <a:avLst/>
          </a:prstGeom>
          <a:noFill/>
        </p:spPr>
        <p:txBody>
          <a:bodyPr wrap="non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prvalue</a:t>
            </a:r>
            <a:endParaRPr lang="zh-CN" altLang="en-US" sz="2400" dirty="0">
              <a:solidFill>
                <a:srgbClr val="26476A"/>
              </a:solidFill>
              <a:latin typeface="汉仪中宋S" panose="00020600040101010101" charset="-122"/>
              <a:ea typeface="汉仪中宋S" panose="00020600040101010101" charset="-122"/>
            </a:endParaRP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pic>
        <p:nvPicPr>
          <p:cNvPr id="6" name="图片 5">
            <a:extLst>
              <a:ext uri="{FF2B5EF4-FFF2-40B4-BE49-F238E27FC236}">
                <a16:creationId xmlns:a16="http://schemas.microsoft.com/office/drawing/2014/main" id="{8904F00F-D8ED-4486-A607-907ED7628569}"/>
              </a:ext>
            </a:extLst>
          </p:cNvPr>
          <p:cNvPicPr>
            <a:picLocks noChangeAspect="1"/>
          </p:cNvPicPr>
          <p:nvPr/>
        </p:nvPicPr>
        <p:blipFill>
          <a:blip r:embed="rId4"/>
          <a:stretch>
            <a:fillRect/>
          </a:stretch>
        </p:blipFill>
        <p:spPr>
          <a:xfrm>
            <a:off x="546100" y="289560"/>
            <a:ext cx="10679172" cy="6720804"/>
          </a:xfrm>
          <a:prstGeom prst="rect">
            <a:avLst/>
          </a:prstGeom>
        </p:spPr>
      </p:pic>
    </p:spTree>
    <p:custDataLst>
      <p:tags r:id="rId1"/>
    </p:custDataLst>
    <p:extLst>
      <p:ext uri="{BB962C8B-B14F-4D97-AF65-F5344CB8AC3E}">
        <p14:creationId xmlns:p14="http://schemas.microsoft.com/office/powerpoint/2010/main" val="173040160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0" y="385445"/>
            <a:ext cx="546735" cy="152400"/>
          </a:xfrm>
          <a:prstGeom prst="rect">
            <a:avLst/>
          </a:prstGeom>
          <a:solidFill>
            <a:srgbClr val="264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2785" y="289560"/>
            <a:ext cx="2650469" cy="461665"/>
          </a:xfrm>
          <a:prstGeom prst="rect">
            <a:avLst/>
          </a:prstGeom>
          <a:noFill/>
        </p:spPr>
        <p:txBody>
          <a:bodyPr wrap="none" rtlCol="0">
            <a:spAutoFit/>
          </a:bodyPr>
          <a:lstStyle/>
          <a:p>
            <a:pPr algn="l"/>
            <a:r>
              <a:rPr lang="en-US" altLang="zh-CN" sz="2400" dirty="0" err="1">
                <a:solidFill>
                  <a:srgbClr val="26476A"/>
                </a:solidFill>
                <a:latin typeface="汉仪中宋S" panose="00020600040101010101" charset="-122"/>
                <a:ea typeface="汉仪中宋S" panose="00020600040101010101" charset="-122"/>
              </a:rPr>
              <a:t>xvalue</a:t>
            </a:r>
            <a:r>
              <a:rPr lang="zh-CN" altLang="en-US" sz="2400" dirty="0">
                <a:solidFill>
                  <a:srgbClr val="26476A"/>
                </a:solidFill>
                <a:latin typeface="汉仪中宋S" panose="00020600040101010101" charset="-122"/>
                <a:ea typeface="汉仪中宋S" panose="00020600040101010101" charset="-122"/>
              </a:rPr>
              <a:t>（消亡值）</a:t>
            </a:r>
          </a:p>
        </p:txBody>
      </p:sp>
      <p:cxnSp>
        <p:nvCxnSpPr>
          <p:cNvPr id="3" name="直接连接符 2"/>
          <p:cNvCxnSpPr/>
          <p:nvPr/>
        </p:nvCxnSpPr>
        <p:spPr>
          <a:xfrm>
            <a:off x="0" y="598805"/>
            <a:ext cx="546100" cy="0"/>
          </a:xfrm>
          <a:prstGeom prst="line">
            <a:avLst/>
          </a:prstGeom>
          <a:ln w="15875">
            <a:solidFill>
              <a:srgbClr val="26476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92785" y="1788614"/>
            <a:ext cx="10006965" cy="538481"/>
          </a:xfrm>
          <a:prstGeom prst="rect">
            <a:avLst/>
          </a:prstGeom>
          <a:noFill/>
        </p:spPr>
        <p:txBody>
          <a:bodyPr wrap="square" rtlCol="0" anchor="t">
            <a:spAutoFit/>
          </a:bodyPr>
          <a:lstStyle/>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a:p>
            <a:pPr algn="l">
              <a:lnSpc>
                <a:spcPct val="130000"/>
              </a:lnSpc>
              <a:spcBef>
                <a:spcPts val="0"/>
              </a:spcBef>
              <a:spcAft>
                <a:spcPts val="0"/>
              </a:spcAft>
            </a:pPr>
            <a:endParaRPr lang="zh-CN" altLang="en-US" sz="1200" dirty="0">
              <a:solidFill>
                <a:schemeClr val="tx1">
                  <a:lumMod val="65000"/>
                  <a:lumOff val="35000"/>
                </a:schemeClr>
              </a:solidFill>
              <a:latin typeface="汉仪君黑-45简" panose="020B0604020202020204" charset="-122"/>
              <a:ea typeface="汉仪君黑-45简" panose="020B0604020202020204" charset="-122"/>
            </a:endParaRPr>
          </a:p>
        </p:txBody>
      </p:sp>
      <p:sp>
        <p:nvSpPr>
          <p:cNvPr id="4" name="文本框 3">
            <a:extLst>
              <a:ext uri="{FF2B5EF4-FFF2-40B4-BE49-F238E27FC236}">
                <a16:creationId xmlns:a16="http://schemas.microsoft.com/office/drawing/2014/main" id="{89B7F02C-64F4-4162-8B8B-36EDF9F1214F}"/>
              </a:ext>
            </a:extLst>
          </p:cNvPr>
          <p:cNvSpPr txBox="1"/>
          <p:nvPr/>
        </p:nvSpPr>
        <p:spPr>
          <a:xfrm>
            <a:off x="167271" y="1585640"/>
            <a:ext cx="3515179" cy="4154984"/>
          </a:xfrm>
          <a:prstGeom prst="rect">
            <a:avLst/>
          </a:prstGeom>
          <a:noFill/>
        </p:spPr>
        <p:txBody>
          <a:bodyPr wrap="square" rtlCol="0">
            <a:spAutoFit/>
          </a:bodyPr>
          <a:lstStyle/>
          <a:p>
            <a:r>
              <a:rPr lang="en-US" altLang="zh-CN" sz="2400" dirty="0" err="1"/>
              <a:t>xvalue</a:t>
            </a:r>
            <a:r>
              <a:rPr lang="zh-CN" altLang="en-US" sz="2400" dirty="0"/>
              <a:t>绑定右值引用，可以是动态类型；可以用</a:t>
            </a:r>
            <a:r>
              <a:rPr lang="en-US" altLang="zh-CN" sz="2400" dirty="0"/>
              <a:t>const</a:t>
            </a:r>
            <a:r>
              <a:rPr lang="zh-CN" altLang="en-US" sz="2400" dirty="0"/>
              <a:t>和</a:t>
            </a:r>
            <a:r>
              <a:rPr lang="en-US" altLang="zh-CN" sz="2400" dirty="0"/>
              <a:t>volatile</a:t>
            </a:r>
            <a:r>
              <a:rPr lang="zh-CN" altLang="en-US" sz="2400" dirty="0"/>
              <a:t>修饰；</a:t>
            </a:r>
            <a:endParaRPr lang="en-US" altLang="zh-CN" sz="2400" dirty="0"/>
          </a:p>
          <a:p>
            <a:pPr marL="457200" indent="-457200">
              <a:buAutoNum type="arabicPeriod"/>
            </a:pPr>
            <a:endParaRPr lang="en-US" altLang="zh-CN" sz="2400" dirty="0"/>
          </a:p>
          <a:p>
            <a:r>
              <a:rPr lang="en-US" altLang="zh-CN" sz="2400" dirty="0"/>
              <a:t>like all </a:t>
            </a:r>
            <a:r>
              <a:rPr lang="en-US" altLang="zh-CN" sz="2400" dirty="0" err="1"/>
              <a:t>rvalues</a:t>
            </a:r>
            <a:r>
              <a:rPr lang="en-US" altLang="zh-CN" sz="2400" dirty="0"/>
              <a:t>, </a:t>
            </a:r>
            <a:r>
              <a:rPr lang="en-US" altLang="zh-CN" sz="2400" dirty="0" err="1"/>
              <a:t>xvalues</a:t>
            </a:r>
            <a:r>
              <a:rPr lang="en-US" altLang="zh-CN" sz="2400" dirty="0"/>
              <a:t> bind to </a:t>
            </a:r>
            <a:r>
              <a:rPr lang="en-US" altLang="zh-CN" sz="2400" dirty="0" err="1"/>
              <a:t>rvalue</a:t>
            </a:r>
            <a:r>
              <a:rPr lang="en-US" altLang="zh-CN" sz="2400" dirty="0"/>
              <a:t> references, and like all </a:t>
            </a:r>
            <a:r>
              <a:rPr lang="en-US" altLang="zh-CN" sz="2400" dirty="0" err="1"/>
              <a:t>glvalues</a:t>
            </a:r>
            <a:r>
              <a:rPr lang="en-US" altLang="zh-CN" sz="2400" dirty="0"/>
              <a:t>, </a:t>
            </a:r>
            <a:r>
              <a:rPr lang="en-US" altLang="zh-CN" sz="2400" dirty="0" err="1"/>
              <a:t>xvalues</a:t>
            </a:r>
            <a:r>
              <a:rPr lang="en-US" altLang="zh-CN" sz="2400" dirty="0"/>
              <a:t> may be </a:t>
            </a:r>
            <a:r>
              <a:rPr lang="en-US" altLang="zh-CN" sz="2400" dirty="0">
                <a:hlinkClick r:id="rId4" tooltip="cpp/language/object"/>
              </a:rPr>
              <a:t>polymorphic</a:t>
            </a:r>
            <a:r>
              <a:rPr lang="en-US" altLang="zh-CN" sz="2400" dirty="0"/>
              <a:t>, and non-class </a:t>
            </a:r>
            <a:r>
              <a:rPr lang="en-US" altLang="zh-CN" sz="2400" dirty="0" err="1"/>
              <a:t>xvalues</a:t>
            </a:r>
            <a:r>
              <a:rPr lang="en-US" altLang="zh-CN" sz="2400" dirty="0"/>
              <a:t> may be </a:t>
            </a:r>
            <a:r>
              <a:rPr lang="en-US" altLang="zh-CN" sz="2400" dirty="0">
                <a:hlinkClick r:id="rId5" tooltip="cpp/language/cv"/>
              </a:rPr>
              <a:t>cv-qualified</a:t>
            </a:r>
            <a:endParaRPr lang="zh-CN" altLang="en-US" sz="2400" dirty="0"/>
          </a:p>
        </p:txBody>
      </p:sp>
      <p:pic>
        <p:nvPicPr>
          <p:cNvPr id="7" name="图片 6">
            <a:extLst>
              <a:ext uri="{FF2B5EF4-FFF2-40B4-BE49-F238E27FC236}">
                <a16:creationId xmlns:a16="http://schemas.microsoft.com/office/drawing/2014/main" id="{10EED2BA-21C6-4185-95A6-D33B528A7272}"/>
              </a:ext>
            </a:extLst>
          </p:cNvPr>
          <p:cNvPicPr>
            <a:picLocks noChangeAspect="1"/>
          </p:cNvPicPr>
          <p:nvPr/>
        </p:nvPicPr>
        <p:blipFill>
          <a:blip r:embed="rId6"/>
          <a:stretch>
            <a:fillRect/>
          </a:stretch>
        </p:blipFill>
        <p:spPr>
          <a:xfrm>
            <a:off x="3788229" y="1585640"/>
            <a:ext cx="8194499" cy="3686719"/>
          </a:xfrm>
          <a:prstGeom prst="rect">
            <a:avLst/>
          </a:prstGeom>
        </p:spPr>
      </p:pic>
    </p:spTree>
    <p:custDataLst>
      <p:tags r:id="rId1"/>
    </p:custDataLst>
    <p:extLst>
      <p:ext uri="{BB962C8B-B14F-4D97-AF65-F5344CB8AC3E}">
        <p14:creationId xmlns:p14="http://schemas.microsoft.com/office/powerpoint/2010/main" val="2065562256"/>
      </p:ext>
    </p:extLst>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1721</Words>
  <Application>Microsoft Office PowerPoint</Application>
  <PresentationFormat>宽屏</PresentationFormat>
  <Paragraphs>178</Paragraphs>
  <Slides>34</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 Unicode MS</vt:lpstr>
      <vt:lpstr>Menlo</vt:lpstr>
      <vt:lpstr>Open Sans</vt:lpstr>
      <vt:lpstr>等线</vt:lpstr>
      <vt:lpstr>等线 Light</vt:lpstr>
      <vt:lpstr>汉仪君黑-45简</vt:lpstr>
      <vt:lpstr>汉仪中宋S</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芷溢 刘</dc:creator>
  <cp:lastModifiedBy>芷溢 刘</cp:lastModifiedBy>
  <cp:revision>43</cp:revision>
  <dcterms:created xsi:type="dcterms:W3CDTF">2023-07-29T13:43:47Z</dcterms:created>
  <dcterms:modified xsi:type="dcterms:W3CDTF">2023-08-05T03:41:20Z</dcterms:modified>
</cp:coreProperties>
</file>