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354" r:id="rId2"/>
    <p:sldId id="311" r:id="rId3"/>
    <p:sldId id="329" r:id="rId4"/>
    <p:sldId id="2387" r:id="rId5"/>
    <p:sldId id="2398" r:id="rId6"/>
    <p:sldId id="2399" r:id="rId7"/>
    <p:sldId id="2400" r:id="rId8"/>
    <p:sldId id="2388" r:id="rId9"/>
    <p:sldId id="2390" r:id="rId10"/>
    <p:sldId id="2389" r:id="rId11"/>
    <p:sldId id="2355" r:id="rId12"/>
    <p:sldId id="2392" r:id="rId13"/>
    <p:sldId id="2393" r:id="rId14"/>
    <p:sldId id="2356" r:id="rId15"/>
    <p:sldId id="2391" r:id="rId16"/>
    <p:sldId id="2395" r:id="rId17"/>
    <p:sldId id="2394" r:id="rId18"/>
    <p:sldId id="2396" r:id="rId19"/>
    <p:sldId id="2357" r:id="rId20"/>
    <p:sldId id="2397" r:id="rId21"/>
    <p:sldId id="235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6366" autoAdjust="0"/>
  </p:normalViewPr>
  <p:slideViewPr>
    <p:cSldViewPr snapToGrid="0">
      <p:cViewPr varScale="1">
        <p:scale>
          <a:sx n="97" d="100"/>
          <a:sy n="97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6E915-9868-4223-AD21-2473406B936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90464-E2C3-4509-AFE0-63899D41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1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8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8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8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0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3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5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34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0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1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3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87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5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8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8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9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3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56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1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90464-E2C3-4509-AFE0-63899D4189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2C5A9-4366-48A3-B436-09E2F0353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54CDA-D2E5-4C37-B43C-A12FE428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268D1-F1A7-426A-8ABA-79A8C8FF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35BBE-7C33-4981-A6E4-EB30A05A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F3FD0-2814-44FB-9A14-2249EAC1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8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CCB2E-5F5B-48A8-A046-2C695BC5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21566-B54A-440F-A9D2-786C73D7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315A3-AD12-4EED-8EE1-8B29599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48147-9037-4704-910D-D5E3DA1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9F44D-5B65-4FD2-8637-88A3DD95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2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3265F-47CF-4274-B3FE-99ED58DDD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2EEC7-5C21-4576-8153-263C5635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EC37D-30FC-46E5-B55A-033FB05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FDB66-D05C-4210-A832-A5BAFFA4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B3F9C-D071-4D7E-A9D5-53CD9ECF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877CF-A459-46DC-A5B4-E710936A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34CE9-69D0-4436-B8A0-2824AAAB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FC51-F85E-40BB-86B7-42D8F245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F07B-9B03-48FD-8E31-3B2BD60E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15D89-666B-439C-994C-93ABC04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43FE8-F9B8-40ED-9014-70C7ED2C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8FC25-2EAB-4A57-957A-1377260A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BCC79-D165-40A4-ABF2-0AC55FDE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6CA5E-C297-49E4-AD74-00FA9286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2B5D-3E08-49DE-B328-7E9C6342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D90A-787E-4CCE-BD5F-F1A0545C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2D9FC-10D6-4135-A2AB-0F0B93A9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08117-86C2-4E5A-ABD9-1260BBD5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BA855-A0B1-4A5E-A851-0D1374CA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9AD55-AE3D-4405-BCBA-76330ACB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E9E0E-1AD8-42CA-94D0-5AF088AE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C645-11DF-44F1-94F2-8E53500D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139EB-2BEE-40AF-B836-377A80C2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A3BC6-C7AD-4032-8773-5B15E82D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373F58-3AA0-4FAC-823A-37E5EC714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81131-57C7-4F17-AAF2-075DAA4D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4AAC3E-A839-4348-9DDF-073D7021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ADDBA2-7AD8-4A61-9847-8C753A4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2340F-4241-4C9B-8268-E64E2E2C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4F40B-BEA4-4C38-BA44-04840E20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5397B9-D2A4-4337-82B3-71C02D8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89F11-FABF-4BFC-84E0-0299DD5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6DA163-D593-42C5-AF8C-556D0354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1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B626D-C0A6-42ED-8FCF-ED346654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29E33F-8E87-4FA0-BCF1-A3BB7DF0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0D5FC-4940-479F-BCD3-FD10FFD1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4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12690-6A1D-4562-A14B-3F14DDBB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0ED70-B248-4E33-A815-BF674463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8869B-8DA3-4ADF-8B5F-AC48A213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2CF2E-2F38-4933-AE09-3656319F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DFBB3-F94A-423E-BDAB-EF5F21E5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F1146-CFC7-458D-8777-EA8B2500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E6978-0D45-4E88-BE39-2C3EF368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36094-43BB-4715-BD8E-2E8119241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86394-F2EF-445D-82A1-8AE0503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C1754-6DE6-4CBA-B49E-1888CABC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30FC6-74E3-48EB-94F5-F22EA320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301F0-A9C8-4544-9427-20E32558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EF672-C32E-42E4-B6F8-7F6E0C1D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8D23F-2B80-43F6-90D0-71EA6167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35956-C4DE-42FA-9B22-EDEDE20B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88D6-15B0-4D34-B160-748A2450392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9BAB-F846-458A-81A4-359D82A7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30CDD-757E-45F6-9AE8-5462E319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hyperlink" Target="https://www.apiref.com/cpp-zh/cpp/header/filesystem.html" TargetMode="Externa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2">
            <a:extLst>
              <a:ext uri="{FF2B5EF4-FFF2-40B4-BE49-F238E27FC236}">
                <a16:creationId xmlns:a16="http://schemas.microsoft.com/office/drawing/2014/main" id="{5B507237-316D-444A-B98F-5FFFD70F185D}"/>
              </a:ext>
            </a:extLst>
          </p:cNvPr>
          <p:cNvSpPr>
            <a:spLocks/>
          </p:cNvSpPr>
          <p:nvPr/>
        </p:nvSpPr>
        <p:spPr bwMode="auto">
          <a:xfrm>
            <a:off x="3175" y="4763"/>
            <a:ext cx="9307080" cy="6846888"/>
          </a:xfrm>
          <a:custGeom>
            <a:avLst/>
            <a:gdLst>
              <a:gd name="T0" fmla="*/ 0 w 5311"/>
              <a:gd name="T1" fmla="*/ 4320 h 4320"/>
              <a:gd name="T2" fmla="*/ 5311 w 5311"/>
              <a:gd name="T3" fmla="*/ 4320 h 4320"/>
              <a:gd name="T4" fmla="*/ 3800 w 5311"/>
              <a:gd name="T5" fmla="*/ 1644 h 4320"/>
              <a:gd name="T6" fmla="*/ 2891 w 5311"/>
              <a:gd name="T7" fmla="*/ 0 h 4320"/>
              <a:gd name="T8" fmla="*/ 0 w 5311"/>
              <a:gd name="T9" fmla="*/ 0 h 4320"/>
              <a:gd name="T10" fmla="*/ 0 w 531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11" h="4320">
                <a:moveTo>
                  <a:pt x="0" y="4320"/>
                </a:moveTo>
                <a:cubicBezTo>
                  <a:pt x="5311" y="4320"/>
                  <a:pt x="5311" y="4320"/>
                  <a:pt x="5311" y="4320"/>
                </a:cubicBezTo>
                <a:cubicBezTo>
                  <a:pt x="5281" y="3020"/>
                  <a:pt x="4789" y="2633"/>
                  <a:pt x="3800" y="1644"/>
                </a:cubicBezTo>
                <a:cubicBezTo>
                  <a:pt x="3028" y="873"/>
                  <a:pt x="2904" y="264"/>
                  <a:pt x="2891" y="0"/>
                </a:cubicBezTo>
                <a:cubicBezTo>
                  <a:pt x="0" y="0"/>
                  <a:pt x="0" y="0"/>
                  <a:pt x="0" y="0"/>
                </a:cubicBezTo>
                <a:lnTo>
                  <a:pt x="0" y="4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3" name="Freeform 56">
            <a:extLst>
              <a:ext uri="{FF2B5EF4-FFF2-40B4-BE49-F238E27FC236}">
                <a16:creationId xmlns:a16="http://schemas.microsoft.com/office/drawing/2014/main" id="{03527037-DABA-A140-A35B-0B557ACAFEFD}"/>
              </a:ext>
            </a:extLst>
          </p:cNvPr>
          <p:cNvSpPr>
            <a:spLocks/>
          </p:cNvSpPr>
          <p:nvPr/>
        </p:nvSpPr>
        <p:spPr bwMode="auto">
          <a:xfrm>
            <a:off x="9599613" y="4763"/>
            <a:ext cx="2590800" cy="1868488"/>
          </a:xfrm>
          <a:custGeom>
            <a:avLst/>
            <a:gdLst>
              <a:gd name="T0" fmla="*/ 279 w 1633"/>
              <a:gd name="T1" fmla="*/ 305 h 1179"/>
              <a:gd name="T2" fmla="*/ 1633 w 1633"/>
              <a:gd name="T3" fmla="*/ 1179 h 1179"/>
              <a:gd name="T4" fmla="*/ 1633 w 1633"/>
              <a:gd name="T5" fmla="*/ 0 h 1179"/>
              <a:gd name="T6" fmla="*/ 0 w 1633"/>
              <a:gd name="T7" fmla="*/ 0 h 1179"/>
              <a:gd name="T8" fmla="*/ 279 w 1633"/>
              <a:gd name="T9" fmla="*/ 305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179">
                <a:moveTo>
                  <a:pt x="279" y="305"/>
                </a:moveTo>
                <a:cubicBezTo>
                  <a:pt x="686" y="520"/>
                  <a:pt x="1288" y="562"/>
                  <a:pt x="1633" y="1179"/>
                </a:cubicBezTo>
                <a:cubicBezTo>
                  <a:pt x="1633" y="0"/>
                  <a:pt x="1633" y="0"/>
                  <a:pt x="1633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97"/>
                  <a:pt x="95" y="207"/>
                  <a:pt x="279" y="30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4" name="任意多边形: 形状 11">
            <a:extLst>
              <a:ext uri="{FF2B5EF4-FFF2-40B4-BE49-F238E27FC236}">
                <a16:creationId xmlns:a16="http://schemas.microsoft.com/office/drawing/2014/main" id="{343BA99D-F7D9-A14D-B806-C4B5677AA1DE}"/>
              </a:ext>
            </a:extLst>
          </p:cNvPr>
          <p:cNvSpPr>
            <a:spLocks/>
          </p:cNvSpPr>
          <p:nvPr/>
        </p:nvSpPr>
        <p:spPr bwMode="auto">
          <a:xfrm>
            <a:off x="669925" y="-4762"/>
            <a:ext cx="4375151" cy="6846888"/>
          </a:xfrm>
          <a:custGeom>
            <a:avLst/>
            <a:gdLst>
              <a:gd name="connsiteX0" fmla="*/ 0 w 3315255"/>
              <a:gd name="connsiteY0" fmla="*/ 0 h 6846888"/>
              <a:gd name="connsiteX1" fmla="*/ 19756 w 3315255"/>
              <a:gd name="connsiteY1" fmla="*/ 0 h 6846888"/>
              <a:gd name="connsiteX2" fmla="*/ 1180740 w 3315255"/>
              <a:gd name="connsiteY2" fmla="*/ 0 h 6846888"/>
              <a:gd name="connsiteX3" fmla="*/ 3315255 w 3315255"/>
              <a:gd name="connsiteY3" fmla="*/ 5499700 h 6846888"/>
              <a:gd name="connsiteX4" fmla="*/ 3207339 w 3315255"/>
              <a:gd name="connsiteY4" fmla="*/ 6846888 h 6846888"/>
              <a:gd name="connsiteX5" fmla="*/ 3197703 w 3315255"/>
              <a:gd name="connsiteY5" fmla="*/ 6846888 h 6846888"/>
              <a:gd name="connsiteX6" fmla="*/ 3189850 w 3315255"/>
              <a:gd name="connsiteY6" fmla="*/ 6846888 h 6846888"/>
              <a:gd name="connsiteX7" fmla="*/ 3213655 w 3315255"/>
              <a:gd name="connsiteY7" fmla="*/ 6228766 h 6846888"/>
              <a:gd name="connsiteX8" fmla="*/ 0 w 3315255"/>
              <a:gd name="connsiteY8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5255" h="6846888">
                <a:moveTo>
                  <a:pt x="0" y="0"/>
                </a:moveTo>
                <a:lnTo>
                  <a:pt x="19756" y="0"/>
                </a:lnTo>
                <a:cubicBezTo>
                  <a:pt x="343163" y="0"/>
                  <a:pt x="726461" y="0"/>
                  <a:pt x="1180740" y="0"/>
                </a:cubicBezTo>
                <a:cubicBezTo>
                  <a:pt x="2496363" y="1388397"/>
                  <a:pt x="3315255" y="3339443"/>
                  <a:pt x="3315255" y="5499700"/>
                </a:cubicBezTo>
                <a:cubicBezTo>
                  <a:pt x="3315255" y="5959329"/>
                  <a:pt x="3278754" y="6409448"/>
                  <a:pt x="3207339" y="6846888"/>
                </a:cubicBezTo>
                <a:cubicBezTo>
                  <a:pt x="3207339" y="6846888"/>
                  <a:pt x="3207339" y="6846888"/>
                  <a:pt x="3197703" y="6846888"/>
                </a:cubicBezTo>
                <a:lnTo>
                  <a:pt x="3189850" y="6846888"/>
                </a:lnTo>
                <a:cubicBezTo>
                  <a:pt x="3205720" y="6642433"/>
                  <a:pt x="3213655" y="6436392"/>
                  <a:pt x="3213655" y="6228766"/>
                </a:cubicBezTo>
                <a:cubicBezTo>
                  <a:pt x="3213655" y="3612051"/>
                  <a:pt x="1932954" y="1312320"/>
                  <a:pt x="0" y="0"/>
                </a:cubicBezTo>
                <a:close/>
              </a:path>
            </a:pathLst>
          </a:custGeom>
          <a:solidFill>
            <a:srgbClr val="00206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AD9091-59B1-F345-B59E-A0D2B8F6CB23}"/>
              </a:ext>
            </a:extLst>
          </p:cNvPr>
          <p:cNvSpPr txBox="1"/>
          <p:nvPr/>
        </p:nvSpPr>
        <p:spPr>
          <a:xfrm>
            <a:off x="5415896" y="2351244"/>
            <a:ext cx="636205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第二章 变量和基本类型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9" name="矩形: 圆角 6">
            <a:extLst>
              <a:ext uri="{FF2B5EF4-FFF2-40B4-BE49-F238E27FC236}">
                <a16:creationId xmlns:a16="http://schemas.microsoft.com/office/drawing/2014/main" id="{4B0BEB77-4270-3045-A44B-B7B878B1E48F}"/>
              </a:ext>
            </a:extLst>
          </p:cNvPr>
          <p:cNvSpPr/>
          <p:nvPr/>
        </p:nvSpPr>
        <p:spPr>
          <a:xfrm>
            <a:off x="5567324" y="3370115"/>
            <a:ext cx="2111860" cy="443185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分享人：李禹霖</a:t>
            </a:r>
          </a:p>
        </p:txBody>
      </p:sp>
    </p:spTree>
    <p:extLst>
      <p:ext uri="{BB962C8B-B14F-4D97-AF65-F5344CB8AC3E}">
        <p14:creationId xmlns:p14="http://schemas.microsoft.com/office/powerpoint/2010/main" val="41625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管理输出缓冲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1DA2A7-314B-4399-ABE2-D70FCB5F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1" y="2700636"/>
            <a:ext cx="6014324" cy="1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缓冲刷新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（数据输出到设备或文件）的情况：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程序结束，main函数return过程中缓冲刷新被执行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缓冲区满时刷新缓冲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每个输出操作后，用操作符unitbuf设置流内部状态清空缓冲区 （cerr默认设置unitbuf）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一个输出流关联到另一个流时，读写被关联的流，关联到流的缓冲区会被刷新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DD7610-5E49-4A64-9D8C-DE5B55CB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1" y="4002704"/>
            <a:ext cx="3839295" cy="127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刷新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输出缓冲区的三个操纵符：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endl：添加一个换行，刷新缓冲区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flush：不添加额外字符，刷新缓冲区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ends：添加一个空字符，刷新缓冲区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FACA1-CD4D-4AFF-8B61-28C3DC60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900" y="2551837"/>
            <a:ext cx="514737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unitbuf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nounitbuf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unitbuf操纵符：流在接下来每次写操作后都进行一次flush；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nounitbuf操纵符：重置流，恢复正常的系统管理的缓冲区刷新机制。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用法示例：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cout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&lt;&lt;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unitbuf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cout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&lt;&lt;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nounitbuf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EF691-108A-4488-9914-59B2B985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45" y="5221537"/>
            <a:ext cx="112716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关联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输入和输出流：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tie函数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，有两个重载版本：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无参数：返回指向输出流的指针。如果本对象关联输出流，则返回指向该输出流的指针；未关联则返回空指针。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接受一个指向ostream指针：关联到此输出流。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x.tie(&amp;o);//流x关联到输出流o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每个流同时最多可以关联到一个流，一个流可以被多个流关联。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标准库中cin和cerr关联到cout，读cin、写cerr操作都会导致cout缓冲区刷新。</a:t>
            </a:r>
          </a:p>
        </p:txBody>
      </p:sp>
    </p:spTree>
    <p:extLst>
      <p:ext uri="{BB962C8B-B14F-4D97-AF65-F5344CB8AC3E}">
        <p14:creationId xmlns:p14="http://schemas.microsoft.com/office/powerpoint/2010/main" val="33577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4">
            <a:extLst>
              <a:ext uri="{FF2B5EF4-FFF2-40B4-BE49-F238E27FC236}">
                <a16:creationId xmlns:a16="http://schemas.microsoft.com/office/drawing/2014/main" id="{E36EA32D-5B61-1545-BD4F-1A55294018CB}"/>
              </a:ext>
            </a:extLst>
          </p:cNvPr>
          <p:cNvSpPr>
            <a:spLocks/>
          </p:cNvSpPr>
          <p:nvPr/>
        </p:nvSpPr>
        <p:spPr bwMode="auto">
          <a:xfrm>
            <a:off x="3175" y="4763"/>
            <a:ext cx="5041900" cy="6846888"/>
          </a:xfrm>
          <a:custGeom>
            <a:avLst/>
            <a:gdLst>
              <a:gd name="T0" fmla="*/ 3177 w 3177"/>
              <a:gd name="T1" fmla="*/ 3470 h 4320"/>
              <a:gd name="T2" fmla="*/ 1832 w 3177"/>
              <a:gd name="T3" fmla="*/ 0 h 4320"/>
              <a:gd name="T4" fmla="*/ 0 w 3177"/>
              <a:gd name="T5" fmla="*/ 0 h 4320"/>
              <a:gd name="T6" fmla="*/ 0 w 3177"/>
              <a:gd name="T7" fmla="*/ 4320 h 4320"/>
              <a:gd name="T8" fmla="*/ 3109 w 3177"/>
              <a:gd name="T9" fmla="*/ 4320 h 4320"/>
              <a:gd name="T10" fmla="*/ 3177 w 3177"/>
              <a:gd name="T11" fmla="*/ 347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7" h="4320">
                <a:moveTo>
                  <a:pt x="3177" y="3470"/>
                </a:moveTo>
                <a:cubicBezTo>
                  <a:pt x="3177" y="2107"/>
                  <a:pt x="2661" y="876"/>
                  <a:pt x="18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3109" y="4320"/>
                  <a:pt x="3109" y="4320"/>
                  <a:pt x="3109" y="4320"/>
                </a:cubicBezTo>
                <a:cubicBezTo>
                  <a:pt x="3154" y="4044"/>
                  <a:pt x="3177" y="3760"/>
                  <a:pt x="3177" y="347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2" name="任意多边形: 形状 11">
            <a:extLst>
              <a:ext uri="{FF2B5EF4-FFF2-40B4-BE49-F238E27FC236}">
                <a16:creationId xmlns:a16="http://schemas.microsoft.com/office/drawing/2014/main" id="{CBDBC3B3-B02F-BB40-96BB-B49A4DAC3278}"/>
              </a:ext>
            </a:extLst>
          </p:cNvPr>
          <p:cNvSpPr>
            <a:spLocks/>
          </p:cNvSpPr>
          <p:nvPr/>
        </p:nvSpPr>
        <p:spPr bwMode="auto">
          <a:xfrm>
            <a:off x="669925" y="-4762"/>
            <a:ext cx="4375151" cy="6846888"/>
          </a:xfrm>
          <a:custGeom>
            <a:avLst/>
            <a:gdLst>
              <a:gd name="connsiteX0" fmla="*/ 0 w 3315255"/>
              <a:gd name="connsiteY0" fmla="*/ 0 h 6846888"/>
              <a:gd name="connsiteX1" fmla="*/ 19756 w 3315255"/>
              <a:gd name="connsiteY1" fmla="*/ 0 h 6846888"/>
              <a:gd name="connsiteX2" fmla="*/ 1180740 w 3315255"/>
              <a:gd name="connsiteY2" fmla="*/ 0 h 6846888"/>
              <a:gd name="connsiteX3" fmla="*/ 3315255 w 3315255"/>
              <a:gd name="connsiteY3" fmla="*/ 5499700 h 6846888"/>
              <a:gd name="connsiteX4" fmla="*/ 3207339 w 3315255"/>
              <a:gd name="connsiteY4" fmla="*/ 6846888 h 6846888"/>
              <a:gd name="connsiteX5" fmla="*/ 3197703 w 3315255"/>
              <a:gd name="connsiteY5" fmla="*/ 6846888 h 6846888"/>
              <a:gd name="connsiteX6" fmla="*/ 3189850 w 3315255"/>
              <a:gd name="connsiteY6" fmla="*/ 6846888 h 6846888"/>
              <a:gd name="connsiteX7" fmla="*/ 3213655 w 3315255"/>
              <a:gd name="connsiteY7" fmla="*/ 6228766 h 6846888"/>
              <a:gd name="connsiteX8" fmla="*/ 0 w 3315255"/>
              <a:gd name="connsiteY8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5255" h="6846888">
                <a:moveTo>
                  <a:pt x="0" y="0"/>
                </a:moveTo>
                <a:lnTo>
                  <a:pt x="19756" y="0"/>
                </a:lnTo>
                <a:cubicBezTo>
                  <a:pt x="343163" y="0"/>
                  <a:pt x="726461" y="0"/>
                  <a:pt x="1180740" y="0"/>
                </a:cubicBezTo>
                <a:cubicBezTo>
                  <a:pt x="2496363" y="1388397"/>
                  <a:pt x="3315255" y="3339443"/>
                  <a:pt x="3315255" y="5499700"/>
                </a:cubicBezTo>
                <a:cubicBezTo>
                  <a:pt x="3315255" y="5959329"/>
                  <a:pt x="3278754" y="6409448"/>
                  <a:pt x="3207339" y="6846888"/>
                </a:cubicBezTo>
                <a:cubicBezTo>
                  <a:pt x="3207339" y="6846888"/>
                  <a:pt x="3207339" y="6846888"/>
                  <a:pt x="3197703" y="6846888"/>
                </a:cubicBezTo>
                <a:lnTo>
                  <a:pt x="3189850" y="6846888"/>
                </a:lnTo>
                <a:cubicBezTo>
                  <a:pt x="3205720" y="6642433"/>
                  <a:pt x="3213655" y="6436392"/>
                  <a:pt x="3213655" y="6228766"/>
                </a:cubicBezTo>
                <a:cubicBezTo>
                  <a:pt x="3213655" y="3612051"/>
                  <a:pt x="1932954" y="1312320"/>
                  <a:pt x="0" y="0"/>
                </a:cubicBezTo>
                <a:close/>
              </a:path>
            </a:pathLst>
          </a:custGeom>
          <a:solidFill>
            <a:srgbClr val="00206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9D88EA-53E3-4CDD-95C2-E364DFEB84B3}"/>
              </a:ext>
            </a:extLst>
          </p:cNvPr>
          <p:cNvGrpSpPr/>
          <p:nvPr/>
        </p:nvGrpSpPr>
        <p:grpSpPr>
          <a:xfrm>
            <a:off x="2524125" y="1912939"/>
            <a:ext cx="2857500" cy="3289300"/>
            <a:chOff x="4667250" y="1028700"/>
            <a:chExt cx="2857500" cy="32893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395F14B-84C6-404D-9B5D-555B817C53D8}"/>
                </a:ext>
              </a:extLst>
            </p:cNvPr>
            <p:cNvSpPr/>
            <p:nvPr/>
          </p:nvSpPr>
          <p:spPr>
            <a:xfrm>
              <a:off x="4667250" y="1460500"/>
              <a:ext cx="2857500" cy="28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600" b="1" dirty="0"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2</a:t>
              </a:r>
              <a:endParaRPr lang="zh-CN" altLang="en-US" sz="16600" b="1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4D3807-104C-4A4D-9973-4A326390032C}"/>
                </a:ext>
              </a:extLst>
            </p:cNvPr>
            <p:cNvSpPr/>
            <p:nvPr/>
          </p:nvSpPr>
          <p:spPr>
            <a:xfrm>
              <a:off x="4667250" y="1028700"/>
              <a:ext cx="2857500" cy="43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C16B73-C5B7-4242-86EA-D4B25C754792}"/>
              </a:ext>
            </a:extLst>
          </p:cNvPr>
          <p:cNvGrpSpPr/>
          <p:nvPr/>
        </p:nvGrpSpPr>
        <p:grpSpPr>
          <a:xfrm>
            <a:off x="6473474" y="2446565"/>
            <a:ext cx="3574959" cy="1323439"/>
            <a:chOff x="1616119" y="2496721"/>
            <a:chExt cx="3574959" cy="132343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DA482A-5FA9-488E-BA11-11759E3386C6}"/>
                </a:ext>
              </a:extLst>
            </p:cNvPr>
            <p:cNvSpPr/>
            <p:nvPr/>
          </p:nvSpPr>
          <p:spPr>
            <a:xfrm>
              <a:off x="2129977" y="2816654"/>
              <a:ext cx="2547245" cy="19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F0F456-87B4-4101-9C34-44FF897E06FA}"/>
                </a:ext>
              </a:extLst>
            </p:cNvPr>
            <p:cNvSpPr txBox="1"/>
            <p:nvPr/>
          </p:nvSpPr>
          <p:spPr>
            <a:xfrm>
              <a:off x="1616119" y="2496721"/>
              <a:ext cx="35749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文件输入输出（</a:t>
              </a:r>
              <a:r>
                <a:rPr lang="en-US" altLang="zh-CN" sz="4000" dirty="0" err="1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fstream</a:t>
              </a:r>
              <a:r>
                <a:rPr lang="zh-CN" altLang="en-US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）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9F2C95-6194-464A-96AE-20DCD65A4C46}"/>
              </a:ext>
            </a:extLst>
          </p:cNvPr>
          <p:cNvGrpSpPr/>
          <p:nvPr/>
        </p:nvGrpSpPr>
        <p:grpSpPr>
          <a:xfrm>
            <a:off x="11308715" y="495607"/>
            <a:ext cx="426720" cy="347980"/>
            <a:chOff x="1781810" y="1253913"/>
            <a:chExt cx="426720" cy="347980"/>
          </a:xfrm>
        </p:grpSpPr>
        <p:sp>
          <p:nvSpPr>
            <p:cNvPr id="11" name="矩形: 圆角 37">
              <a:extLst>
                <a:ext uri="{FF2B5EF4-FFF2-40B4-BE49-F238E27FC236}">
                  <a16:creationId xmlns:a16="http://schemas.microsoft.com/office/drawing/2014/main" id="{E36043FC-65FB-480D-AB72-74893202DB12}"/>
                </a:ext>
              </a:extLst>
            </p:cNvPr>
            <p:cNvSpPr/>
            <p:nvPr/>
          </p:nvSpPr>
          <p:spPr>
            <a:xfrm>
              <a:off x="1781810" y="12539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2" name="矩形: 圆角 38">
              <a:extLst>
                <a:ext uri="{FF2B5EF4-FFF2-40B4-BE49-F238E27FC236}">
                  <a16:creationId xmlns:a16="http://schemas.microsoft.com/office/drawing/2014/main" id="{FCD43F83-9410-47CC-8C64-6C696045900D}"/>
                </a:ext>
              </a:extLst>
            </p:cNvPr>
            <p:cNvSpPr/>
            <p:nvPr/>
          </p:nvSpPr>
          <p:spPr>
            <a:xfrm>
              <a:off x="1781810" y="138726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3" name="矩形: 圆角 41">
              <a:extLst>
                <a:ext uri="{FF2B5EF4-FFF2-40B4-BE49-F238E27FC236}">
                  <a16:creationId xmlns:a16="http://schemas.microsoft.com/office/drawing/2014/main" id="{A25DF61B-426C-4A68-8C64-B390C1C464DF}"/>
                </a:ext>
              </a:extLst>
            </p:cNvPr>
            <p:cNvSpPr/>
            <p:nvPr/>
          </p:nvSpPr>
          <p:spPr>
            <a:xfrm>
              <a:off x="1781810" y="15206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0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989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头文件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fstream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3959C5-088F-424F-9C91-D603A338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1" y="2452013"/>
            <a:ext cx="39160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fstream定义了三个类型：ifstream, ofstream, fstream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33834-63D8-436F-9471-C82BFEB3C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1" y="2961760"/>
            <a:ext cx="4816443" cy="255873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E67CD3D4-10C7-4493-964D-7E949DEC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52013"/>
            <a:ext cx="55809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使用文件流对象：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读写一个文件时可以定义一个文件流对象，将其与文件关联起来。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文件流类定义了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open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成员函数，用处是定位文件并以一定模式打开。创建文件流对象时，如果提供了文件名，则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open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函数会被自动调用。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80ED92-2E88-46DA-BAFF-DB397ECB5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17" y="3574991"/>
            <a:ext cx="5106154" cy="1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成员函数open、close：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调用open失败时failbit置位。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文件打开后，保持与对应文件的关联。对已打开的文件流调用open会失败。因此要关联到另一个文件前要关闭已关联文件。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fstream对象销毁时，自动调用close。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文件模式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43B0C-5945-4DE7-A9B8-78CA04F89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14" y="2219265"/>
            <a:ext cx="5407172" cy="44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4">
            <a:extLst>
              <a:ext uri="{FF2B5EF4-FFF2-40B4-BE49-F238E27FC236}">
                <a16:creationId xmlns:a16="http://schemas.microsoft.com/office/drawing/2014/main" id="{E36EA32D-5B61-1545-BD4F-1A55294018CB}"/>
              </a:ext>
            </a:extLst>
          </p:cNvPr>
          <p:cNvSpPr>
            <a:spLocks/>
          </p:cNvSpPr>
          <p:nvPr/>
        </p:nvSpPr>
        <p:spPr bwMode="auto">
          <a:xfrm>
            <a:off x="3175" y="4763"/>
            <a:ext cx="5041900" cy="6846888"/>
          </a:xfrm>
          <a:custGeom>
            <a:avLst/>
            <a:gdLst>
              <a:gd name="T0" fmla="*/ 3177 w 3177"/>
              <a:gd name="T1" fmla="*/ 3470 h 4320"/>
              <a:gd name="T2" fmla="*/ 1832 w 3177"/>
              <a:gd name="T3" fmla="*/ 0 h 4320"/>
              <a:gd name="T4" fmla="*/ 0 w 3177"/>
              <a:gd name="T5" fmla="*/ 0 h 4320"/>
              <a:gd name="T6" fmla="*/ 0 w 3177"/>
              <a:gd name="T7" fmla="*/ 4320 h 4320"/>
              <a:gd name="T8" fmla="*/ 3109 w 3177"/>
              <a:gd name="T9" fmla="*/ 4320 h 4320"/>
              <a:gd name="T10" fmla="*/ 3177 w 3177"/>
              <a:gd name="T11" fmla="*/ 347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7" h="4320">
                <a:moveTo>
                  <a:pt x="3177" y="3470"/>
                </a:moveTo>
                <a:cubicBezTo>
                  <a:pt x="3177" y="2107"/>
                  <a:pt x="2661" y="876"/>
                  <a:pt x="18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3109" y="4320"/>
                  <a:pt x="3109" y="4320"/>
                  <a:pt x="3109" y="4320"/>
                </a:cubicBezTo>
                <a:cubicBezTo>
                  <a:pt x="3154" y="4044"/>
                  <a:pt x="3177" y="3760"/>
                  <a:pt x="3177" y="347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2" name="任意多边形: 形状 11">
            <a:extLst>
              <a:ext uri="{FF2B5EF4-FFF2-40B4-BE49-F238E27FC236}">
                <a16:creationId xmlns:a16="http://schemas.microsoft.com/office/drawing/2014/main" id="{CBDBC3B3-B02F-BB40-96BB-B49A4DAC3278}"/>
              </a:ext>
            </a:extLst>
          </p:cNvPr>
          <p:cNvSpPr>
            <a:spLocks/>
          </p:cNvSpPr>
          <p:nvPr/>
        </p:nvSpPr>
        <p:spPr bwMode="auto">
          <a:xfrm>
            <a:off x="669925" y="-4762"/>
            <a:ext cx="4375151" cy="6846888"/>
          </a:xfrm>
          <a:custGeom>
            <a:avLst/>
            <a:gdLst>
              <a:gd name="connsiteX0" fmla="*/ 0 w 3315255"/>
              <a:gd name="connsiteY0" fmla="*/ 0 h 6846888"/>
              <a:gd name="connsiteX1" fmla="*/ 19756 w 3315255"/>
              <a:gd name="connsiteY1" fmla="*/ 0 h 6846888"/>
              <a:gd name="connsiteX2" fmla="*/ 1180740 w 3315255"/>
              <a:gd name="connsiteY2" fmla="*/ 0 h 6846888"/>
              <a:gd name="connsiteX3" fmla="*/ 3315255 w 3315255"/>
              <a:gd name="connsiteY3" fmla="*/ 5499700 h 6846888"/>
              <a:gd name="connsiteX4" fmla="*/ 3207339 w 3315255"/>
              <a:gd name="connsiteY4" fmla="*/ 6846888 h 6846888"/>
              <a:gd name="connsiteX5" fmla="*/ 3197703 w 3315255"/>
              <a:gd name="connsiteY5" fmla="*/ 6846888 h 6846888"/>
              <a:gd name="connsiteX6" fmla="*/ 3189850 w 3315255"/>
              <a:gd name="connsiteY6" fmla="*/ 6846888 h 6846888"/>
              <a:gd name="connsiteX7" fmla="*/ 3213655 w 3315255"/>
              <a:gd name="connsiteY7" fmla="*/ 6228766 h 6846888"/>
              <a:gd name="connsiteX8" fmla="*/ 0 w 3315255"/>
              <a:gd name="connsiteY8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5255" h="6846888">
                <a:moveTo>
                  <a:pt x="0" y="0"/>
                </a:moveTo>
                <a:lnTo>
                  <a:pt x="19756" y="0"/>
                </a:lnTo>
                <a:cubicBezTo>
                  <a:pt x="343163" y="0"/>
                  <a:pt x="726461" y="0"/>
                  <a:pt x="1180740" y="0"/>
                </a:cubicBezTo>
                <a:cubicBezTo>
                  <a:pt x="2496363" y="1388397"/>
                  <a:pt x="3315255" y="3339443"/>
                  <a:pt x="3315255" y="5499700"/>
                </a:cubicBezTo>
                <a:cubicBezTo>
                  <a:pt x="3315255" y="5959329"/>
                  <a:pt x="3278754" y="6409448"/>
                  <a:pt x="3207339" y="6846888"/>
                </a:cubicBezTo>
                <a:cubicBezTo>
                  <a:pt x="3207339" y="6846888"/>
                  <a:pt x="3207339" y="6846888"/>
                  <a:pt x="3197703" y="6846888"/>
                </a:cubicBezTo>
                <a:lnTo>
                  <a:pt x="3189850" y="6846888"/>
                </a:lnTo>
                <a:cubicBezTo>
                  <a:pt x="3205720" y="6642433"/>
                  <a:pt x="3213655" y="6436392"/>
                  <a:pt x="3213655" y="6228766"/>
                </a:cubicBezTo>
                <a:cubicBezTo>
                  <a:pt x="3213655" y="3612051"/>
                  <a:pt x="1932954" y="1312320"/>
                  <a:pt x="0" y="0"/>
                </a:cubicBezTo>
                <a:close/>
              </a:path>
            </a:pathLst>
          </a:custGeom>
          <a:solidFill>
            <a:srgbClr val="00206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9D88EA-53E3-4CDD-95C2-E364DFEB84B3}"/>
              </a:ext>
            </a:extLst>
          </p:cNvPr>
          <p:cNvGrpSpPr/>
          <p:nvPr/>
        </p:nvGrpSpPr>
        <p:grpSpPr>
          <a:xfrm>
            <a:off x="2524125" y="1912939"/>
            <a:ext cx="2857500" cy="3289300"/>
            <a:chOff x="4667250" y="1028700"/>
            <a:chExt cx="2857500" cy="32893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395F14B-84C6-404D-9B5D-555B817C53D8}"/>
                </a:ext>
              </a:extLst>
            </p:cNvPr>
            <p:cNvSpPr/>
            <p:nvPr/>
          </p:nvSpPr>
          <p:spPr>
            <a:xfrm>
              <a:off x="4667250" y="1460500"/>
              <a:ext cx="2857500" cy="28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600" b="1" dirty="0"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3</a:t>
              </a:r>
              <a:endParaRPr lang="zh-CN" altLang="en-US" sz="16600" b="1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4D3807-104C-4A4D-9973-4A326390032C}"/>
                </a:ext>
              </a:extLst>
            </p:cNvPr>
            <p:cNvSpPr/>
            <p:nvPr/>
          </p:nvSpPr>
          <p:spPr>
            <a:xfrm>
              <a:off x="4667250" y="1028700"/>
              <a:ext cx="2857500" cy="43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C16B73-C5B7-4242-86EA-D4B25C754792}"/>
              </a:ext>
            </a:extLst>
          </p:cNvPr>
          <p:cNvGrpSpPr/>
          <p:nvPr/>
        </p:nvGrpSpPr>
        <p:grpSpPr>
          <a:xfrm>
            <a:off x="5843334" y="2446565"/>
            <a:ext cx="4835241" cy="707886"/>
            <a:chOff x="985979" y="2496721"/>
            <a:chExt cx="4835241" cy="7078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DA482A-5FA9-488E-BA11-11759E3386C6}"/>
                </a:ext>
              </a:extLst>
            </p:cNvPr>
            <p:cNvSpPr/>
            <p:nvPr/>
          </p:nvSpPr>
          <p:spPr>
            <a:xfrm>
              <a:off x="2129977" y="2816654"/>
              <a:ext cx="2547245" cy="19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F0F456-87B4-4101-9C34-44FF897E06FA}"/>
                </a:ext>
              </a:extLst>
            </p:cNvPr>
            <p:cNvSpPr txBox="1"/>
            <p:nvPr/>
          </p:nvSpPr>
          <p:spPr>
            <a:xfrm>
              <a:off x="985979" y="2496721"/>
              <a:ext cx="483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filesystem</a:t>
              </a:r>
              <a:r>
                <a:rPr lang="zh-CN" altLang="en-US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标准库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9F2C95-6194-464A-96AE-20DCD65A4C46}"/>
              </a:ext>
            </a:extLst>
          </p:cNvPr>
          <p:cNvGrpSpPr/>
          <p:nvPr/>
        </p:nvGrpSpPr>
        <p:grpSpPr>
          <a:xfrm>
            <a:off x="11308715" y="495607"/>
            <a:ext cx="426720" cy="347980"/>
            <a:chOff x="1781810" y="1253913"/>
            <a:chExt cx="426720" cy="347980"/>
          </a:xfrm>
        </p:grpSpPr>
        <p:sp>
          <p:nvSpPr>
            <p:cNvPr id="11" name="矩形: 圆角 37">
              <a:extLst>
                <a:ext uri="{FF2B5EF4-FFF2-40B4-BE49-F238E27FC236}">
                  <a16:creationId xmlns:a16="http://schemas.microsoft.com/office/drawing/2014/main" id="{E36043FC-65FB-480D-AB72-74893202DB12}"/>
                </a:ext>
              </a:extLst>
            </p:cNvPr>
            <p:cNvSpPr/>
            <p:nvPr/>
          </p:nvSpPr>
          <p:spPr>
            <a:xfrm>
              <a:off x="1781810" y="12539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2" name="矩形: 圆角 38">
              <a:extLst>
                <a:ext uri="{FF2B5EF4-FFF2-40B4-BE49-F238E27FC236}">
                  <a16:creationId xmlns:a16="http://schemas.microsoft.com/office/drawing/2014/main" id="{FCD43F83-9410-47CC-8C64-6C696045900D}"/>
                </a:ext>
              </a:extLst>
            </p:cNvPr>
            <p:cNvSpPr/>
            <p:nvPr/>
          </p:nvSpPr>
          <p:spPr>
            <a:xfrm>
              <a:off x="1781810" y="138726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3" name="矩形: 圆角 41">
              <a:extLst>
                <a:ext uri="{FF2B5EF4-FFF2-40B4-BE49-F238E27FC236}">
                  <a16:creationId xmlns:a16="http://schemas.microsoft.com/office/drawing/2014/main" id="{A25DF61B-426C-4A68-8C64-B390C1C464DF}"/>
                </a:ext>
              </a:extLst>
            </p:cNvPr>
            <p:cNvSpPr/>
            <p:nvPr/>
          </p:nvSpPr>
          <p:spPr>
            <a:xfrm>
              <a:off x="1781810" y="15206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4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path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核心类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BBDF7-AB77-45D8-B856-85558C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" y="2405846"/>
            <a:ext cx="43855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构造：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path构造函数非explicit，string可以被隐式转换为path对象。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可以接受空路径对象、C风格字符串、string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2EF2CE-0800-42D1-9BC7-C489EEDC6575}"/>
              </a:ext>
            </a:extLst>
          </p:cNvPr>
          <p:cNvSpPr txBox="1"/>
          <p:nvPr/>
        </p:nvSpPr>
        <p:spPr>
          <a:xfrm>
            <a:off x="159798" y="3238758"/>
            <a:ext cx="3302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追加路径</a:t>
            </a:r>
            <a:r>
              <a:rPr lang="zh-CN" altLang="en-US" sz="1200" dirty="0"/>
              <a:t>有四种方式：</a:t>
            </a:r>
          </a:p>
          <a:p>
            <a:r>
              <a:rPr lang="en-US" altLang="zh-CN" sz="1200" dirty="0"/>
              <a:t>- /=</a:t>
            </a:r>
            <a:r>
              <a:rPr lang="zh-CN" altLang="en-US" sz="1200" dirty="0"/>
              <a:t>运算符：</a:t>
            </a:r>
            <a:r>
              <a:rPr lang="en-US" altLang="zh-CN" sz="1200" dirty="0"/>
              <a:t>path1 /= "test.txt"</a:t>
            </a:r>
          </a:p>
          <a:p>
            <a:r>
              <a:rPr lang="en-US" altLang="zh-CN" sz="1200" dirty="0"/>
              <a:t>- append()</a:t>
            </a:r>
            <a:r>
              <a:rPr lang="zh-CN" altLang="en-US" sz="1200" dirty="0"/>
              <a:t>成员函数：</a:t>
            </a:r>
            <a:r>
              <a:rPr lang="en-US" altLang="zh-CN" sz="1200" dirty="0"/>
              <a:t>path1.append(“test.txt”);</a:t>
            </a:r>
          </a:p>
          <a:p>
            <a:r>
              <a:rPr lang="en-US" altLang="zh-CN" sz="1200" dirty="0"/>
              <a:t>- +=</a:t>
            </a:r>
            <a:r>
              <a:rPr lang="zh-CN" altLang="en-US" sz="1200" dirty="0"/>
              <a:t>运算符：</a:t>
            </a:r>
            <a:r>
              <a:rPr lang="en-US" altLang="zh-CN" sz="1200" dirty="0"/>
              <a:t>path1 += "\\test.txt"</a:t>
            </a:r>
          </a:p>
          <a:p>
            <a:r>
              <a:rPr lang="en-US" altLang="zh-CN" sz="1200" dirty="0"/>
              <a:t>- </a:t>
            </a:r>
            <a:r>
              <a:rPr lang="en-US" altLang="zh-CN" sz="1200" dirty="0" err="1"/>
              <a:t>concat</a:t>
            </a:r>
            <a:r>
              <a:rPr lang="en-US" altLang="zh-CN" sz="1200" dirty="0"/>
              <a:t>()</a:t>
            </a:r>
            <a:r>
              <a:rPr lang="zh-CN" altLang="en-US" sz="1200" dirty="0"/>
              <a:t>成员函数：</a:t>
            </a:r>
            <a:r>
              <a:rPr lang="en-US" altLang="zh-CN" sz="1200" dirty="0"/>
              <a:t>path1.concat("\\test.txt");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BAFEFA-3339-45E8-97E7-74754CD2647C}"/>
              </a:ext>
            </a:extLst>
          </p:cNvPr>
          <p:cNvSpPr txBox="1"/>
          <p:nvPr/>
        </p:nvSpPr>
        <p:spPr>
          <a:xfrm>
            <a:off x="159798" y="4436538"/>
            <a:ext cx="5770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获取路径</a:t>
            </a:r>
            <a:endParaRPr lang="en-US" altLang="zh-CN" sz="1200" b="1" dirty="0"/>
          </a:p>
          <a:p>
            <a:r>
              <a:rPr lang="zh-CN" altLang="en-US" sz="1200" dirty="0"/>
              <a:t>获取完整路径 </a:t>
            </a:r>
            <a:r>
              <a:rPr lang="en-US" altLang="zh-CN" sz="1200" dirty="0" err="1"/>
              <a:t>system_complete</a:t>
            </a:r>
            <a:r>
              <a:rPr lang="en-US" altLang="zh-CN" sz="1200" dirty="0"/>
              <a:t>(path)</a:t>
            </a:r>
          </a:p>
          <a:p>
            <a:r>
              <a:rPr lang="zh-CN" altLang="en-US" sz="1200" dirty="0"/>
              <a:t>获取工作路径 </a:t>
            </a:r>
            <a:r>
              <a:rPr lang="en-US" altLang="zh-CN" sz="1200" dirty="0" err="1"/>
              <a:t>current_path</a:t>
            </a:r>
            <a:r>
              <a:rPr lang="en-US" altLang="zh-CN" sz="1200" dirty="0"/>
              <a:t>()//</a:t>
            </a:r>
            <a:r>
              <a:rPr lang="zh-CN" altLang="en-US" sz="1200" dirty="0"/>
              <a:t>重载该函数，可以接受</a:t>
            </a:r>
            <a:r>
              <a:rPr lang="en-US" altLang="zh-CN" sz="1200" dirty="0"/>
              <a:t>path</a:t>
            </a:r>
            <a:r>
              <a:rPr lang="zh-CN" altLang="en-US" sz="1200" dirty="0"/>
              <a:t>对象，作用为切换工作路径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3603A9-090B-4908-8715-337ED0822EBD}"/>
              </a:ext>
            </a:extLst>
          </p:cNvPr>
          <p:cNvSpPr txBox="1"/>
          <p:nvPr/>
        </p:nvSpPr>
        <p:spPr>
          <a:xfrm>
            <a:off x="159798" y="544965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修改路径</a:t>
            </a:r>
            <a:endParaRPr lang="en-US" altLang="zh-CN" sz="1200" b="1" dirty="0"/>
          </a:p>
          <a:p>
            <a:r>
              <a:rPr lang="zh-CN" altLang="en-US" sz="1200" dirty="0"/>
              <a:t>remove_filename()//删除路径中最后的文件名</a:t>
            </a:r>
          </a:p>
          <a:p>
            <a:r>
              <a:rPr lang="zh-CN" altLang="en-US" sz="1200" dirty="0"/>
              <a:t>replace_extension()//变更文件后缀名，只是在路径上的处理，文件后缀没有被更改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A363C75-4552-436F-91CF-46858EB7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318" y="2407761"/>
            <a:ext cx="50940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包括对路径的处理、异常处理、可移植性判断等，此处不列举。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可以在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https://www.apiref.com/cpp-zh/cpp/header/filesystem.html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查询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4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4180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file_status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文件状态类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C4B334-832F-4A24-A100-9F65B9CB73F3}"/>
              </a:ext>
            </a:extLst>
          </p:cNvPr>
          <p:cNvSpPr txBox="1"/>
          <p:nvPr/>
        </p:nvSpPr>
        <p:spPr>
          <a:xfrm>
            <a:off x="293557" y="2505670"/>
            <a:ext cx="6471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成员函数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type()</a:t>
            </a:r>
            <a:r>
              <a:rPr lang="zh-CN" altLang="en-US" sz="1400" dirty="0"/>
              <a:t>检查文件属性；</a:t>
            </a:r>
            <a:endParaRPr lang="en-US" altLang="zh-CN" sz="1400" dirty="0"/>
          </a:p>
          <a:p>
            <a:r>
              <a:rPr lang="en-US" altLang="zh-CN" sz="1400" dirty="0"/>
              <a:t>permissions()</a:t>
            </a:r>
            <a:r>
              <a:rPr lang="zh-CN" altLang="en-US" sz="1400" dirty="0"/>
              <a:t>获取文件的访问权限。</a:t>
            </a:r>
            <a:endParaRPr lang="en-US" altLang="zh-CN" sz="1400" dirty="0"/>
          </a:p>
          <a:p>
            <a:r>
              <a:rPr lang="zh-CN" altLang="en-US" sz="1400" b="1" dirty="0"/>
              <a:t>重载的运算符</a:t>
            </a:r>
            <a:r>
              <a:rPr lang="zh-CN" altLang="en-US" sz="1400" dirty="0"/>
              <a:t>：</a:t>
            </a:r>
            <a:endParaRPr lang="zh-CN" altLang="en-US" sz="1400" b="1" dirty="0"/>
          </a:p>
          <a:p>
            <a:r>
              <a:rPr lang="en-US" altLang="zh-CN" sz="1400" dirty="0"/>
              <a:t>operator= </a:t>
            </a:r>
            <a:r>
              <a:rPr lang="zh-CN" altLang="en-US" sz="1400" dirty="0"/>
              <a:t>进行赋值</a:t>
            </a:r>
            <a:endParaRPr lang="en-US" altLang="zh-CN" sz="1400" dirty="0"/>
          </a:p>
          <a:p>
            <a:r>
              <a:rPr lang="en-US" altLang="zh-CN" sz="1400" dirty="0"/>
              <a:t>operator==</a:t>
            </a:r>
            <a:r>
              <a:rPr lang="zh-CN" altLang="en-US" sz="1400" dirty="0"/>
              <a:t>进行比较两个对象（</a:t>
            </a:r>
            <a:r>
              <a:rPr lang="en-US" altLang="zh-CN" sz="1400" dirty="0"/>
              <a:t>type</a:t>
            </a:r>
            <a:r>
              <a:rPr lang="zh-CN" altLang="en-US" sz="1400" dirty="0"/>
              <a:t>和</a:t>
            </a:r>
            <a:r>
              <a:rPr lang="en-US" altLang="zh-CN" sz="1400" dirty="0"/>
              <a:t>permissions</a:t>
            </a:r>
            <a:r>
              <a:rPr lang="zh-CN" altLang="en-US" sz="1400" dirty="0"/>
              <a:t>返回值相等时两个对象相等）。</a:t>
            </a:r>
          </a:p>
        </p:txBody>
      </p:sp>
    </p:spTree>
    <p:extLst>
      <p:ext uri="{BB962C8B-B14F-4D97-AF65-F5344CB8AC3E}">
        <p14:creationId xmlns:p14="http://schemas.microsoft.com/office/powerpoint/2010/main" val="10885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文件相关操作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BA9BA4-B369-421D-B858-C58052EB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1" y="2529683"/>
            <a:ext cx="8868792" cy="197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函数 file_size(path)返回文件大小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函数last_write_time(path)返回文件最后修改时间；last_write_time(path, std::time)修改文件最后修改时间。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函数space(path)返回space_info结构，表面了该路径下磁盘空间情况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space_info. capacity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文件系统的总大小，以字节为单位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space_info.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vailable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非特权进程可用的空闲空间（可能等于或小于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space_info.free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DejaVuSans"/>
              </a:rPr>
              <a:t>文件系统上的可用空间，以字节为单位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其余创建目录、文件改名、文件删除、文件拷贝、创建符号链接等函数使用方式类似，返回值为bool类型，代表是否成功完成操作。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65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目录遍历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AC1076-095B-469B-879F-3982543E4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1" y="2343679"/>
            <a:ext cx="10235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directory_iterator提供了便利目录下文件的功能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directory_iterator指向目录条目directory_entry，directory_entry类定义了到path的类型转换函数，所以在需要使用path时会隐式转换成path类型。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FCC0D7-3E98-4DE0-B738-324F7B62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1" y="3039706"/>
            <a:ext cx="28006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单层遍历只需遍历迭代器中元素即可。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0C70F-9266-435C-90F4-100342D9D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22" y="3421843"/>
            <a:ext cx="3368778" cy="223439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1487715-D407-4857-B7F9-A07788BA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631" y="3039706"/>
            <a:ext cx="2858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想要深度遍历可以迭代调用遍历函数。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3D4C54-F4AC-4094-AD07-3E043A24C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631" y="3432940"/>
            <a:ext cx="3209508" cy="2822721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A94EDCF2-5873-471C-AF88-A2BB7A80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70" y="3039706"/>
            <a:ext cx="3812730" cy="164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函数TestFunc中的directory_iterator更换为recursive_directory_iterator，即可完成深度搜索目录。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recursive_directory_iterator成员函数：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depth()：返回当前目录深度m_level（构造时初始值为0，深入一层m_level加1）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pop()：退出当前层次遍历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4">
            <a:extLst>
              <a:ext uri="{FF2B5EF4-FFF2-40B4-BE49-F238E27FC236}">
                <a16:creationId xmlns:a16="http://schemas.microsoft.com/office/drawing/2014/main" id="{E36EA32D-5B61-1545-BD4F-1A55294018CB}"/>
              </a:ext>
            </a:extLst>
          </p:cNvPr>
          <p:cNvSpPr>
            <a:spLocks/>
          </p:cNvSpPr>
          <p:nvPr/>
        </p:nvSpPr>
        <p:spPr bwMode="auto">
          <a:xfrm>
            <a:off x="3175" y="4763"/>
            <a:ext cx="5041900" cy="6846888"/>
          </a:xfrm>
          <a:custGeom>
            <a:avLst/>
            <a:gdLst>
              <a:gd name="T0" fmla="*/ 3177 w 3177"/>
              <a:gd name="T1" fmla="*/ 3470 h 4320"/>
              <a:gd name="T2" fmla="*/ 1832 w 3177"/>
              <a:gd name="T3" fmla="*/ 0 h 4320"/>
              <a:gd name="T4" fmla="*/ 0 w 3177"/>
              <a:gd name="T5" fmla="*/ 0 h 4320"/>
              <a:gd name="T6" fmla="*/ 0 w 3177"/>
              <a:gd name="T7" fmla="*/ 4320 h 4320"/>
              <a:gd name="T8" fmla="*/ 3109 w 3177"/>
              <a:gd name="T9" fmla="*/ 4320 h 4320"/>
              <a:gd name="T10" fmla="*/ 3177 w 3177"/>
              <a:gd name="T11" fmla="*/ 347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7" h="4320">
                <a:moveTo>
                  <a:pt x="3177" y="3470"/>
                </a:moveTo>
                <a:cubicBezTo>
                  <a:pt x="3177" y="2107"/>
                  <a:pt x="2661" y="876"/>
                  <a:pt x="18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3109" y="4320"/>
                  <a:pt x="3109" y="4320"/>
                  <a:pt x="3109" y="4320"/>
                </a:cubicBezTo>
                <a:cubicBezTo>
                  <a:pt x="3154" y="4044"/>
                  <a:pt x="3177" y="3760"/>
                  <a:pt x="3177" y="347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2" name="任意多边形: 形状 11">
            <a:extLst>
              <a:ext uri="{FF2B5EF4-FFF2-40B4-BE49-F238E27FC236}">
                <a16:creationId xmlns:a16="http://schemas.microsoft.com/office/drawing/2014/main" id="{CBDBC3B3-B02F-BB40-96BB-B49A4DAC3278}"/>
              </a:ext>
            </a:extLst>
          </p:cNvPr>
          <p:cNvSpPr>
            <a:spLocks/>
          </p:cNvSpPr>
          <p:nvPr/>
        </p:nvSpPr>
        <p:spPr bwMode="auto">
          <a:xfrm>
            <a:off x="669925" y="-4762"/>
            <a:ext cx="4375151" cy="6846888"/>
          </a:xfrm>
          <a:custGeom>
            <a:avLst/>
            <a:gdLst>
              <a:gd name="connsiteX0" fmla="*/ 0 w 3315255"/>
              <a:gd name="connsiteY0" fmla="*/ 0 h 6846888"/>
              <a:gd name="connsiteX1" fmla="*/ 19756 w 3315255"/>
              <a:gd name="connsiteY1" fmla="*/ 0 h 6846888"/>
              <a:gd name="connsiteX2" fmla="*/ 1180740 w 3315255"/>
              <a:gd name="connsiteY2" fmla="*/ 0 h 6846888"/>
              <a:gd name="connsiteX3" fmla="*/ 3315255 w 3315255"/>
              <a:gd name="connsiteY3" fmla="*/ 5499700 h 6846888"/>
              <a:gd name="connsiteX4" fmla="*/ 3207339 w 3315255"/>
              <a:gd name="connsiteY4" fmla="*/ 6846888 h 6846888"/>
              <a:gd name="connsiteX5" fmla="*/ 3197703 w 3315255"/>
              <a:gd name="connsiteY5" fmla="*/ 6846888 h 6846888"/>
              <a:gd name="connsiteX6" fmla="*/ 3189850 w 3315255"/>
              <a:gd name="connsiteY6" fmla="*/ 6846888 h 6846888"/>
              <a:gd name="connsiteX7" fmla="*/ 3213655 w 3315255"/>
              <a:gd name="connsiteY7" fmla="*/ 6228766 h 6846888"/>
              <a:gd name="connsiteX8" fmla="*/ 0 w 3315255"/>
              <a:gd name="connsiteY8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5255" h="6846888">
                <a:moveTo>
                  <a:pt x="0" y="0"/>
                </a:moveTo>
                <a:lnTo>
                  <a:pt x="19756" y="0"/>
                </a:lnTo>
                <a:cubicBezTo>
                  <a:pt x="343163" y="0"/>
                  <a:pt x="726461" y="0"/>
                  <a:pt x="1180740" y="0"/>
                </a:cubicBezTo>
                <a:cubicBezTo>
                  <a:pt x="2496363" y="1388397"/>
                  <a:pt x="3315255" y="3339443"/>
                  <a:pt x="3315255" y="5499700"/>
                </a:cubicBezTo>
                <a:cubicBezTo>
                  <a:pt x="3315255" y="5959329"/>
                  <a:pt x="3278754" y="6409448"/>
                  <a:pt x="3207339" y="6846888"/>
                </a:cubicBezTo>
                <a:cubicBezTo>
                  <a:pt x="3207339" y="6846888"/>
                  <a:pt x="3207339" y="6846888"/>
                  <a:pt x="3197703" y="6846888"/>
                </a:cubicBezTo>
                <a:lnTo>
                  <a:pt x="3189850" y="6846888"/>
                </a:lnTo>
                <a:cubicBezTo>
                  <a:pt x="3205720" y="6642433"/>
                  <a:pt x="3213655" y="6436392"/>
                  <a:pt x="3213655" y="6228766"/>
                </a:cubicBezTo>
                <a:cubicBezTo>
                  <a:pt x="3213655" y="3612051"/>
                  <a:pt x="1932954" y="1312320"/>
                  <a:pt x="0" y="0"/>
                </a:cubicBezTo>
                <a:close/>
              </a:path>
            </a:pathLst>
          </a:custGeom>
          <a:solidFill>
            <a:srgbClr val="00206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9D88EA-53E3-4CDD-95C2-E364DFEB84B3}"/>
              </a:ext>
            </a:extLst>
          </p:cNvPr>
          <p:cNvGrpSpPr/>
          <p:nvPr/>
        </p:nvGrpSpPr>
        <p:grpSpPr>
          <a:xfrm>
            <a:off x="2524125" y="1912939"/>
            <a:ext cx="2857500" cy="3289300"/>
            <a:chOff x="4667250" y="1028700"/>
            <a:chExt cx="2857500" cy="32893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395F14B-84C6-404D-9B5D-555B817C53D8}"/>
                </a:ext>
              </a:extLst>
            </p:cNvPr>
            <p:cNvSpPr/>
            <p:nvPr/>
          </p:nvSpPr>
          <p:spPr>
            <a:xfrm>
              <a:off x="4667250" y="1460500"/>
              <a:ext cx="2857500" cy="28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600" b="1" dirty="0"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4</a:t>
              </a:r>
              <a:endParaRPr lang="zh-CN" altLang="en-US" sz="16600" b="1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4D3807-104C-4A4D-9973-4A326390032C}"/>
                </a:ext>
              </a:extLst>
            </p:cNvPr>
            <p:cNvSpPr/>
            <p:nvPr/>
          </p:nvSpPr>
          <p:spPr>
            <a:xfrm>
              <a:off x="4667250" y="1028700"/>
              <a:ext cx="2857500" cy="43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C16B73-C5B7-4242-86EA-D4B25C754792}"/>
              </a:ext>
            </a:extLst>
          </p:cNvPr>
          <p:cNvGrpSpPr/>
          <p:nvPr/>
        </p:nvGrpSpPr>
        <p:grpSpPr>
          <a:xfrm>
            <a:off x="5843334" y="2446565"/>
            <a:ext cx="4835241" cy="707886"/>
            <a:chOff x="985979" y="2496721"/>
            <a:chExt cx="4835241" cy="7078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DA482A-5FA9-488E-BA11-11759E3386C6}"/>
                </a:ext>
              </a:extLst>
            </p:cNvPr>
            <p:cNvSpPr/>
            <p:nvPr/>
          </p:nvSpPr>
          <p:spPr>
            <a:xfrm>
              <a:off x="2129977" y="2816654"/>
              <a:ext cx="2547245" cy="19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F0F456-87B4-4101-9C34-44FF897E06FA}"/>
                </a:ext>
              </a:extLst>
            </p:cNvPr>
            <p:cNvSpPr txBox="1"/>
            <p:nvPr/>
          </p:nvSpPr>
          <p:spPr>
            <a:xfrm>
              <a:off x="985979" y="2496721"/>
              <a:ext cx="483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string</a:t>
              </a:r>
              <a:r>
                <a:rPr lang="zh-CN" altLang="en-US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流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9F2C95-6194-464A-96AE-20DCD65A4C46}"/>
              </a:ext>
            </a:extLst>
          </p:cNvPr>
          <p:cNvGrpSpPr/>
          <p:nvPr/>
        </p:nvGrpSpPr>
        <p:grpSpPr>
          <a:xfrm>
            <a:off x="11308715" y="495607"/>
            <a:ext cx="426720" cy="347980"/>
            <a:chOff x="1781810" y="1253913"/>
            <a:chExt cx="426720" cy="347980"/>
          </a:xfrm>
        </p:grpSpPr>
        <p:sp>
          <p:nvSpPr>
            <p:cNvPr id="11" name="矩形: 圆角 37">
              <a:extLst>
                <a:ext uri="{FF2B5EF4-FFF2-40B4-BE49-F238E27FC236}">
                  <a16:creationId xmlns:a16="http://schemas.microsoft.com/office/drawing/2014/main" id="{E36043FC-65FB-480D-AB72-74893202DB12}"/>
                </a:ext>
              </a:extLst>
            </p:cNvPr>
            <p:cNvSpPr/>
            <p:nvPr/>
          </p:nvSpPr>
          <p:spPr>
            <a:xfrm>
              <a:off x="1781810" y="12539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2" name="矩形: 圆角 38">
              <a:extLst>
                <a:ext uri="{FF2B5EF4-FFF2-40B4-BE49-F238E27FC236}">
                  <a16:creationId xmlns:a16="http://schemas.microsoft.com/office/drawing/2014/main" id="{FCD43F83-9410-47CC-8C64-6C696045900D}"/>
                </a:ext>
              </a:extLst>
            </p:cNvPr>
            <p:cNvSpPr/>
            <p:nvPr/>
          </p:nvSpPr>
          <p:spPr>
            <a:xfrm>
              <a:off x="1781810" y="138726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3" name="矩形: 圆角 41">
              <a:extLst>
                <a:ext uri="{FF2B5EF4-FFF2-40B4-BE49-F238E27FC236}">
                  <a16:creationId xmlns:a16="http://schemas.microsoft.com/office/drawing/2014/main" id="{A25DF61B-426C-4A68-8C64-B390C1C464DF}"/>
                </a:ext>
              </a:extLst>
            </p:cNvPr>
            <p:cNvSpPr/>
            <p:nvPr/>
          </p:nvSpPr>
          <p:spPr>
            <a:xfrm>
              <a:off x="1781810" y="15206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2">
            <a:extLst>
              <a:ext uri="{FF2B5EF4-FFF2-40B4-BE49-F238E27FC236}">
                <a16:creationId xmlns:a16="http://schemas.microsoft.com/office/drawing/2014/main" id="{CFA7C97F-ADF4-E944-B3B7-2F263A3F32FE}"/>
              </a:ext>
            </a:extLst>
          </p:cNvPr>
          <p:cNvSpPr>
            <a:spLocks/>
          </p:cNvSpPr>
          <p:nvPr/>
        </p:nvSpPr>
        <p:spPr bwMode="auto">
          <a:xfrm>
            <a:off x="-90609" y="17270"/>
            <a:ext cx="5150716" cy="6846888"/>
          </a:xfrm>
          <a:custGeom>
            <a:avLst/>
            <a:gdLst>
              <a:gd name="T0" fmla="*/ 0 w 5311"/>
              <a:gd name="T1" fmla="*/ 4320 h 4320"/>
              <a:gd name="T2" fmla="*/ 5311 w 5311"/>
              <a:gd name="T3" fmla="*/ 4320 h 4320"/>
              <a:gd name="T4" fmla="*/ 3800 w 5311"/>
              <a:gd name="T5" fmla="*/ 1644 h 4320"/>
              <a:gd name="T6" fmla="*/ 2891 w 5311"/>
              <a:gd name="T7" fmla="*/ 0 h 4320"/>
              <a:gd name="T8" fmla="*/ 0 w 5311"/>
              <a:gd name="T9" fmla="*/ 0 h 4320"/>
              <a:gd name="T10" fmla="*/ 0 w 531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11" h="4320">
                <a:moveTo>
                  <a:pt x="0" y="4320"/>
                </a:moveTo>
                <a:cubicBezTo>
                  <a:pt x="5311" y="4320"/>
                  <a:pt x="5311" y="4320"/>
                  <a:pt x="5311" y="4320"/>
                </a:cubicBezTo>
                <a:cubicBezTo>
                  <a:pt x="5281" y="3020"/>
                  <a:pt x="4789" y="2633"/>
                  <a:pt x="3800" y="1644"/>
                </a:cubicBezTo>
                <a:cubicBezTo>
                  <a:pt x="3028" y="873"/>
                  <a:pt x="2904" y="264"/>
                  <a:pt x="2891" y="0"/>
                </a:cubicBezTo>
                <a:cubicBezTo>
                  <a:pt x="0" y="0"/>
                  <a:pt x="0" y="0"/>
                  <a:pt x="0" y="0"/>
                </a:cubicBezTo>
                <a:lnTo>
                  <a:pt x="0" y="4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DBBBFE72-1C0F-274E-BAFB-2F83BBFB04A6}"/>
              </a:ext>
            </a:extLst>
          </p:cNvPr>
          <p:cNvSpPr>
            <a:spLocks/>
          </p:cNvSpPr>
          <p:nvPr/>
        </p:nvSpPr>
        <p:spPr bwMode="auto">
          <a:xfrm>
            <a:off x="9599613" y="4763"/>
            <a:ext cx="2590800" cy="1868488"/>
          </a:xfrm>
          <a:custGeom>
            <a:avLst/>
            <a:gdLst>
              <a:gd name="T0" fmla="*/ 279 w 1633"/>
              <a:gd name="T1" fmla="*/ 305 h 1179"/>
              <a:gd name="T2" fmla="*/ 1633 w 1633"/>
              <a:gd name="T3" fmla="*/ 1179 h 1179"/>
              <a:gd name="T4" fmla="*/ 1633 w 1633"/>
              <a:gd name="T5" fmla="*/ 0 h 1179"/>
              <a:gd name="T6" fmla="*/ 0 w 1633"/>
              <a:gd name="T7" fmla="*/ 0 h 1179"/>
              <a:gd name="T8" fmla="*/ 279 w 1633"/>
              <a:gd name="T9" fmla="*/ 305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179">
                <a:moveTo>
                  <a:pt x="279" y="305"/>
                </a:moveTo>
                <a:cubicBezTo>
                  <a:pt x="686" y="520"/>
                  <a:pt x="1288" y="562"/>
                  <a:pt x="1633" y="1179"/>
                </a:cubicBezTo>
                <a:cubicBezTo>
                  <a:pt x="1633" y="0"/>
                  <a:pt x="1633" y="0"/>
                  <a:pt x="1633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97"/>
                  <a:pt x="95" y="207"/>
                  <a:pt x="279" y="3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14347A-0FA6-4195-90B0-45B39AFB0566}"/>
              </a:ext>
            </a:extLst>
          </p:cNvPr>
          <p:cNvSpPr/>
          <p:nvPr/>
        </p:nvSpPr>
        <p:spPr>
          <a:xfrm>
            <a:off x="0" y="2445988"/>
            <a:ext cx="5734217" cy="201243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cs typeface="+mn-ea"/>
              <a:sym typeface="Source Han Sans SC" panose="020B05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732763-FFA1-4AA9-9C36-F45A600A1945}"/>
              </a:ext>
            </a:extLst>
          </p:cNvPr>
          <p:cNvSpPr/>
          <p:nvPr/>
        </p:nvSpPr>
        <p:spPr>
          <a:xfrm>
            <a:off x="6680200" y="1658881"/>
            <a:ext cx="581143" cy="581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9066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96FA6C-273F-434E-A71E-A39681A69586}"/>
              </a:ext>
            </a:extLst>
          </p:cNvPr>
          <p:cNvSpPr txBox="1"/>
          <p:nvPr/>
        </p:nvSpPr>
        <p:spPr>
          <a:xfrm>
            <a:off x="7527813" y="1624789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基本内置类型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5579F7-BFD0-4FEB-9E3D-E9E5D49755FF}"/>
              </a:ext>
            </a:extLst>
          </p:cNvPr>
          <p:cNvSpPr/>
          <p:nvPr/>
        </p:nvSpPr>
        <p:spPr>
          <a:xfrm>
            <a:off x="6680200" y="2713981"/>
            <a:ext cx="581143" cy="581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9066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8AE62-6135-45E0-B36C-AB23104B59EE}"/>
              </a:ext>
            </a:extLst>
          </p:cNvPr>
          <p:cNvSpPr txBox="1"/>
          <p:nvPr/>
        </p:nvSpPr>
        <p:spPr>
          <a:xfrm>
            <a:off x="7527813" y="2688283"/>
            <a:ext cx="384124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文件输入输出（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fstream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22F507-D23D-4047-8230-C75D080DBD3C}"/>
              </a:ext>
            </a:extLst>
          </p:cNvPr>
          <p:cNvSpPr/>
          <p:nvPr/>
        </p:nvSpPr>
        <p:spPr>
          <a:xfrm>
            <a:off x="6680200" y="3778707"/>
            <a:ext cx="581143" cy="581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9066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A6F7C4-B9CE-40F2-96F1-98A23556AD38}"/>
              </a:ext>
            </a:extLst>
          </p:cNvPr>
          <p:cNvSpPr txBox="1"/>
          <p:nvPr/>
        </p:nvSpPr>
        <p:spPr>
          <a:xfrm>
            <a:off x="7527813" y="3745113"/>
            <a:ext cx="27320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filesystem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标准库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BC191A2-7EFF-49A2-9DD1-A2A07D253E8A}"/>
              </a:ext>
            </a:extLst>
          </p:cNvPr>
          <p:cNvSpPr/>
          <p:nvPr/>
        </p:nvSpPr>
        <p:spPr>
          <a:xfrm>
            <a:off x="6680200" y="4836066"/>
            <a:ext cx="581143" cy="58114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9066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2A044A-1B07-45B9-8BB5-890E56DBAAD1}"/>
              </a:ext>
            </a:extLst>
          </p:cNvPr>
          <p:cNvSpPr txBox="1"/>
          <p:nvPr/>
        </p:nvSpPr>
        <p:spPr>
          <a:xfrm>
            <a:off x="7527813" y="4806061"/>
            <a:ext cx="142423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D7B4CB-73DE-4C4D-ADEF-99FE5AFFC543}"/>
              </a:ext>
            </a:extLst>
          </p:cNvPr>
          <p:cNvSpPr txBox="1"/>
          <p:nvPr/>
        </p:nvSpPr>
        <p:spPr>
          <a:xfrm>
            <a:off x="6639859" y="1688875"/>
            <a:ext cx="58114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cs typeface="经典综艺体简" panose="02010609000101010101" pitchFamily="49" charset="-122"/>
                <a:sym typeface="Source Han Sans SC" panose="020B0500000000000000" pitchFamily="34" charset="-122"/>
              </a:rPr>
              <a:t>01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cs typeface="经典综艺体简" panose="02010609000101010101" pitchFamily="49" charset="-122"/>
              <a:sym typeface="Source Han Sans SC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FF0B13-F5FB-4CD2-A3C4-55596CE3402E}"/>
              </a:ext>
            </a:extLst>
          </p:cNvPr>
          <p:cNvSpPr txBox="1"/>
          <p:nvPr/>
        </p:nvSpPr>
        <p:spPr>
          <a:xfrm>
            <a:off x="6639859" y="2744247"/>
            <a:ext cx="58114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cs typeface="经典综艺体简" panose="02010609000101010101" pitchFamily="49" charset="-122"/>
                <a:sym typeface="Source Han Sans SC" panose="020B0500000000000000" pitchFamily="34" charset="-122"/>
              </a:rPr>
              <a:t>02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cs typeface="经典综艺体简" panose="02010609000101010101" pitchFamily="49" charset="-122"/>
              <a:sym typeface="Source Han Sans SC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78F8E-7AE3-4FFD-883F-82F25D1CBD0A}"/>
              </a:ext>
            </a:extLst>
          </p:cNvPr>
          <p:cNvSpPr txBox="1"/>
          <p:nvPr/>
        </p:nvSpPr>
        <p:spPr>
          <a:xfrm>
            <a:off x="6639859" y="3811232"/>
            <a:ext cx="58114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cs typeface="经典综艺体简" panose="02010609000101010101" pitchFamily="49" charset="-122"/>
                <a:sym typeface="Source Han Sans SC" panose="020B0500000000000000" pitchFamily="34" charset="-122"/>
              </a:rPr>
              <a:t>03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cs typeface="经典综艺体简" panose="02010609000101010101" pitchFamily="49" charset="-122"/>
              <a:sym typeface="Source Han Sans SC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52E548-1584-4151-A754-69C41BC94A21}"/>
              </a:ext>
            </a:extLst>
          </p:cNvPr>
          <p:cNvSpPr txBox="1"/>
          <p:nvPr/>
        </p:nvSpPr>
        <p:spPr>
          <a:xfrm>
            <a:off x="6639859" y="4878217"/>
            <a:ext cx="58114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cs typeface="经典综艺体简" panose="02010609000101010101" pitchFamily="49" charset="-122"/>
                <a:sym typeface="Source Han Sans SC" panose="020B0500000000000000" pitchFamily="34" charset="-122"/>
              </a:rPr>
              <a:t>04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cs typeface="经典综艺体简" panose="02010609000101010101" pitchFamily="49" charset="-122"/>
              <a:sym typeface="Source Han Sans SC" panose="020B05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E9E57D-9378-4EAB-9B09-CBF71F1C9D2E}"/>
              </a:ext>
            </a:extLst>
          </p:cNvPr>
          <p:cNvSpPr/>
          <p:nvPr/>
        </p:nvSpPr>
        <p:spPr>
          <a:xfrm>
            <a:off x="406309" y="2741030"/>
            <a:ext cx="8318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目录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75C44C-439C-434E-80B4-CD5079C3F6AC}"/>
              </a:ext>
            </a:extLst>
          </p:cNvPr>
          <p:cNvSpPr txBox="1"/>
          <p:nvPr/>
        </p:nvSpPr>
        <p:spPr>
          <a:xfrm rot="16200000">
            <a:off x="3010790" y="969853"/>
            <a:ext cx="923330" cy="49889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bg1"/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CONTENTS</a:t>
            </a:r>
            <a:endParaRPr lang="zh-CN" altLang="en-US" sz="4800" spc="300" dirty="0">
              <a:solidFill>
                <a:schemeClr val="bg1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8" name="Freeform 56">
            <a:extLst>
              <a:ext uri="{FF2B5EF4-FFF2-40B4-BE49-F238E27FC236}">
                <a16:creationId xmlns:a16="http://schemas.microsoft.com/office/drawing/2014/main" id="{FEBC30D3-24C4-9441-AFD0-94D7BAF400CE}"/>
              </a:ext>
            </a:extLst>
          </p:cNvPr>
          <p:cNvSpPr>
            <a:spLocks/>
          </p:cNvSpPr>
          <p:nvPr/>
        </p:nvSpPr>
        <p:spPr bwMode="auto">
          <a:xfrm flipV="1">
            <a:off x="9599613" y="4983163"/>
            <a:ext cx="2590800" cy="1868488"/>
          </a:xfrm>
          <a:custGeom>
            <a:avLst/>
            <a:gdLst>
              <a:gd name="T0" fmla="*/ 279 w 1633"/>
              <a:gd name="T1" fmla="*/ 305 h 1179"/>
              <a:gd name="T2" fmla="*/ 1633 w 1633"/>
              <a:gd name="T3" fmla="*/ 1179 h 1179"/>
              <a:gd name="T4" fmla="*/ 1633 w 1633"/>
              <a:gd name="T5" fmla="*/ 0 h 1179"/>
              <a:gd name="T6" fmla="*/ 0 w 1633"/>
              <a:gd name="T7" fmla="*/ 0 h 1179"/>
              <a:gd name="T8" fmla="*/ 279 w 1633"/>
              <a:gd name="T9" fmla="*/ 305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179">
                <a:moveTo>
                  <a:pt x="279" y="305"/>
                </a:moveTo>
                <a:cubicBezTo>
                  <a:pt x="686" y="520"/>
                  <a:pt x="1288" y="562"/>
                  <a:pt x="1633" y="1179"/>
                </a:cubicBezTo>
                <a:cubicBezTo>
                  <a:pt x="1633" y="0"/>
                  <a:pt x="1633" y="0"/>
                  <a:pt x="1633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97"/>
                  <a:pt x="95" y="207"/>
                  <a:pt x="279" y="3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" grpId="0" bldLvl="0" animBg="1"/>
      <p:bldP spid="3" grpId="0" animBg="1"/>
      <p:bldP spid="7" grpId="0" animBg="1"/>
      <p:bldP spid="11" grpId="0" animBg="1"/>
      <p:bldP spid="15" grpId="0" animBg="1"/>
      <p:bldP spid="19" grpId="0"/>
      <p:bldP spid="20" grpId="0"/>
      <p:bldP spid="21" grpId="0"/>
      <p:bldP spid="22" grpId="0"/>
      <p:bldP spid="23" grpId="0"/>
      <p:bldP spid="24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32464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string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C24431-DA39-44EC-A07E-6E38757F1D67}"/>
              </a:ext>
            </a:extLst>
          </p:cNvPr>
          <p:cNvSpPr txBox="1"/>
          <p:nvPr/>
        </p:nvSpPr>
        <p:spPr>
          <a:xfrm>
            <a:off x="368720" y="2333694"/>
            <a:ext cx="8136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sstream定义三个类型支持内存IO，可以读写string：</a:t>
            </a:r>
            <a:r>
              <a:rPr lang="en-US" altLang="zh-CN" sz="1400" dirty="0" err="1"/>
              <a:t>istringstream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ostringstream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stringstream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A026B-DEDE-420C-BC51-C5014B63C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1" y="2641471"/>
            <a:ext cx="7288567" cy="20227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76514EB-6D0D-4DC6-B988-A59D468E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74" y="4756567"/>
            <a:ext cx="77632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使用istringstream：通常使用情况：某些工作对整行文本处理，其他工作是对行内单词进行处理。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使用ostringstream：通常使用情况：逐步构造输出，最后一起打印。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&lt;&lt; 向ostringstream对象中写入数据，写入操作实际上转换为string的操作，向其中的string对象添加字符。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2">
            <a:extLst>
              <a:ext uri="{FF2B5EF4-FFF2-40B4-BE49-F238E27FC236}">
                <a16:creationId xmlns:a16="http://schemas.microsoft.com/office/drawing/2014/main" id="{5B507237-316D-444A-B98F-5FFFD70F185D}"/>
              </a:ext>
            </a:extLst>
          </p:cNvPr>
          <p:cNvSpPr>
            <a:spLocks/>
          </p:cNvSpPr>
          <p:nvPr/>
        </p:nvSpPr>
        <p:spPr bwMode="auto">
          <a:xfrm>
            <a:off x="3175" y="58292"/>
            <a:ext cx="9307080" cy="6846888"/>
          </a:xfrm>
          <a:custGeom>
            <a:avLst/>
            <a:gdLst>
              <a:gd name="T0" fmla="*/ 0 w 5311"/>
              <a:gd name="T1" fmla="*/ 4320 h 4320"/>
              <a:gd name="T2" fmla="*/ 5311 w 5311"/>
              <a:gd name="T3" fmla="*/ 4320 h 4320"/>
              <a:gd name="T4" fmla="*/ 3800 w 5311"/>
              <a:gd name="T5" fmla="*/ 1644 h 4320"/>
              <a:gd name="T6" fmla="*/ 2891 w 5311"/>
              <a:gd name="T7" fmla="*/ 0 h 4320"/>
              <a:gd name="T8" fmla="*/ 0 w 5311"/>
              <a:gd name="T9" fmla="*/ 0 h 4320"/>
              <a:gd name="T10" fmla="*/ 0 w 5311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11" h="4320">
                <a:moveTo>
                  <a:pt x="0" y="4320"/>
                </a:moveTo>
                <a:cubicBezTo>
                  <a:pt x="5311" y="4320"/>
                  <a:pt x="5311" y="4320"/>
                  <a:pt x="5311" y="4320"/>
                </a:cubicBezTo>
                <a:cubicBezTo>
                  <a:pt x="5281" y="3020"/>
                  <a:pt x="4789" y="2633"/>
                  <a:pt x="3800" y="1644"/>
                </a:cubicBezTo>
                <a:cubicBezTo>
                  <a:pt x="3028" y="873"/>
                  <a:pt x="2904" y="264"/>
                  <a:pt x="2891" y="0"/>
                </a:cubicBezTo>
                <a:cubicBezTo>
                  <a:pt x="0" y="0"/>
                  <a:pt x="0" y="0"/>
                  <a:pt x="0" y="0"/>
                </a:cubicBezTo>
                <a:lnTo>
                  <a:pt x="0" y="4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3" name="Freeform 56">
            <a:extLst>
              <a:ext uri="{FF2B5EF4-FFF2-40B4-BE49-F238E27FC236}">
                <a16:creationId xmlns:a16="http://schemas.microsoft.com/office/drawing/2014/main" id="{03527037-DABA-A140-A35B-0B557ACAFEFD}"/>
              </a:ext>
            </a:extLst>
          </p:cNvPr>
          <p:cNvSpPr>
            <a:spLocks/>
          </p:cNvSpPr>
          <p:nvPr/>
        </p:nvSpPr>
        <p:spPr bwMode="auto">
          <a:xfrm>
            <a:off x="9599613" y="4763"/>
            <a:ext cx="2590800" cy="1868488"/>
          </a:xfrm>
          <a:custGeom>
            <a:avLst/>
            <a:gdLst>
              <a:gd name="T0" fmla="*/ 279 w 1633"/>
              <a:gd name="T1" fmla="*/ 305 h 1179"/>
              <a:gd name="T2" fmla="*/ 1633 w 1633"/>
              <a:gd name="T3" fmla="*/ 1179 h 1179"/>
              <a:gd name="T4" fmla="*/ 1633 w 1633"/>
              <a:gd name="T5" fmla="*/ 0 h 1179"/>
              <a:gd name="T6" fmla="*/ 0 w 1633"/>
              <a:gd name="T7" fmla="*/ 0 h 1179"/>
              <a:gd name="T8" fmla="*/ 279 w 1633"/>
              <a:gd name="T9" fmla="*/ 305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179">
                <a:moveTo>
                  <a:pt x="279" y="305"/>
                </a:moveTo>
                <a:cubicBezTo>
                  <a:pt x="686" y="520"/>
                  <a:pt x="1288" y="562"/>
                  <a:pt x="1633" y="1179"/>
                </a:cubicBezTo>
                <a:cubicBezTo>
                  <a:pt x="1633" y="0"/>
                  <a:pt x="1633" y="0"/>
                  <a:pt x="1633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97"/>
                  <a:pt x="95" y="207"/>
                  <a:pt x="279" y="30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4" name="任意多边形: 形状 11">
            <a:extLst>
              <a:ext uri="{FF2B5EF4-FFF2-40B4-BE49-F238E27FC236}">
                <a16:creationId xmlns:a16="http://schemas.microsoft.com/office/drawing/2014/main" id="{343BA99D-F7D9-A14D-B806-C4B5677AA1DE}"/>
              </a:ext>
            </a:extLst>
          </p:cNvPr>
          <p:cNvSpPr>
            <a:spLocks/>
          </p:cNvSpPr>
          <p:nvPr/>
        </p:nvSpPr>
        <p:spPr bwMode="auto">
          <a:xfrm>
            <a:off x="669925" y="-4762"/>
            <a:ext cx="4375151" cy="6846888"/>
          </a:xfrm>
          <a:custGeom>
            <a:avLst/>
            <a:gdLst>
              <a:gd name="connsiteX0" fmla="*/ 0 w 3315255"/>
              <a:gd name="connsiteY0" fmla="*/ 0 h 6846888"/>
              <a:gd name="connsiteX1" fmla="*/ 19756 w 3315255"/>
              <a:gd name="connsiteY1" fmla="*/ 0 h 6846888"/>
              <a:gd name="connsiteX2" fmla="*/ 1180740 w 3315255"/>
              <a:gd name="connsiteY2" fmla="*/ 0 h 6846888"/>
              <a:gd name="connsiteX3" fmla="*/ 3315255 w 3315255"/>
              <a:gd name="connsiteY3" fmla="*/ 5499700 h 6846888"/>
              <a:gd name="connsiteX4" fmla="*/ 3207339 w 3315255"/>
              <a:gd name="connsiteY4" fmla="*/ 6846888 h 6846888"/>
              <a:gd name="connsiteX5" fmla="*/ 3197703 w 3315255"/>
              <a:gd name="connsiteY5" fmla="*/ 6846888 h 6846888"/>
              <a:gd name="connsiteX6" fmla="*/ 3189850 w 3315255"/>
              <a:gd name="connsiteY6" fmla="*/ 6846888 h 6846888"/>
              <a:gd name="connsiteX7" fmla="*/ 3213655 w 3315255"/>
              <a:gd name="connsiteY7" fmla="*/ 6228766 h 6846888"/>
              <a:gd name="connsiteX8" fmla="*/ 0 w 3315255"/>
              <a:gd name="connsiteY8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5255" h="6846888">
                <a:moveTo>
                  <a:pt x="0" y="0"/>
                </a:moveTo>
                <a:lnTo>
                  <a:pt x="19756" y="0"/>
                </a:lnTo>
                <a:cubicBezTo>
                  <a:pt x="343163" y="0"/>
                  <a:pt x="726461" y="0"/>
                  <a:pt x="1180740" y="0"/>
                </a:cubicBezTo>
                <a:cubicBezTo>
                  <a:pt x="2496363" y="1388397"/>
                  <a:pt x="3315255" y="3339443"/>
                  <a:pt x="3315255" y="5499700"/>
                </a:cubicBezTo>
                <a:cubicBezTo>
                  <a:pt x="3315255" y="5959329"/>
                  <a:pt x="3278754" y="6409448"/>
                  <a:pt x="3207339" y="6846888"/>
                </a:cubicBezTo>
                <a:cubicBezTo>
                  <a:pt x="3207339" y="6846888"/>
                  <a:pt x="3207339" y="6846888"/>
                  <a:pt x="3197703" y="6846888"/>
                </a:cubicBezTo>
                <a:lnTo>
                  <a:pt x="3189850" y="6846888"/>
                </a:lnTo>
                <a:cubicBezTo>
                  <a:pt x="3205720" y="6642433"/>
                  <a:pt x="3213655" y="6436392"/>
                  <a:pt x="3213655" y="6228766"/>
                </a:cubicBezTo>
                <a:cubicBezTo>
                  <a:pt x="3213655" y="3612051"/>
                  <a:pt x="1932954" y="1312320"/>
                  <a:pt x="0" y="0"/>
                </a:cubicBezTo>
                <a:close/>
              </a:path>
            </a:pathLst>
          </a:custGeom>
          <a:solidFill>
            <a:srgbClr val="00206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AD9091-59B1-F345-B59E-A0D2B8F6CB23}"/>
              </a:ext>
            </a:extLst>
          </p:cNvPr>
          <p:cNvSpPr txBox="1"/>
          <p:nvPr/>
        </p:nvSpPr>
        <p:spPr>
          <a:xfrm>
            <a:off x="5424285" y="2158297"/>
            <a:ext cx="567320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谢谢！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4">
            <a:extLst>
              <a:ext uri="{FF2B5EF4-FFF2-40B4-BE49-F238E27FC236}">
                <a16:creationId xmlns:a16="http://schemas.microsoft.com/office/drawing/2014/main" id="{E36EA32D-5B61-1545-BD4F-1A55294018CB}"/>
              </a:ext>
            </a:extLst>
          </p:cNvPr>
          <p:cNvSpPr>
            <a:spLocks/>
          </p:cNvSpPr>
          <p:nvPr/>
        </p:nvSpPr>
        <p:spPr bwMode="auto">
          <a:xfrm>
            <a:off x="3175" y="4763"/>
            <a:ext cx="5041900" cy="6846888"/>
          </a:xfrm>
          <a:custGeom>
            <a:avLst/>
            <a:gdLst>
              <a:gd name="T0" fmla="*/ 3177 w 3177"/>
              <a:gd name="T1" fmla="*/ 3470 h 4320"/>
              <a:gd name="T2" fmla="*/ 1832 w 3177"/>
              <a:gd name="T3" fmla="*/ 0 h 4320"/>
              <a:gd name="T4" fmla="*/ 0 w 3177"/>
              <a:gd name="T5" fmla="*/ 0 h 4320"/>
              <a:gd name="T6" fmla="*/ 0 w 3177"/>
              <a:gd name="T7" fmla="*/ 4320 h 4320"/>
              <a:gd name="T8" fmla="*/ 3109 w 3177"/>
              <a:gd name="T9" fmla="*/ 4320 h 4320"/>
              <a:gd name="T10" fmla="*/ 3177 w 3177"/>
              <a:gd name="T11" fmla="*/ 347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7" h="4320">
                <a:moveTo>
                  <a:pt x="3177" y="3470"/>
                </a:moveTo>
                <a:cubicBezTo>
                  <a:pt x="3177" y="2107"/>
                  <a:pt x="2661" y="876"/>
                  <a:pt x="18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3109" y="4320"/>
                  <a:pt x="3109" y="4320"/>
                  <a:pt x="3109" y="4320"/>
                </a:cubicBezTo>
                <a:cubicBezTo>
                  <a:pt x="3154" y="4044"/>
                  <a:pt x="3177" y="3760"/>
                  <a:pt x="3177" y="347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2" name="任意多边形: 形状 11">
            <a:extLst>
              <a:ext uri="{FF2B5EF4-FFF2-40B4-BE49-F238E27FC236}">
                <a16:creationId xmlns:a16="http://schemas.microsoft.com/office/drawing/2014/main" id="{CBDBC3B3-B02F-BB40-96BB-B49A4DAC3278}"/>
              </a:ext>
            </a:extLst>
          </p:cNvPr>
          <p:cNvSpPr>
            <a:spLocks/>
          </p:cNvSpPr>
          <p:nvPr/>
        </p:nvSpPr>
        <p:spPr bwMode="auto">
          <a:xfrm>
            <a:off x="669925" y="-4762"/>
            <a:ext cx="4375151" cy="6846888"/>
          </a:xfrm>
          <a:custGeom>
            <a:avLst/>
            <a:gdLst>
              <a:gd name="connsiteX0" fmla="*/ 0 w 3315255"/>
              <a:gd name="connsiteY0" fmla="*/ 0 h 6846888"/>
              <a:gd name="connsiteX1" fmla="*/ 19756 w 3315255"/>
              <a:gd name="connsiteY1" fmla="*/ 0 h 6846888"/>
              <a:gd name="connsiteX2" fmla="*/ 1180740 w 3315255"/>
              <a:gd name="connsiteY2" fmla="*/ 0 h 6846888"/>
              <a:gd name="connsiteX3" fmla="*/ 3315255 w 3315255"/>
              <a:gd name="connsiteY3" fmla="*/ 5499700 h 6846888"/>
              <a:gd name="connsiteX4" fmla="*/ 3207339 w 3315255"/>
              <a:gd name="connsiteY4" fmla="*/ 6846888 h 6846888"/>
              <a:gd name="connsiteX5" fmla="*/ 3197703 w 3315255"/>
              <a:gd name="connsiteY5" fmla="*/ 6846888 h 6846888"/>
              <a:gd name="connsiteX6" fmla="*/ 3189850 w 3315255"/>
              <a:gd name="connsiteY6" fmla="*/ 6846888 h 6846888"/>
              <a:gd name="connsiteX7" fmla="*/ 3213655 w 3315255"/>
              <a:gd name="connsiteY7" fmla="*/ 6228766 h 6846888"/>
              <a:gd name="connsiteX8" fmla="*/ 0 w 3315255"/>
              <a:gd name="connsiteY8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5255" h="6846888">
                <a:moveTo>
                  <a:pt x="0" y="0"/>
                </a:moveTo>
                <a:lnTo>
                  <a:pt x="19756" y="0"/>
                </a:lnTo>
                <a:cubicBezTo>
                  <a:pt x="343163" y="0"/>
                  <a:pt x="726461" y="0"/>
                  <a:pt x="1180740" y="0"/>
                </a:cubicBezTo>
                <a:cubicBezTo>
                  <a:pt x="2496363" y="1388397"/>
                  <a:pt x="3315255" y="3339443"/>
                  <a:pt x="3315255" y="5499700"/>
                </a:cubicBezTo>
                <a:cubicBezTo>
                  <a:pt x="3315255" y="5959329"/>
                  <a:pt x="3278754" y="6409448"/>
                  <a:pt x="3207339" y="6846888"/>
                </a:cubicBezTo>
                <a:cubicBezTo>
                  <a:pt x="3207339" y="6846888"/>
                  <a:pt x="3207339" y="6846888"/>
                  <a:pt x="3197703" y="6846888"/>
                </a:cubicBezTo>
                <a:lnTo>
                  <a:pt x="3189850" y="6846888"/>
                </a:lnTo>
                <a:cubicBezTo>
                  <a:pt x="3205720" y="6642433"/>
                  <a:pt x="3213655" y="6436392"/>
                  <a:pt x="3213655" y="6228766"/>
                </a:cubicBezTo>
                <a:cubicBezTo>
                  <a:pt x="3213655" y="3612051"/>
                  <a:pt x="1932954" y="1312320"/>
                  <a:pt x="0" y="0"/>
                </a:cubicBezTo>
                <a:close/>
              </a:path>
            </a:pathLst>
          </a:custGeom>
          <a:solidFill>
            <a:srgbClr val="002060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9D88EA-53E3-4CDD-95C2-E364DFEB84B3}"/>
              </a:ext>
            </a:extLst>
          </p:cNvPr>
          <p:cNvGrpSpPr/>
          <p:nvPr/>
        </p:nvGrpSpPr>
        <p:grpSpPr>
          <a:xfrm>
            <a:off x="2524125" y="1912939"/>
            <a:ext cx="2857500" cy="3289300"/>
            <a:chOff x="4667250" y="1028700"/>
            <a:chExt cx="2857500" cy="32893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395F14B-84C6-404D-9B5D-555B817C53D8}"/>
                </a:ext>
              </a:extLst>
            </p:cNvPr>
            <p:cNvSpPr/>
            <p:nvPr/>
          </p:nvSpPr>
          <p:spPr>
            <a:xfrm>
              <a:off x="4667250" y="1460500"/>
              <a:ext cx="2857500" cy="285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600" b="1" dirty="0"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1</a:t>
              </a:r>
              <a:endParaRPr lang="zh-CN" altLang="en-US" sz="16600" b="1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04D3807-104C-4A4D-9973-4A326390032C}"/>
                </a:ext>
              </a:extLst>
            </p:cNvPr>
            <p:cNvSpPr/>
            <p:nvPr/>
          </p:nvSpPr>
          <p:spPr>
            <a:xfrm>
              <a:off x="4667250" y="1028700"/>
              <a:ext cx="2857500" cy="431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C16B73-C5B7-4242-86EA-D4B25C754792}"/>
              </a:ext>
            </a:extLst>
          </p:cNvPr>
          <p:cNvGrpSpPr/>
          <p:nvPr/>
        </p:nvGrpSpPr>
        <p:grpSpPr>
          <a:xfrm>
            <a:off x="6473474" y="2446565"/>
            <a:ext cx="3574959" cy="707886"/>
            <a:chOff x="1616119" y="2496721"/>
            <a:chExt cx="3574959" cy="7078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DA482A-5FA9-488E-BA11-11759E3386C6}"/>
                </a:ext>
              </a:extLst>
            </p:cNvPr>
            <p:cNvSpPr/>
            <p:nvPr/>
          </p:nvSpPr>
          <p:spPr>
            <a:xfrm>
              <a:off x="2129977" y="2816654"/>
              <a:ext cx="2547245" cy="192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F0F456-87B4-4101-9C34-44FF897E06FA}"/>
                </a:ext>
              </a:extLst>
            </p:cNvPr>
            <p:cNvSpPr txBox="1"/>
            <p:nvPr/>
          </p:nvSpPr>
          <p:spPr>
            <a:xfrm>
              <a:off x="1616119" y="2496721"/>
              <a:ext cx="3574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1"/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基本内置类型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9F2C95-6194-464A-96AE-20DCD65A4C46}"/>
              </a:ext>
            </a:extLst>
          </p:cNvPr>
          <p:cNvGrpSpPr/>
          <p:nvPr/>
        </p:nvGrpSpPr>
        <p:grpSpPr>
          <a:xfrm>
            <a:off x="11308715" y="495607"/>
            <a:ext cx="426720" cy="347980"/>
            <a:chOff x="1781810" y="1253913"/>
            <a:chExt cx="426720" cy="347980"/>
          </a:xfrm>
        </p:grpSpPr>
        <p:sp>
          <p:nvSpPr>
            <p:cNvPr id="11" name="矩形: 圆角 37">
              <a:extLst>
                <a:ext uri="{FF2B5EF4-FFF2-40B4-BE49-F238E27FC236}">
                  <a16:creationId xmlns:a16="http://schemas.microsoft.com/office/drawing/2014/main" id="{E36043FC-65FB-480D-AB72-74893202DB12}"/>
                </a:ext>
              </a:extLst>
            </p:cNvPr>
            <p:cNvSpPr/>
            <p:nvPr/>
          </p:nvSpPr>
          <p:spPr>
            <a:xfrm>
              <a:off x="1781810" y="12539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2" name="矩形: 圆角 38">
              <a:extLst>
                <a:ext uri="{FF2B5EF4-FFF2-40B4-BE49-F238E27FC236}">
                  <a16:creationId xmlns:a16="http://schemas.microsoft.com/office/drawing/2014/main" id="{FCD43F83-9410-47CC-8C64-6C696045900D}"/>
                </a:ext>
              </a:extLst>
            </p:cNvPr>
            <p:cNvSpPr/>
            <p:nvPr/>
          </p:nvSpPr>
          <p:spPr>
            <a:xfrm>
              <a:off x="1781810" y="138726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13" name="矩形: 圆角 41">
              <a:extLst>
                <a:ext uri="{FF2B5EF4-FFF2-40B4-BE49-F238E27FC236}">
                  <a16:creationId xmlns:a16="http://schemas.microsoft.com/office/drawing/2014/main" id="{A25DF61B-426C-4A68-8C64-B390C1C464DF}"/>
                </a:ext>
              </a:extLst>
            </p:cNvPr>
            <p:cNvSpPr/>
            <p:nvPr/>
          </p:nvSpPr>
          <p:spPr>
            <a:xfrm>
              <a:off x="1781810" y="1520613"/>
              <a:ext cx="426720" cy="812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4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" y="438497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算数类型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F87A28-F97B-4F40-A78B-FE49E243A5E5}"/>
              </a:ext>
            </a:extLst>
          </p:cNvPr>
          <p:cNvSpPr txBox="1"/>
          <p:nvPr/>
        </p:nvSpPr>
        <p:spPr>
          <a:xfrm>
            <a:off x="435832" y="2316110"/>
            <a:ext cx="38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分为整型和浮点型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712581-EB78-4648-9EBA-4E97F8D0C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32" y="2685442"/>
            <a:ext cx="6191471" cy="34108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B5298F0-7BA6-4681-8135-10C34B8558BF}"/>
              </a:ext>
            </a:extLst>
          </p:cNvPr>
          <p:cNvSpPr/>
          <p:nvPr/>
        </p:nvSpPr>
        <p:spPr>
          <a:xfrm>
            <a:off x="5016617" y="3028335"/>
            <a:ext cx="745086" cy="245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" y="438497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算数类型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F87A28-F97B-4F40-A78B-FE49E243A5E5}"/>
              </a:ext>
            </a:extLst>
          </p:cNvPr>
          <p:cNvSpPr txBox="1"/>
          <p:nvPr/>
        </p:nvSpPr>
        <p:spPr>
          <a:xfrm>
            <a:off x="368721" y="2306277"/>
            <a:ext cx="1028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带符号类型和无符号类型：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默认带符号类型。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分三种：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signed char</a:t>
            </a:r>
            <a:r>
              <a:rPr lang="zh-CN" altLang="en-US" dirty="0"/>
              <a:t>、</a:t>
            </a:r>
            <a:r>
              <a:rPr lang="en-US" altLang="zh-CN" dirty="0"/>
              <a:t>unsigned char</a:t>
            </a:r>
            <a:r>
              <a:rPr lang="zh-CN" altLang="en-US" dirty="0"/>
              <a:t>；</a:t>
            </a:r>
            <a:r>
              <a:rPr lang="en-US" altLang="zh-CN" dirty="0"/>
              <a:t>char</a:t>
            </a:r>
            <a:r>
              <a:rPr lang="zh-CN" altLang="en-US" dirty="0"/>
              <a:t>是否有无符号由编译器决定。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9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" y="438497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类型转换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064253-6062-45DB-86C3-C1AB2764ADC9}"/>
              </a:ext>
            </a:extLst>
          </p:cNvPr>
          <p:cNvSpPr txBox="1"/>
          <p:nvPr/>
        </p:nvSpPr>
        <p:spPr>
          <a:xfrm>
            <a:off x="589936" y="2609049"/>
            <a:ext cx="104516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假如赋给无符号类型一个超出范围的值，结果是初始值对无符号类型表示数值总数取模后的余数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例如 -1赋给unsigned char，-1（111111111），最后unsigned char的值为255（1111 1111）</a:t>
            </a:r>
          </a:p>
          <a:p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赋给带符号类型一个超出范围的值，结果为 undefined。结果无法预知。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例如：</a:t>
            </a:r>
            <a:r>
              <a:rPr lang="en-US" altLang="zh-CN" dirty="0"/>
              <a:t>signed char c = 256;</a:t>
            </a:r>
            <a:r>
              <a:rPr lang="zh-CN" altLang="en-US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- 带符号和无符号类型不要混用。表达式同时出现两者时会转换成无符号数。</a:t>
            </a:r>
          </a:p>
        </p:txBody>
      </p:sp>
    </p:spTree>
    <p:extLst>
      <p:ext uri="{BB962C8B-B14F-4D97-AF65-F5344CB8AC3E}">
        <p14:creationId xmlns:p14="http://schemas.microsoft.com/office/powerpoint/2010/main" val="10386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" y="438497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字面值常量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064253-6062-45DB-86C3-C1AB2764ADC9}"/>
              </a:ext>
            </a:extLst>
          </p:cNvPr>
          <p:cNvSpPr txBox="1"/>
          <p:nvPr/>
        </p:nvSpPr>
        <p:spPr>
          <a:xfrm>
            <a:off x="589936" y="2609049"/>
            <a:ext cx="104516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形如 </a:t>
            </a:r>
            <a:r>
              <a:rPr lang="en-US" altLang="zh-CN" dirty="0"/>
              <a:t>42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十进制字面值类型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尺寸最小匹配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八进制和十六进制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unsigned 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unsigned 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尺寸最小匹配</a:t>
            </a:r>
          </a:p>
          <a:p>
            <a:r>
              <a:rPr lang="en-US" altLang="zh-CN" dirty="0"/>
              <a:t>- short</a:t>
            </a:r>
            <a:r>
              <a:rPr lang="zh-CN" altLang="en-US" dirty="0"/>
              <a:t>没有对应</a:t>
            </a:r>
            <a:r>
              <a:rPr lang="en-US" altLang="zh-CN" dirty="0"/>
              <a:t>literal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默认浮点字面值是</a:t>
            </a:r>
            <a:r>
              <a:rPr lang="en-US" altLang="zh-CN" dirty="0"/>
              <a:t>double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单引号：</a:t>
            </a:r>
            <a:r>
              <a:rPr lang="en-US" altLang="zh-CN" dirty="0"/>
              <a:t>char</a:t>
            </a:r>
            <a:r>
              <a:rPr lang="zh-CN" altLang="en-US" dirty="0"/>
              <a:t>型字面值 ‘</a:t>
            </a:r>
            <a:r>
              <a:rPr lang="en-US" altLang="zh-CN" dirty="0"/>
              <a:t>a’</a:t>
            </a:r>
            <a:r>
              <a:rPr lang="zh-CN" altLang="en-US" dirty="0"/>
              <a:t>；双引号：字符串型字面值</a:t>
            </a:r>
            <a:r>
              <a:rPr lang="en-US" altLang="zh-CN" dirty="0"/>
              <a:t>"Hello world"</a:t>
            </a:r>
            <a:r>
              <a:rPr lang="zh-CN" altLang="en-US" dirty="0"/>
              <a:t>（编译器自动添加</a:t>
            </a:r>
            <a:r>
              <a:rPr lang="en-US" altLang="zh-CN" dirty="0"/>
              <a:t>\0</a:t>
            </a:r>
            <a:r>
              <a:rPr lang="zh-CN" altLang="en-US" dirty="0"/>
              <a:t>），是由常量字符组成的数组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转义序列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\n \t</a:t>
            </a:r>
            <a:r>
              <a:rPr lang="zh-CN" altLang="en-US" dirty="0"/>
              <a:t>等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泛化转义序列 </a:t>
            </a:r>
            <a:r>
              <a:rPr lang="en-US" altLang="zh-CN" dirty="0"/>
              <a:t>\x</a:t>
            </a:r>
            <a:r>
              <a:rPr lang="zh-CN" altLang="en-US" dirty="0"/>
              <a:t>紧跟十六进制数、</a:t>
            </a:r>
            <a:r>
              <a:rPr lang="en-US" altLang="zh-CN" dirty="0"/>
              <a:t>\</a:t>
            </a:r>
            <a:r>
              <a:rPr lang="zh-CN" altLang="en-US" dirty="0"/>
              <a:t>紧跟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个八进制数。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添加前缀、后缀可以改变</a:t>
            </a:r>
            <a:r>
              <a:rPr lang="en-US" altLang="zh-CN" dirty="0"/>
              <a:t>literal</a:t>
            </a:r>
            <a:r>
              <a:rPr lang="zh-CN" altLang="en-US" dirty="0"/>
              <a:t>的默认类型。</a:t>
            </a:r>
          </a:p>
          <a:p>
            <a:r>
              <a:rPr lang="en-US" altLang="zh-CN" dirty="0"/>
              <a:t>- bool</a:t>
            </a:r>
            <a:r>
              <a:rPr lang="zh-CN" altLang="en-US" dirty="0"/>
              <a:t>字面值 </a:t>
            </a:r>
            <a:r>
              <a:rPr lang="en-US" altLang="zh-CN" dirty="0"/>
              <a:t>true false</a:t>
            </a:r>
            <a:r>
              <a:rPr lang="zh-CN" altLang="en-US" dirty="0"/>
              <a:t>；指针字面值 </a:t>
            </a:r>
            <a:r>
              <a:rPr lang="en-US" altLang="zh-CN" dirty="0" err="1"/>
              <a:t>nullptr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39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IO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对象特点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F87A28-F97B-4F40-A78B-FE49E243A5E5}"/>
              </a:ext>
            </a:extLst>
          </p:cNvPr>
          <p:cNvSpPr txBox="1"/>
          <p:nvPr/>
        </p:nvSpPr>
        <p:spPr>
          <a:xfrm>
            <a:off x="368721" y="3429000"/>
            <a:ext cx="716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参数传递实现方式是拷贝</a:t>
            </a:r>
          </a:p>
          <a:p>
            <a:r>
              <a:rPr lang="zh-CN" altLang="en-US" dirty="0"/>
              <a:t>返回也会将返回值拷贝回调用点</a:t>
            </a:r>
          </a:p>
          <a:p>
            <a:r>
              <a:rPr lang="zh-CN" altLang="en-US" dirty="0"/>
              <a:t>因此</a:t>
            </a:r>
            <a:r>
              <a:rPr lang="en-US" altLang="zh-CN" dirty="0"/>
              <a:t>IO</a:t>
            </a:r>
            <a:r>
              <a:rPr lang="zh-CN" altLang="en-US" dirty="0"/>
              <a:t>对象无法作为形参或返回类型。通常以引用方式传递和返回流。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 err="1"/>
              <a:t>istream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istream</a:t>
            </a:r>
            <a:r>
              <a:rPr lang="en-US" altLang="zh-CN" dirty="0"/>
              <a:t> &amp;ism)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D0393EF-3D99-4D6E-981C-850A2B124517}"/>
              </a:ext>
            </a:extLst>
          </p:cNvPr>
          <p:cNvSpPr txBox="1"/>
          <p:nvPr/>
        </p:nvSpPr>
        <p:spPr>
          <a:xfrm>
            <a:off x="368721" y="2538421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IO</a:t>
            </a:r>
            <a:r>
              <a:rPr lang="zh-CN" altLang="en-US" sz="2400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对象无法拷贝或赋值</a:t>
            </a:r>
          </a:p>
        </p:txBody>
      </p:sp>
    </p:spTree>
    <p:extLst>
      <p:ext uri="{BB962C8B-B14F-4D97-AF65-F5344CB8AC3E}">
        <p14:creationId xmlns:p14="http://schemas.microsoft.com/office/powerpoint/2010/main" val="6173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矩形 1">
            <a:extLst>
              <a:ext uri="{FF2B5EF4-FFF2-40B4-BE49-F238E27FC236}">
                <a16:creationId xmlns:a16="http://schemas.microsoft.com/office/drawing/2014/main" id="{F288A083-DC1E-4EFB-A5DC-FF95AC8CD8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50220"/>
            <a:ext cx="12192001" cy="1769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5" name="PA-直角三角形 32">
            <a:extLst>
              <a:ext uri="{FF2B5EF4-FFF2-40B4-BE49-F238E27FC236}">
                <a16:creationId xmlns:a16="http://schemas.microsoft.com/office/drawing/2014/main" id="{94C59ED5-315B-45DA-895E-B356D21035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3500000">
            <a:off x="-260724" y="1067963"/>
            <a:ext cx="521449" cy="5214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4DC1D61-71A6-4D29-98C8-0A9EB550910E}"/>
              </a:ext>
            </a:extLst>
          </p:cNvPr>
          <p:cNvSpPr txBox="1"/>
          <p:nvPr/>
        </p:nvSpPr>
        <p:spPr>
          <a:xfrm>
            <a:off x="737441" y="10362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条件状态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633A44-E1E5-40E9-ABBE-F86BB76F4D53}"/>
              </a:ext>
            </a:extLst>
          </p:cNvPr>
          <p:cNvSpPr txBox="1"/>
          <p:nvPr/>
        </p:nvSpPr>
        <p:spPr>
          <a:xfrm>
            <a:off x="5293550" y="2312661"/>
            <a:ext cx="53685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四个</a:t>
            </a:r>
            <a:r>
              <a:rPr lang="en-US" altLang="zh-CN" sz="1400" dirty="0" err="1"/>
              <a:t>iostate</a:t>
            </a:r>
            <a:r>
              <a:rPr lang="zh-CN" altLang="en-US" sz="1400" dirty="0"/>
              <a:t>类型</a:t>
            </a:r>
            <a:r>
              <a:rPr lang="en-US" altLang="zh-CN" sz="1400" dirty="0" err="1"/>
              <a:t>constexpr</a:t>
            </a:r>
            <a:r>
              <a:rPr lang="zh-CN" altLang="en-US" sz="1400" dirty="0"/>
              <a:t>值来表示特定类型的</a:t>
            </a:r>
            <a:r>
              <a:rPr lang="en-US" altLang="zh-CN" sz="1400" dirty="0"/>
              <a:t>IO</a:t>
            </a:r>
            <a:r>
              <a:rPr lang="zh-CN" altLang="en-US" sz="1400" dirty="0"/>
              <a:t>条件：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badbit</a:t>
            </a:r>
            <a:r>
              <a:rPr lang="zh-CN" altLang="en-US" sz="1400" dirty="0"/>
              <a:t>：系统级错误，不可恢复的读写错误，被置位后一般情况下流无法被使用。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failbit</a:t>
            </a:r>
            <a:r>
              <a:rPr lang="zh-CN" altLang="en-US" sz="1400" dirty="0"/>
              <a:t>：可恢复错误。文件结束被置位。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eofbit</a:t>
            </a:r>
            <a:r>
              <a:rPr lang="zh-CN" altLang="en-US" sz="1400" dirty="0"/>
              <a:t>：文件结束。文件结束被置位。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goodbit</a:t>
            </a:r>
            <a:r>
              <a:rPr lang="zh-CN" altLang="en-US" sz="1400" dirty="0"/>
              <a:t>：为</a:t>
            </a:r>
            <a:r>
              <a:rPr lang="en-US" altLang="zh-CN" sz="1400" dirty="0"/>
              <a:t>0</a:t>
            </a:r>
            <a:r>
              <a:rPr lang="zh-CN" altLang="en-US" sz="1400" dirty="0"/>
              <a:t>时表示流未发生错误。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前三个任意一个被置位则检测流状态的条件失败。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0D86-4E2A-4121-B77B-79CBE0D2B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5" y="2219265"/>
            <a:ext cx="4833933" cy="466113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4B556B1-CC1E-4A11-B1F3-B870FF6B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50" y="4072780"/>
            <a:ext cx="45897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标准库还有一系列函数来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查询标志位状态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badbit被置</a:t>
            </a: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位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后，bad、fail都为返回true。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使用good或fail作为确定流总体状态的方法。eof、bad表示特定错误。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D56849-D205-4BC2-B8B7-95BCA479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50" y="5325067"/>
            <a:ext cx="5368531" cy="154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一系列函数用于</a:t>
            </a:r>
            <a:r>
              <a:rPr lang="zh-CN" altLang="en-US" sz="1400" b="1" dirty="0"/>
              <a:t>管理条件状态</a:t>
            </a:r>
            <a:r>
              <a:rPr lang="zh-CN" altLang="en-US" sz="14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rdstate</a:t>
            </a:r>
            <a:r>
              <a:rPr lang="en-US" altLang="zh-CN" sz="1400" dirty="0"/>
              <a:t>()</a:t>
            </a:r>
            <a:r>
              <a:rPr lang="zh-CN" altLang="en-US" sz="1400" dirty="0"/>
              <a:t>：返回流</a:t>
            </a:r>
            <a:r>
              <a:rPr lang="en-US" altLang="zh-CN" sz="1400" dirty="0"/>
              <a:t>s</a:t>
            </a:r>
            <a:r>
              <a:rPr lang="zh-CN" altLang="en-US" sz="1400" dirty="0"/>
              <a:t>当前状态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setstate</a:t>
            </a:r>
            <a:r>
              <a:rPr lang="en-US" altLang="zh-CN" sz="1400" dirty="0"/>
              <a:t>(flags)</a:t>
            </a:r>
            <a:r>
              <a:rPr lang="zh-CN" altLang="en-US" sz="1400" dirty="0"/>
              <a:t>：设定当前状态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/>
              <a:t>clear()</a:t>
            </a:r>
            <a:r>
              <a:rPr lang="zh-CN" altLang="en-US" sz="1400" dirty="0"/>
              <a:t>：复位所有错误标志位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/>
              <a:t>clear(flags)</a:t>
            </a:r>
            <a:r>
              <a:rPr lang="zh-CN" altLang="en-US" sz="1400" dirty="0"/>
              <a:t>：根据给定</a:t>
            </a:r>
            <a:r>
              <a:rPr lang="en-US" altLang="zh-CN" sz="1400" dirty="0"/>
              <a:t>flags</a:t>
            </a:r>
            <a:r>
              <a:rPr lang="zh-CN" altLang="en-US" sz="1400" dirty="0"/>
              <a:t>对特定位进行复位（搭配</a:t>
            </a:r>
            <a:r>
              <a:rPr lang="en-US" altLang="zh-CN" sz="1400" dirty="0" err="1"/>
              <a:t>rdstate</a:t>
            </a:r>
            <a:r>
              <a:rPr lang="zh-CN" altLang="en-US" sz="1400" dirty="0"/>
              <a:t>、位操作进行）</a:t>
            </a:r>
          </a:p>
        </p:txBody>
      </p:sp>
    </p:spTree>
    <p:extLst>
      <p:ext uri="{BB962C8B-B14F-4D97-AF65-F5344CB8AC3E}">
        <p14:creationId xmlns:p14="http://schemas.microsoft.com/office/powerpoint/2010/main" val="35965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AD5829F-624B-424F-98B4-462A3D34A5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508千库\2"/>
  <p:tag name="ISPRING_PRESENTATION_TITLE" val="蓝色简约风论文汇报毕业答辩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F5F"/>
      </a:accent1>
      <a:accent2>
        <a:srgbClr val="41578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1633</Words>
  <Application>Microsoft Office PowerPoint</Application>
  <PresentationFormat>宽屏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DejaVuSans</vt:lpstr>
      <vt:lpstr>Source Han Sans SC</vt:lpstr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蓝色简约风论文汇报毕业答辩PPT模板</dc:title>
  <dc:creator>Administrater</dc:creator>
  <cp:lastModifiedBy>李 禹霖</cp:lastModifiedBy>
  <cp:revision>34</cp:revision>
  <dcterms:created xsi:type="dcterms:W3CDTF">2019-05-09T10:19:27Z</dcterms:created>
  <dcterms:modified xsi:type="dcterms:W3CDTF">2023-06-14T09:07:52Z</dcterms:modified>
</cp:coreProperties>
</file>