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80B17-EA4B-49F8-BBB8-148C938A5714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8CC56-D809-4854-BC7A-14A25667D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4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Dataset: 1000 samples and 1000 features.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8% being depression</a:t>
            </a:r>
            <a:endParaRPr lang="en-GB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5-fold cross validation with Matthews correlation coefficient as optimization metric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Metrics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Matthews Correlation Coefficient: Measures the quality of binary classifications, considering all four confusion matrix categories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Trade-off between precision and recall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 and recall for different thresholds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recall and specificity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they perform better than random?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MCC: 0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F1: 0.08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AUC-PR: 0.08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AUC-ROC: 0.5</a:t>
            </a:r>
            <a:br>
              <a:rPr lang="en-GB" b="0" dirty="0">
                <a:effectLst/>
              </a:rPr>
            </a:b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rest of the 5 weeks:</a:t>
            </a:r>
            <a:endParaRPr lang="en-GB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Paper writing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Trying to further improve the models performance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Second research question focus, so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metabolites that have predictive power in out models and determining if the literature also validates them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8CC56-D809-4854-BC7A-14A25667DF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6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AEA1-E206-C8CB-7D9F-2C6CFA510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AD91D-6809-4F4A-DA90-1ED009C0B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6A0A-EE67-ED9F-A729-EBD49894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A702-5CF2-8A32-B487-24782FA1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2311-171F-DDB2-507D-95581CB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5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4C65-2807-26F9-D5C4-A74CCDED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3504A-F6C5-767C-5846-ABBA31C1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F4F-BDF1-0810-17D8-82E658FF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CB71-C6A8-BDE4-C0B0-0574ED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C5A6-61EB-F6AE-55DB-09F1A9E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A078E-D118-C517-1432-3CECE557D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4A822-B69A-FCD4-FA4F-8371F890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6B10-480D-0656-9D1A-62FB703A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48E-A080-EEBA-5441-D72BA209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4F23-2A7C-567E-4D56-B8B992CC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9A54-581E-3700-9EEE-A9F93F5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B99A-9B0A-D480-D72B-26169B14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14FF-1BCD-67DF-BC7C-3B34E2B9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E7CF-476C-9873-5F85-BC8C0E39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AAE9-F2EB-2904-3F05-B3BDC11F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893-3547-5383-2C8B-DA52942A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2DEB-51E1-4C88-32DC-4FED5779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404D-5426-03A3-0C7D-60A1E56B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5D1D-1BA5-4699-25B8-EE81E9A1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6C22-C6FE-9835-7969-5745EA5C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AC4C-A010-0A90-EAC9-4B44671F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FC4E-2EAF-E951-3F82-05831D1B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C1076-F8B1-CD47-7E21-047A39C55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891-D6D9-D458-1EF9-C2BAFCE8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68C1-05A8-AF9F-CA6E-4B228D66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7FDB-731F-EF9F-9EEA-7337A60F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3DDB-F176-3E7E-8BE3-EDED6A56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6622-0432-0BA3-A7E4-75FB296D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483FB-32AA-A10F-50FA-02838765D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3B6E5-5670-A88C-1C86-DFBFEB5E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69882-4E40-6036-7306-F339C556A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9F64B-51B1-7C64-A728-295B914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E0D60-12DA-7734-3C17-0DFCA0E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EAE6B-A56A-4855-B1E9-CF8EFBD5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125D-6B04-EF7B-FEDC-8300F6E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E4183-7A0F-3372-87A9-AC3B610A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ED5F9-E09C-D0C6-ED38-33FCEF3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FE56-EAA5-CE2C-C055-4C35752A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82DE0-6C61-99DC-1CC5-CE388CD0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E45C7-581C-6AFF-9504-8230A8B0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7AB5-2DB1-A1CA-F14C-BE099C3B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3ACD-D41B-25ED-6A04-C83F6507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2957-7220-0269-E9ED-AD0E3167C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26386-4E6C-985B-EA56-317A72A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242EF-347D-241E-4BFC-06564156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A28DB-0986-53AB-022D-204F21FF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95E5-CDCE-2514-0851-CE43F034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6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B49F-4ED5-C944-307D-7E3D9D19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2A427-F65A-4192-237F-DEBB5DFA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4E33-D06C-FD8B-B32E-BAA5E703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54B69-99C4-38F4-45D4-DC6B334D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E285-670C-E84F-C203-7E94F0F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B9EF-47F9-524E-8514-4CBD12F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B5A16-5D01-734B-2415-F25059AF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BADA-96B0-46DD-D814-B2253838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A107-1E1C-FF7F-7677-146A4EDA8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9E2E6-ED90-4F8B-A6FC-7AF278C5A456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8FD5-15F2-C1E0-992D-CFA2F0AAD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BD25-AB61-B37F-8985-585C898E7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3492C-CDCB-4505-B2BA-FC2141D4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1028">
            <a:extLst>
              <a:ext uri="{FF2B5EF4-FFF2-40B4-BE49-F238E27FC236}">
                <a16:creationId xmlns:a16="http://schemas.microsoft.com/office/drawing/2014/main" id="{F1171D12-D9CE-816C-EE56-3A33CCA6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1" y="4409594"/>
            <a:ext cx="3076199" cy="1702992"/>
          </a:xfrm>
          <a:prstGeom prst="rect">
            <a:avLst/>
          </a:prstGeom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40581322-9091-A4F0-6447-40E8AFC3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695" y="1029732"/>
            <a:ext cx="2152586" cy="1535492"/>
          </a:xfrm>
          <a:prstGeom prst="rect">
            <a:avLst/>
          </a:prstGeom>
        </p:spPr>
      </p:pic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C5F0F04-B20B-FC30-2C0A-5887577CDD25}"/>
              </a:ext>
            </a:extLst>
          </p:cNvPr>
          <p:cNvSpPr/>
          <p:nvPr/>
        </p:nvSpPr>
        <p:spPr>
          <a:xfrm>
            <a:off x="8747044" y="1793549"/>
            <a:ext cx="1012209" cy="3925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0FD3CE4-E8F7-A82B-5D2B-DEDDAB432554}"/>
              </a:ext>
            </a:extLst>
          </p:cNvPr>
          <p:cNvSpPr/>
          <p:nvPr/>
        </p:nvSpPr>
        <p:spPr>
          <a:xfrm>
            <a:off x="7781070" y="1801590"/>
            <a:ext cx="909686" cy="3925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1A916E7F-2A92-E015-5779-21042A8DA68B}"/>
              </a:ext>
            </a:extLst>
          </p:cNvPr>
          <p:cNvSpPr/>
          <p:nvPr/>
        </p:nvSpPr>
        <p:spPr>
          <a:xfrm>
            <a:off x="6917324" y="1795201"/>
            <a:ext cx="811152" cy="405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568F5861-AB2B-AB69-FA37-057E3AAECE71}"/>
              </a:ext>
            </a:extLst>
          </p:cNvPr>
          <p:cNvSpPr/>
          <p:nvPr/>
        </p:nvSpPr>
        <p:spPr>
          <a:xfrm>
            <a:off x="6051233" y="1795201"/>
            <a:ext cx="811152" cy="405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FF519A44-C110-72AB-DBD2-2534653C25D3}"/>
              </a:ext>
            </a:extLst>
          </p:cNvPr>
          <p:cNvSpPr/>
          <p:nvPr/>
        </p:nvSpPr>
        <p:spPr>
          <a:xfrm>
            <a:off x="5412292" y="1789336"/>
            <a:ext cx="595424" cy="405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7306B-DDD8-7FD0-A8D1-701B20410DEC}"/>
              </a:ext>
            </a:extLst>
          </p:cNvPr>
          <p:cNvSpPr/>
          <p:nvPr/>
        </p:nvSpPr>
        <p:spPr>
          <a:xfrm>
            <a:off x="3035106" y="950831"/>
            <a:ext cx="2265584" cy="1557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20594F2-140B-718C-96A5-BA5A9ACC6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386" y="2404125"/>
            <a:ext cx="3499483" cy="349443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B223FC7-F93F-F49B-E421-67DB05DE0F61}"/>
              </a:ext>
            </a:extLst>
          </p:cNvPr>
          <p:cNvSpPr/>
          <p:nvPr/>
        </p:nvSpPr>
        <p:spPr>
          <a:xfrm>
            <a:off x="9170234" y="3535095"/>
            <a:ext cx="2947790" cy="946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7DAB74-61AD-9270-A69D-C6A7D033C1B4}"/>
              </a:ext>
            </a:extLst>
          </p:cNvPr>
          <p:cNvSpPr/>
          <p:nvPr/>
        </p:nvSpPr>
        <p:spPr>
          <a:xfrm>
            <a:off x="99693" y="945354"/>
            <a:ext cx="2881193" cy="1557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495B0-EDBA-0E5A-19BB-093E789FA947}"/>
              </a:ext>
            </a:extLst>
          </p:cNvPr>
          <p:cNvSpPr/>
          <p:nvPr/>
        </p:nvSpPr>
        <p:spPr>
          <a:xfrm>
            <a:off x="1544294" y="23475"/>
            <a:ext cx="9209663" cy="7582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8AE9-4757-64A9-1696-8FDA9F5E026F}"/>
              </a:ext>
            </a:extLst>
          </p:cNvPr>
          <p:cNvSpPr txBox="1"/>
          <p:nvPr/>
        </p:nvSpPr>
        <p:spPr>
          <a:xfrm>
            <a:off x="2084599" y="-3581"/>
            <a:ext cx="80228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Biologically Interpretable Deep Learning for Metabolomics</a:t>
            </a:r>
          </a:p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Depression with Biological Insight</a:t>
            </a:r>
            <a:endParaRPr lang="en-GB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B7250-D94D-D688-F3DB-70AA2F94F2EB}"/>
              </a:ext>
            </a:extLst>
          </p:cNvPr>
          <p:cNvSpPr/>
          <p:nvPr/>
        </p:nvSpPr>
        <p:spPr>
          <a:xfrm>
            <a:off x="157264" y="6572290"/>
            <a:ext cx="11877472" cy="2892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F13C0-A757-8734-45F9-391DED384B41}"/>
              </a:ext>
            </a:extLst>
          </p:cNvPr>
          <p:cNvSpPr txBox="1"/>
          <p:nvPr/>
        </p:nvSpPr>
        <p:spPr>
          <a:xfrm>
            <a:off x="54880" y="903188"/>
            <a:ext cx="167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EF9E0-CE8C-1F27-BB72-F513DEF71D76}"/>
              </a:ext>
            </a:extLst>
          </p:cNvPr>
          <p:cNvSpPr txBox="1"/>
          <p:nvPr/>
        </p:nvSpPr>
        <p:spPr>
          <a:xfrm>
            <a:off x="9128090" y="3510183"/>
            <a:ext cx="2861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Future research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CAD2E-4BE1-FEBA-5C8E-C9CCA89D173D}"/>
              </a:ext>
            </a:extLst>
          </p:cNvPr>
          <p:cNvSpPr txBox="1"/>
          <p:nvPr/>
        </p:nvSpPr>
        <p:spPr>
          <a:xfrm>
            <a:off x="9134338" y="4545541"/>
            <a:ext cx="3024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Conclusions</a:t>
            </a:r>
            <a:endParaRPr lang="en-GB" sz="1400" b="1" dirty="0"/>
          </a:p>
        </p:txBody>
      </p:sp>
      <p:pic>
        <p:nvPicPr>
          <p:cNvPr id="34" name="Picture 33" descr="A qr code with black squares&#10;&#10;Description automatically generated">
            <a:extLst>
              <a:ext uri="{FF2B5EF4-FFF2-40B4-BE49-F238E27FC236}">
                <a16:creationId xmlns:a16="http://schemas.microsoft.com/office/drawing/2014/main" id="{BBBD185F-4876-D27F-62DF-58272E799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139" y="5975228"/>
            <a:ext cx="882771" cy="8827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7A7058-51BF-8813-5730-A5F0153784A1}"/>
              </a:ext>
            </a:extLst>
          </p:cNvPr>
          <p:cNvSpPr txBox="1"/>
          <p:nvPr/>
        </p:nvSpPr>
        <p:spPr>
          <a:xfrm>
            <a:off x="11156469" y="5728821"/>
            <a:ext cx="1274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5163F-D30F-CC79-455A-EE1A3FE2E0CF}"/>
              </a:ext>
            </a:extLst>
          </p:cNvPr>
          <p:cNvSpPr txBox="1"/>
          <p:nvPr/>
        </p:nvSpPr>
        <p:spPr>
          <a:xfrm>
            <a:off x="281485" y="6558787"/>
            <a:ext cx="1064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Author: Tom Kitak, t.kitak@student.tudelft.nl | Supervisor: </a:t>
            </a:r>
            <a:r>
              <a:rPr lang="en-GB" sz="1400" dirty="0" err="1">
                <a:solidFill>
                  <a:schemeClr val="bg1"/>
                </a:solidFill>
              </a:rPr>
              <a:t>Dr.</a:t>
            </a:r>
            <a:r>
              <a:rPr lang="en-GB" sz="1400" dirty="0">
                <a:solidFill>
                  <a:schemeClr val="bg1"/>
                </a:solidFill>
              </a:rPr>
              <a:t> Gennady V. Roshchupkin | Responsible professor: </a:t>
            </a:r>
            <a:r>
              <a:rPr lang="en-GB" sz="1400" dirty="0" err="1">
                <a:solidFill>
                  <a:schemeClr val="bg1"/>
                </a:solidFill>
              </a:rPr>
              <a:t>Dr.</a:t>
            </a:r>
            <a:r>
              <a:rPr lang="en-GB" sz="1400" dirty="0">
                <a:solidFill>
                  <a:schemeClr val="bg1"/>
                </a:solidFill>
              </a:rPr>
              <a:t> Marcel J.T. Reinders</a:t>
            </a: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E76B479-24BB-FCB1-4FF9-01537F452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54" y="73897"/>
            <a:ext cx="1361046" cy="6989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8ED3CE-BCF9-7003-087D-7B40FA7A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" y="21377"/>
            <a:ext cx="1411295" cy="7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0FFF5F-51C4-C2C0-85D2-C01943099A5B}"/>
              </a:ext>
            </a:extLst>
          </p:cNvPr>
          <p:cNvSpPr txBox="1"/>
          <p:nvPr/>
        </p:nvSpPr>
        <p:spPr>
          <a:xfrm>
            <a:off x="3320136" y="3341151"/>
            <a:ext cx="1180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Biomarker elicitation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1036B72-3E3E-3321-BD14-BDDE26748EB9}"/>
              </a:ext>
            </a:extLst>
          </p:cNvPr>
          <p:cNvCxnSpPr>
            <a:cxnSpLocks/>
          </p:cNvCxnSpPr>
          <p:nvPr/>
        </p:nvCxnSpPr>
        <p:spPr>
          <a:xfrm>
            <a:off x="9170234" y="4559558"/>
            <a:ext cx="2954610" cy="23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967C631F-C35A-537F-3D6E-FA65B6B5AB32}"/>
              </a:ext>
            </a:extLst>
          </p:cNvPr>
          <p:cNvCxnSpPr>
            <a:cxnSpLocks/>
          </p:cNvCxnSpPr>
          <p:nvPr/>
        </p:nvCxnSpPr>
        <p:spPr>
          <a:xfrm>
            <a:off x="9177935" y="4558480"/>
            <a:ext cx="0" cy="19216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EDA2B47B-A624-EDAF-7494-2E6D251FE9F7}"/>
              </a:ext>
            </a:extLst>
          </p:cNvPr>
          <p:cNvCxnSpPr>
            <a:cxnSpLocks/>
          </p:cNvCxnSpPr>
          <p:nvPr/>
        </p:nvCxnSpPr>
        <p:spPr>
          <a:xfrm>
            <a:off x="9172783" y="6480112"/>
            <a:ext cx="20309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55AACEE9-8928-7C25-FD54-0E156AB88EF1}"/>
              </a:ext>
            </a:extLst>
          </p:cNvPr>
          <p:cNvCxnSpPr>
            <a:cxnSpLocks/>
          </p:cNvCxnSpPr>
          <p:nvPr/>
        </p:nvCxnSpPr>
        <p:spPr>
          <a:xfrm flipV="1">
            <a:off x="11203766" y="5728821"/>
            <a:ext cx="0" cy="764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A79C8CF8-9EDB-7C72-F1FC-6E807DE817F9}"/>
              </a:ext>
            </a:extLst>
          </p:cNvPr>
          <p:cNvCxnSpPr>
            <a:cxnSpLocks/>
          </p:cNvCxnSpPr>
          <p:nvPr/>
        </p:nvCxnSpPr>
        <p:spPr>
          <a:xfrm>
            <a:off x="11203766" y="5728821"/>
            <a:ext cx="921078" cy="9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8B63340B-6B17-4B19-0387-AD4241EE9D15}"/>
              </a:ext>
            </a:extLst>
          </p:cNvPr>
          <p:cNvCxnSpPr>
            <a:cxnSpLocks/>
          </p:cNvCxnSpPr>
          <p:nvPr/>
        </p:nvCxnSpPr>
        <p:spPr>
          <a:xfrm>
            <a:off x="12124844" y="4588176"/>
            <a:ext cx="0" cy="1158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DF8069-63AE-DB4C-B978-B7C990443027}"/>
              </a:ext>
            </a:extLst>
          </p:cNvPr>
          <p:cNvSpPr txBox="1"/>
          <p:nvPr/>
        </p:nvSpPr>
        <p:spPr>
          <a:xfrm>
            <a:off x="3009567" y="1105795"/>
            <a:ext cx="2328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GB" sz="1100" dirty="0"/>
              <a:t>: How well can biologically interpretable deep learning model, </a:t>
            </a:r>
            <a:r>
              <a:rPr lang="en-GB" sz="1100" dirty="0" err="1"/>
              <a:t>MetaboNet</a:t>
            </a:r>
            <a:r>
              <a:rPr lang="en-GB" sz="1100" dirty="0"/>
              <a:t>, trained on metabolomics predict depression?</a:t>
            </a:r>
          </a:p>
          <a:p>
            <a:pPr algn="just"/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GB" sz="1100" dirty="0"/>
              <a:t>: Can </a:t>
            </a:r>
            <a:r>
              <a:rPr lang="en-GB" sz="1100" dirty="0" err="1"/>
              <a:t>MetaboNet</a:t>
            </a:r>
            <a:r>
              <a:rPr lang="en-GB" sz="1100" dirty="0"/>
              <a:t> identify biologically relevant metabolites and pathways associated with depression?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4A182401-5CAD-B7F6-84D3-B7B3615A39BE}"/>
              </a:ext>
            </a:extLst>
          </p:cNvPr>
          <p:cNvCxnSpPr>
            <a:cxnSpLocks/>
          </p:cNvCxnSpPr>
          <p:nvPr/>
        </p:nvCxnSpPr>
        <p:spPr>
          <a:xfrm>
            <a:off x="9430897" y="2545637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6A4814-70BF-870B-102D-1AF86DBA9EE6}"/>
              </a:ext>
            </a:extLst>
          </p:cNvPr>
          <p:cNvSpPr txBox="1"/>
          <p:nvPr/>
        </p:nvSpPr>
        <p:spPr>
          <a:xfrm>
            <a:off x="161451" y="2580789"/>
            <a:ext cx="267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 Q1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5EA4B-7CCD-EFB5-FD95-2F9FC7B5B665}"/>
              </a:ext>
            </a:extLst>
          </p:cNvPr>
          <p:cNvSpPr txBox="1"/>
          <p:nvPr/>
        </p:nvSpPr>
        <p:spPr>
          <a:xfrm>
            <a:off x="3019544" y="905602"/>
            <a:ext cx="194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Research Questions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FFC9A-1CB8-19D9-B0DE-6A554D2F6C05}"/>
              </a:ext>
            </a:extLst>
          </p:cNvPr>
          <p:cNvSpPr txBox="1"/>
          <p:nvPr/>
        </p:nvSpPr>
        <p:spPr>
          <a:xfrm>
            <a:off x="5361915" y="899812"/>
            <a:ext cx="146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286FE-F0E4-D5BF-920D-CD662DDEA07D}"/>
              </a:ext>
            </a:extLst>
          </p:cNvPr>
          <p:cNvSpPr txBox="1"/>
          <p:nvPr/>
        </p:nvSpPr>
        <p:spPr>
          <a:xfrm>
            <a:off x="3264738" y="2833078"/>
            <a:ext cx="253866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Metabolite level not validated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Top sub-pathways validated by literature:</a:t>
            </a:r>
          </a:p>
          <a:p>
            <a:r>
              <a:rPr lang="en-GB" sz="1100" dirty="0"/>
              <a:t>      1. Food component/plant [4]</a:t>
            </a:r>
          </a:p>
          <a:p>
            <a:r>
              <a:rPr lang="en-GB" sz="1100" dirty="0"/>
              <a:t>      2. Leucine, isoleucine and valine [5]</a:t>
            </a:r>
          </a:p>
          <a:p>
            <a:r>
              <a:rPr lang="en-GB" sz="1100" dirty="0"/>
              <a:t>      3. Benzoate  metabolism [6]</a:t>
            </a:r>
          </a:p>
          <a:p>
            <a:r>
              <a:rPr lang="en-GB" sz="1100" dirty="0"/>
              <a:t>      4. Fatty acid dicarboxylate [7]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Top super-pathway, lipids, also validated by literature [8]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Limited research in metabolomics and depression to validate our findings.</a:t>
            </a:r>
          </a:p>
          <a:p>
            <a:endParaRPr lang="en-GB" sz="11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FC0FD9E-CF56-7139-DA22-900049C7C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17" y="2904717"/>
            <a:ext cx="2934014" cy="77623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0841FCF-92AC-AF10-6539-4411E6AE01BA}"/>
              </a:ext>
            </a:extLst>
          </p:cNvPr>
          <p:cNvSpPr txBox="1"/>
          <p:nvPr/>
        </p:nvSpPr>
        <p:spPr>
          <a:xfrm>
            <a:off x="213338" y="3694452"/>
            <a:ext cx="29310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/>
              <a:t>Table 1:  Classification performance metrics with paired t-test p-values. Random baselines are: 0 for MCC, 0.08 for F1 score and PR-AUC, and 0.5 for ROC-AUC.</a:t>
            </a:r>
          </a:p>
          <a:p>
            <a:pPr algn="just"/>
            <a:endParaRPr lang="en-GB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FBADF3-DF42-777E-CE1F-84E6842A19FC}"/>
              </a:ext>
            </a:extLst>
          </p:cNvPr>
          <p:cNvSpPr txBox="1"/>
          <p:nvPr/>
        </p:nvSpPr>
        <p:spPr>
          <a:xfrm>
            <a:off x="140728" y="6053160"/>
            <a:ext cx="3455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2: Averaged confusion matrix. </a:t>
            </a:r>
            <a:r>
              <a:rPr lang="en-GB" sz="1100" dirty="0" err="1"/>
              <a:t>MetaboNet</a:t>
            </a:r>
            <a:r>
              <a:rPr lang="en-GB" sz="1100" dirty="0"/>
              <a:t> shows better identification of depressed individuals.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9690C46-35EB-1267-8281-1D24E3D161C3}"/>
              </a:ext>
            </a:extLst>
          </p:cNvPr>
          <p:cNvSpPr txBox="1"/>
          <p:nvPr/>
        </p:nvSpPr>
        <p:spPr>
          <a:xfrm>
            <a:off x="5627828" y="5840611"/>
            <a:ext cx="3380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/>
              <a:t>Figure 3: </a:t>
            </a:r>
            <a:r>
              <a:rPr lang="en-GB" sz="1100" dirty="0" err="1"/>
              <a:t>MetaboNet</a:t>
            </a:r>
            <a:r>
              <a:rPr lang="en-GB" sz="1100" dirty="0"/>
              <a:t> biochemical pathways relative importance sunburst. The outer ring is sub-pathways and the inner ring is super-pathways.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AC1BCA2-6712-D51F-EAF8-77B3DD28579D}"/>
              </a:ext>
            </a:extLst>
          </p:cNvPr>
          <p:cNvSpPr txBox="1"/>
          <p:nvPr/>
        </p:nvSpPr>
        <p:spPr>
          <a:xfrm>
            <a:off x="3214321" y="5106986"/>
            <a:ext cx="22906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 err="1"/>
              <a:t>MetaboNet</a:t>
            </a:r>
            <a:r>
              <a:rPr lang="en-GB" sz="1100" dirty="0"/>
              <a:t> statistically significantly outperforms LR in key metrics.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100" dirty="0"/>
              <a:t>Classification results revealed sex-related differences, with better performance observed in females.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93B3F25-A162-C7CB-038F-BBBD6A66366C}"/>
              </a:ext>
            </a:extLst>
          </p:cNvPr>
          <p:cNvSpPr txBox="1"/>
          <p:nvPr/>
        </p:nvSpPr>
        <p:spPr>
          <a:xfrm>
            <a:off x="9157548" y="4715450"/>
            <a:ext cx="28937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GB" sz="1100" b="1" dirty="0"/>
              <a:t>: </a:t>
            </a:r>
            <a:r>
              <a:rPr lang="en-GB" sz="1100" dirty="0" err="1"/>
              <a:t>MetaboNet</a:t>
            </a:r>
            <a:r>
              <a:rPr lang="en-GB" sz="1100" dirty="0"/>
              <a:t> outperforms LR, though the overall classification performance remains modest.</a:t>
            </a:r>
          </a:p>
          <a:p>
            <a:pPr algn="just"/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GB" sz="1100" b="1" dirty="0"/>
              <a:t>: </a:t>
            </a:r>
            <a:r>
              <a:rPr lang="en-GB" sz="1100" dirty="0"/>
              <a:t>Findings do not support the capability of </a:t>
            </a:r>
            <a:r>
              <a:rPr lang="en-GB" sz="1100" dirty="0" err="1"/>
              <a:t>MetaboNet</a:t>
            </a:r>
            <a:r>
              <a:rPr lang="en-GB" sz="1100" dirty="0"/>
              <a:t> to identify biologically relevant individual metabolites. </a:t>
            </a:r>
          </a:p>
          <a:p>
            <a:pPr algn="just"/>
            <a:r>
              <a:rPr lang="en-GB" sz="1100" dirty="0"/>
              <a:t>However, </a:t>
            </a:r>
            <a:r>
              <a:rPr lang="en-GB" sz="1100" dirty="0" err="1"/>
              <a:t>MetaboNet</a:t>
            </a:r>
            <a:r>
              <a:rPr lang="en-GB" sz="1100" dirty="0"/>
              <a:t> shows </a:t>
            </a:r>
          </a:p>
          <a:p>
            <a:pPr algn="just"/>
            <a:r>
              <a:rPr lang="en-GB" sz="1100" dirty="0"/>
              <a:t>promise in identifying relevant </a:t>
            </a:r>
          </a:p>
          <a:p>
            <a:pPr algn="just"/>
            <a:r>
              <a:rPr lang="en-GB" sz="1100" dirty="0"/>
              <a:t>biochemical sub-pathways </a:t>
            </a:r>
          </a:p>
          <a:p>
            <a:pPr algn="just"/>
            <a:r>
              <a:rPr lang="en-GB" sz="1100" dirty="0"/>
              <a:t>and super-pathways.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8FC11DE-F3ED-DD4E-E802-C845A56B6531}"/>
              </a:ext>
            </a:extLst>
          </p:cNvPr>
          <p:cNvSpPr txBox="1"/>
          <p:nvPr/>
        </p:nvSpPr>
        <p:spPr>
          <a:xfrm>
            <a:off x="9108307" y="3732542"/>
            <a:ext cx="3071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/>
              <a:t>Need for unbiased, diverse, and large datasets for studying depression.</a:t>
            </a:r>
          </a:p>
          <a:p>
            <a:pPr algn="just"/>
            <a:r>
              <a:rPr lang="en-GB" sz="1100" dirty="0" err="1"/>
              <a:t>MetaboNet</a:t>
            </a:r>
            <a:r>
              <a:rPr lang="en-GB" sz="1100" dirty="0"/>
              <a:t> can suggest important factors, but experimental validation is necessary to confirm.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64485C86-D2CB-1F2D-3CAB-B19A81640A35}"/>
              </a:ext>
            </a:extLst>
          </p:cNvPr>
          <p:cNvSpPr txBox="1"/>
          <p:nvPr/>
        </p:nvSpPr>
        <p:spPr>
          <a:xfrm>
            <a:off x="9197872" y="2501477"/>
            <a:ext cx="28611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/>
              <a:t>Figure 1: </a:t>
            </a:r>
            <a:r>
              <a:rPr lang="en-GB" sz="1100" dirty="0" err="1"/>
              <a:t>MetaboNet</a:t>
            </a:r>
            <a:r>
              <a:rPr lang="en-GB" sz="1100" dirty="0"/>
              <a:t> constructed using  prior biological knowledge about biochemical sub-pathways and super-pathways. This architecture makes the network inherently interpretable and lightweight.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18EA27B-A887-527E-6A05-3EB37540C058}"/>
              </a:ext>
            </a:extLst>
          </p:cNvPr>
          <p:cNvSpPr txBox="1"/>
          <p:nvPr/>
        </p:nvSpPr>
        <p:spPr>
          <a:xfrm>
            <a:off x="5337854" y="1159189"/>
            <a:ext cx="4315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Baseline machine learning model used is logistic regression (LR).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Dataset: 86 individuals with depression and 982 healthy controls.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E9F80BE4-B3C2-DF14-AF5B-B0D232D5EBAA}"/>
              </a:ext>
            </a:extLst>
          </p:cNvPr>
          <p:cNvSpPr txBox="1"/>
          <p:nvPr/>
        </p:nvSpPr>
        <p:spPr>
          <a:xfrm>
            <a:off x="3315336" y="2582667"/>
            <a:ext cx="2671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Results Q2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B70F71F5-B712-1EA2-7065-CFF9ED174BFD}"/>
              </a:ext>
            </a:extLst>
          </p:cNvPr>
          <p:cNvSpPr txBox="1"/>
          <p:nvPr/>
        </p:nvSpPr>
        <p:spPr>
          <a:xfrm>
            <a:off x="48488" y="1097246"/>
            <a:ext cx="2980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/>
              <a:t>Depression, a leading cause of disability[1], lacks objective diagnostic tools [2]. Metabolomics, which </a:t>
            </a:r>
            <a:r>
              <a:rPr lang="en-GB" sz="1100" dirty="0" err="1"/>
              <a:t>analyzes</a:t>
            </a:r>
            <a:r>
              <a:rPr lang="en-GB" sz="1100" dirty="0"/>
              <a:t> small molecules, holds promise for improving diagnosis and understanding [2]. Despite the complexity of metabolomics data, deep learning methods have not been extensively explored due to issues with interpretability [3].</a:t>
            </a:r>
          </a:p>
          <a:p>
            <a:pPr algn="just"/>
            <a:endParaRPr lang="en-GB" sz="1100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0866A45-829B-F216-4E92-02C3C5ABEBE4}"/>
              </a:ext>
            </a:extLst>
          </p:cNvPr>
          <p:cNvCxnSpPr>
            <a:cxnSpLocks/>
          </p:cNvCxnSpPr>
          <p:nvPr/>
        </p:nvCxnSpPr>
        <p:spPr>
          <a:xfrm>
            <a:off x="5360831" y="950830"/>
            <a:ext cx="0" cy="1360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3B8C781-E03C-6B4C-4CAF-F3ACA0D78781}"/>
              </a:ext>
            </a:extLst>
          </p:cNvPr>
          <p:cNvCxnSpPr/>
          <p:nvPr/>
        </p:nvCxnSpPr>
        <p:spPr>
          <a:xfrm>
            <a:off x="5360831" y="945354"/>
            <a:ext cx="6764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92CB7BFC-A466-7116-A3EF-4CE7683A2D2C}"/>
              </a:ext>
            </a:extLst>
          </p:cNvPr>
          <p:cNvCxnSpPr/>
          <p:nvPr/>
        </p:nvCxnSpPr>
        <p:spPr>
          <a:xfrm>
            <a:off x="5360831" y="2311344"/>
            <a:ext cx="3817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C3CE9BA-16F2-C385-9B99-07D269976B26}"/>
              </a:ext>
            </a:extLst>
          </p:cNvPr>
          <p:cNvSpPr txBox="1"/>
          <p:nvPr/>
        </p:nvSpPr>
        <p:spPr>
          <a:xfrm>
            <a:off x="5133685" y="1771539"/>
            <a:ext cx="114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36E64FB-1F03-41AB-7E2A-C86457E3DC4E}"/>
              </a:ext>
            </a:extLst>
          </p:cNvPr>
          <p:cNvSpPr txBox="1"/>
          <p:nvPr/>
        </p:nvSpPr>
        <p:spPr>
          <a:xfrm>
            <a:off x="5978125" y="1777071"/>
            <a:ext cx="967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Model optimization 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F137C90-74B8-44F6-E27F-E34ED4562D68}"/>
              </a:ext>
            </a:extLst>
          </p:cNvPr>
          <p:cNvSpPr txBox="1"/>
          <p:nvPr/>
        </p:nvSpPr>
        <p:spPr>
          <a:xfrm>
            <a:off x="6831170" y="1774367"/>
            <a:ext cx="999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A573183E-49D1-AEFC-E0F2-D5BDB8DA9DF7}"/>
              </a:ext>
            </a:extLst>
          </p:cNvPr>
          <p:cNvSpPr txBox="1"/>
          <p:nvPr/>
        </p:nvSpPr>
        <p:spPr>
          <a:xfrm>
            <a:off x="7710314" y="1768999"/>
            <a:ext cx="106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Model interpretation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E2662ABD-F377-C4BC-D3EC-AAA7F245AAE1}"/>
              </a:ext>
            </a:extLst>
          </p:cNvPr>
          <p:cNvSpPr txBox="1"/>
          <p:nvPr/>
        </p:nvSpPr>
        <p:spPr>
          <a:xfrm>
            <a:off x="8661441" y="1768384"/>
            <a:ext cx="1171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Literature cross-validation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E22335F-8DAF-49B7-B515-212F6E42AA8F}"/>
              </a:ext>
            </a:extLst>
          </p:cNvPr>
          <p:cNvSpPr txBox="1"/>
          <p:nvPr/>
        </p:nvSpPr>
        <p:spPr>
          <a:xfrm>
            <a:off x="5519615" y="1563530"/>
            <a:ext cx="4295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1.                       2.                         3.                             4.                                5.                 </a:t>
            </a:r>
          </a:p>
        </p:txBody>
      </p: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631C710F-C199-3C34-A7F9-3DB1753EFF74}"/>
              </a:ext>
            </a:extLst>
          </p:cNvPr>
          <p:cNvCxnSpPr/>
          <p:nvPr/>
        </p:nvCxnSpPr>
        <p:spPr>
          <a:xfrm>
            <a:off x="5803407" y="1676400"/>
            <a:ext cx="53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C3B0213D-3178-B4CA-99E5-5DAD175AA748}"/>
              </a:ext>
            </a:extLst>
          </p:cNvPr>
          <p:cNvCxnSpPr/>
          <p:nvPr/>
        </p:nvCxnSpPr>
        <p:spPr>
          <a:xfrm>
            <a:off x="6594168" y="1676400"/>
            <a:ext cx="53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D4AD57D6-12F7-9982-B059-CB8577A8F833}"/>
              </a:ext>
            </a:extLst>
          </p:cNvPr>
          <p:cNvCxnSpPr/>
          <p:nvPr/>
        </p:nvCxnSpPr>
        <p:spPr>
          <a:xfrm>
            <a:off x="7460259" y="1676400"/>
            <a:ext cx="53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7E929871-5C16-202B-A30B-9F1FAC907E38}"/>
              </a:ext>
            </a:extLst>
          </p:cNvPr>
          <p:cNvCxnSpPr/>
          <p:nvPr/>
        </p:nvCxnSpPr>
        <p:spPr>
          <a:xfrm>
            <a:off x="8473880" y="1676400"/>
            <a:ext cx="53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4F406992-C1E0-A927-2205-4AB260AFC9C3}"/>
              </a:ext>
            </a:extLst>
          </p:cNvPr>
          <p:cNvCxnSpPr/>
          <p:nvPr/>
        </p:nvCxnSpPr>
        <p:spPr>
          <a:xfrm flipH="1">
            <a:off x="12110445" y="945354"/>
            <a:ext cx="14399" cy="2483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D1FBF563-EEF4-3ED6-B8B9-96CAB17C4508}"/>
              </a:ext>
            </a:extLst>
          </p:cNvPr>
          <p:cNvCxnSpPr/>
          <p:nvPr/>
        </p:nvCxnSpPr>
        <p:spPr>
          <a:xfrm>
            <a:off x="9156894" y="3440196"/>
            <a:ext cx="2961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B2F0550-49BF-A8D6-D0DB-A9072D4A4C99}"/>
              </a:ext>
            </a:extLst>
          </p:cNvPr>
          <p:cNvCxnSpPr/>
          <p:nvPr/>
        </p:nvCxnSpPr>
        <p:spPr>
          <a:xfrm>
            <a:off x="9170234" y="2311344"/>
            <a:ext cx="0" cy="1117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CCE79EE5-269A-29A2-7059-BB74A6DD5F48}"/>
              </a:ext>
            </a:extLst>
          </p:cNvPr>
          <p:cNvCxnSpPr>
            <a:cxnSpLocks/>
          </p:cNvCxnSpPr>
          <p:nvPr/>
        </p:nvCxnSpPr>
        <p:spPr>
          <a:xfrm>
            <a:off x="5388838" y="2369341"/>
            <a:ext cx="37118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A710A0F8-A613-F9BF-3816-7BE5693BBD57}"/>
              </a:ext>
            </a:extLst>
          </p:cNvPr>
          <p:cNvCxnSpPr/>
          <p:nvPr/>
        </p:nvCxnSpPr>
        <p:spPr>
          <a:xfrm>
            <a:off x="9100675" y="2369341"/>
            <a:ext cx="7632" cy="4110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7E0522AD-310F-DAF0-FB6E-5F5BD5DCCE1B}"/>
              </a:ext>
            </a:extLst>
          </p:cNvPr>
          <p:cNvCxnSpPr>
            <a:cxnSpLocks/>
          </p:cNvCxnSpPr>
          <p:nvPr/>
        </p:nvCxnSpPr>
        <p:spPr>
          <a:xfrm flipV="1">
            <a:off x="99693" y="2582667"/>
            <a:ext cx="0" cy="39109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322034A4-450B-389A-9F36-8EFC3DB36FCF}"/>
              </a:ext>
            </a:extLst>
          </p:cNvPr>
          <p:cNvCxnSpPr>
            <a:cxnSpLocks/>
          </p:cNvCxnSpPr>
          <p:nvPr/>
        </p:nvCxnSpPr>
        <p:spPr>
          <a:xfrm>
            <a:off x="5378969" y="2368466"/>
            <a:ext cx="0" cy="208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C4833A3C-52F9-ACF2-2876-027F7B5336B1}"/>
              </a:ext>
            </a:extLst>
          </p:cNvPr>
          <p:cNvCxnSpPr>
            <a:cxnSpLocks/>
          </p:cNvCxnSpPr>
          <p:nvPr/>
        </p:nvCxnSpPr>
        <p:spPr>
          <a:xfrm>
            <a:off x="99693" y="2580789"/>
            <a:ext cx="31146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828D7FA9-A0C7-26FF-93B9-D36815435156}"/>
              </a:ext>
            </a:extLst>
          </p:cNvPr>
          <p:cNvCxnSpPr>
            <a:cxnSpLocks/>
          </p:cNvCxnSpPr>
          <p:nvPr/>
        </p:nvCxnSpPr>
        <p:spPr>
          <a:xfrm>
            <a:off x="3225770" y="2580789"/>
            <a:ext cx="0" cy="2526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844E120F-2E8D-6B8D-95FF-2F16706E9EEF}"/>
              </a:ext>
            </a:extLst>
          </p:cNvPr>
          <p:cNvCxnSpPr>
            <a:cxnSpLocks/>
          </p:cNvCxnSpPr>
          <p:nvPr/>
        </p:nvCxnSpPr>
        <p:spPr>
          <a:xfrm>
            <a:off x="3232451" y="5103052"/>
            <a:ext cx="22724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EC26CC13-7F06-657F-8E84-11F359AD3BAE}"/>
              </a:ext>
            </a:extLst>
          </p:cNvPr>
          <p:cNvCxnSpPr/>
          <p:nvPr/>
        </p:nvCxnSpPr>
        <p:spPr>
          <a:xfrm>
            <a:off x="5519615" y="5106986"/>
            <a:ext cx="0" cy="13731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6DEA8822-755C-75D5-3BD9-A1AF94C355B7}"/>
              </a:ext>
            </a:extLst>
          </p:cNvPr>
          <p:cNvCxnSpPr>
            <a:cxnSpLocks/>
          </p:cNvCxnSpPr>
          <p:nvPr/>
        </p:nvCxnSpPr>
        <p:spPr>
          <a:xfrm>
            <a:off x="3305760" y="2576855"/>
            <a:ext cx="0" cy="2421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6B0FFD5-435A-2F49-8048-DCE34E84B2B4}"/>
              </a:ext>
            </a:extLst>
          </p:cNvPr>
          <p:cNvCxnSpPr/>
          <p:nvPr/>
        </p:nvCxnSpPr>
        <p:spPr>
          <a:xfrm>
            <a:off x="3295329" y="5011133"/>
            <a:ext cx="22991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099980C8-FD27-E33A-4CD4-E10E962D663B}"/>
              </a:ext>
            </a:extLst>
          </p:cNvPr>
          <p:cNvCxnSpPr/>
          <p:nvPr/>
        </p:nvCxnSpPr>
        <p:spPr>
          <a:xfrm>
            <a:off x="5594511" y="5011133"/>
            <a:ext cx="0" cy="1468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95A7A4F3-220C-BEBE-593F-655F370D9440}"/>
              </a:ext>
            </a:extLst>
          </p:cNvPr>
          <p:cNvCxnSpPr/>
          <p:nvPr/>
        </p:nvCxnSpPr>
        <p:spPr>
          <a:xfrm>
            <a:off x="3295329" y="2576855"/>
            <a:ext cx="2093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82428137-8840-0793-C934-8F11DAD8BF74}"/>
              </a:ext>
            </a:extLst>
          </p:cNvPr>
          <p:cNvCxnSpPr/>
          <p:nvPr/>
        </p:nvCxnSpPr>
        <p:spPr>
          <a:xfrm flipV="1">
            <a:off x="99693" y="6480112"/>
            <a:ext cx="5405254" cy="20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0CBB9D71-4676-8647-CE2B-546B846E2EB5}"/>
              </a:ext>
            </a:extLst>
          </p:cNvPr>
          <p:cNvCxnSpPr>
            <a:cxnSpLocks/>
          </p:cNvCxnSpPr>
          <p:nvPr/>
        </p:nvCxnSpPr>
        <p:spPr>
          <a:xfrm>
            <a:off x="5594511" y="6480112"/>
            <a:ext cx="35137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586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Kitak</dc:creator>
  <cp:lastModifiedBy>Tom Kitak</cp:lastModifiedBy>
  <cp:revision>59</cp:revision>
  <dcterms:created xsi:type="dcterms:W3CDTF">2024-05-15T17:30:19Z</dcterms:created>
  <dcterms:modified xsi:type="dcterms:W3CDTF">2024-06-26T08:38:19Z</dcterms:modified>
</cp:coreProperties>
</file>