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0" r:id="rId9"/>
    <p:sldId id="280" r:id="rId10"/>
    <p:sldId id="278" r:id="rId11"/>
    <p:sldId id="261" r:id="rId12"/>
    <p:sldId id="279" r:id="rId13"/>
    <p:sldId id="262" r:id="rId14"/>
    <p:sldId id="263" r:id="rId15"/>
    <p:sldId id="264" r:id="rId16"/>
    <p:sldId id="265" r:id="rId17"/>
    <p:sldId id="266" r:id="rId18"/>
    <p:sldId id="267" r:id="rId19"/>
    <p:sldId id="268" r:id="rId20"/>
    <p:sldId id="269" r:id="rId21"/>
    <p:sldId id="271"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C4"/>
    <a:srgbClr val="F9776E"/>
    <a:srgbClr val="47C3D3"/>
    <a:srgbClr val="1D95A5"/>
    <a:srgbClr val="103350"/>
    <a:srgbClr val="0C4360"/>
    <a:srgbClr val="1B6872"/>
    <a:srgbClr val="63B7C6"/>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 (linger!). QR code links to paper.</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389881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operationalised digital access using two key variables present in the </a:t>
            </a:r>
            <a:r>
              <a:rPr lang="en-GB" i="1" u="none" dirty="0"/>
              <a:t>Understanding Society </a:t>
            </a:r>
            <a:r>
              <a:rPr lang="en-GB" i="0" u="none" dirty="0"/>
              <a:t>dataset: having access to a computer and having access to a good internet connection, both for schoolwork.</a:t>
            </a:r>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6213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cross-sectional data from </a:t>
            </a:r>
            <a:r>
              <a:rPr lang="en-GB" i="1" u="none" dirty="0"/>
              <a:t>Understanding Society</a:t>
            </a:r>
            <a:r>
              <a:rPr lang="en-GB" i="0" u="none" dirty="0"/>
              <a:t> (i.e. lines display mean SDQ score +/- standard error). Notice again ‘inverted U’ shape of mean SDQ scores, but note also that this is greatly pronounced in those who don’t have access to a computer (left) or good internet connection (right).</a:t>
            </a:r>
            <a:endParaRPr lang="en-GB" i="1" u="none"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349705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Cross-sectional data are not good at telling us about the mean *trajectories* of individuals’ MH over the relevant time period. So we turn to longitudinal latent growth curve modelling to better assess this. We started by establishing the general form of mental health trajectories…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414946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first fitted a model where adolescent mental health, then compared this to one where mental health changes linearly. These models fit significantly worse than the model shown in this figure, where the trend in mental health is quadratic (i.e. has the ‘inverted U’ shape). The peak of the trend is approximately in December 2020.</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3690255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the general form of the adolescent MH trajectories, we can start to consider those with and without access to digital devices separately. Once we have a trajectory for each group modelled, we can start to constrain the parameters of the model in turn so that they are the same across groups, and see whether this makes the fit of the model substantially worse. By trying this with all of the model parameters, variances and covariances (using likelihood ratio tests), we arrive at the best possible model for the data.</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412295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is the end of that process. On the left you can see the best model of the data JUST for having access to a computer. BUT this model does not consider variables that might covary with mental health that are also available in the dataset (sex, age, ethnicity, income). Once we take these into account… (advance slide)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21072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TEN MINUTES </a:t>
            </a:r>
            <a:r>
              <a:rPr lang="en-GB"/>
              <a:t>*** In We </a:t>
            </a:r>
            <a:r>
              <a:rPr lang="en-GB" dirty="0"/>
              <a:t>arrive at the model on the right. Notice that, contrary to what we might expect, controlling for these variables actually increases the size of the effect. So it looks like lack of access to a computer might be causative of worse mental health among adolescents during the pandemic, but not beforehand.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6658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terms of clinical </a:t>
            </a:r>
            <a:r>
              <a:rPr lang="en-GB" dirty="0" err="1"/>
              <a:t>cutoffs</a:t>
            </a:r>
            <a:r>
              <a:rPr lang="en-GB" dirty="0"/>
              <a:t>, note also here that the proportion of modelled adolescent trajectories entering the “high” or “very high” ranges of SDQ scores is 24% in the group without computer access cf. 14%, and the proportion entering “very high” is 16% cf. 8%.</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17</a:t>
            </a:fld>
            <a:endParaRPr lang="en-US" noProof="0" dirty="0"/>
          </a:p>
        </p:txBody>
      </p:sp>
    </p:spTree>
    <p:extLst>
      <p:ext uri="{BB962C8B-B14F-4D97-AF65-F5344CB8AC3E}">
        <p14:creationId xmlns:p14="http://schemas.microsoft.com/office/powerpoint/2010/main" val="235712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Repeating the same process for access to a good internet connection, on the left you can see the model without control variables taken into account. On the right is with controls, and now you can see that the two lines are actually on top of one another. This is because the data do not support any difference between the modelled trajectories once we take control variables into account. So it would appear that access to a good internet connection is not predictive of worse adolescent MH. Potential reasons for this: the smaller effect size for this (what is a good internet connection?) combined with a small sample size for the digitally excluded group leads to the difference being insignificant.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267717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returning to our hypothesis, we have provided some evidence that not having access to digital devices (in this case, a computer) might have adverse mental health consequences among adolescents during COVID.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124678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Self-explanatory. Linger on this slide! Lay out roadmap.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275508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some caveats to this: firstly, in the UK, the number of adolescents without access to digital devices is quite low, so the sample sizes for the digitally excluded groups are quite small (5-10% of total). Also, the survey waves are not equally spaced, which might influence the validity of the models we fit. Finally, because of the small size of the excluded groups it was not possible to validly apply survey weights, so the results are not yet fully generalisable to the UK population – e.g. ethnic minorities are oversampled in the dataset to account for higher dropout rates.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20</a:t>
            </a:fld>
            <a:endParaRPr lang="en-US" noProof="0" dirty="0"/>
          </a:p>
        </p:txBody>
      </p:sp>
    </p:spTree>
    <p:extLst>
      <p:ext uri="{BB962C8B-B14F-4D97-AF65-F5344CB8AC3E}">
        <p14:creationId xmlns:p14="http://schemas.microsoft.com/office/powerpoint/2010/main" val="1196581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the significance of these findings. Our results combined with the findings of others indicate that digital technologies don’t just bring risks, but also potential benefits for adolescent mental health, particularly during times of elevated social isolation such as the COVID-19 pandemic. Digital exclusion may be a risk factor for adolescent mental health during these times, and it is therefore important to prioritise equitable digital access. Finally, as we move towards a more digitalised world, equitable digital access must become a priority in order to protect the mental health of adolescents in the future.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21</a:t>
            </a:fld>
            <a:endParaRPr lang="en-US" noProof="0" dirty="0"/>
          </a:p>
        </p:txBody>
      </p:sp>
    </p:spTree>
    <p:extLst>
      <p:ext uri="{BB962C8B-B14F-4D97-AF65-F5344CB8AC3E}">
        <p14:creationId xmlns:p14="http://schemas.microsoft.com/office/powerpoint/2010/main" val="3048049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QR code for paper again; all of the references from this presentation are also found there. Brief acknowledgement to co-authors and funders, plug Twitter and invite conversation over email.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22</a:t>
            </a:fld>
            <a:endParaRPr lang="en-US" noProof="0" dirty="0"/>
          </a:p>
        </p:txBody>
      </p:sp>
    </p:spTree>
    <p:extLst>
      <p:ext uri="{BB962C8B-B14F-4D97-AF65-F5344CB8AC3E}">
        <p14:creationId xmlns:p14="http://schemas.microsoft.com/office/powerpoint/2010/main" val="2174836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23</a:t>
            </a:fld>
            <a:endParaRPr lang="en-US" noProof="0" dirty="0"/>
          </a:p>
        </p:txBody>
      </p:sp>
    </p:spTree>
    <p:extLst>
      <p:ext uri="{BB962C8B-B14F-4D97-AF65-F5344CB8AC3E}">
        <p14:creationId xmlns:p14="http://schemas.microsoft.com/office/powerpoint/2010/main" val="373521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 points: - Data is from national NHS survey of Mental Health in Children &amp; Young People. 1 in 9 had a probable mental health disorder in 2017, up to 1 in 6 in 2020 and 1 in 5 in 2022. Context is therefore of a significantly increased incidence of mental health symptoms in (and after) the COVID-19 pandemic. The time period of this study ends in March 2021; will be interesting to see how things develop in this “post-crisis” phase of the pandemic.</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2189405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further assess the overall state of adolescent mental health before &amp; during the pandemic using data from </a:t>
            </a:r>
            <a:r>
              <a:rPr lang="en-GB" i="1" u="none" dirty="0"/>
              <a:t>Understanding Society</a:t>
            </a:r>
            <a:r>
              <a:rPr lang="en-GB" i="0" u="none" dirty="0"/>
              <a:t>. US uses the Strengths &amp; Difficulties Questionnaire to assess the levels of mental health symptoms. Here are the waves for which US collected adolescent mental health data…</a:t>
            </a:r>
            <a:endParaRPr lang="en-GB" i="1" u="none"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90724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Describe features of graph in painstaking detail (black line is </a:t>
            </a:r>
            <a:r>
              <a:rPr lang="en-GB" u="sng" dirty="0"/>
              <a:t>mean</a:t>
            </a:r>
            <a:r>
              <a:rPr lang="en-GB" dirty="0"/>
              <a:t> SDQ score). Note in particular: July 2020 coincides with relaxing of first wave of restrictions in England (vast majority of UK population); November 2020 coincides with introduction of second lockdown in England. These features might explain the worse MH in November cf. July – these data are quite coarse.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296640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COVID-19 pandemic had happened 25 years earlier, young people would have been faced with communicating only via telephone/SMS and maybe email. However, with the advent of instant messaging and social media, many adolescents arguably had a better chance of mitigating the social isolation resulting from lockdown.</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74545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around 1.5 million homes in the UK remain offline, and that means some young people won’t have had access to the digital social platforms that most were using to communicate with their friends.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742001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FIVE MINUTES *** In addition, with the introduction of restrictions on face-to-face interaction, schooling moved mostly online. This not only has the potential to impact education but might also interfere with general social interactions (and in cases where individual MH support is needed, this tends to take place in a schooling context and is therefore also disrupted by students being sent home).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344664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result, we hypothesised that being digitally excluded during lockdown would lead adolescents along a path of worse mental health during the pandemic than those who had access to digital devices would have.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223446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26.sv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28.sv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34.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4.sv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35.svg"/><Relationship Id="rId9" Type="http://schemas.openxmlformats.org/officeDocument/2006/relationships/image" Target="../media/image19.png"/><Relationship Id="rId1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jpeg"/><Relationship Id="rId7"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2.png"/><Relationship Id="rId4" Type="http://schemas.openxmlformats.org/officeDocument/2006/relationships/image" Target="../media/image49.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187116" y="3871681"/>
            <a:ext cx="10668889" cy="1243584"/>
          </a:xfrm>
        </p:spPr>
        <p:txBody>
          <a:bodyPr/>
          <a:lstStyle/>
          <a:p>
            <a:pPr algn="r" defTabSz="944563">
              <a:tabLst>
                <a:tab pos="8164513" algn="r"/>
              </a:tabLst>
            </a:pPr>
            <a:r>
              <a:rPr lang="en-US" dirty="0">
                <a:solidFill>
                  <a:schemeClr val="bg1"/>
                </a:solidFill>
              </a:rPr>
              <a:t>Digital access </a:t>
            </a:r>
            <a:br>
              <a:rPr lang="en-US" dirty="0">
                <a:solidFill>
                  <a:schemeClr val="bg1"/>
                </a:solidFill>
              </a:rPr>
            </a:br>
            <a:r>
              <a:rPr lang="en-US" dirty="0">
                <a:solidFill>
                  <a:schemeClr val="bg1"/>
                </a:solidFill>
              </a:rPr>
              <a:t>constraints predict </a:t>
            </a:r>
            <a:br>
              <a:rPr lang="en-US" dirty="0">
                <a:solidFill>
                  <a:schemeClr val="bg1"/>
                </a:solidFill>
              </a:rPr>
            </a:br>
            <a:r>
              <a:rPr lang="en-US" dirty="0">
                <a:solidFill>
                  <a:schemeClr val="bg1"/>
                </a:solidFill>
              </a:rPr>
              <a:t>worse mental health</a:t>
            </a:r>
            <a:br>
              <a:rPr lang="en-US" dirty="0">
                <a:solidFill>
                  <a:schemeClr val="bg1"/>
                </a:solidFill>
              </a:rPr>
            </a:br>
            <a:r>
              <a:rPr lang="en-US" dirty="0">
                <a:solidFill>
                  <a:schemeClr val="bg1"/>
                </a:solidFill>
              </a:rPr>
              <a:t>	among adolescents			</a:t>
            </a:r>
            <a:br>
              <a:rPr lang="en-US" dirty="0">
                <a:solidFill>
                  <a:schemeClr val="bg1"/>
                </a:solidFill>
              </a:rPr>
            </a:br>
            <a:r>
              <a:rPr lang="en-US" dirty="0">
                <a:solidFill>
                  <a:schemeClr val="bg1"/>
                </a:solidFill>
              </a:rPr>
              <a:t>	during COVID-19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81264" y="5880493"/>
            <a:ext cx="11374742" cy="868680"/>
          </a:xfrm>
        </p:spPr>
        <p:txBody>
          <a:bodyPr>
            <a:normAutofit/>
          </a:bodyPr>
          <a:lstStyle/>
          <a:p>
            <a:pPr marL="0" indent="0" algn="r">
              <a:buNone/>
            </a:pPr>
            <a:r>
              <a:rPr lang="en-US" b="1" dirty="0"/>
              <a:t>Tom Metherell // </a:t>
            </a:r>
            <a:r>
              <a:rPr lang="en-US" dirty="0"/>
              <a:t>University of Cambridge </a:t>
            </a:r>
            <a:r>
              <a:rPr lang="en-GB" dirty="0"/>
              <a:t>➔</a:t>
            </a:r>
            <a:r>
              <a:rPr lang="en-US" dirty="0"/>
              <a:t> University College London</a:t>
            </a:r>
          </a:p>
          <a:p>
            <a:pPr marL="0" indent="0" algn="r">
              <a:buNone/>
            </a:pPr>
            <a:r>
              <a:rPr lang="en-US" dirty="0"/>
              <a:t>11</a:t>
            </a:r>
            <a:r>
              <a:rPr lang="en-US" baseline="30000" dirty="0"/>
              <a:t>th</a:t>
            </a:r>
            <a:r>
              <a:rPr lang="en-US" dirty="0"/>
              <a:t> July 2023</a:t>
            </a:r>
            <a:endParaRPr lang="en-GB" dirty="0"/>
          </a:p>
        </p:txBody>
      </p:sp>
      <p:pic>
        <p:nvPicPr>
          <p:cNvPr id="4" name="Picture 3" descr="Logo, icon&#10;&#10;Description automatically generated">
            <a:extLst>
              <a:ext uri="{FF2B5EF4-FFF2-40B4-BE49-F238E27FC236}">
                <a16:creationId xmlns:a16="http://schemas.microsoft.com/office/drawing/2014/main" id="{BA5EB7A9-E9DF-4B30-8190-BDD5D3175A4D}"/>
              </a:ext>
            </a:extLst>
          </p:cNvPr>
          <p:cNvPicPr>
            <a:picLocks noChangeAspect="1"/>
          </p:cNvPicPr>
          <p:nvPr/>
        </p:nvPicPr>
        <p:blipFill>
          <a:blip r:embed="rId3"/>
          <a:stretch>
            <a:fillRect/>
          </a:stretch>
        </p:blipFill>
        <p:spPr>
          <a:xfrm>
            <a:off x="2380507" y="6232338"/>
            <a:ext cx="468709" cy="468709"/>
          </a:xfrm>
          <a:prstGeom prst="rect">
            <a:avLst/>
          </a:prstGeom>
        </p:spPr>
      </p:pic>
      <p:sp>
        <p:nvSpPr>
          <p:cNvPr id="5" name="TextBox 4">
            <a:extLst>
              <a:ext uri="{FF2B5EF4-FFF2-40B4-BE49-F238E27FC236}">
                <a16:creationId xmlns:a16="http://schemas.microsoft.com/office/drawing/2014/main" id="{3728DC01-2FC4-47EC-9D1A-90ABE5F9CB5D}"/>
              </a:ext>
            </a:extLst>
          </p:cNvPr>
          <p:cNvSpPr txBox="1"/>
          <p:nvPr/>
        </p:nvSpPr>
        <p:spPr>
          <a:xfrm>
            <a:off x="2849216" y="6282026"/>
            <a:ext cx="2639027" cy="369332"/>
          </a:xfrm>
          <a:prstGeom prst="rect">
            <a:avLst/>
          </a:prstGeom>
          <a:noFill/>
        </p:spPr>
        <p:txBody>
          <a:bodyPr wrap="square" rtlCol="0">
            <a:spAutoFit/>
          </a:bodyPr>
          <a:lstStyle/>
          <a:p>
            <a:r>
              <a:rPr lang="en-GB" dirty="0">
                <a:solidFill>
                  <a:schemeClr val="bg1"/>
                </a:solidFill>
              </a:rPr>
              <a:t>@tom_metherell</a:t>
            </a:r>
          </a:p>
        </p:txBody>
      </p:sp>
      <p:pic>
        <p:nvPicPr>
          <p:cNvPr id="6" name="Picture 5" descr="Icon&#10;&#10;Description automatically generated">
            <a:extLst>
              <a:ext uri="{FF2B5EF4-FFF2-40B4-BE49-F238E27FC236}">
                <a16:creationId xmlns:a16="http://schemas.microsoft.com/office/drawing/2014/main" id="{D3AD4BD3-A79A-4B72-A77E-C3E9A2B91E17}"/>
              </a:ext>
            </a:extLst>
          </p:cNvPr>
          <p:cNvPicPr>
            <a:picLocks noChangeAspect="1"/>
          </p:cNvPicPr>
          <p:nvPr/>
        </p:nvPicPr>
        <p:blipFill>
          <a:blip r:embed="rId4"/>
          <a:stretch>
            <a:fillRect/>
          </a:stretch>
        </p:blipFill>
        <p:spPr>
          <a:xfrm>
            <a:off x="4748459" y="6232338"/>
            <a:ext cx="468000" cy="468000"/>
          </a:xfrm>
          <a:prstGeom prst="rect">
            <a:avLst/>
          </a:prstGeom>
        </p:spPr>
      </p:pic>
      <p:sp>
        <p:nvSpPr>
          <p:cNvPr id="7" name="TextBox 6">
            <a:extLst>
              <a:ext uri="{FF2B5EF4-FFF2-40B4-BE49-F238E27FC236}">
                <a16:creationId xmlns:a16="http://schemas.microsoft.com/office/drawing/2014/main" id="{24562EAC-316E-4328-9871-6CBD4501D619}"/>
              </a:ext>
            </a:extLst>
          </p:cNvPr>
          <p:cNvSpPr txBox="1"/>
          <p:nvPr/>
        </p:nvSpPr>
        <p:spPr>
          <a:xfrm>
            <a:off x="5300014" y="6282026"/>
            <a:ext cx="3286889" cy="369332"/>
          </a:xfrm>
          <a:prstGeom prst="rect">
            <a:avLst/>
          </a:prstGeom>
          <a:noFill/>
        </p:spPr>
        <p:txBody>
          <a:bodyPr wrap="square" rtlCol="0">
            <a:spAutoFit/>
          </a:bodyPr>
          <a:lstStyle/>
          <a:p>
            <a:r>
              <a:rPr lang="en-GB" dirty="0">
                <a:solidFill>
                  <a:schemeClr val="bg1"/>
                </a:solidFill>
              </a:rPr>
              <a:t>thomas.metherell.22@ucl.ac.uk</a:t>
            </a:r>
          </a:p>
        </p:txBody>
      </p:sp>
      <p:pic>
        <p:nvPicPr>
          <p:cNvPr id="9" name="Picture 8">
            <a:extLst>
              <a:ext uri="{FF2B5EF4-FFF2-40B4-BE49-F238E27FC236}">
                <a16:creationId xmlns:a16="http://schemas.microsoft.com/office/drawing/2014/main" id="{E69179F8-7492-4C85-9721-E6CF630BF3CE}"/>
              </a:ext>
            </a:extLst>
          </p:cNvPr>
          <p:cNvPicPr>
            <a:picLocks noChangeAspect="1"/>
          </p:cNvPicPr>
          <p:nvPr/>
        </p:nvPicPr>
        <p:blipFill>
          <a:blip r:embed="rId5"/>
          <a:stretch>
            <a:fillRect/>
          </a:stretch>
        </p:blipFill>
        <p:spPr>
          <a:xfrm>
            <a:off x="9825076" y="3478009"/>
            <a:ext cx="2030929" cy="2030929"/>
          </a:xfrm>
          <a:prstGeom prst="rect">
            <a:avLst/>
          </a:prstGeom>
        </p:spPr>
      </p:pic>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7C8C37-0FAC-42FB-B253-47B9C5275587}"/>
              </a:ext>
            </a:extLst>
          </p:cNvPr>
          <p:cNvSpPr>
            <a:spLocks noGrp="1"/>
          </p:cNvSpPr>
          <p:nvPr>
            <p:ph type="title"/>
          </p:nvPr>
        </p:nvSpPr>
        <p:spPr/>
        <p:txBody>
          <a:bodyPr/>
          <a:lstStyle/>
          <a:p>
            <a:r>
              <a:rPr lang="en-GB" dirty="0"/>
              <a:t>Digital access measures</a:t>
            </a:r>
          </a:p>
        </p:txBody>
      </p:sp>
      <p:sp>
        <p:nvSpPr>
          <p:cNvPr id="4" name="Slide Number Placeholder 3">
            <a:extLst>
              <a:ext uri="{FF2B5EF4-FFF2-40B4-BE49-F238E27FC236}">
                <a16:creationId xmlns:a16="http://schemas.microsoft.com/office/drawing/2014/main" id="{B311E716-AC2D-4A2A-B18C-BA758712980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9" name="Text Placeholder 8">
            <a:extLst>
              <a:ext uri="{FF2B5EF4-FFF2-40B4-BE49-F238E27FC236}">
                <a16:creationId xmlns:a16="http://schemas.microsoft.com/office/drawing/2014/main" id="{0205025E-38C5-4DED-99DA-8DF699AC53D6}"/>
              </a:ext>
            </a:extLst>
          </p:cNvPr>
          <p:cNvSpPr>
            <a:spLocks noGrp="1"/>
          </p:cNvSpPr>
          <p:nvPr>
            <p:ph type="body" idx="1"/>
          </p:nvPr>
        </p:nvSpPr>
        <p:spPr>
          <a:xfrm>
            <a:off x="444500" y="1681162"/>
            <a:ext cx="5157787" cy="1491245"/>
          </a:xfrm>
        </p:spPr>
        <p:txBody>
          <a:bodyPr>
            <a:normAutofit/>
          </a:bodyPr>
          <a:lstStyle/>
          <a:p>
            <a:r>
              <a:rPr lang="en-GB" sz="3600" dirty="0"/>
              <a:t>Having access to a computer</a:t>
            </a:r>
          </a:p>
        </p:txBody>
      </p:sp>
      <p:sp>
        <p:nvSpPr>
          <p:cNvPr id="11" name="Text Placeholder 10">
            <a:extLst>
              <a:ext uri="{FF2B5EF4-FFF2-40B4-BE49-F238E27FC236}">
                <a16:creationId xmlns:a16="http://schemas.microsoft.com/office/drawing/2014/main" id="{5DF5935D-4C9E-44F6-A412-5A5CBC4059D7}"/>
              </a:ext>
            </a:extLst>
          </p:cNvPr>
          <p:cNvSpPr>
            <a:spLocks noGrp="1"/>
          </p:cNvSpPr>
          <p:nvPr>
            <p:ph type="body" sz="quarter" idx="3"/>
          </p:nvPr>
        </p:nvSpPr>
        <p:spPr>
          <a:xfrm>
            <a:off x="6500812" y="1681162"/>
            <a:ext cx="5157788" cy="1491245"/>
          </a:xfrm>
        </p:spPr>
        <p:txBody>
          <a:bodyPr>
            <a:normAutofit/>
          </a:bodyPr>
          <a:lstStyle/>
          <a:p>
            <a:r>
              <a:rPr lang="en-GB" sz="3600" dirty="0"/>
              <a:t>Having access to a good internet connection</a:t>
            </a:r>
          </a:p>
        </p:txBody>
      </p:sp>
      <p:pic>
        <p:nvPicPr>
          <p:cNvPr id="14" name="Content Placeholder 13" descr="Computer">
            <a:extLst>
              <a:ext uri="{FF2B5EF4-FFF2-40B4-BE49-F238E27FC236}">
                <a16:creationId xmlns:a16="http://schemas.microsoft.com/office/drawing/2014/main" id="{00FCD60D-45F6-47FF-8204-286163BF858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1651931" y="2975907"/>
            <a:ext cx="2742924" cy="2742924"/>
          </a:xfrm>
        </p:spPr>
      </p:pic>
      <p:pic>
        <p:nvPicPr>
          <p:cNvPr id="16" name="Content Placeholder 15" descr="Wireless router">
            <a:extLst>
              <a:ext uri="{FF2B5EF4-FFF2-40B4-BE49-F238E27FC236}">
                <a16:creationId xmlns:a16="http://schemas.microsoft.com/office/drawing/2014/main" id="{C629416E-BDA4-4A2F-9D11-B940FE0237BC}"/>
              </a:ext>
            </a:extLst>
          </p:cNvPr>
          <p:cNvPicPr>
            <a:picLocks noGrp="1" noChangeAspect="1"/>
          </p:cNvPicPr>
          <p:nvPr>
            <p:ph sz="quarter" idx="4"/>
          </p:nvPr>
        </p:nvPicPr>
        <p:blipFill>
          <a:blip r:embed="rId5">
            <a:extLst>
              <a:ext uri="{96DAC541-7B7A-43D3-8B79-37D633B846F1}">
                <asvg:svgBlip xmlns:asvg="http://schemas.microsoft.com/office/drawing/2016/SVG/main" r:embed="rId6"/>
              </a:ext>
            </a:extLst>
          </a:blip>
          <a:stretch>
            <a:fillRect/>
          </a:stretch>
        </p:blipFill>
        <p:spPr>
          <a:xfrm>
            <a:off x="7708106" y="2975631"/>
            <a:ext cx="2743200" cy="2743200"/>
          </a:xfrm>
        </p:spPr>
      </p:pic>
    </p:spTree>
    <p:extLst>
      <p:ext uri="{BB962C8B-B14F-4D97-AF65-F5344CB8AC3E}">
        <p14:creationId xmlns:p14="http://schemas.microsoft.com/office/powerpoint/2010/main" val="367013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D289-2CAD-459A-8F5D-24A181F9AB45}"/>
              </a:ext>
            </a:extLst>
          </p:cNvPr>
          <p:cNvSpPr>
            <a:spLocks noGrp="1"/>
          </p:cNvSpPr>
          <p:nvPr>
            <p:ph type="title"/>
          </p:nvPr>
        </p:nvSpPr>
        <p:spPr/>
        <p:txBody>
          <a:bodyPr/>
          <a:lstStyle/>
          <a:p>
            <a:r>
              <a:rPr lang="en-GB" dirty="0"/>
              <a:t>Cross-sectional data</a:t>
            </a:r>
          </a:p>
        </p:txBody>
      </p:sp>
      <p:sp>
        <p:nvSpPr>
          <p:cNvPr id="3" name="Slide Number Placeholder 2">
            <a:extLst>
              <a:ext uri="{FF2B5EF4-FFF2-40B4-BE49-F238E27FC236}">
                <a16:creationId xmlns:a16="http://schemas.microsoft.com/office/drawing/2014/main" id="{6DCDC9D9-B3B0-4C08-8466-22FA46F09CE5}"/>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8" name="Picture 2">
            <a:extLst>
              <a:ext uri="{FF2B5EF4-FFF2-40B4-BE49-F238E27FC236}">
                <a16:creationId xmlns:a16="http://schemas.microsoft.com/office/drawing/2014/main" id="{1EDC186B-2657-4687-997A-F4ACFB781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88" y="2250082"/>
            <a:ext cx="5260410" cy="37574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CF8077E-BCA5-472E-ADDC-C9F3625B1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801" y="2250082"/>
            <a:ext cx="5260410" cy="37574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BC6F2B-C4CB-4301-91BA-EEC45A7E37A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pic>
        <p:nvPicPr>
          <p:cNvPr id="11" name="Content Placeholder 13" descr="Computer">
            <a:extLst>
              <a:ext uri="{FF2B5EF4-FFF2-40B4-BE49-F238E27FC236}">
                <a16:creationId xmlns:a16="http://schemas.microsoft.com/office/drawing/2014/main" id="{1B28E6D5-0B58-4562-8EF0-23197387A81E}"/>
              </a:ext>
            </a:extLst>
          </p:cNvPr>
          <p:cNvPicPr>
            <a:picLocks noGrp="1" noChangeAspect="1"/>
          </p:cNvPicPr>
          <p:nvPr>
            <p:ph sz="half" idx="2"/>
          </p:nvPr>
        </p:nvPicPr>
        <p:blipFill>
          <a:blip r:embed="rId5">
            <a:extLst>
              <a:ext uri="{96DAC541-7B7A-43D3-8B79-37D633B846F1}">
                <asvg:svgBlip xmlns:asvg="http://schemas.microsoft.com/office/drawing/2016/SVG/main" r:embed="rId6"/>
              </a:ext>
            </a:extLst>
          </a:blip>
          <a:stretch>
            <a:fillRect/>
          </a:stretch>
        </p:blipFill>
        <p:spPr>
          <a:xfrm>
            <a:off x="393188" y="1259075"/>
            <a:ext cx="1081938" cy="1081938"/>
          </a:xfrm>
        </p:spPr>
      </p:pic>
      <p:pic>
        <p:nvPicPr>
          <p:cNvPr id="12" name="Content Placeholder 15" descr="Wireless router">
            <a:extLst>
              <a:ext uri="{FF2B5EF4-FFF2-40B4-BE49-F238E27FC236}">
                <a16:creationId xmlns:a16="http://schemas.microsoft.com/office/drawing/2014/main" id="{78517746-3FCC-46D3-B6FA-170EE6BE524A}"/>
              </a:ext>
            </a:extLst>
          </p:cNvPr>
          <p:cNvPicPr>
            <a:picLocks noGrp="1" noChangeAspect="1"/>
          </p:cNvPicPr>
          <p:nvPr>
            <p:ph sz="quarter" idx="4"/>
          </p:nvPr>
        </p:nvPicPr>
        <p:blipFill>
          <a:blip r:embed="rId7">
            <a:extLst>
              <a:ext uri="{96DAC541-7B7A-43D3-8B79-37D633B846F1}">
                <asvg:svgBlip xmlns:asvg="http://schemas.microsoft.com/office/drawing/2016/SVG/main" r:embed="rId8"/>
              </a:ext>
            </a:extLst>
          </a:blip>
          <a:stretch>
            <a:fillRect/>
          </a:stretch>
        </p:blipFill>
        <p:spPr>
          <a:xfrm>
            <a:off x="6449363" y="1258799"/>
            <a:ext cx="1082047" cy="1082047"/>
          </a:xfrm>
        </p:spPr>
      </p:pic>
    </p:spTree>
    <p:extLst>
      <p:ext uri="{BB962C8B-B14F-4D97-AF65-F5344CB8AC3E}">
        <p14:creationId xmlns:p14="http://schemas.microsoft.com/office/powerpoint/2010/main" val="330622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A411D3-513B-4B46-B4BC-B116CB89F136}"/>
              </a:ext>
            </a:extLst>
          </p:cNvPr>
          <p:cNvSpPr>
            <a:spLocks noGrp="1"/>
          </p:cNvSpPr>
          <p:nvPr>
            <p:ph type="title"/>
          </p:nvPr>
        </p:nvSpPr>
        <p:spPr/>
        <p:txBody>
          <a:bodyPr>
            <a:normAutofit fontScale="90000"/>
          </a:bodyPr>
          <a:lstStyle/>
          <a:p>
            <a:r>
              <a:rPr lang="en-GB" dirty="0"/>
              <a:t>Step 1: establish </a:t>
            </a:r>
            <a:br>
              <a:rPr lang="en-GB" dirty="0"/>
            </a:br>
            <a:r>
              <a:rPr lang="en-GB" dirty="0"/>
              <a:t>general form of mental health trajectories</a:t>
            </a:r>
          </a:p>
        </p:txBody>
      </p:sp>
      <p:sp>
        <p:nvSpPr>
          <p:cNvPr id="3" name="Slide Number Placeholder 2">
            <a:extLst>
              <a:ext uri="{FF2B5EF4-FFF2-40B4-BE49-F238E27FC236}">
                <a16:creationId xmlns:a16="http://schemas.microsoft.com/office/drawing/2014/main" id="{D9512705-DF65-4594-83B0-E7A91C281544}"/>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76802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58F073-76BD-46EA-A842-2E18E02FEBC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5" name="Picture 4">
            <a:extLst>
              <a:ext uri="{FF2B5EF4-FFF2-40B4-BE49-F238E27FC236}">
                <a16:creationId xmlns:a16="http://schemas.microsoft.com/office/drawing/2014/main" id="{E0BC017C-550E-4121-8258-43B8A9C65770}"/>
              </a:ext>
            </a:extLst>
          </p:cNvPr>
          <p:cNvPicPr>
            <a:picLocks noChangeAspect="1"/>
          </p:cNvPicPr>
          <p:nvPr/>
        </p:nvPicPr>
        <p:blipFill>
          <a:blip r:embed="rId3"/>
          <a:srcRect/>
          <a:stretch/>
        </p:blipFill>
        <p:spPr>
          <a:xfrm>
            <a:off x="1900633" y="232266"/>
            <a:ext cx="8390734" cy="5989385"/>
          </a:xfrm>
          <a:prstGeom prst="rect">
            <a:avLst/>
          </a:prstGeom>
        </p:spPr>
      </p:pic>
      <p:sp>
        <p:nvSpPr>
          <p:cNvPr id="6" name="TextBox 5">
            <a:extLst>
              <a:ext uri="{FF2B5EF4-FFF2-40B4-BE49-F238E27FC236}">
                <a16:creationId xmlns:a16="http://schemas.microsoft.com/office/drawing/2014/main" id="{F1C3643F-506E-4B2F-8867-DE118BEBB820}"/>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69102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A411D3-513B-4B46-B4BC-B116CB89F136}"/>
              </a:ext>
            </a:extLst>
          </p:cNvPr>
          <p:cNvSpPr>
            <a:spLocks noGrp="1"/>
          </p:cNvSpPr>
          <p:nvPr>
            <p:ph type="title"/>
          </p:nvPr>
        </p:nvSpPr>
        <p:spPr>
          <a:xfrm>
            <a:off x="832104" y="5341777"/>
            <a:ext cx="7781544" cy="859055"/>
          </a:xfrm>
        </p:spPr>
        <p:txBody>
          <a:bodyPr>
            <a:normAutofit fontScale="90000"/>
          </a:bodyPr>
          <a:lstStyle/>
          <a:p>
            <a:r>
              <a:rPr lang="en-GB" dirty="0"/>
              <a:t>Step 2: does </a:t>
            </a:r>
            <a:br>
              <a:rPr lang="en-GB" dirty="0"/>
            </a:br>
            <a:r>
              <a:rPr lang="en-GB" dirty="0"/>
              <a:t>allowing parameters</a:t>
            </a:r>
            <a:br>
              <a:rPr lang="en-GB" dirty="0"/>
            </a:br>
            <a:r>
              <a:rPr lang="en-GB" dirty="0"/>
              <a:t>to differ between </a:t>
            </a:r>
            <a:br>
              <a:rPr lang="en-GB" dirty="0"/>
            </a:br>
            <a:r>
              <a:rPr lang="en-GB" dirty="0"/>
              <a:t>groups make model </a:t>
            </a:r>
            <a:br>
              <a:rPr lang="en-GB" dirty="0"/>
            </a:br>
            <a:r>
              <a:rPr lang="en-GB" dirty="0"/>
              <a:t>fit significantly better?</a:t>
            </a:r>
          </a:p>
        </p:txBody>
      </p:sp>
      <p:sp>
        <p:nvSpPr>
          <p:cNvPr id="3" name="Slide Number Placeholder 2">
            <a:extLst>
              <a:ext uri="{FF2B5EF4-FFF2-40B4-BE49-F238E27FC236}">
                <a16:creationId xmlns:a16="http://schemas.microsoft.com/office/drawing/2014/main" id="{D9512705-DF65-4594-83B0-E7A91C281544}"/>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35299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ECE61F1-D6D0-4528-94D8-4DFEB22776E7}"/>
              </a:ext>
            </a:extLst>
          </p:cNvPr>
          <p:cNvGrpSpPr/>
          <p:nvPr/>
        </p:nvGrpSpPr>
        <p:grpSpPr>
          <a:xfrm>
            <a:off x="398831" y="714600"/>
            <a:ext cx="4698000" cy="5428800"/>
            <a:chOff x="218566" y="794968"/>
            <a:chExt cx="4698000" cy="5428800"/>
          </a:xfrm>
        </p:grpSpPr>
        <p:sp>
          <p:nvSpPr>
            <p:cNvPr id="7" name="Rectangle 6">
              <a:extLst>
                <a:ext uri="{FF2B5EF4-FFF2-40B4-BE49-F238E27FC236}">
                  <a16:creationId xmlns:a16="http://schemas.microsoft.com/office/drawing/2014/main" id="{A04CA046-ED99-48C6-B3C4-98EE6C840B5F}"/>
                </a:ext>
              </a:extLst>
            </p:cNvPr>
            <p:cNvSpPr/>
            <p:nvPr/>
          </p:nvSpPr>
          <p:spPr>
            <a:xfrm>
              <a:off x="218566" y="794968"/>
              <a:ext cx="46980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006A1E1-A02D-4546-B43F-9E452709409F}"/>
                </a:ext>
              </a:extLst>
            </p:cNvPr>
            <p:cNvPicPr>
              <a:picLocks noChangeAspect="1"/>
            </p:cNvPicPr>
            <p:nvPr/>
          </p:nvPicPr>
          <p:blipFill rotWithShape="1">
            <a:blip r:embed="rId3"/>
            <a:srcRect r="55498"/>
            <a:stretch/>
          </p:blipFill>
          <p:spPr>
            <a:xfrm>
              <a:off x="398831" y="974968"/>
              <a:ext cx="4338137" cy="5068800"/>
            </a:xfrm>
            <a:prstGeom prst="rect">
              <a:avLst/>
            </a:prstGeom>
          </p:spPr>
        </p:pic>
      </p:grpSp>
      <p:sp>
        <p:nvSpPr>
          <p:cNvPr id="4" name="Slide Number Placeholder 3">
            <a:extLst>
              <a:ext uri="{FF2B5EF4-FFF2-40B4-BE49-F238E27FC236}">
                <a16:creationId xmlns:a16="http://schemas.microsoft.com/office/drawing/2014/main" id="{389DA582-628B-4051-BDD3-F1EB2816AD70}"/>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5" name="Content Placeholder 13" descr="Computer">
            <a:extLst>
              <a:ext uri="{FF2B5EF4-FFF2-40B4-BE49-F238E27FC236}">
                <a16:creationId xmlns:a16="http://schemas.microsoft.com/office/drawing/2014/main" id="{C3FECC11-B497-4425-B3E7-472AD70F0A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9" name="TextBox 8">
            <a:extLst>
              <a:ext uri="{FF2B5EF4-FFF2-40B4-BE49-F238E27FC236}">
                <a16:creationId xmlns:a16="http://schemas.microsoft.com/office/drawing/2014/main" id="{92590D4B-EF58-4506-82E0-676B216A15B3}"/>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298555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grpSp>
        <p:nvGrpSpPr>
          <p:cNvPr id="3" name="Group 2">
            <a:extLst>
              <a:ext uri="{FF2B5EF4-FFF2-40B4-BE49-F238E27FC236}">
                <a16:creationId xmlns:a16="http://schemas.microsoft.com/office/drawing/2014/main" id="{351261DA-5B72-4042-8B07-C0AAB7A12638}"/>
              </a:ext>
            </a:extLst>
          </p:cNvPr>
          <p:cNvGrpSpPr/>
          <p:nvPr/>
        </p:nvGrpSpPr>
        <p:grpSpPr>
          <a:xfrm>
            <a:off x="398831" y="714600"/>
            <a:ext cx="10108800" cy="5428800"/>
            <a:chOff x="218566" y="794968"/>
            <a:chExt cx="10108800" cy="5428800"/>
          </a:xfrm>
        </p:grpSpPr>
        <p:sp>
          <p:nvSpPr>
            <p:cNvPr id="4" name="Rectangle 3">
              <a:extLst>
                <a:ext uri="{FF2B5EF4-FFF2-40B4-BE49-F238E27FC236}">
                  <a16:creationId xmlns:a16="http://schemas.microsoft.com/office/drawing/2014/main" id="{865F70B2-BDCD-4933-A460-E4D15215B2DE}"/>
                </a:ext>
              </a:extLst>
            </p:cNvPr>
            <p:cNvSpPr/>
            <p:nvPr/>
          </p:nvSpPr>
          <p:spPr>
            <a:xfrm>
              <a:off x="218566" y="794968"/>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19C9F4E-23B6-45D8-AE0F-123D65E91A3C}"/>
                </a:ext>
              </a:extLst>
            </p:cNvPr>
            <p:cNvPicPr>
              <a:picLocks noChangeAspect="1"/>
            </p:cNvPicPr>
            <p:nvPr/>
          </p:nvPicPr>
          <p:blipFill>
            <a:blip r:embed="rId3"/>
            <a:srcRect/>
            <a:stretch/>
          </p:blipFill>
          <p:spPr>
            <a:xfrm>
              <a:off x="398831" y="974968"/>
              <a:ext cx="9748270" cy="5068800"/>
            </a:xfrm>
            <a:prstGeom prst="rect">
              <a:avLst/>
            </a:prstGeom>
          </p:spPr>
        </p:pic>
      </p:grpSp>
      <p:pic>
        <p:nvPicPr>
          <p:cNvPr id="6" name="Content Placeholder 13" descr="Computer">
            <a:extLst>
              <a:ext uri="{FF2B5EF4-FFF2-40B4-BE49-F238E27FC236}">
                <a16:creationId xmlns:a16="http://schemas.microsoft.com/office/drawing/2014/main" id="{577DEB68-1C92-4373-92C4-8E8927834F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
        <p:nvSpPr>
          <p:cNvPr id="8" name="Rectangle 7">
            <a:extLst>
              <a:ext uri="{FF2B5EF4-FFF2-40B4-BE49-F238E27FC236}">
                <a16:creationId xmlns:a16="http://schemas.microsoft.com/office/drawing/2014/main" id="{06C931EF-B83D-432E-BA95-D0540FFE593E}"/>
              </a:ext>
            </a:extLst>
          </p:cNvPr>
          <p:cNvSpPr/>
          <p:nvPr/>
        </p:nvSpPr>
        <p:spPr>
          <a:xfrm>
            <a:off x="1483567" y="714600"/>
            <a:ext cx="3396343"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A1A2D35-25FF-4F1F-A08D-BEDA60B8AAAB}"/>
              </a:ext>
            </a:extLst>
          </p:cNvPr>
          <p:cNvSpPr/>
          <p:nvPr/>
        </p:nvSpPr>
        <p:spPr>
          <a:xfrm flipV="1">
            <a:off x="1190235" y="5563289"/>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4359362-4A45-4A1B-AD80-FAA6EE001FC6}"/>
              </a:ext>
            </a:extLst>
          </p:cNvPr>
          <p:cNvSpPr/>
          <p:nvPr/>
        </p:nvSpPr>
        <p:spPr>
          <a:xfrm flipV="1">
            <a:off x="532443" y="767296"/>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45E1E5E-342D-4EDC-BD15-248D538851E0}"/>
              </a:ext>
            </a:extLst>
          </p:cNvPr>
          <p:cNvSpPr/>
          <p:nvPr/>
        </p:nvSpPr>
        <p:spPr>
          <a:xfrm>
            <a:off x="1652619" y="999249"/>
            <a:ext cx="3115324" cy="4500388"/>
          </a:xfrm>
          <a:prstGeom prst="rect">
            <a:avLst/>
          </a:prstGeom>
          <a:solidFill>
            <a:srgbClr val="47C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Control covariates:</a:t>
            </a:r>
          </a:p>
          <a:p>
            <a:pPr algn="ctr"/>
            <a:endParaRPr lang="en-GB" sz="2400" dirty="0"/>
          </a:p>
          <a:p>
            <a:pPr marL="285750" indent="-285750" algn="ctr">
              <a:buFont typeface="Arial" panose="020B0604020202020204" pitchFamily="34" charset="0"/>
              <a:buChar char="•"/>
            </a:pPr>
            <a:r>
              <a:rPr lang="en-GB" sz="2400" dirty="0"/>
              <a:t>Sex</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Birth year</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Ethnicity (white / ethnic minority)</a:t>
            </a:r>
          </a:p>
          <a:p>
            <a:pPr marL="285750" indent="-285750" algn="ctr">
              <a:buFont typeface="Arial" panose="020B0604020202020204" pitchFamily="34" charset="0"/>
              <a:buChar char="•"/>
            </a:pPr>
            <a:endParaRPr lang="en-GB" sz="2400" dirty="0"/>
          </a:p>
          <a:p>
            <a:pPr marL="285750" indent="-285750" algn="ctr">
              <a:buFont typeface="Arial" panose="020B0604020202020204" pitchFamily="34" charset="0"/>
              <a:buChar char="•"/>
            </a:pPr>
            <a:r>
              <a:rPr lang="en-GB" sz="2400" dirty="0"/>
              <a:t>Mean household income across waves</a:t>
            </a:r>
          </a:p>
        </p:txBody>
      </p:sp>
    </p:spTree>
    <p:extLst>
      <p:ext uri="{BB962C8B-B14F-4D97-AF65-F5344CB8AC3E}">
        <p14:creationId xmlns:p14="http://schemas.microsoft.com/office/powerpoint/2010/main" val="1677822597"/>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grpSp>
        <p:nvGrpSpPr>
          <p:cNvPr id="3" name="Group 2">
            <a:extLst>
              <a:ext uri="{FF2B5EF4-FFF2-40B4-BE49-F238E27FC236}">
                <a16:creationId xmlns:a16="http://schemas.microsoft.com/office/drawing/2014/main" id="{351261DA-5B72-4042-8B07-C0AAB7A12638}"/>
              </a:ext>
            </a:extLst>
          </p:cNvPr>
          <p:cNvGrpSpPr/>
          <p:nvPr/>
        </p:nvGrpSpPr>
        <p:grpSpPr>
          <a:xfrm>
            <a:off x="398831" y="714600"/>
            <a:ext cx="10108800" cy="5428800"/>
            <a:chOff x="218566" y="794968"/>
            <a:chExt cx="10108800" cy="5428800"/>
          </a:xfrm>
        </p:grpSpPr>
        <p:sp>
          <p:nvSpPr>
            <p:cNvPr id="4" name="Rectangle 3">
              <a:extLst>
                <a:ext uri="{FF2B5EF4-FFF2-40B4-BE49-F238E27FC236}">
                  <a16:creationId xmlns:a16="http://schemas.microsoft.com/office/drawing/2014/main" id="{865F70B2-BDCD-4933-A460-E4D15215B2DE}"/>
                </a:ext>
              </a:extLst>
            </p:cNvPr>
            <p:cNvSpPr/>
            <p:nvPr/>
          </p:nvSpPr>
          <p:spPr>
            <a:xfrm>
              <a:off x="218566" y="794968"/>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19C9F4E-23B6-45D8-AE0F-123D65E91A3C}"/>
                </a:ext>
              </a:extLst>
            </p:cNvPr>
            <p:cNvPicPr>
              <a:picLocks noChangeAspect="1"/>
            </p:cNvPicPr>
            <p:nvPr/>
          </p:nvPicPr>
          <p:blipFill>
            <a:blip r:embed="rId3"/>
            <a:srcRect/>
            <a:stretch/>
          </p:blipFill>
          <p:spPr>
            <a:xfrm>
              <a:off x="398831" y="974968"/>
              <a:ext cx="9748270" cy="5068800"/>
            </a:xfrm>
            <a:prstGeom prst="rect">
              <a:avLst/>
            </a:prstGeom>
          </p:spPr>
        </p:pic>
      </p:grpSp>
      <p:pic>
        <p:nvPicPr>
          <p:cNvPr id="6" name="Content Placeholder 13" descr="Computer">
            <a:extLst>
              <a:ext uri="{FF2B5EF4-FFF2-40B4-BE49-F238E27FC236}">
                <a16:creationId xmlns:a16="http://schemas.microsoft.com/office/drawing/2014/main" id="{577DEB68-1C92-4373-92C4-8E8927834F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4431" y="4534121"/>
            <a:ext cx="1081938" cy="1081938"/>
          </a:xfrm>
          <a:prstGeom prst="rect">
            <a:avLst/>
          </a:prstGeom>
        </p:spPr>
      </p:pic>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
        <p:nvSpPr>
          <p:cNvPr id="8" name="Rectangle 7">
            <a:extLst>
              <a:ext uri="{FF2B5EF4-FFF2-40B4-BE49-F238E27FC236}">
                <a16:creationId xmlns:a16="http://schemas.microsoft.com/office/drawing/2014/main" id="{06C931EF-B83D-432E-BA95-D0540FFE593E}"/>
              </a:ext>
            </a:extLst>
          </p:cNvPr>
          <p:cNvSpPr/>
          <p:nvPr/>
        </p:nvSpPr>
        <p:spPr>
          <a:xfrm>
            <a:off x="1483567" y="714600"/>
            <a:ext cx="3396343"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A1A2D35-25FF-4F1F-A08D-BEDA60B8AAAB}"/>
              </a:ext>
            </a:extLst>
          </p:cNvPr>
          <p:cNvSpPr/>
          <p:nvPr/>
        </p:nvSpPr>
        <p:spPr>
          <a:xfrm flipV="1">
            <a:off x="1190235" y="5563289"/>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4359362-4A45-4A1B-AD80-FAA6EE001FC6}"/>
              </a:ext>
            </a:extLst>
          </p:cNvPr>
          <p:cNvSpPr/>
          <p:nvPr/>
        </p:nvSpPr>
        <p:spPr>
          <a:xfrm flipV="1">
            <a:off x="532443" y="767296"/>
            <a:ext cx="406400" cy="400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45E1E5E-342D-4EDC-BD15-248D538851E0}"/>
              </a:ext>
            </a:extLst>
          </p:cNvPr>
          <p:cNvSpPr/>
          <p:nvPr/>
        </p:nvSpPr>
        <p:spPr>
          <a:xfrm>
            <a:off x="1652619" y="999249"/>
            <a:ext cx="3115324" cy="450038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“High” symptoms (≥ 18):</a:t>
            </a:r>
          </a:p>
          <a:p>
            <a:pPr algn="ctr"/>
            <a:r>
              <a:rPr lang="en-GB" sz="5400" dirty="0">
                <a:solidFill>
                  <a:srgbClr val="F9776E"/>
                </a:solidFill>
              </a:rPr>
              <a:t>24%</a:t>
            </a:r>
          </a:p>
          <a:p>
            <a:pPr algn="ctr"/>
            <a:r>
              <a:rPr lang="en-GB" sz="5400" dirty="0">
                <a:solidFill>
                  <a:srgbClr val="00BFC4"/>
                </a:solidFill>
              </a:rPr>
              <a:t>14%</a:t>
            </a:r>
            <a:endParaRPr lang="en-GB" sz="6000" dirty="0">
              <a:solidFill>
                <a:srgbClr val="00BFC4"/>
              </a:solidFill>
            </a:endParaRPr>
          </a:p>
          <a:p>
            <a:pPr algn="ctr"/>
            <a:endParaRPr lang="en-GB" sz="2000" dirty="0">
              <a:solidFill>
                <a:schemeClr val="tx1"/>
              </a:solidFill>
            </a:endParaRPr>
          </a:p>
          <a:p>
            <a:pPr algn="ctr"/>
            <a:r>
              <a:rPr lang="en-GB" sz="2000" dirty="0">
                <a:solidFill>
                  <a:schemeClr val="tx1"/>
                </a:solidFill>
              </a:rPr>
              <a:t>“Very high” (≥ 20)</a:t>
            </a:r>
          </a:p>
          <a:p>
            <a:pPr algn="ctr"/>
            <a:r>
              <a:rPr lang="en-GB" sz="5400" dirty="0">
                <a:solidFill>
                  <a:srgbClr val="F9776E"/>
                </a:solidFill>
              </a:rPr>
              <a:t>16%</a:t>
            </a:r>
          </a:p>
          <a:p>
            <a:pPr algn="ctr"/>
            <a:r>
              <a:rPr lang="en-GB" sz="5400" dirty="0">
                <a:solidFill>
                  <a:srgbClr val="00BFC4"/>
                </a:solidFill>
              </a:rPr>
              <a:t>8%</a:t>
            </a:r>
          </a:p>
        </p:txBody>
      </p:sp>
    </p:spTree>
    <p:extLst>
      <p:ext uri="{BB962C8B-B14F-4D97-AF65-F5344CB8AC3E}">
        <p14:creationId xmlns:p14="http://schemas.microsoft.com/office/powerpoint/2010/main" val="2471897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056DA-1F01-40E1-BFF1-F4A54E679804}"/>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Rectangle 3">
            <a:extLst>
              <a:ext uri="{FF2B5EF4-FFF2-40B4-BE49-F238E27FC236}">
                <a16:creationId xmlns:a16="http://schemas.microsoft.com/office/drawing/2014/main" id="{865F70B2-BDCD-4933-A460-E4D15215B2DE}"/>
              </a:ext>
            </a:extLst>
          </p:cNvPr>
          <p:cNvSpPr/>
          <p:nvPr/>
        </p:nvSpPr>
        <p:spPr>
          <a:xfrm>
            <a:off x="398831" y="714600"/>
            <a:ext cx="10108800" cy="54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EFAE3B7-53AA-46E8-A398-806ADF19D38F}"/>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pic>
        <p:nvPicPr>
          <p:cNvPr id="12" name="Picture 11">
            <a:extLst>
              <a:ext uri="{FF2B5EF4-FFF2-40B4-BE49-F238E27FC236}">
                <a16:creationId xmlns:a16="http://schemas.microsoft.com/office/drawing/2014/main" id="{9A1CE188-CC5B-490B-A8C6-1DB47527A41F}"/>
              </a:ext>
            </a:extLst>
          </p:cNvPr>
          <p:cNvPicPr>
            <a:picLocks noChangeAspect="1"/>
          </p:cNvPicPr>
          <p:nvPr/>
        </p:nvPicPr>
        <p:blipFill>
          <a:blip r:embed="rId3"/>
          <a:srcRect/>
          <a:stretch/>
        </p:blipFill>
        <p:spPr>
          <a:xfrm>
            <a:off x="759363" y="894600"/>
            <a:ext cx="9387735" cy="5068800"/>
          </a:xfrm>
          <a:prstGeom prst="rect">
            <a:avLst/>
          </a:prstGeom>
        </p:spPr>
      </p:pic>
      <p:pic>
        <p:nvPicPr>
          <p:cNvPr id="13" name="Content Placeholder 15" descr="Wireless router">
            <a:extLst>
              <a:ext uri="{FF2B5EF4-FFF2-40B4-BE49-F238E27FC236}">
                <a16:creationId xmlns:a16="http://schemas.microsoft.com/office/drawing/2014/main" id="{40FD5D05-F552-4E3C-B6DF-91B946B91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2769" y="4534121"/>
            <a:ext cx="1083600" cy="1083600"/>
          </a:xfrm>
          <a:prstGeom prst="rect">
            <a:avLst/>
          </a:prstGeom>
        </p:spPr>
      </p:pic>
    </p:spTree>
    <p:extLst>
      <p:ext uri="{BB962C8B-B14F-4D97-AF65-F5344CB8AC3E}">
        <p14:creationId xmlns:p14="http://schemas.microsoft.com/office/powerpoint/2010/main" val="2277636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A3EC4B-300D-44B8-B524-68CF49F2075D}"/>
              </a:ext>
            </a:extLst>
          </p:cNvPr>
          <p:cNvGrpSpPr/>
          <p:nvPr/>
        </p:nvGrpSpPr>
        <p:grpSpPr>
          <a:xfrm>
            <a:off x="8917975" y="1806039"/>
            <a:ext cx="2142000" cy="1874414"/>
            <a:chOff x="8753573" y="3715618"/>
            <a:chExt cx="2142000" cy="1874414"/>
          </a:xfrm>
        </p:grpSpPr>
        <p:sp>
          <p:nvSpPr>
            <p:cNvPr id="5" name="Rectangle 4">
              <a:extLst>
                <a:ext uri="{FF2B5EF4-FFF2-40B4-BE49-F238E27FC236}">
                  <a16:creationId xmlns:a16="http://schemas.microsoft.com/office/drawing/2014/main" id="{F733CB9A-A980-4B42-ADC1-8C991CA8577F}"/>
                </a:ext>
              </a:extLst>
            </p:cNvPr>
            <p:cNvSpPr/>
            <p:nvPr/>
          </p:nvSpPr>
          <p:spPr>
            <a:xfrm>
              <a:off x="8753573" y="3715618"/>
              <a:ext cx="2142000" cy="1874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6">
              <a:extLst>
                <a:ext uri="{FF2B5EF4-FFF2-40B4-BE49-F238E27FC236}">
                  <a16:creationId xmlns:a16="http://schemas.microsoft.com/office/drawing/2014/main" id="{BD0F2B34-05C9-4654-AE12-F62C11F98D90}"/>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753573" y="3717031"/>
              <a:ext cx="2142000" cy="182378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E189FA1C-0BA4-409F-B5A2-B91B5EB2D745}"/>
                </a:ext>
              </a:extLst>
            </p:cNvPr>
            <p:cNvCxnSpPr>
              <a:cxnSpLocks/>
            </p:cNvCxnSpPr>
            <p:nvPr/>
          </p:nvCxnSpPr>
          <p:spPr>
            <a:xfrm flipV="1">
              <a:off x="9708445" y="4154311"/>
              <a:ext cx="0" cy="790222"/>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8F92A93A-97C4-4868-9DA0-55D8DB69DF58}"/>
              </a:ext>
            </a:extLst>
          </p:cNvPr>
          <p:cNvSpPr>
            <a:spLocks noGrp="1"/>
          </p:cNvSpPr>
          <p:nvPr>
            <p:ph type="title"/>
          </p:nvPr>
        </p:nvSpPr>
        <p:spPr/>
        <p:txBody>
          <a:bodyPr/>
          <a:lstStyle/>
          <a:p>
            <a:r>
              <a:rPr lang="en-GB" dirty="0"/>
              <a:t>Discussion: COVID-19 pandemic for adolescents</a:t>
            </a:r>
          </a:p>
        </p:txBody>
      </p:sp>
      <p:sp>
        <p:nvSpPr>
          <p:cNvPr id="4" name="Text Placeholder 3">
            <a:extLst>
              <a:ext uri="{FF2B5EF4-FFF2-40B4-BE49-F238E27FC236}">
                <a16:creationId xmlns:a16="http://schemas.microsoft.com/office/drawing/2014/main" id="{3B2555F9-96D0-48BA-944A-72192F537D1B}"/>
              </a:ext>
            </a:extLst>
          </p:cNvPr>
          <p:cNvSpPr>
            <a:spLocks noGrp="1"/>
          </p:cNvSpPr>
          <p:nvPr>
            <p:ph type="body" sz="quarter" idx="18"/>
          </p:nvPr>
        </p:nvSpPr>
        <p:spPr/>
        <p:txBody>
          <a:bodyPr/>
          <a:lstStyle/>
          <a:p>
            <a:pPr algn="ctr"/>
            <a:r>
              <a:rPr lang="en-GB" sz="3100" dirty="0"/>
              <a:t>Social restrictions</a:t>
            </a:r>
          </a:p>
        </p:txBody>
      </p:sp>
      <p:sp>
        <p:nvSpPr>
          <p:cNvPr id="2" name="Slide Number Placeholder 1">
            <a:extLst>
              <a:ext uri="{FF2B5EF4-FFF2-40B4-BE49-F238E27FC236}">
                <a16:creationId xmlns:a16="http://schemas.microsoft.com/office/drawing/2014/main" id="{24069560-0007-46FA-AD2E-7BF6221BB175}"/>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6" name="Text Placeholder 5">
            <a:extLst>
              <a:ext uri="{FF2B5EF4-FFF2-40B4-BE49-F238E27FC236}">
                <a16:creationId xmlns:a16="http://schemas.microsoft.com/office/drawing/2014/main" id="{296CD543-6A87-400D-B937-14793F6F2A76}"/>
              </a:ext>
            </a:extLst>
          </p:cNvPr>
          <p:cNvSpPr>
            <a:spLocks noGrp="1"/>
          </p:cNvSpPr>
          <p:nvPr>
            <p:ph type="body" sz="quarter" idx="20"/>
          </p:nvPr>
        </p:nvSpPr>
        <p:spPr/>
        <p:txBody>
          <a:bodyPr/>
          <a:lstStyle/>
          <a:p>
            <a:pPr algn="ctr"/>
            <a:r>
              <a:rPr lang="en-GB" sz="3100" dirty="0"/>
              <a:t>Online schooling</a:t>
            </a:r>
          </a:p>
        </p:txBody>
      </p:sp>
      <p:sp>
        <p:nvSpPr>
          <p:cNvPr id="7" name="Text Placeholder 6">
            <a:extLst>
              <a:ext uri="{FF2B5EF4-FFF2-40B4-BE49-F238E27FC236}">
                <a16:creationId xmlns:a16="http://schemas.microsoft.com/office/drawing/2014/main" id="{71F51B40-DA1E-4AA7-9A5F-A78E55F27B51}"/>
              </a:ext>
            </a:extLst>
          </p:cNvPr>
          <p:cNvSpPr>
            <a:spLocks noGrp="1"/>
          </p:cNvSpPr>
          <p:nvPr>
            <p:ph type="body" sz="quarter" idx="21"/>
          </p:nvPr>
        </p:nvSpPr>
        <p:spPr/>
        <p:txBody>
          <a:bodyPr/>
          <a:lstStyle/>
          <a:p>
            <a:pPr algn="ctr"/>
            <a:r>
              <a:rPr lang="en-GB" sz="3100" dirty="0"/>
              <a:t>Mental health consequences for digitally excluded(?)</a:t>
            </a:r>
          </a:p>
        </p:txBody>
      </p:sp>
      <p:pic>
        <p:nvPicPr>
          <p:cNvPr id="18" name="Graphic 17" descr="Dance">
            <a:extLst>
              <a:ext uri="{FF2B5EF4-FFF2-40B4-BE49-F238E27FC236}">
                <a16:creationId xmlns:a16="http://schemas.microsoft.com/office/drawing/2014/main" id="{BD948527-88C1-4ADF-BF80-446DB82E19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184" y="1672246"/>
            <a:ext cx="2143125" cy="2143125"/>
          </a:xfrm>
          <a:prstGeom prst="rect">
            <a:avLst/>
          </a:prstGeom>
        </p:spPr>
      </p:pic>
      <p:cxnSp>
        <p:nvCxnSpPr>
          <p:cNvPr id="9" name="Straight Connector 8">
            <a:extLst>
              <a:ext uri="{FF2B5EF4-FFF2-40B4-BE49-F238E27FC236}">
                <a16:creationId xmlns:a16="http://schemas.microsoft.com/office/drawing/2014/main" id="{5B5EFC1C-718C-4267-964C-19B2B1DE6075}"/>
              </a:ext>
            </a:extLst>
          </p:cNvPr>
          <p:cNvCxnSpPr/>
          <p:nvPr/>
        </p:nvCxnSpPr>
        <p:spPr>
          <a:xfrm flipV="1">
            <a:off x="1118309" y="1672246"/>
            <a:ext cx="2142000" cy="21420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2" name="Graphic 21" descr="Add">
            <a:extLst>
              <a:ext uri="{FF2B5EF4-FFF2-40B4-BE49-F238E27FC236}">
                <a16:creationId xmlns:a16="http://schemas.microsoft.com/office/drawing/2014/main" id="{49F14434-730B-4FC9-ACE1-1B1A1BBAF2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2584" y="2286046"/>
            <a:ext cx="914400" cy="914400"/>
          </a:xfrm>
          <a:prstGeom prst="rect">
            <a:avLst/>
          </a:prstGeom>
        </p:spPr>
      </p:pic>
      <p:pic>
        <p:nvPicPr>
          <p:cNvPr id="24" name="Graphic 23" descr="Arrow Slight curve">
            <a:extLst>
              <a:ext uri="{FF2B5EF4-FFF2-40B4-BE49-F238E27FC236}">
                <a16:creationId xmlns:a16="http://schemas.microsoft.com/office/drawing/2014/main" id="{9A653E6A-5A9E-4AA4-BF5F-AB63D57CC9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84659" y="2292508"/>
            <a:ext cx="914400" cy="914400"/>
          </a:xfrm>
          <a:prstGeom prst="rect">
            <a:avLst/>
          </a:prstGeom>
        </p:spPr>
      </p:pic>
      <p:sp>
        <p:nvSpPr>
          <p:cNvPr id="25" name="TextBox 24">
            <a:extLst>
              <a:ext uri="{FF2B5EF4-FFF2-40B4-BE49-F238E27FC236}">
                <a16:creationId xmlns:a16="http://schemas.microsoft.com/office/drawing/2014/main" id="{5CFC0822-1A41-4766-876B-AE1E9633EA92}"/>
              </a:ext>
            </a:extLst>
          </p:cNvPr>
          <p:cNvSpPr txBox="1"/>
          <p:nvPr/>
        </p:nvSpPr>
        <p:spPr>
          <a:xfrm>
            <a:off x="5593080" y="6309165"/>
            <a:ext cx="5086954" cy="400110"/>
          </a:xfrm>
          <a:prstGeom prst="rect">
            <a:avLst/>
          </a:prstGeom>
          <a:noFill/>
        </p:spPr>
        <p:txBody>
          <a:bodyPr wrap="square" rtlCol="0">
            <a:spAutoFit/>
          </a:bodyPr>
          <a:lstStyle/>
          <a:p>
            <a:pPr algn="r"/>
            <a:r>
              <a:rPr lang="en-GB" sz="2000" i="1" dirty="0">
                <a:solidFill>
                  <a:schemeClr val="bg1"/>
                </a:solidFill>
              </a:rPr>
              <a:t>Orben et al. (2020); Metherell et al. (2022)</a:t>
            </a:r>
          </a:p>
        </p:txBody>
      </p:sp>
      <p:grpSp>
        <p:nvGrpSpPr>
          <p:cNvPr id="26" name="Group 25">
            <a:extLst>
              <a:ext uri="{FF2B5EF4-FFF2-40B4-BE49-F238E27FC236}">
                <a16:creationId xmlns:a16="http://schemas.microsoft.com/office/drawing/2014/main" id="{A59935AF-2AA1-4CA3-9B83-132F871AE285}"/>
              </a:ext>
            </a:extLst>
          </p:cNvPr>
          <p:cNvGrpSpPr/>
          <p:nvPr/>
        </p:nvGrpSpPr>
        <p:grpSpPr>
          <a:xfrm>
            <a:off x="5075400" y="1722646"/>
            <a:ext cx="2041200" cy="2041200"/>
            <a:chOff x="5075400" y="1722646"/>
            <a:chExt cx="2041200" cy="2041200"/>
          </a:xfrm>
        </p:grpSpPr>
        <p:pic>
          <p:nvPicPr>
            <p:cNvPr id="23" name="Graphic 22" descr="Monitor">
              <a:extLst>
                <a:ext uri="{FF2B5EF4-FFF2-40B4-BE49-F238E27FC236}">
                  <a16:creationId xmlns:a16="http://schemas.microsoft.com/office/drawing/2014/main" id="{04C5D7C8-C3B4-4E99-AC61-F5F69DEFF27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75400" y="1722646"/>
              <a:ext cx="2041200" cy="2041200"/>
            </a:xfrm>
            <a:prstGeom prst="rect">
              <a:avLst/>
            </a:prstGeom>
          </p:spPr>
        </p:pic>
        <p:pic>
          <p:nvPicPr>
            <p:cNvPr id="19" name="Graphic 18" descr="Teacher">
              <a:extLst>
                <a:ext uri="{FF2B5EF4-FFF2-40B4-BE49-F238E27FC236}">
                  <a16:creationId xmlns:a16="http://schemas.microsoft.com/office/drawing/2014/main" id="{65A25BE8-F5BA-476C-88C7-C0609F1DDDD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17168" y="2006441"/>
              <a:ext cx="1266803" cy="1266803"/>
            </a:xfrm>
            <a:prstGeom prst="rect">
              <a:avLst/>
            </a:prstGeom>
          </p:spPr>
        </p:pic>
      </p:grpSp>
    </p:spTree>
    <p:extLst>
      <p:ext uri="{BB962C8B-B14F-4D97-AF65-F5344CB8AC3E}">
        <p14:creationId xmlns:p14="http://schemas.microsoft.com/office/powerpoint/2010/main" val="366644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DBAD54-94A6-492C-9809-64B781F36F18}"/>
              </a:ext>
            </a:extLst>
          </p:cNvPr>
          <p:cNvSpPr>
            <a:spLocks noGrp="1"/>
          </p:cNvSpPr>
          <p:nvPr>
            <p:ph type="title"/>
          </p:nvPr>
        </p:nvSpPr>
        <p:spPr/>
        <p:txBody>
          <a:bodyPr/>
          <a:lstStyle/>
          <a:p>
            <a:r>
              <a:rPr lang="en-GB" dirty="0"/>
              <a:t>Outline</a:t>
            </a:r>
          </a:p>
        </p:txBody>
      </p:sp>
      <p:sp>
        <p:nvSpPr>
          <p:cNvPr id="6" name="Picture Placeholder 5">
            <a:extLst>
              <a:ext uri="{FF2B5EF4-FFF2-40B4-BE49-F238E27FC236}">
                <a16:creationId xmlns:a16="http://schemas.microsoft.com/office/drawing/2014/main" id="{68E13995-4D1B-4BF9-A097-C50D71CF80B6}"/>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92778BBA-1F8F-4249-AB83-5C7B1FE2CA18}"/>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300E4072-AD6C-46A9-80A8-5B04F2877597}"/>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436EBE57-F4F2-4FAB-AB8F-DD2D4EB1A6EE}"/>
              </a:ext>
            </a:extLst>
          </p:cNvPr>
          <p:cNvSpPr>
            <a:spLocks noGrp="1"/>
          </p:cNvSpPr>
          <p:nvPr>
            <p:ph type="pic" sz="quarter" idx="16"/>
          </p:nvPr>
        </p:nvSpPr>
        <p:spPr/>
      </p:sp>
      <p:sp>
        <p:nvSpPr>
          <p:cNvPr id="10" name="Picture Placeholder 9">
            <a:extLst>
              <a:ext uri="{FF2B5EF4-FFF2-40B4-BE49-F238E27FC236}">
                <a16:creationId xmlns:a16="http://schemas.microsoft.com/office/drawing/2014/main" id="{4854F2B9-EA17-4556-96BD-69D549DA0BA0}"/>
              </a:ext>
            </a:extLst>
          </p:cNvPr>
          <p:cNvSpPr>
            <a:spLocks noGrp="1"/>
          </p:cNvSpPr>
          <p:nvPr>
            <p:ph type="pic" sz="quarter" idx="17"/>
          </p:nvPr>
        </p:nvSpPr>
        <p:spPr/>
      </p:sp>
      <p:sp>
        <p:nvSpPr>
          <p:cNvPr id="11" name="Text Placeholder 10">
            <a:extLst>
              <a:ext uri="{FF2B5EF4-FFF2-40B4-BE49-F238E27FC236}">
                <a16:creationId xmlns:a16="http://schemas.microsoft.com/office/drawing/2014/main" id="{A5BAACAD-706A-4BDB-81CA-EE87D34B7B1A}"/>
              </a:ext>
            </a:extLst>
          </p:cNvPr>
          <p:cNvSpPr>
            <a:spLocks noGrp="1"/>
          </p:cNvSpPr>
          <p:nvPr>
            <p:ph type="body" sz="quarter" idx="18"/>
          </p:nvPr>
        </p:nvSpPr>
        <p:spPr/>
        <p:txBody>
          <a:bodyPr/>
          <a:lstStyle/>
          <a:p>
            <a:r>
              <a:rPr lang="en-GB" sz="2000" b="1" dirty="0"/>
              <a:t>Overall state of adolescent mental health</a:t>
            </a:r>
          </a:p>
        </p:txBody>
      </p:sp>
      <p:sp>
        <p:nvSpPr>
          <p:cNvPr id="12" name="Text Placeholder 11">
            <a:extLst>
              <a:ext uri="{FF2B5EF4-FFF2-40B4-BE49-F238E27FC236}">
                <a16:creationId xmlns:a16="http://schemas.microsoft.com/office/drawing/2014/main" id="{D6C33E19-31CD-49A8-8639-F99620ED1FDD}"/>
              </a:ext>
            </a:extLst>
          </p:cNvPr>
          <p:cNvSpPr>
            <a:spLocks noGrp="1"/>
          </p:cNvSpPr>
          <p:nvPr>
            <p:ph type="body" sz="quarter" idx="19"/>
          </p:nvPr>
        </p:nvSpPr>
        <p:spPr/>
        <p:txBody>
          <a:bodyPr/>
          <a:lstStyle/>
          <a:p>
            <a:r>
              <a:rPr lang="en-GB" sz="2000" b="1" dirty="0"/>
              <a:t>Changes during COVID-19 pandemic</a:t>
            </a:r>
          </a:p>
        </p:txBody>
      </p:sp>
      <p:sp>
        <p:nvSpPr>
          <p:cNvPr id="13" name="Text Placeholder 12">
            <a:extLst>
              <a:ext uri="{FF2B5EF4-FFF2-40B4-BE49-F238E27FC236}">
                <a16:creationId xmlns:a16="http://schemas.microsoft.com/office/drawing/2014/main" id="{80DCEFC4-1793-4A6F-B2B4-999F15A89EA8}"/>
              </a:ext>
            </a:extLst>
          </p:cNvPr>
          <p:cNvSpPr>
            <a:spLocks noGrp="1"/>
          </p:cNvSpPr>
          <p:nvPr>
            <p:ph type="body" sz="quarter" idx="20"/>
          </p:nvPr>
        </p:nvSpPr>
        <p:spPr/>
        <p:txBody>
          <a:bodyPr/>
          <a:lstStyle/>
          <a:p>
            <a:r>
              <a:rPr lang="en-GB" sz="2000" b="1" dirty="0"/>
              <a:t>Mental health associations of lack of digital access</a:t>
            </a:r>
          </a:p>
        </p:txBody>
      </p:sp>
      <p:sp>
        <p:nvSpPr>
          <p:cNvPr id="14" name="Text Placeholder 13">
            <a:extLst>
              <a:ext uri="{FF2B5EF4-FFF2-40B4-BE49-F238E27FC236}">
                <a16:creationId xmlns:a16="http://schemas.microsoft.com/office/drawing/2014/main" id="{AED31BDE-7CC9-4076-AC4F-01B224FCD50F}"/>
              </a:ext>
            </a:extLst>
          </p:cNvPr>
          <p:cNvSpPr>
            <a:spLocks noGrp="1"/>
          </p:cNvSpPr>
          <p:nvPr>
            <p:ph type="body" sz="quarter" idx="21"/>
          </p:nvPr>
        </p:nvSpPr>
        <p:spPr/>
        <p:txBody>
          <a:bodyPr/>
          <a:lstStyle/>
          <a:p>
            <a:r>
              <a:rPr lang="en-GB" sz="2000" b="1" dirty="0"/>
              <a:t>Discussion of findings</a:t>
            </a:r>
          </a:p>
        </p:txBody>
      </p:sp>
      <p:sp>
        <p:nvSpPr>
          <p:cNvPr id="15" name="Text Placeholder 14">
            <a:extLst>
              <a:ext uri="{FF2B5EF4-FFF2-40B4-BE49-F238E27FC236}">
                <a16:creationId xmlns:a16="http://schemas.microsoft.com/office/drawing/2014/main" id="{E0D72C8C-4A26-4DA7-9247-77E9110D5571}"/>
              </a:ext>
            </a:extLst>
          </p:cNvPr>
          <p:cNvSpPr>
            <a:spLocks noGrp="1"/>
          </p:cNvSpPr>
          <p:nvPr>
            <p:ph type="body" sz="quarter" idx="22"/>
          </p:nvPr>
        </p:nvSpPr>
        <p:spPr/>
        <p:txBody>
          <a:bodyPr/>
          <a:lstStyle/>
          <a:p>
            <a:r>
              <a:rPr lang="en-GB" sz="2000" b="1" dirty="0"/>
              <a:t>Significance in an increasingly digitalised world</a:t>
            </a:r>
          </a:p>
        </p:txBody>
      </p:sp>
      <p:sp>
        <p:nvSpPr>
          <p:cNvPr id="3" name="Slide Number Placeholder 2">
            <a:extLst>
              <a:ext uri="{FF2B5EF4-FFF2-40B4-BE49-F238E27FC236}">
                <a16:creationId xmlns:a16="http://schemas.microsoft.com/office/drawing/2014/main" id="{DFDBF090-DCE7-42C5-97DD-95D5350DC44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16" name="TextBox 15">
            <a:extLst>
              <a:ext uri="{FF2B5EF4-FFF2-40B4-BE49-F238E27FC236}">
                <a16:creationId xmlns:a16="http://schemas.microsoft.com/office/drawing/2014/main" id="{ED61CA90-1E08-4C1F-AFB7-E776982CCC4F}"/>
              </a:ext>
            </a:extLst>
          </p:cNvPr>
          <p:cNvSpPr txBox="1"/>
          <p:nvPr/>
        </p:nvSpPr>
        <p:spPr>
          <a:xfrm>
            <a:off x="1261120" y="2218636"/>
            <a:ext cx="693687" cy="1015663"/>
          </a:xfrm>
          <a:prstGeom prst="rect">
            <a:avLst/>
          </a:prstGeom>
          <a:noFill/>
        </p:spPr>
        <p:txBody>
          <a:bodyPr wrap="square" rtlCol="0">
            <a:spAutoFit/>
          </a:bodyPr>
          <a:lstStyle/>
          <a:p>
            <a:pPr algn="ctr"/>
            <a:r>
              <a:rPr lang="en-GB" sz="6000" dirty="0">
                <a:solidFill>
                  <a:schemeClr val="bg1"/>
                </a:solidFill>
              </a:rPr>
              <a:t>1</a:t>
            </a:r>
          </a:p>
        </p:txBody>
      </p:sp>
      <p:sp>
        <p:nvSpPr>
          <p:cNvPr id="17" name="TextBox 16">
            <a:extLst>
              <a:ext uri="{FF2B5EF4-FFF2-40B4-BE49-F238E27FC236}">
                <a16:creationId xmlns:a16="http://schemas.microsoft.com/office/drawing/2014/main" id="{B33FE1DC-F819-4204-8C0C-CDD7925E3549}"/>
              </a:ext>
            </a:extLst>
          </p:cNvPr>
          <p:cNvSpPr txBox="1"/>
          <p:nvPr/>
        </p:nvSpPr>
        <p:spPr>
          <a:xfrm>
            <a:off x="3505138" y="2218636"/>
            <a:ext cx="693687" cy="1015663"/>
          </a:xfrm>
          <a:prstGeom prst="rect">
            <a:avLst/>
          </a:prstGeom>
          <a:noFill/>
        </p:spPr>
        <p:txBody>
          <a:bodyPr wrap="square" rtlCol="0">
            <a:spAutoFit/>
          </a:bodyPr>
          <a:lstStyle/>
          <a:p>
            <a:pPr algn="ctr"/>
            <a:r>
              <a:rPr lang="en-GB" sz="6000" dirty="0">
                <a:solidFill>
                  <a:schemeClr val="bg1"/>
                </a:solidFill>
              </a:rPr>
              <a:t>2</a:t>
            </a:r>
          </a:p>
        </p:txBody>
      </p:sp>
      <p:sp>
        <p:nvSpPr>
          <p:cNvPr id="19" name="TextBox 18">
            <a:extLst>
              <a:ext uri="{FF2B5EF4-FFF2-40B4-BE49-F238E27FC236}">
                <a16:creationId xmlns:a16="http://schemas.microsoft.com/office/drawing/2014/main" id="{EA571079-27AE-49C0-9FDF-E48A329569C3}"/>
              </a:ext>
            </a:extLst>
          </p:cNvPr>
          <p:cNvSpPr txBox="1"/>
          <p:nvPr/>
        </p:nvSpPr>
        <p:spPr>
          <a:xfrm>
            <a:off x="5749156" y="2218636"/>
            <a:ext cx="693687" cy="1015663"/>
          </a:xfrm>
          <a:prstGeom prst="rect">
            <a:avLst/>
          </a:prstGeom>
          <a:noFill/>
        </p:spPr>
        <p:txBody>
          <a:bodyPr wrap="square" rtlCol="0">
            <a:spAutoFit/>
          </a:bodyPr>
          <a:lstStyle/>
          <a:p>
            <a:pPr algn="ctr"/>
            <a:r>
              <a:rPr lang="en-GB" sz="6000" dirty="0">
                <a:solidFill>
                  <a:schemeClr val="bg1"/>
                </a:solidFill>
              </a:rPr>
              <a:t>3</a:t>
            </a:r>
          </a:p>
        </p:txBody>
      </p:sp>
      <p:sp>
        <p:nvSpPr>
          <p:cNvPr id="20" name="TextBox 19">
            <a:extLst>
              <a:ext uri="{FF2B5EF4-FFF2-40B4-BE49-F238E27FC236}">
                <a16:creationId xmlns:a16="http://schemas.microsoft.com/office/drawing/2014/main" id="{E002723E-DF77-4417-8B19-EA89B63C91A0}"/>
              </a:ext>
            </a:extLst>
          </p:cNvPr>
          <p:cNvSpPr txBox="1"/>
          <p:nvPr/>
        </p:nvSpPr>
        <p:spPr>
          <a:xfrm>
            <a:off x="7993174" y="2218636"/>
            <a:ext cx="693687" cy="1015663"/>
          </a:xfrm>
          <a:prstGeom prst="rect">
            <a:avLst/>
          </a:prstGeom>
          <a:noFill/>
        </p:spPr>
        <p:txBody>
          <a:bodyPr wrap="square" rtlCol="0">
            <a:spAutoFit/>
          </a:bodyPr>
          <a:lstStyle/>
          <a:p>
            <a:pPr algn="ctr"/>
            <a:r>
              <a:rPr lang="en-GB" sz="6000" dirty="0">
                <a:solidFill>
                  <a:schemeClr val="bg1"/>
                </a:solidFill>
              </a:rPr>
              <a:t>4</a:t>
            </a:r>
          </a:p>
        </p:txBody>
      </p:sp>
      <p:sp>
        <p:nvSpPr>
          <p:cNvPr id="21" name="TextBox 20">
            <a:extLst>
              <a:ext uri="{FF2B5EF4-FFF2-40B4-BE49-F238E27FC236}">
                <a16:creationId xmlns:a16="http://schemas.microsoft.com/office/drawing/2014/main" id="{BF032CBD-C72E-4FE6-81A4-C23873440D68}"/>
              </a:ext>
            </a:extLst>
          </p:cNvPr>
          <p:cNvSpPr txBox="1"/>
          <p:nvPr/>
        </p:nvSpPr>
        <p:spPr>
          <a:xfrm>
            <a:off x="10237193" y="2218636"/>
            <a:ext cx="693687" cy="1015663"/>
          </a:xfrm>
          <a:prstGeom prst="rect">
            <a:avLst/>
          </a:prstGeom>
          <a:noFill/>
        </p:spPr>
        <p:txBody>
          <a:bodyPr wrap="square" rtlCol="0">
            <a:spAutoFit/>
          </a:bodyPr>
          <a:lstStyle/>
          <a:p>
            <a:pPr algn="ctr"/>
            <a:r>
              <a:rPr lang="en-GB" sz="6000" dirty="0">
                <a:solidFill>
                  <a:schemeClr val="bg1"/>
                </a:solidFill>
              </a:rPr>
              <a:t>5</a:t>
            </a:r>
          </a:p>
        </p:txBody>
      </p:sp>
    </p:spTree>
    <p:extLst>
      <p:ext uri="{BB962C8B-B14F-4D97-AF65-F5344CB8AC3E}">
        <p14:creationId xmlns:p14="http://schemas.microsoft.com/office/powerpoint/2010/main" val="379885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84E9-D2F6-4498-852E-2512E0EBB08B}"/>
              </a:ext>
            </a:extLst>
          </p:cNvPr>
          <p:cNvSpPr>
            <a:spLocks noGrp="1"/>
          </p:cNvSpPr>
          <p:nvPr>
            <p:ph type="title"/>
          </p:nvPr>
        </p:nvSpPr>
        <p:spPr/>
        <p:txBody>
          <a:bodyPr/>
          <a:lstStyle/>
          <a:p>
            <a:r>
              <a:rPr lang="en-GB" dirty="0"/>
              <a:t>Caveats</a:t>
            </a:r>
          </a:p>
        </p:txBody>
      </p:sp>
      <p:sp>
        <p:nvSpPr>
          <p:cNvPr id="3" name="Text Placeholder 2">
            <a:extLst>
              <a:ext uri="{FF2B5EF4-FFF2-40B4-BE49-F238E27FC236}">
                <a16:creationId xmlns:a16="http://schemas.microsoft.com/office/drawing/2014/main" id="{56FB1B95-92C5-4530-8848-44D5D4EC143F}"/>
              </a:ext>
            </a:extLst>
          </p:cNvPr>
          <p:cNvSpPr>
            <a:spLocks noGrp="1"/>
          </p:cNvSpPr>
          <p:nvPr>
            <p:ph type="body" sz="quarter" idx="18"/>
          </p:nvPr>
        </p:nvSpPr>
        <p:spPr/>
        <p:txBody>
          <a:bodyPr/>
          <a:lstStyle/>
          <a:p>
            <a:pPr algn="ctr"/>
            <a:r>
              <a:rPr lang="en-GB" sz="3200" dirty="0"/>
              <a:t>Limited number of digitally excluded adolescents</a:t>
            </a:r>
          </a:p>
        </p:txBody>
      </p:sp>
      <p:sp>
        <p:nvSpPr>
          <p:cNvPr id="4" name="Slide Number Placeholder 3">
            <a:extLst>
              <a:ext uri="{FF2B5EF4-FFF2-40B4-BE49-F238E27FC236}">
                <a16:creationId xmlns:a16="http://schemas.microsoft.com/office/drawing/2014/main" id="{2507AF82-65B4-4BB2-8E2D-A9CC11FFBEDA}"/>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6" name="Text Placeholder 5">
            <a:extLst>
              <a:ext uri="{FF2B5EF4-FFF2-40B4-BE49-F238E27FC236}">
                <a16:creationId xmlns:a16="http://schemas.microsoft.com/office/drawing/2014/main" id="{A9875B44-7203-4D69-A2B5-C6270A702A53}"/>
              </a:ext>
            </a:extLst>
          </p:cNvPr>
          <p:cNvSpPr>
            <a:spLocks noGrp="1"/>
          </p:cNvSpPr>
          <p:nvPr>
            <p:ph type="body" sz="quarter" idx="20"/>
          </p:nvPr>
        </p:nvSpPr>
        <p:spPr/>
        <p:txBody>
          <a:bodyPr/>
          <a:lstStyle/>
          <a:p>
            <a:pPr algn="ctr"/>
            <a:r>
              <a:rPr lang="en-GB" sz="3200" dirty="0"/>
              <a:t>Unequal spacing of survey waves</a:t>
            </a:r>
          </a:p>
        </p:txBody>
      </p:sp>
      <p:sp>
        <p:nvSpPr>
          <p:cNvPr id="7" name="Text Placeholder 6">
            <a:extLst>
              <a:ext uri="{FF2B5EF4-FFF2-40B4-BE49-F238E27FC236}">
                <a16:creationId xmlns:a16="http://schemas.microsoft.com/office/drawing/2014/main" id="{2A38524D-D800-4C53-8F34-54A1B627CA5D}"/>
              </a:ext>
            </a:extLst>
          </p:cNvPr>
          <p:cNvSpPr>
            <a:spLocks noGrp="1"/>
          </p:cNvSpPr>
          <p:nvPr>
            <p:ph type="body" sz="quarter" idx="21"/>
          </p:nvPr>
        </p:nvSpPr>
        <p:spPr/>
        <p:txBody>
          <a:bodyPr/>
          <a:lstStyle/>
          <a:p>
            <a:pPr algn="ctr"/>
            <a:r>
              <a:rPr lang="en-GB" sz="3200" dirty="0"/>
              <a:t>Could not apply sample weights</a:t>
            </a:r>
          </a:p>
        </p:txBody>
      </p:sp>
      <p:pic>
        <p:nvPicPr>
          <p:cNvPr id="13" name="Graphic 12" descr="Group of women">
            <a:extLst>
              <a:ext uri="{FF2B5EF4-FFF2-40B4-BE49-F238E27FC236}">
                <a16:creationId xmlns:a16="http://schemas.microsoft.com/office/drawing/2014/main" id="{9A878975-8D53-4DCB-9555-00A62060D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7667" y="1753773"/>
            <a:ext cx="2042160" cy="2042160"/>
          </a:xfrm>
          <a:prstGeom prst="rect">
            <a:avLst/>
          </a:prstGeom>
        </p:spPr>
      </p:pic>
      <p:pic>
        <p:nvPicPr>
          <p:cNvPr id="15" name="Graphic 14" descr="Scales of justice">
            <a:extLst>
              <a:ext uri="{FF2B5EF4-FFF2-40B4-BE49-F238E27FC236}">
                <a16:creationId xmlns:a16="http://schemas.microsoft.com/office/drawing/2014/main" id="{09B5F322-C95C-4747-BC5F-AD9DDA957D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71817" y="1753773"/>
            <a:ext cx="2042160" cy="2042160"/>
          </a:xfrm>
          <a:prstGeom prst="rect">
            <a:avLst/>
          </a:prstGeom>
        </p:spPr>
      </p:pic>
      <p:pic>
        <p:nvPicPr>
          <p:cNvPr id="17" name="Graphic 16" descr="Monthly calendar">
            <a:extLst>
              <a:ext uri="{FF2B5EF4-FFF2-40B4-BE49-F238E27FC236}">
                <a16:creationId xmlns:a16="http://schemas.microsoft.com/office/drawing/2014/main" id="{73B89F71-0DCE-40E1-93D6-4D8AF47262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222" y="1754733"/>
            <a:ext cx="2041200" cy="2041200"/>
          </a:xfrm>
          <a:prstGeom prst="rect">
            <a:avLst/>
          </a:prstGeom>
        </p:spPr>
      </p:pic>
      <p:sp>
        <p:nvSpPr>
          <p:cNvPr id="19" name="TextBox 18">
            <a:extLst>
              <a:ext uri="{FF2B5EF4-FFF2-40B4-BE49-F238E27FC236}">
                <a16:creationId xmlns:a16="http://schemas.microsoft.com/office/drawing/2014/main" id="{FBEBC992-158A-4136-8B3A-81E870E65829}"/>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28053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A566-AD36-42D0-9FC7-716B19E112CF}"/>
              </a:ext>
            </a:extLst>
          </p:cNvPr>
          <p:cNvSpPr>
            <a:spLocks noGrp="1"/>
          </p:cNvSpPr>
          <p:nvPr>
            <p:ph type="title"/>
          </p:nvPr>
        </p:nvSpPr>
        <p:spPr/>
        <p:txBody>
          <a:bodyPr/>
          <a:lstStyle/>
          <a:p>
            <a:r>
              <a:rPr lang="en-GB" dirty="0"/>
              <a:t>Significance</a:t>
            </a:r>
          </a:p>
        </p:txBody>
      </p:sp>
      <p:sp>
        <p:nvSpPr>
          <p:cNvPr id="3" name="Text Placeholder 2">
            <a:extLst>
              <a:ext uri="{FF2B5EF4-FFF2-40B4-BE49-F238E27FC236}">
                <a16:creationId xmlns:a16="http://schemas.microsoft.com/office/drawing/2014/main" id="{079B3A22-F2A6-44BB-9D30-8588FE3F6B6E}"/>
              </a:ext>
            </a:extLst>
          </p:cNvPr>
          <p:cNvSpPr>
            <a:spLocks noGrp="1"/>
          </p:cNvSpPr>
          <p:nvPr>
            <p:ph type="body" sz="quarter" idx="18"/>
          </p:nvPr>
        </p:nvSpPr>
        <p:spPr/>
        <p:txBody>
          <a:bodyPr/>
          <a:lstStyle/>
          <a:p>
            <a:pPr algn="ctr"/>
            <a:r>
              <a:rPr lang="en-GB" sz="2900" dirty="0"/>
              <a:t>Technology brings risks and benefits for youth mental health</a:t>
            </a:r>
          </a:p>
        </p:txBody>
      </p:sp>
      <p:sp>
        <p:nvSpPr>
          <p:cNvPr id="4" name="Slide Number Placeholder 3">
            <a:extLst>
              <a:ext uri="{FF2B5EF4-FFF2-40B4-BE49-F238E27FC236}">
                <a16:creationId xmlns:a16="http://schemas.microsoft.com/office/drawing/2014/main" id="{90B5E550-BC9F-4005-9190-118C4A141D06}"/>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6" name="Text Placeholder 5">
            <a:extLst>
              <a:ext uri="{FF2B5EF4-FFF2-40B4-BE49-F238E27FC236}">
                <a16:creationId xmlns:a16="http://schemas.microsoft.com/office/drawing/2014/main" id="{74FC386B-2911-4BD4-BD23-2699E1BE0256}"/>
              </a:ext>
            </a:extLst>
          </p:cNvPr>
          <p:cNvSpPr>
            <a:spLocks noGrp="1"/>
          </p:cNvSpPr>
          <p:nvPr>
            <p:ph type="body" sz="quarter" idx="20"/>
          </p:nvPr>
        </p:nvSpPr>
        <p:spPr>
          <a:xfrm>
            <a:off x="4444169" y="4240093"/>
            <a:ext cx="3293306" cy="1463040"/>
          </a:xfrm>
        </p:spPr>
        <p:txBody>
          <a:bodyPr/>
          <a:lstStyle/>
          <a:p>
            <a:pPr algn="ctr"/>
            <a:r>
              <a:rPr lang="en-GB" sz="2900" dirty="0"/>
              <a:t>Digital exclusion is a risk factor during social isolation</a:t>
            </a:r>
          </a:p>
        </p:txBody>
      </p:sp>
      <p:sp>
        <p:nvSpPr>
          <p:cNvPr id="7" name="Text Placeholder 6">
            <a:extLst>
              <a:ext uri="{FF2B5EF4-FFF2-40B4-BE49-F238E27FC236}">
                <a16:creationId xmlns:a16="http://schemas.microsoft.com/office/drawing/2014/main" id="{D52045BB-C0FB-41C2-B3A5-AABB7ED308DC}"/>
              </a:ext>
            </a:extLst>
          </p:cNvPr>
          <p:cNvSpPr>
            <a:spLocks noGrp="1"/>
          </p:cNvSpPr>
          <p:nvPr>
            <p:ph type="body" sz="quarter" idx="21"/>
          </p:nvPr>
        </p:nvSpPr>
        <p:spPr/>
        <p:txBody>
          <a:bodyPr/>
          <a:lstStyle/>
          <a:p>
            <a:pPr algn="ctr"/>
            <a:r>
              <a:rPr lang="en-GB" sz="2900" dirty="0"/>
              <a:t>In a “digital first” world, equitable access is needed</a:t>
            </a:r>
          </a:p>
        </p:txBody>
      </p:sp>
      <p:pic>
        <p:nvPicPr>
          <p:cNvPr id="9" name="Graphic 8" descr="Brain in head">
            <a:extLst>
              <a:ext uri="{FF2B5EF4-FFF2-40B4-BE49-F238E27FC236}">
                <a16:creationId xmlns:a16="http://schemas.microsoft.com/office/drawing/2014/main" id="{6F1AED17-26FC-468C-BC02-66415C18F6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8147" y="1655565"/>
            <a:ext cx="2041200" cy="2041200"/>
          </a:xfrm>
          <a:prstGeom prst="rect">
            <a:avLst/>
          </a:prstGeom>
        </p:spPr>
      </p:pic>
      <p:pic>
        <p:nvPicPr>
          <p:cNvPr id="10" name="Content Placeholder 13" descr="Computer">
            <a:extLst>
              <a:ext uri="{FF2B5EF4-FFF2-40B4-BE49-F238E27FC236}">
                <a16:creationId xmlns:a16="http://schemas.microsoft.com/office/drawing/2014/main" id="{0C3A78EB-574E-441D-A849-D2CF363F13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0222" y="1655565"/>
            <a:ext cx="2041200" cy="2041200"/>
          </a:xfrm>
          <a:prstGeom prst="rect">
            <a:avLst/>
          </a:prstGeom>
        </p:spPr>
      </p:pic>
      <p:cxnSp>
        <p:nvCxnSpPr>
          <p:cNvPr id="11" name="Straight Connector 10">
            <a:extLst>
              <a:ext uri="{FF2B5EF4-FFF2-40B4-BE49-F238E27FC236}">
                <a16:creationId xmlns:a16="http://schemas.microsoft.com/office/drawing/2014/main" id="{D33C421A-7AC6-47ED-8660-58DD251C1D15}"/>
              </a:ext>
            </a:extLst>
          </p:cNvPr>
          <p:cNvCxnSpPr/>
          <p:nvPr/>
        </p:nvCxnSpPr>
        <p:spPr>
          <a:xfrm flipV="1">
            <a:off x="5070222" y="1655565"/>
            <a:ext cx="2041200" cy="20412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Graphic 12" descr="Group">
            <a:extLst>
              <a:ext uri="{FF2B5EF4-FFF2-40B4-BE49-F238E27FC236}">
                <a16:creationId xmlns:a16="http://schemas.microsoft.com/office/drawing/2014/main" id="{01ADA935-3723-4B85-A1CE-3EA8D94E35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72297" y="1655565"/>
            <a:ext cx="2041200" cy="2041200"/>
          </a:xfrm>
          <a:prstGeom prst="rect">
            <a:avLst/>
          </a:prstGeom>
        </p:spPr>
      </p:pic>
      <p:sp>
        <p:nvSpPr>
          <p:cNvPr id="14" name="TextBox 13">
            <a:extLst>
              <a:ext uri="{FF2B5EF4-FFF2-40B4-BE49-F238E27FC236}">
                <a16:creationId xmlns:a16="http://schemas.microsoft.com/office/drawing/2014/main" id="{8557D3D7-DF29-47F1-8448-DE96BEDAD843}"/>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Metherell et al. (2022)</a:t>
            </a:r>
          </a:p>
        </p:txBody>
      </p:sp>
    </p:spTree>
    <p:extLst>
      <p:ext uri="{BB962C8B-B14F-4D97-AF65-F5344CB8AC3E}">
        <p14:creationId xmlns:p14="http://schemas.microsoft.com/office/powerpoint/2010/main" val="421135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7C3393E-90D6-451F-ADEA-E4420E6E3D1A}"/>
              </a:ext>
            </a:extLst>
          </p:cNvPr>
          <p:cNvSpPr>
            <a:spLocks noGrp="1"/>
          </p:cNvSpPr>
          <p:nvPr>
            <p:ph type="title"/>
          </p:nvPr>
        </p:nvSpPr>
        <p:spPr/>
        <p:txBody>
          <a:bodyPr/>
          <a:lstStyle/>
          <a:p>
            <a:r>
              <a:rPr lang="en-GB" dirty="0"/>
              <a:t>Paper (including references)</a:t>
            </a:r>
          </a:p>
        </p:txBody>
      </p:sp>
      <p:sp>
        <p:nvSpPr>
          <p:cNvPr id="4" name="Slide Number Placeholder 3">
            <a:extLst>
              <a:ext uri="{FF2B5EF4-FFF2-40B4-BE49-F238E27FC236}">
                <a16:creationId xmlns:a16="http://schemas.microsoft.com/office/drawing/2014/main" id="{FBA18AFA-79FA-4E55-B797-DACEBFDC1E87}"/>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13" name="Picture 12">
            <a:extLst>
              <a:ext uri="{FF2B5EF4-FFF2-40B4-BE49-F238E27FC236}">
                <a16:creationId xmlns:a16="http://schemas.microsoft.com/office/drawing/2014/main" id="{3CC8C8C0-F6DE-47A5-840C-E1597F7DF57D}"/>
              </a:ext>
            </a:extLst>
          </p:cNvPr>
          <p:cNvPicPr>
            <a:picLocks noChangeAspect="1"/>
          </p:cNvPicPr>
          <p:nvPr/>
        </p:nvPicPr>
        <p:blipFill>
          <a:blip r:embed="rId3"/>
          <a:stretch>
            <a:fillRect/>
          </a:stretch>
        </p:blipFill>
        <p:spPr>
          <a:xfrm>
            <a:off x="444500" y="1932954"/>
            <a:ext cx="3665586" cy="3665586"/>
          </a:xfrm>
          <a:prstGeom prst="rect">
            <a:avLst/>
          </a:prstGeom>
        </p:spPr>
      </p:pic>
      <p:sp>
        <p:nvSpPr>
          <p:cNvPr id="6" name="Rectangle 5">
            <a:extLst>
              <a:ext uri="{FF2B5EF4-FFF2-40B4-BE49-F238E27FC236}">
                <a16:creationId xmlns:a16="http://schemas.microsoft.com/office/drawing/2014/main" id="{9E5320B9-0556-4AFD-8701-8A41587F6D28}"/>
              </a:ext>
            </a:extLst>
          </p:cNvPr>
          <p:cNvSpPr/>
          <p:nvPr/>
        </p:nvSpPr>
        <p:spPr>
          <a:xfrm>
            <a:off x="4110087" y="1444648"/>
            <a:ext cx="7548512" cy="5016758"/>
          </a:xfrm>
          <a:prstGeom prst="rect">
            <a:avLst/>
          </a:prstGeom>
        </p:spPr>
        <p:txBody>
          <a:bodyPr wrap="square">
            <a:spAutoFit/>
          </a:bodyPr>
          <a:lstStyle/>
          <a:p>
            <a:pPr algn="ctr"/>
            <a:r>
              <a:rPr lang="en-GB" sz="3200" dirty="0">
                <a:solidFill>
                  <a:schemeClr val="bg1"/>
                </a:solidFill>
              </a:rPr>
              <a:t>Thomas E. Metherell, Sakshi Ghai, Ethan M. McCormick, Tamsin J. Ford &amp; Amy Orben</a:t>
            </a:r>
          </a:p>
          <a:p>
            <a:pPr algn="ctr"/>
            <a:endParaRPr lang="en-GB" sz="3200" dirty="0">
              <a:solidFill>
                <a:schemeClr val="bg1"/>
              </a:solidFill>
            </a:endParaRPr>
          </a:p>
          <a:p>
            <a:pPr algn="ctr"/>
            <a:r>
              <a:rPr lang="en-GB" sz="3200" dirty="0">
                <a:solidFill>
                  <a:schemeClr val="bg1"/>
                </a:solidFill>
              </a:rPr>
              <a:t>Digital access constraints predict worse mental health among adolescents during COVID-19.</a:t>
            </a:r>
          </a:p>
          <a:p>
            <a:pPr algn="ctr"/>
            <a:endParaRPr lang="en-GB" sz="3200" dirty="0">
              <a:solidFill>
                <a:schemeClr val="bg1"/>
              </a:solidFill>
            </a:endParaRPr>
          </a:p>
          <a:p>
            <a:pPr algn="ctr"/>
            <a:r>
              <a:rPr lang="en-GB" sz="3200" i="1" dirty="0">
                <a:solidFill>
                  <a:schemeClr val="bg1"/>
                </a:solidFill>
              </a:rPr>
              <a:t>Scientific Reports </a:t>
            </a:r>
            <a:r>
              <a:rPr lang="en-GB" sz="3200" b="1" dirty="0">
                <a:solidFill>
                  <a:schemeClr val="bg1"/>
                </a:solidFill>
              </a:rPr>
              <a:t>12</a:t>
            </a:r>
            <a:r>
              <a:rPr lang="en-GB" sz="3200" dirty="0">
                <a:solidFill>
                  <a:schemeClr val="bg1"/>
                </a:solidFill>
              </a:rPr>
              <a:t>;19088</a:t>
            </a:r>
          </a:p>
          <a:p>
            <a:pPr algn="ctr"/>
            <a:endParaRPr lang="en-GB" sz="3200" dirty="0">
              <a:solidFill>
                <a:schemeClr val="bg1"/>
              </a:solidFill>
            </a:endParaRPr>
          </a:p>
        </p:txBody>
      </p:sp>
    </p:spTree>
    <p:extLst>
      <p:ext uri="{BB962C8B-B14F-4D97-AF65-F5344CB8AC3E}">
        <p14:creationId xmlns:p14="http://schemas.microsoft.com/office/powerpoint/2010/main" val="3590726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14074-9764-4C8B-8C57-51BCEBF70EBD}"/>
              </a:ext>
            </a:extLst>
          </p:cNvPr>
          <p:cNvSpPr>
            <a:spLocks noGrp="1"/>
          </p:cNvSpPr>
          <p:nvPr>
            <p:ph type="ctrTitle"/>
          </p:nvPr>
        </p:nvSpPr>
        <p:spPr>
          <a:xfrm>
            <a:off x="6195797" y="188635"/>
            <a:ext cx="4945598" cy="1243584"/>
          </a:xfrm>
        </p:spPr>
        <p:txBody>
          <a:bodyPr/>
          <a:lstStyle/>
          <a:p>
            <a:pPr algn="r"/>
            <a:r>
              <a:rPr lang="en-GB" dirty="0"/>
              <a:t>THANK YOU!</a:t>
            </a:r>
          </a:p>
        </p:txBody>
      </p:sp>
      <p:grpSp>
        <p:nvGrpSpPr>
          <p:cNvPr id="15" name="Group 14">
            <a:extLst>
              <a:ext uri="{FF2B5EF4-FFF2-40B4-BE49-F238E27FC236}">
                <a16:creationId xmlns:a16="http://schemas.microsoft.com/office/drawing/2014/main" id="{187A38B8-1718-4738-9772-FE24A52E6D8E}"/>
              </a:ext>
            </a:extLst>
          </p:cNvPr>
          <p:cNvGrpSpPr/>
          <p:nvPr/>
        </p:nvGrpSpPr>
        <p:grpSpPr>
          <a:xfrm>
            <a:off x="3626835" y="3016633"/>
            <a:ext cx="7952193" cy="3365788"/>
            <a:chOff x="3626835" y="3016633"/>
            <a:chExt cx="7952193" cy="3365788"/>
          </a:xfrm>
        </p:grpSpPr>
        <p:sp>
          <p:nvSpPr>
            <p:cNvPr id="14" name="Rectangle 13">
              <a:extLst>
                <a:ext uri="{FF2B5EF4-FFF2-40B4-BE49-F238E27FC236}">
                  <a16:creationId xmlns:a16="http://schemas.microsoft.com/office/drawing/2014/main" id="{7EA709FA-D530-4E38-90F0-69B827FDB4D6}"/>
                </a:ext>
              </a:extLst>
            </p:cNvPr>
            <p:cNvSpPr/>
            <p:nvPr/>
          </p:nvSpPr>
          <p:spPr>
            <a:xfrm>
              <a:off x="8771028" y="3016633"/>
              <a:ext cx="2808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B44E57E-385E-4BF4-B076-EE1E1808C811}"/>
                </a:ext>
              </a:extLst>
            </p:cNvPr>
            <p:cNvSpPr/>
            <p:nvPr/>
          </p:nvSpPr>
          <p:spPr>
            <a:xfrm>
              <a:off x="5532659" y="4942421"/>
              <a:ext cx="17136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F32EFA0-8A45-4A1F-9CD5-F060735C4C4D}"/>
                </a:ext>
              </a:extLst>
            </p:cNvPr>
            <p:cNvSpPr/>
            <p:nvPr/>
          </p:nvSpPr>
          <p:spPr>
            <a:xfrm>
              <a:off x="3626835" y="4942421"/>
              <a:ext cx="17136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34A2A318-AFA8-4126-BB8B-533F1C53AB01}"/>
                </a:ext>
              </a:extLst>
            </p:cNvPr>
            <p:cNvGrpSpPr/>
            <p:nvPr/>
          </p:nvGrpSpPr>
          <p:grpSpPr>
            <a:xfrm>
              <a:off x="3662165" y="3053080"/>
              <a:ext cx="7879969" cy="3293341"/>
              <a:chOff x="3150054" y="3069706"/>
              <a:chExt cx="7879969" cy="3293341"/>
            </a:xfrm>
          </p:grpSpPr>
          <p:pic>
            <p:nvPicPr>
              <p:cNvPr id="5" name="Picture 2" descr="BPS Test User: Occupational, Ability &amp; Personality Certification Tickets,  Tue 25 Oct 2022 at 09:30 | Eventbrite">
                <a:extLst>
                  <a:ext uri="{FF2B5EF4-FFF2-40B4-BE49-F238E27FC236}">
                    <a16:creationId xmlns:a16="http://schemas.microsoft.com/office/drawing/2014/main" id="{B08D291A-ECDF-4174-82E6-07146C5BA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812" y="3069706"/>
                <a:ext cx="2734211" cy="13671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7A58E1-B4E3-4006-A878-6A258922736A}"/>
                  </a:ext>
                </a:extLst>
              </p:cNvPr>
              <p:cNvPicPr>
                <a:picLocks noChangeAspect="1"/>
              </p:cNvPicPr>
              <p:nvPr/>
            </p:nvPicPr>
            <p:blipFill>
              <a:blip r:embed="rId4"/>
              <a:stretch>
                <a:fillRect/>
              </a:stretch>
            </p:blipFill>
            <p:spPr>
              <a:xfrm>
                <a:off x="3150054" y="4995047"/>
                <a:ext cx="1642941" cy="1368000"/>
              </a:xfrm>
              <a:prstGeom prst="rect">
                <a:avLst/>
              </a:prstGeom>
            </p:spPr>
          </p:pic>
          <p:pic>
            <p:nvPicPr>
              <p:cNvPr id="7" name="Picture 4" descr="Economic and Social Research Council (ESRC) – UKRI">
                <a:extLst>
                  <a:ext uri="{FF2B5EF4-FFF2-40B4-BE49-F238E27FC236}">
                    <a16:creationId xmlns:a16="http://schemas.microsoft.com/office/drawing/2014/main" id="{D36EFF85-C72C-430F-89E1-E5F500C22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878" y="4995047"/>
                <a:ext cx="1642941" cy="136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D740945-7F0E-4658-AC31-B55DB410F6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702" y="4995047"/>
                <a:ext cx="1194783" cy="13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at of arms of the University of Cambridge - Wikipedia">
                <a:extLst>
                  <a:ext uri="{FF2B5EF4-FFF2-40B4-BE49-F238E27FC236}">
                    <a16:creationId xmlns:a16="http://schemas.microsoft.com/office/drawing/2014/main" id="{6C0AC716-7AEA-4FC0-A17A-FD4B251362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25801" y="4995047"/>
                <a:ext cx="1089016" cy="13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F876B888-9672-402A-AD11-FD9EB1A02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9368" y="4995047"/>
                <a:ext cx="1243550" cy="1368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TextBox 15">
            <a:extLst>
              <a:ext uri="{FF2B5EF4-FFF2-40B4-BE49-F238E27FC236}">
                <a16:creationId xmlns:a16="http://schemas.microsoft.com/office/drawing/2014/main" id="{B2484988-7C08-43B7-80AE-02B0B51340E2}"/>
              </a:ext>
            </a:extLst>
          </p:cNvPr>
          <p:cNvSpPr txBox="1"/>
          <p:nvPr/>
        </p:nvSpPr>
        <p:spPr>
          <a:xfrm>
            <a:off x="5340435" y="3580065"/>
            <a:ext cx="2589825" cy="584775"/>
          </a:xfrm>
          <a:prstGeom prst="rect">
            <a:avLst/>
          </a:prstGeom>
          <a:noFill/>
          <a:ln>
            <a:solidFill>
              <a:schemeClr val="bg1"/>
            </a:solidFill>
          </a:ln>
        </p:spPr>
        <p:txBody>
          <a:bodyPr wrap="square" rtlCol="0">
            <a:spAutoFit/>
          </a:bodyPr>
          <a:lstStyle/>
          <a:p>
            <a:r>
              <a:rPr lang="en-GB" sz="3200" dirty="0">
                <a:solidFill>
                  <a:schemeClr val="bg1"/>
                </a:solidFill>
              </a:rPr>
              <a:t>supported by:</a:t>
            </a:r>
          </a:p>
        </p:txBody>
      </p:sp>
      <p:pic>
        <p:nvPicPr>
          <p:cNvPr id="17" name="Picture 16" descr="Logo, icon&#10;&#10;Description automatically generated">
            <a:extLst>
              <a:ext uri="{FF2B5EF4-FFF2-40B4-BE49-F238E27FC236}">
                <a16:creationId xmlns:a16="http://schemas.microsoft.com/office/drawing/2014/main" id="{38125628-3391-4B7D-8150-193B36E3F51B}"/>
              </a:ext>
            </a:extLst>
          </p:cNvPr>
          <p:cNvPicPr>
            <a:picLocks noChangeAspect="1"/>
          </p:cNvPicPr>
          <p:nvPr/>
        </p:nvPicPr>
        <p:blipFill>
          <a:blip r:embed="rId9"/>
          <a:stretch>
            <a:fillRect/>
          </a:stretch>
        </p:blipFill>
        <p:spPr>
          <a:xfrm>
            <a:off x="10617827" y="1447925"/>
            <a:ext cx="468709" cy="468709"/>
          </a:xfrm>
          <a:prstGeom prst="rect">
            <a:avLst/>
          </a:prstGeom>
        </p:spPr>
      </p:pic>
      <p:sp>
        <p:nvSpPr>
          <p:cNvPr id="18" name="TextBox 17">
            <a:extLst>
              <a:ext uri="{FF2B5EF4-FFF2-40B4-BE49-F238E27FC236}">
                <a16:creationId xmlns:a16="http://schemas.microsoft.com/office/drawing/2014/main" id="{49CA9932-22AC-4D88-8154-F309661CBE43}"/>
              </a:ext>
            </a:extLst>
          </p:cNvPr>
          <p:cNvSpPr txBox="1"/>
          <p:nvPr/>
        </p:nvSpPr>
        <p:spPr>
          <a:xfrm>
            <a:off x="6467116" y="1420670"/>
            <a:ext cx="3970796" cy="523220"/>
          </a:xfrm>
          <a:prstGeom prst="rect">
            <a:avLst/>
          </a:prstGeom>
          <a:noFill/>
        </p:spPr>
        <p:txBody>
          <a:bodyPr wrap="square" rtlCol="0">
            <a:spAutoFit/>
          </a:bodyPr>
          <a:lstStyle/>
          <a:p>
            <a:pPr algn="r"/>
            <a:r>
              <a:rPr lang="en-GB" sz="2800" dirty="0">
                <a:solidFill>
                  <a:schemeClr val="bg1"/>
                </a:solidFill>
              </a:rPr>
              <a:t>@tom_metherell</a:t>
            </a:r>
          </a:p>
        </p:txBody>
      </p:sp>
      <p:pic>
        <p:nvPicPr>
          <p:cNvPr id="19" name="Picture 18" descr="Icon&#10;&#10;Description automatically generated">
            <a:extLst>
              <a:ext uri="{FF2B5EF4-FFF2-40B4-BE49-F238E27FC236}">
                <a16:creationId xmlns:a16="http://schemas.microsoft.com/office/drawing/2014/main" id="{248C924F-D068-4A45-A6B4-6B498ED12393}"/>
              </a:ext>
            </a:extLst>
          </p:cNvPr>
          <p:cNvPicPr>
            <a:picLocks noChangeAspect="1"/>
          </p:cNvPicPr>
          <p:nvPr/>
        </p:nvPicPr>
        <p:blipFill>
          <a:blip r:embed="rId10"/>
          <a:stretch>
            <a:fillRect/>
          </a:stretch>
        </p:blipFill>
        <p:spPr>
          <a:xfrm>
            <a:off x="10618536" y="2042577"/>
            <a:ext cx="468000" cy="468000"/>
          </a:xfrm>
          <a:prstGeom prst="rect">
            <a:avLst/>
          </a:prstGeom>
        </p:spPr>
      </p:pic>
      <p:sp>
        <p:nvSpPr>
          <p:cNvPr id="20" name="TextBox 19">
            <a:extLst>
              <a:ext uri="{FF2B5EF4-FFF2-40B4-BE49-F238E27FC236}">
                <a16:creationId xmlns:a16="http://schemas.microsoft.com/office/drawing/2014/main" id="{7274328A-0E5C-4AB7-B922-83A63F9F76AF}"/>
              </a:ext>
            </a:extLst>
          </p:cNvPr>
          <p:cNvSpPr txBox="1"/>
          <p:nvPr/>
        </p:nvSpPr>
        <p:spPr>
          <a:xfrm>
            <a:off x="5492314" y="2014967"/>
            <a:ext cx="4945598" cy="523220"/>
          </a:xfrm>
          <a:prstGeom prst="rect">
            <a:avLst/>
          </a:prstGeom>
          <a:noFill/>
        </p:spPr>
        <p:txBody>
          <a:bodyPr wrap="square" rtlCol="0">
            <a:spAutoFit/>
          </a:bodyPr>
          <a:lstStyle/>
          <a:p>
            <a:pPr algn="r"/>
            <a:r>
              <a:rPr lang="en-GB" sz="2800" dirty="0">
                <a:solidFill>
                  <a:schemeClr val="bg1"/>
                </a:solidFill>
              </a:rPr>
              <a:t>thomas.metherell.22@ucl.ac.uk</a:t>
            </a:r>
          </a:p>
        </p:txBody>
      </p:sp>
    </p:spTree>
    <p:extLst>
      <p:ext uri="{BB962C8B-B14F-4D97-AF65-F5344CB8AC3E}">
        <p14:creationId xmlns:p14="http://schemas.microsoft.com/office/powerpoint/2010/main" val="312907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8D41D90-3F7B-471D-B415-410F2EAF2C19}"/>
              </a:ext>
            </a:extLst>
          </p:cNvPr>
          <p:cNvSpPr>
            <a:spLocks noGrp="1"/>
          </p:cNvSpPr>
          <p:nvPr>
            <p:ph type="title"/>
          </p:nvPr>
        </p:nvSpPr>
        <p:spPr/>
        <p:txBody>
          <a:bodyPr/>
          <a:lstStyle/>
          <a:p>
            <a:r>
              <a:rPr lang="en-GB" dirty="0"/>
              <a:t>Overall state of UK adolescent mental health</a:t>
            </a:r>
          </a:p>
        </p:txBody>
      </p:sp>
      <p:sp>
        <p:nvSpPr>
          <p:cNvPr id="13" name="Slide Number Placeholder 12">
            <a:extLst>
              <a:ext uri="{FF2B5EF4-FFF2-40B4-BE49-F238E27FC236}">
                <a16:creationId xmlns:a16="http://schemas.microsoft.com/office/drawing/2014/main" id="{DC9753E2-160B-4DBE-B8F7-FAFD3077EE0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28" name="Graphic 27" descr="Man outline">
            <a:extLst>
              <a:ext uri="{FF2B5EF4-FFF2-40B4-BE49-F238E27FC236}">
                <a16:creationId xmlns:a16="http://schemas.microsoft.com/office/drawing/2014/main" id="{5DFA8081-C4F6-4524-BCDD-45ECF5638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1548884"/>
            <a:ext cx="914400" cy="914400"/>
          </a:xfrm>
          <a:prstGeom prst="rect">
            <a:avLst/>
          </a:prstGeom>
        </p:spPr>
      </p:pic>
      <p:pic>
        <p:nvPicPr>
          <p:cNvPr id="29" name="Graphic 28" descr="Man outline">
            <a:extLst>
              <a:ext uri="{FF2B5EF4-FFF2-40B4-BE49-F238E27FC236}">
                <a16:creationId xmlns:a16="http://schemas.microsoft.com/office/drawing/2014/main" id="{B89C5AF5-285D-4AEF-9698-FF2CA137E5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1548884"/>
            <a:ext cx="914400" cy="914400"/>
          </a:xfrm>
          <a:prstGeom prst="rect">
            <a:avLst/>
          </a:prstGeom>
        </p:spPr>
      </p:pic>
      <p:pic>
        <p:nvPicPr>
          <p:cNvPr id="30" name="Graphic 29" descr="Man outline">
            <a:extLst>
              <a:ext uri="{FF2B5EF4-FFF2-40B4-BE49-F238E27FC236}">
                <a16:creationId xmlns:a16="http://schemas.microsoft.com/office/drawing/2014/main" id="{491F05E7-50F6-4922-B314-954403E02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1548884"/>
            <a:ext cx="914400" cy="914400"/>
          </a:xfrm>
          <a:prstGeom prst="rect">
            <a:avLst/>
          </a:prstGeom>
        </p:spPr>
      </p:pic>
      <p:pic>
        <p:nvPicPr>
          <p:cNvPr id="31" name="Graphic 30" descr="Man outline">
            <a:extLst>
              <a:ext uri="{FF2B5EF4-FFF2-40B4-BE49-F238E27FC236}">
                <a16:creationId xmlns:a16="http://schemas.microsoft.com/office/drawing/2014/main" id="{B9F98269-0C7F-472E-A590-4A83F5191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1548884"/>
            <a:ext cx="914400" cy="914400"/>
          </a:xfrm>
          <a:prstGeom prst="rect">
            <a:avLst/>
          </a:prstGeom>
        </p:spPr>
      </p:pic>
      <p:pic>
        <p:nvPicPr>
          <p:cNvPr id="32" name="Graphic 31" descr="Man outline">
            <a:extLst>
              <a:ext uri="{FF2B5EF4-FFF2-40B4-BE49-F238E27FC236}">
                <a16:creationId xmlns:a16="http://schemas.microsoft.com/office/drawing/2014/main" id="{4083D530-DC5C-46DE-9AD8-42B2EACF48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1548884"/>
            <a:ext cx="914400" cy="914400"/>
          </a:xfrm>
          <a:prstGeom prst="rect">
            <a:avLst/>
          </a:prstGeom>
        </p:spPr>
      </p:pic>
      <p:pic>
        <p:nvPicPr>
          <p:cNvPr id="33" name="Graphic 32" descr="Man outline">
            <a:extLst>
              <a:ext uri="{FF2B5EF4-FFF2-40B4-BE49-F238E27FC236}">
                <a16:creationId xmlns:a16="http://schemas.microsoft.com/office/drawing/2014/main" id="{CEB3B77A-ADC5-4F09-9FE2-BA8CC67B29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2640" y="1548884"/>
            <a:ext cx="914400" cy="914400"/>
          </a:xfrm>
          <a:prstGeom prst="rect">
            <a:avLst/>
          </a:prstGeom>
        </p:spPr>
      </p:pic>
      <p:pic>
        <p:nvPicPr>
          <p:cNvPr id="34" name="Graphic 33" descr="Man outline">
            <a:extLst>
              <a:ext uri="{FF2B5EF4-FFF2-40B4-BE49-F238E27FC236}">
                <a16:creationId xmlns:a16="http://schemas.microsoft.com/office/drawing/2014/main" id="{33B4256B-01A0-4B49-B748-4F54C560F1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7040" y="1548884"/>
            <a:ext cx="914400" cy="914400"/>
          </a:xfrm>
          <a:prstGeom prst="rect">
            <a:avLst/>
          </a:prstGeom>
        </p:spPr>
      </p:pic>
      <p:pic>
        <p:nvPicPr>
          <p:cNvPr id="35" name="Graphic 34" descr="Man outline">
            <a:extLst>
              <a:ext uri="{FF2B5EF4-FFF2-40B4-BE49-F238E27FC236}">
                <a16:creationId xmlns:a16="http://schemas.microsoft.com/office/drawing/2014/main" id="{6AD89262-387C-4B73-A767-F9E9734A85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1440" y="1548884"/>
            <a:ext cx="914400" cy="914400"/>
          </a:xfrm>
          <a:prstGeom prst="rect">
            <a:avLst/>
          </a:prstGeom>
        </p:spPr>
      </p:pic>
      <p:pic>
        <p:nvPicPr>
          <p:cNvPr id="36" name="Graphic 35" descr="Man outline">
            <a:extLst>
              <a:ext uri="{FF2B5EF4-FFF2-40B4-BE49-F238E27FC236}">
                <a16:creationId xmlns:a16="http://schemas.microsoft.com/office/drawing/2014/main" id="{4A6FAF53-2A1F-4180-9EB9-BD52D955B1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85840" y="1548884"/>
            <a:ext cx="914400" cy="914400"/>
          </a:xfrm>
          <a:prstGeom prst="rect">
            <a:avLst/>
          </a:prstGeom>
        </p:spPr>
      </p:pic>
      <p:pic>
        <p:nvPicPr>
          <p:cNvPr id="22" name="Graphic 21" descr="Man outline">
            <a:extLst>
              <a:ext uri="{FF2B5EF4-FFF2-40B4-BE49-F238E27FC236}">
                <a16:creationId xmlns:a16="http://schemas.microsoft.com/office/drawing/2014/main" id="{A844F928-5D53-4C00-81AA-94DC8F7515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3271778"/>
            <a:ext cx="914400" cy="914400"/>
          </a:xfrm>
          <a:prstGeom prst="rect">
            <a:avLst/>
          </a:prstGeom>
        </p:spPr>
      </p:pic>
      <p:pic>
        <p:nvPicPr>
          <p:cNvPr id="23" name="Graphic 22" descr="Man outline">
            <a:extLst>
              <a:ext uri="{FF2B5EF4-FFF2-40B4-BE49-F238E27FC236}">
                <a16:creationId xmlns:a16="http://schemas.microsoft.com/office/drawing/2014/main" id="{DB1F084E-4290-415C-983C-2929BA95E1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3271778"/>
            <a:ext cx="914400" cy="914400"/>
          </a:xfrm>
          <a:prstGeom prst="rect">
            <a:avLst/>
          </a:prstGeom>
        </p:spPr>
      </p:pic>
      <p:pic>
        <p:nvPicPr>
          <p:cNvPr id="24" name="Graphic 23" descr="Man outline">
            <a:extLst>
              <a:ext uri="{FF2B5EF4-FFF2-40B4-BE49-F238E27FC236}">
                <a16:creationId xmlns:a16="http://schemas.microsoft.com/office/drawing/2014/main" id="{28BEE972-6062-4999-98A6-CA40D4D468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3271778"/>
            <a:ext cx="914400" cy="914400"/>
          </a:xfrm>
          <a:prstGeom prst="rect">
            <a:avLst/>
          </a:prstGeom>
        </p:spPr>
      </p:pic>
      <p:pic>
        <p:nvPicPr>
          <p:cNvPr id="25" name="Graphic 24" descr="Man outline">
            <a:extLst>
              <a:ext uri="{FF2B5EF4-FFF2-40B4-BE49-F238E27FC236}">
                <a16:creationId xmlns:a16="http://schemas.microsoft.com/office/drawing/2014/main" id="{557FC173-0D4F-4D6C-9C89-45E5CB7B09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3271778"/>
            <a:ext cx="914400" cy="914400"/>
          </a:xfrm>
          <a:prstGeom prst="rect">
            <a:avLst/>
          </a:prstGeom>
        </p:spPr>
      </p:pic>
      <p:pic>
        <p:nvPicPr>
          <p:cNvPr id="26" name="Graphic 25" descr="Man outline">
            <a:extLst>
              <a:ext uri="{FF2B5EF4-FFF2-40B4-BE49-F238E27FC236}">
                <a16:creationId xmlns:a16="http://schemas.microsoft.com/office/drawing/2014/main" id="{FF243CCD-1D3D-4D2C-AE61-A658E3A5C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3271778"/>
            <a:ext cx="914400" cy="914400"/>
          </a:xfrm>
          <a:prstGeom prst="rect">
            <a:avLst/>
          </a:prstGeom>
        </p:spPr>
      </p:pic>
      <p:pic>
        <p:nvPicPr>
          <p:cNvPr id="27" name="Graphic 26" descr="Man outline">
            <a:extLst>
              <a:ext uri="{FF2B5EF4-FFF2-40B4-BE49-F238E27FC236}">
                <a16:creationId xmlns:a16="http://schemas.microsoft.com/office/drawing/2014/main" id="{DCD14BBC-ABC5-42F5-86ED-78CD3B8907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2640" y="3271778"/>
            <a:ext cx="914400" cy="914400"/>
          </a:xfrm>
          <a:prstGeom prst="rect">
            <a:avLst/>
          </a:prstGeom>
        </p:spPr>
      </p:pic>
      <p:sp>
        <p:nvSpPr>
          <p:cNvPr id="18" name="TextBox 17">
            <a:extLst>
              <a:ext uri="{FF2B5EF4-FFF2-40B4-BE49-F238E27FC236}">
                <a16:creationId xmlns:a16="http://schemas.microsoft.com/office/drawing/2014/main" id="{CD486514-10C1-4D34-A237-79A8535751D6}"/>
              </a:ext>
            </a:extLst>
          </p:cNvPr>
          <p:cNvSpPr txBox="1"/>
          <p:nvPr/>
        </p:nvSpPr>
        <p:spPr>
          <a:xfrm>
            <a:off x="701759" y="1590585"/>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2017</a:t>
            </a:r>
          </a:p>
        </p:txBody>
      </p:sp>
      <p:sp>
        <p:nvSpPr>
          <p:cNvPr id="19" name="TextBox 18">
            <a:extLst>
              <a:ext uri="{FF2B5EF4-FFF2-40B4-BE49-F238E27FC236}">
                <a16:creationId xmlns:a16="http://schemas.microsoft.com/office/drawing/2014/main" id="{EF4E14A8-69D2-41BC-8878-10F401935269}"/>
              </a:ext>
            </a:extLst>
          </p:cNvPr>
          <p:cNvSpPr txBox="1"/>
          <p:nvPr/>
        </p:nvSpPr>
        <p:spPr>
          <a:xfrm>
            <a:off x="701759" y="3313479"/>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2020</a:t>
            </a:r>
          </a:p>
        </p:txBody>
      </p:sp>
      <p:sp>
        <p:nvSpPr>
          <p:cNvPr id="20" name="Rectangle 19">
            <a:extLst>
              <a:ext uri="{FF2B5EF4-FFF2-40B4-BE49-F238E27FC236}">
                <a16:creationId xmlns:a16="http://schemas.microsoft.com/office/drawing/2014/main" id="{6B5A335E-5840-42AF-88B7-B5FCED491262}"/>
              </a:ext>
            </a:extLst>
          </p:cNvPr>
          <p:cNvSpPr/>
          <p:nvPr/>
        </p:nvSpPr>
        <p:spPr>
          <a:xfrm>
            <a:off x="3080640" y="1458883"/>
            <a:ext cx="840960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sp>
        <p:nvSpPr>
          <p:cNvPr id="21" name="Rectangle 20">
            <a:extLst>
              <a:ext uri="{FF2B5EF4-FFF2-40B4-BE49-F238E27FC236}">
                <a16:creationId xmlns:a16="http://schemas.microsoft.com/office/drawing/2014/main" id="{BDC3D7C4-FCE0-44ED-B087-8CCCF9E3084F}"/>
              </a:ext>
            </a:extLst>
          </p:cNvPr>
          <p:cNvSpPr/>
          <p:nvPr/>
        </p:nvSpPr>
        <p:spPr>
          <a:xfrm>
            <a:off x="3080640" y="3181777"/>
            <a:ext cx="569278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cxnSp>
        <p:nvCxnSpPr>
          <p:cNvPr id="37" name="Straight Arrow Connector 36">
            <a:extLst>
              <a:ext uri="{FF2B5EF4-FFF2-40B4-BE49-F238E27FC236}">
                <a16:creationId xmlns:a16="http://schemas.microsoft.com/office/drawing/2014/main" id="{5B0B5156-B85D-48F6-A7E4-70900F0BAF45}"/>
              </a:ext>
            </a:extLst>
          </p:cNvPr>
          <p:cNvCxnSpPr>
            <a:cxnSpLocks/>
          </p:cNvCxnSpPr>
          <p:nvPr/>
        </p:nvCxnSpPr>
        <p:spPr>
          <a:xfrm>
            <a:off x="3896548" y="4041617"/>
            <a:ext cx="445722" cy="509637"/>
          </a:xfrm>
          <a:prstGeom prst="straightConnector1">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39AA270-A077-4B51-9AC3-6B290F4A83DC}"/>
              </a:ext>
            </a:extLst>
          </p:cNvPr>
          <p:cNvSpPr txBox="1"/>
          <p:nvPr/>
        </p:nvSpPr>
        <p:spPr>
          <a:xfrm>
            <a:off x="4437713" y="4305032"/>
            <a:ext cx="4781054" cy="492443"/>
          </a:xfrm>
          <a:prstGeom prst="rect">
            <a:avLst/>
          </a:prstGeom>
          <a:noFill/>
        </p:spPr>
        <p:txBody>
          <a:bodyPr wrap="square" rtlCol="0">
            <a:spAutoFit/>
          </a:bodyPr>
          <a:lstStyle/>
          <a:p>
            <a:r>
              <a:rPr lang="en-GB" sz="2600" dirty="0">
                <a:solidFill>
                  <a:schemeClr val="bg1"/>
                </a:solidFill>
                <a:latin typeface="+mj-lt"/>
                <a:cs typeface="Arial" panose="020B0604020202020204" pitchFamily="34" charset="0"/>
              </a:rPr>
              <a:t>Has a probable mental disorder</a:t>
            </a:r>
          </a:p>
        </p:txBody>
      </p:sp>
      <p:sp>
        <p:nvSpPr>
          <p:cNvPr id="39" name="TextBox 38">
            <a:extLst>
              <a:ext uri="{FF2B5EF4-FFF2-40B4-BE49-F238E27FC236}">
                <a16:creationId xmlns:a16="http://schemas.microsoft.com/office/drawing/2014/main" id="{F39EB59F-3AAD-45FD-A800-6AF16B8C3BD2}"/>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data from NHS Digital</a:t>
            </a:r>
          </a:p>
        </p:txBody>
      </p:sp>
      <p:pic>
        <p:nvPicPr>
          <p:cNvPr id="40" name="Graphic 39" descr="Man outline">
            <a:extLst>
              <a:ext uri="{FF2B5EF4-FFF2-40B4-BE49-F238E27FC236}">
                <a16:creationId xmlns:a16="http://schemas.microsoft.com/office/drawing/2014/main" id="{D83C141F-AA4E-4D71-B038-9EDA3A610F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0640" y="4994672"/>
            <a:ext cx="914400" cy="914400"/>
          </a:xfrm>
          <a:prstGeom prst="rect">
            <a:avLst/>
          </a:prstGeom>
        </p:spPr>
      </p:pic>
      <p:pic>
        <p:nvPicPr>
          <p:cNvPr id="41" name="Graphic 40" descr="Man outline">
            <a:extLst>
              <a:ext uri="{FF2B5EF4-FFF2-40B4-BE49-F238E27FC236}">
                <a16:creationId xmlns:a16="http://schemas.microsoft.com/office/drawing/2014/main" id="{666793BF-C64F-4CD6-82FD-5F3114114D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040" y="4994672"/>
            <a:ext cx="914400" cy="914400"/>
          </a:xfrm>
          <a:prstGeom prst="rect">
            <a:avLst/>
          </a:prstGeom>
        </p:spPr>
      </p:pic>
      <p:pic>
        <p:nvPicPr>
          <p:cNvPr id="42" name="Graphic 41" descr="Man outline">
            <a:extLst>
              <a:ext uri="{FF2B5EF4-FFF2-40B4-BE49-F238E27FC236}">
                <a16:creationId xmlns:a16="http://schemas.microsoft.com/office/drawing/2014/main" id="{9A44AA81-5445-4CF6-AD59-474188162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9440" y="4994672"/>
            <a:ext cx="914400" cy="914400"/>
          </a:xfrm>
          <a:prstGeom prst="rect">
            <a:avLst/>
          </a:prstGeom>
        </p:spPr>
      </p:pic>
      <p:pic>
        <p:nvPicPr>
          <p:cNvPr id="43" name="Graphic 42" descr="Man outline">
            <a:extLst>
              <a:ext uri="{FF2B5EF4-FFF2-40B4-BE49-F238E27FC236}">
                <a16:creationId xmlns:a16="http://schemas.microsoft.com/office/drawing/2014/main" id="{FC0C5B06-49FF-4003-8844-75E75AC427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3840" y="4994672"/>
            <a:ext cx="914400" cy="914400"/>
          </a:xfrm>
          <a:prstGeom prst="rect">
            <a:avLst/>
          </a:prstGeom>
        </p:spPr>
      </p:pic>
      <p:pic>
        <p:nvPicPr>
          <p:cNvPr id="44" name="Graphic 43" descr="Man outline">
            <a:extLst>
              <a:ext uri="{FF2B5EF4-FFF2-40B4-BE49-F238E27FC236}">
                <a16:creationId xmlns:a16="http://schemas.microsoft.com/office/drawing/2014/main" id="{D189BE6F-5278-46EC-8722-D31B21C23E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8240" y="4994672"/>
            <a:ext cx="914400" cy="914400"/>
          </a:xfrm>
          <a:prstGeom prst="rect">
            <a:avLst/>
          </a:prstGeom>
        </p:spPr>
      </p:pic>
      <p:sp>
        <p:nvSpPr>
          <p:cNvPr id="45" name="TextBox 44">
            <a:extLst>
              <a:ext uri="{FF2B5EF4-FFF2-40B4-BE49-F238E27FC236}">
                <a16:creationId xmlns:a16="http://schemas.microsoft.com/office/drawing/2014/main" id="{C104375F-98A0-4A7E-B6AC-BF04760EDFE0}"/>
              </a:ext>
            </a:extLst>
          </p:cNvPr>
          <p:cNvSpPr txBox="1"/>
          <p:nvPr/>
        </p:nvSpPr>
        <p:spPr>
          <a:xfrm>
            <a:off x="701759" y="5036373"/>
            <a:ext cx="2121651" cy="830997"/>
          </a:xfrm>
          <a:prstGeom prst="rect">
            <a:avLst/>
          </a:prstGeom>
          <a:noFill/>
        </p:spPr>
        <p:txBody>
          <a:bodyPr wrap="square" rtlCol="0">
            <a:spAutoFit/>
          </a:bodyPr>
          <a:lstStyle/>
          <a:p>
            <a:r>
              <a:rPr lang="en-GB" sz="4800" dirty="0">
                <a:solidFill>
                  <a:schemeClr val="bg1"/>
                </a:solidFill>
                <a:latin typeface="+mj-lt"/>
                <a:cs typeface="Arial" panose="020B0604020202020204" pitchFamily="34" charset="0"/>
              </a:rPr>
              <a:t>2022</a:t>
            </a:r>
          </a:p>
        </p:txBody>
      </p:sp>
      <p:sp>
        <p:nvSpPr>
          <p:cNvPr id="46" name="Rectangle 45">
            <a:extLst>
              <a:ext uri="{FF2B5EF4-FFF2-40B4-BE49-F238E27FC236}">
                <a16:creationId xmlns:a16="http://schemas.microsoft.com/office/drawing/2014/main" id="{6EDAF8CF-C304-4E4E-B15B-C42F32E9705E}"/>
              </a:ext>
            </a:extLst>
          </p:cNvPr>
          <p:cNvSpPr/>
          <p:nvPr/>
        </p:nvSpPr>
        <p:spPr>
          <a:xfrm>
            <a:off x="3080640" y="4904671"/>
            <a:ext cx="4662000" cy="109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mj-lt"/>
            </a:endParaRPr>
          </a:p>
        </p:txBody>
      </p:sp>
    </p:spTree>
    <p:extLst>
      <p:ext uri="{BB962C8B-B14F-4D97-AF65-F5344CB8AC3E}">
        <p14:creationId xmlns:p14="http://schemas.microsoft.com/office/powerpoint/2010/main" val="28928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01C5-AB71-4CD6-927C-B819B258706A}"/>
              </a:ext>
            </a:extLst>
          </p:cNvPr>
          <p:cNvSpPr>
            <a:spLocks noGrp="1"/>
          </p:cNvSpPr>
          <p:nvPr>
            <p:ph type="title"/>
          </p:nvPr>
        </p:nvSpPr>
        <p:spPr>
          <a:xfrm>
            <a:off x="444500" y="542925"/>
            <a:ext cx="11214100" cy="535531"/>
          </a:xfrm>
        </p:spPr>
        <p:txBody>
          <a:bodyPr/>
          <a:lstStyle/>
          <a:p>
            <a:r>
              <a:rPr lang="en-GB" i="1" dirty="0"/>
              <a:t>Understanding Society</a:t>
            </a:r>
            <a:r>
              <a:rPr lang="en-GB" dirty="0"/>
              <a:t> youth survey (ages 10‒15)</a:t>
            </a:r>
            <a:endParaRPr lang="en-GB" i="1" dirty="0"/>
          </a:p>
        </p:txBody>
      </p:sp>
      <p:sp>
        <p:nvSpPr>
          <p:cNvPr id="3" name="Slide Number Placeholder 2">
            <a:extLst>
              <a:ext uri="{FF2B5EF4-FFF2-40B4-BE49-F238E27FC236}">
                <a16:creationId xmlns:a16="http://schemas.microsoft.com/office/drawing/2014/main" id="{6D4C5D84-46AF-4AFD-A0E9-041D451F6A0C}"/>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graphicFrame>
        <p:nvGraphicFramePr>
          <p:cNvPr id="4" name="Table 4">
            <a:extLst>
              <a:ext uri="{FF2B5EF4-FFF2-40B4-BE49-F238E27FC236}">
                <a16:creationId xmlns:a16="http://schemas.microsoft.com/office/drawing/2014/main" id="{BE2640EA-C72D-4D4E-82E2-CD84B227A96D}"/>
              </a:ext>
            </a:extLst>
          </p:cNvPr>
          <p:cNvGraphicFramePr>
            <a:graphicFrameLocks/>
          </p:cNvGraphicFramePr>
          <p:nvPr>
            <p:extLst>
              <p:ext uri="{D42A27DB-BD31-4B8C-83A1-F6EECF244321}">
                <p14:modId xmlns:p14="http://schemas.microsoft.com/office/powerpoint/2010/main" val="2877824914"/>
              </p:ext>
            </p:extLst>
          </p:nvPr>
        </p:nvGraphicFramePr>
        <p:xfrm>
          <a:off x="838199" y="2111375"/>
          <a:ext cx="10515600" cy="3570970"/>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505200">
                  <a:extLst>
                    <a:ext uri="{9D8B030D-6E8A-4147-A177-3AD203B41FA5}">
                      <a16:colId xmlns:a16="http://schemas.microsoft.com/office/drawing/2014/main" val="2547279344"/>
                    </a:ext>
                  </a:extLst>
                </a:gridCol>
                <a:gridCol w="3505200">
                  <a:extLst>
                    <a:ext uri="{9D8B030D-6E8A-4147-A177-3AD203B41FA5}">
                      <a16:colId xmlns:a16="http://schemas.microsoft.com/office/drawing/2014/main" val="2366228292"/>
                    </a:ext>
                  </a:extLst>
                </a:gridCol>
              </a:tblGrid>
              <a:tr h="714194">
                <a:tc>
                  <a:txBody>
                    <a:bodyPr/>
                    <a:lstStyle/>
                    <a:p>
                      <a:pPr algn="ctr" rtl="0" fontAlgn="auto"/>
                      <a:r>
                        <a:rPr lang="en-US" sz="2600" b="1" i="0" dirty="0">
                          <a:solidFill>
                            <a:schemeClr val="bg1"/>
                          </a:solidFill>
                          <a:effectLst/>
                          <a:latin typeface="+mn-lt"/>
                        </a:rPr>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rtl="0" fontAlgn="base"/>
                      <a:r>
                        <a:rPr lang="en-US" sz="2600" b="0" i="0" dirty="0">
                          <a:solidFill>
                            <a:schemeClr val="bg1"/>
                          </a:solidFill>
                          <a:effectLst/>
                          <a:latin typeface="+mn-lt"/>
                        </a:rPr>
                        <a:t>Fieldwork dates</a:t>
                      </a:r>
                      <a:endParaRPr lang="en-US" sz="2600" b="1" i="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rtl="0" fontAlgn="base"/>
                      <a:r>
                        <a:rPr lang="en-US" sz="2600" b="0" i="0" dirty="0">
                          <a:solidFill>
                            <a:schemeClr val="bg1"/>
                          </a:solidFill>
                          <a:effectLst/>
                          <a:latin typeface="+mn-lt"/>
                        </a:rPr>
                        <a:t>N</a:t>
                      </a:r>
                      <a:endParaRPr lang="en-US" sz="2600" b="1" i="0" dirty="0">
                        <a:solidFill>
                          <a:schemeClr val="bg1"/>
                        </a:solidFill>
                        <a:effectLst/>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441328149"/>
                  </a:ext>
                </a:extLst>
              </a:tr>
              <a:tr h="714194">
                <a:tc>
                  <a:txBody>
                    <a:bodyPr/>
                    <a:lstStyle/>
                    <a:p>
                      <a:pPr algn="ctr" rtl="0" fontAlgn="base"/>
                      <a:r>
                        <a:rPr lang="en-US" sz="2600" b="0" i="0" dirty="0">
                          <a:solidFill>
                            <a:schemeClr val="bg1"/>
                          </a:solidFill>
                          <a:effectLst/>
                          <a:latin typeface="+mn-lt"/>
                        </a:rPr>
                        <a:t>Pre-pandemic</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2017–19</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2 821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4841754"/>
                  </a:ext>
                </a:extLst>
              </a:tr>
              <a:tr h="714194">
                <a:tc rowSpan="3">
                  <a:txBody>
                    <a:bodyPr/>
                    <a:lstStyle/>
                    <a:p>
                      <a:pPr algn="ctr" rtl="0" fontAlgn="base"/>
                      <a:r>
                        <a:rPr lang="en-US" sz="2600" b="0" i="0" dirty="0">
                          <a:solidFill>
                            <a:schemeClr val="bg1"/>
                          </a:solidFill>
                          <a:effectLst/>
                          <a:latin typeface="+mn-lt"/>
                        </a:rPr>
                        <a:t>During COVID-19 pandemic</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July 2020​</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1 411​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9140390"/>
                  </a:ext>
                </a:extLst>
              </a:tr>
              <a:tr h="714194">
                <a:tc vMerge="1">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2600" b="0" i="0" dirty="0">
                          <a:solidFill>
                            <a:schemeClr val="bg1"/>
                          </a:solidFill>
                          <a:effectLst/>
                          <a:latin typeface="+mn-lt"/>
                        </a:rPr>
                        <a:t>November 2020</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1 432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990805"/>
                  </a:ext>
                </a:extLst>
              </a:tr>
              <a:tr h="714194">
                <a:tc vMerge="1">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2600" b="0" i="0" dirty="0">
                          <a:solidFill>
                            <a:schemeClr val="bg1"/>
                          </a:solidFill>
                          <a:effectLst/>
                          <a:latin typeface="+mn-lt"/>
                        </a:rPr>
                        <a:t>March 2021</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2600" b="0" i="0" dirty="0">
                          <a:solidFill>
                            <a:schemeClr val="bg1"/>
                          </a:solidFill>
                          <a:effectLst/>
                          <a:latin typeface="+mn-lt"/>
                        </a:rPr>
                        <a:t>1 388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6295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BAE87B-E316-4E3C-88C9-A0A82724195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5" name="Picture 4" descr="Chart&#10;&#10;Description automatically generated">
            <a:extLst>
              <a:ext uri="{FF2B5EF4-FFF2-40B4-BE49-F238E27FC236}">
                <a16:creationId xmlns:a16="http://schemas.microsoft.com/office/drawing/2014/main" id="{8736CB12-BB4C-4C7A-A3F0-3A51EC1B6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744" y="965200"/>
            <a:ext cx="7102511" cy="5069840"/>
          </a:xfrm>
          <a:prstGeom prst="rect">
            <a:avLst/>
          </a:prstGeom>
        </p:spPr>
      </p:pic>
      <p:pic>
        <p:nvPicPr>
          <p:cNvPr id="6" name="Picture 5">
            <a:extLst>
              <a:ext uri="{FF2B5EF4-FFF2-40B4-BE49-F238E27FC236}">
                <a16:creationId xmlns:a16="http://schemas.microsoft.com/office/drawing/2014/main" id="{19AA7178-56FA-4027-A34E-3A6D953F722A}"/>
              </a:ext>
            </a:extLst>
          </p:cNvPr>
          <p:cNvPicPr>
            <a:picLocks noChangeAspect="1"/>
          </p:cNvPicPr>
          <p:nvPr/>
        </p:nvPicPr>
        <p:blipFill>
          <a:blip r:embed="rId4"/>
          <a:stretch>
            <a:fillRect/>
          </a:stretch>
        </p:blipFill>
        <p:spPr>
          <a:xfrm>
            <a:off x="9647255" y="3877888"/>
            <a:ext cx="2296359" cy="1300941"/>
          </a:xfrm>
          <a:prstGeom prst="rect">
            <a:avLst/>
          </a:prstGeom>
        </p:spPr>
      </p:pic>
      <p:pic>
        <p:nvPicPr>
          <p:cNvPr id="7" name="Picture 6">
            <a:extLst>
              <a:ext uri="{FF2B5EF4-FFF2-40B4-BE49-F238E27FC236}">
                <a16:creationId xmlns:a16="http://schemas.microsoft.com/office/drawing/2014/main" id="{C5B95987-1D82-453B-815F-05189460A4C2}"/>
              </a:ext>
            </a:extLst>
          </p:cNvPr>
          <p:cNvPicPr>
            <a:picLocks noChangeAspect="1"/>
          </p:cNvPicPr>
          <p:nvPr/>
        </p:nvPicPr>
        <p:blipFill>
          <a:blip r:embed="rId5"/>
          <a:stretch>
            <a:fillRect/>
          </a:stretch>
        </p:blipFill>
        <p:spPr>
          <a:xfrm>
            <a:off x="116214" y="1325589"/>
            <a:ext cx="2296800" cy="2880476"/>
          </a:xfrm>
          <a:prstGeom prst="rect">
            <a:avLst/>
          </a:prstGeom>
        </p:spPr>
      </p:pic>
      <p:sp>
        <p:nvSpPr>
          <p:cNvPr id="8" name="Freeform: Shape 7">
            <a:extLst>
              <a:ext uri="{FF2B5EF4-FFF2-40B4-BE49-F238E27FC236}">
                <a16:creationId xmlns:a16="http://schemas.microsoft.com/office/drawing/2014/main" id="{026BB657-7D49-46C7-819C-96DD082129A7}"/>
              </a:ext>
            </a:extLst>
          </p:cNvPr>
          <p:cNvSpPr/>
          <p:nvPr/>
        </p:nvSpPr>
        <p:spPr>
          <a:xfrm>
            <a:off x="538480" y="1006099"/>
            <a:ext cx="5029200" cy="3037581"/>
          </a:xfrm>
          <a:custGeom>
            <a:avLst/>
            <a:gdLst>
              <a:gd name="connsiteX0" fmla="*/ 0 w 5029200"/>
              <a:gd name="connsiteY0" fmla="*/ 426461 h 3037581"/>
              <a:gd name="connsiteX1" fmla="*/ 467360 w 5029200"/>
              <a:gd name="connsiteY1" fmla="*/ 60701 h 3037581"/>
              <a:gd name="connsiteX2" fmla="*/ 2357120 w 5029200"/>
              <a:gd name="connsiteY2" fmla="*/ 91181 h 3037581"/>
              <a:gd name="connsiteX3" fmla="*/ 4389120 w 5029200"/>
              <a:gd name="connsiteY3" fmla="*/ 934461 h 3037581"/>
              <a:gd name="connsiteX4" fmla="*/ 5029200 w 5029200"/>
              <a:gd name="connsiteY4" fmla="*/ 3037581 h 3037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200" h="3037581">
                <a:moveTo>
                  <a:pt x="0" y="426461"/>
                </a:moveTo>
                <a:cubicBezTo>
                  <a:pt x="37253" y="271521"/>
                  <a:pt x="74507" y="116581"/>
                  <a:pt x="467360" y="60701"/>
                </a:cubicBezTo>
                <a:cubicBezTo>
                  <a:pt x="860213" y="4821"/>
                  <a:pt x="1703493" y="-54446"/>
                  <a:pt x="2357120" y="91181"/>
                </a:cubicBezTo>
                <a:cubicBezTo>
                  <a:pt x="3010747" y="236808"/>
                  <a:pt x="3943773" y="443394"/>
                  <a:pt x="4389120" y="934461"/>
                </a:cubicBezTo>
                <a:cubicBezTo>
                  <a:pt x="4834467" y="1425528"/>
                  <a:pt x="4931833" y="2231554"/>
                  <a:pt x="5029200" y="3037581"/>
                </a:cubicBezTo>
              </a:path>
            </a:pathLst>
          </a:custGeom>
          <a:noFill/>
          <a:ln w="76200">
            <a:solidFill>
              <a:srgbClr val="09A7E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E14EE7A9-758E-4FF4-B11D-F1A3DD4D2012}"/>
              </a:ext>
            </a:extLst>
          </p:cNvPr>
          <p:cNvSpPr/>
          <p:nvPr/>
        </p:nvSpPr>
        <p:spPr>
          <a:xfrm flipV="1">
            <a:off x="7198822" y="4206064"/>
            <a:ext cx="2580163" cy="415811"/>
          </a:xfrm>
          <a:custGeom>
            <a:avLst/>
            <a:gdLst>
              <a:gd name="connsiteX0" fmla="*/ 2418020 w 2418020"/>
              <a:gd name="connsiteY0" fmla="*/ 1141938 h 4647138"/>
              <a:gd name="connsiteX1" fmla="*/ 995620 w 2418020"/>
              <a:gd name="connsiteY1" fmla="*/ 207218 h 4647138"/>
              <a:gd name="connsiteX2" fmla="*/ 20260 w 2418020"/>
              <a:gd name="connsiteY2" fmla="*/ 4647138 h 4647138"/>
            </a:gdLst>
            <a:ahLst/>
            <a:cxnLst>
              <a:cxn ang="0">
                <a:pos x="connsiteX0" y="connsiteY0"/>
              </a:cxn>
              <a:cxn ang="0">
                <a:pos x="connsiteX1" y="connsiteY1"/>
              </a:cxn>
              <a:cxn ang="0">
                <a:pos x="connsiteX2" y="connsiteY2"/>
              </a:cxn>
            </a:cxnLst>
            <a:rect l="l" t="t" r="r" b="b"/>
            <a:pathLst>
              <a:path w="2418020" h="4647138">
                <a:moveTo>
                  <a:pt x="2418020" y="1141938"/>
                </a:moveTo>
                <a:cubicBezTo>
                  <a:pt x="1906633" y="382478"/>
                  <a:pt x="1395247" y="-376982"/>
                  <a:pt x="995620" y="207218"/>
                </a:cubicBezTo>
                <a:cubicBezTo>
                  <a:pt x="595993" y="791418"/>
                  <a:pt x="-130447" y="4029071"/>
                  <a:pt x="20260" y="4647138"/>
                </a:cubicBezTo>
              </a:path>
            </a:pathLst>
          </a:custGeom>
          <a:noFill/>
          <a:ln w="76200">
            <a:solidFill>
              <a:srgbClr val="CF026A"/>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2DD9810-26A2-41E3-BF15-5730098448D2}"/>
              </a:ext>
            </a:extLst>
          </p:cNvPr>
          <p:cNvSpPr txBox="1"/>
          <p:nvPr/>
        </p:nvSpPr>
        <p:spPr>
          <a:xfrm>
            <a:off x="4254759" y="6309165"/>
            <a:ext cx="6425275" cy="400110"/>
          </a:xfrm>
          <a:prstGeom prst="rect">
            <a:avLst/>
          </a:prstGeom>
          <a:noFill/>
        </p:spPr>
        <p:txBody>
          <a:bodyPr wrap="square" rtlCol="0">
            <a:spAutoFit/>
          </a:bodyPr>
          <a:lstStyle/>
          <a:p>
            <a:pPr algn="r"/>
            <a:r>
              <a:rPr lang="en-GB" sz="2000" i="1" dirty="0">
                <a:solidFill>
                  <a:schemeClr val="bg1"/>
                </a:solidFill>
              </a:rPr>
              <a:t>Institute for Government (2021); Metherell et al. (2022)</a:t>
            </a:r>
          </a:p>
        </p:txBody>
      </p:sp>
    </p:spTree>
    <p:extLst>
      <p:ext uri="{BB962C8B-B14F-4D97-AF65-F5344CB8AC3E}">
        <p14:creationId xmlns:p14="http://schemas.microsoft.com/office/powerpoint/2010/main" val="41624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32DCCF-165C-4264-BF17-C9F1F3E7345E}"/>
              </a:ext>
            </a:extLst>
          </p:cNvPr>
          <p:cNvSpPr>
            <a:spLocks noGrp="1"/>
          </p:cNvSpPr>
          <p:nvPr>
            <p:ph type="title"/>
          </p:nvPr>
        </p:nvSpPr>
        <p:spPr>
          <a:xfrm>
            <a:off x="533399" y="3200400"/>
            <a:ext cx="7551057" cy="2859313"/>
          </a:xfrm>
        </p:spPr>
        <p:txBody>
          <a:bodyPr>
            <a:normAutofit fontScale="90000"/>
          </a:bodyPr>
          <a:lstStyle/>
          <a:p>
            <a:pPr>
              <a:tabLst>
                <a:tab pos="7348538" algn="r"/>
              </a:tabLst>
            </a:pPr>
            <a:r>
              <a:rPr lang="en-GB" sz="5200" dirty="0"/>
              <a:t>Many adolescents are well positioned to mitigate… social shortfalls using digital means of connection.</a:t>
            </a:r>
            <a:br>
              <a:rPr lang="en-GB" sz="5400" dirty="0"/>
            </a:br>
            <a:r>
              <a:rPr lang="en-GB" sz="2200" dirty="0"/>
              <a:t>	 — Orben et al. (2020)</a:t>
            </a:r>
            <a:endParaRPr lang="en-GB" sz="5400" dirty="0"/>
          </a:p>
        </p:txBody>
      </p:sp>
      <p:sp>
        <p:nvSpPr>
          <p:cNvPr id="2" name="Slide Number Placeholder 1">
            <a:extLst>
              <a:ext uri="{FF2B5EF4-FFF2-40B4-BE49-F238E27FC236}">
                <a16:creationId xmlns:a16="http://schemas.microsoft.com/office/drawing/2014/main" id="{91EE75B5-B1D4-45CC-AF25-8A627E700DC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4" name="Content Placeholder 13" descr="Computer">
            <a:extLst>
              <a:ext uri="{FF2B5EF4-FFF2-40B4-BE49-F238E27FC236}">
                <a16:creationId xmlns:a16="http://schemas.microsoft.com/office/drawing/2014/main" id="{D72680A1-9AB5-4B63-88C8-A21CC3561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1000" y="441907"/>
            <a:ext cx="2041200" cy="2041200"/>
          </a:xfrm>
          <a:prstGeom prst="rect">
            <a:avLst/>
          </a:prstGeom>
        </p:spPr>
      </p:pic>
    </p:spTree>
    <p:extLst>
      <p:ext uri="{BB962C8B-B14F-4D97-AF65-F5344CB8AC3E}">
        <p14:creationId xmlns:p14="http://schemas.microsoft.com/office/powerpoint/2010/main" val="194029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32DCCF-165C-4264-BF17-C9F1F3E7345E}"/>
              </a:ext>
            </a:extLst>
          </p:cNvPr>
          <p:cNvSpPr>
            <a:spLocks noGrp="1"/>
          </p:cNvSpPr>
          <p:nvPr>
            <p:ph type="title"/>
          </p:nvPr>
        </p:nvSpPr>
        <p:spPr>
          <a:xfrm>
            <a:off x="533399" y="3200400"/>
            <a:ext cx="7551057" cy="2859313"/>
          </a:xfrm>
        </p:spPr>
        <p:txBody>
          <a:bodyPr>
            <a:normAutofit/>
          </a:bodyPr>
          <a:lstStyle/>
          <a:p>
            <a:pPr>
              <a:tabLst>
                <a:tab pos="7348538" algn="r"/>
              </a:tabLst>
            </a:pPr>
            <a:r>
              <a:rPr lang="en-GB" sz="4700" dirty="0"/>
              <a:t>Around 1.5 million homes [in the UK] remain offline.</a:t>
            </a:r>
            <a:br>
              <a:rPr lang="en-GB" sz="5400" dirty="0"/>
            </a:br>
            <a:r>
              <a:rPr lang="en-GB" sz="2200" dirty="0"/>
              <a:t>	 — Ofcom (2021)</a:t>
            </a:r>
            <a:endParaRPr lang="en-GB" sz="5400" dirty="0"/>
          </a:p>
        </p:txBody>
      </p:sp>
      <p:sp>
        <p:nvSpPr>
          <p:cNvPr id="2" name="Slide Number Placeholder 1">
            <a:extLst>
              <a:ext uri="{FF2B5EF4-FFF2-40B4-BE49-F238E27FC236}">
                <a16:creationId xmlns:a16="http://schemas.microsoft.com/office/drawing/2014/main" id="{91EE75B5-B1D4-45CC-AF25-8A627E700DCF}"/>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4" name="Content Placeholder 13" descr="Computer">
            <a:extLst>
              <a:ext uri="{FF2B5EF4-FFF2-40B4-BE49-F238E27FC236}">
                <a16:creationId xmlns:a16="http://schemas.microsoft.com/office/drawing/2014/main" id="{D72680A1-9AB5-4B63-88C8-A21CC3561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1000" y="441907"/>
            <a:ext cx="2041200" cy="2041200"/>
          </a:xfrm>
          <a:prstGeom prst="rect">
            <a:avLst/>
          </a:prstGeom>
        </p:spPr>
      </p:pic>
      <p:cxnSp>
        <p:nvCxnSpPr>
          <p:cNvPr id="5" name="Straight Connector 4">
            <a:extLst>
              <a:ext uri="{FF2B5EF4-FFF2-40B4-BE49-F238E27FC236}">
                <a16:creationId xmlns:a16="http://schemas.microsoft.com/office/drawing/2014/main" id="{21FA8CB4-9111-48A5-BF80-D7C9A71FDC37}"/>
              </a:ext>
            </a:extLst>
          </p:cNvPr>
          <p:cNvCxnSpPr/>
          <p:nvPr/>
        </p:nvCxnSpPr>
        <p:spPr>
          <a:xfrm flipV="1">
            <a:off x="9211000" y="441907"/>
            <a:ext cx="2041200" cy="20412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9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92A93A-97C4-4868-9DA0-55D8DB69DF58}"/>
              </a:ext>
            </a:extLst>
          </p:cNvPr>
          <p:cNvSpPr>
            <a:spLocks noGrp="1"/>
          </p:cNvSpPr>
          <p:nvPr>
            <p:ph type="title"/>
          </p:nvPr>
        </p:nvSpPr>
        <p:spPr/>
        <p:txBody>
          <a:bodyPr/>
          <a:lstStyle/>
          <a:p>
            <a:r>
              <a:rPr lang="en-GB" dirty="0"/>
              <a:t>COVID-19 pandemic for adolescents</a:t>
            </a:r>
          </a:p>
        </p:txBody>
      </p:sp>
      <p:sp>
        <p:nvSpPr>
          <p:cNvPr id="4" name="Text Placeholder 3">
            <a:extLst>
              <a:ext uri="{FF2B5EF4-FFF2-40B4-BE49-F238E27FC236}">
                <a16:creationId xmlns:a16="http://schemas.microsoft.com/office/drawing/2014/main" id="{3B2555F9-96D0-48BA-944A-72192F537D1B}"/>
              </a:ext>
            </a:extLst>
          </p:cNvPr>
          <p:cNvSpPr>
            <a:spLocks noGrp="1"/>
          </p:cNvSpPr>
          <p:nvPr>
            <p:ph type="body" sz="quarter" idx="18"/>
          </p:nvPr>
        </p:nvSpPr>
        <p:spPr/>
        <p:txBody>
          <a:bodyPr/>
          <a:lstStyle/>
          <a:p>
            <a:pPr algn="ctr"/>
            <a:r>
              <a:rPr lang="en-GB" sz="3200" dirty="0"/>
              <a:t>Social restrictions</a:t>
            </a:r>
          </a:p>
        </p:txBody>
      </p:sp>
      <p:sp>
        <p:nvSpPr>
          <p:cNvPr id="2" name="Slide Number Placeholder 1">
            <a:extLst>
              <a:ext uri="{FF2B5EF4-FFF2-40B4-BE49-F238E27FC236}">
                <a16:creationId xmlns:a16="http://schemas.microsoft.com/office/drawing/2014/main" id="{24069560-0007-46FA-AD2E-7BF6221BB17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Text Placeholder 5">
            <a:extLst>
              <a:ext uri="{FF2B5EF4-FFF2-40B4-BE49-F238E27FC236}">
                <a16:creationId xmlns:a16="http://schemas.microsoft.com/office/drawing/2014/main" id="{296CD543-6A87-400D-B937-14793F6F2A76}"/>
              </a:ext>
            </a:extLst>
          </p:cNvPr>
          <p:cNvSpPr>
            <a:spLocks noGrp="1"/>
          </p:cNvSpPr>
          <p:nvPr>
            <p:ph type="body" sz="quarter" idx="20"/>
          </p:nvPr>
        </p:nvSpPr>
        <p:spPr/>
        <p:txBody>
          <a:bodyPr/>
          <a:lstStyle/>
          <a:p>
            <a:pPr algn="ctr"/>
            <a:r>
              <a:rPr lang="en-GB" sz="3200" dirty="0"/>
              <a:t>Online schooling</a:t>
            </a:r>
          </a:p>
        </p:txBody>
      </p:sp>
      <p:sp>
        <p:nvSpPr>
          <p:cNvPr id="7" name="Text Placeholder 6">
            <a:extLst>
              <a:ext uri="{FF2B5EF4-FFF2-40B4-BE49-F238E27FC236}">
                <a16:creationId xmlns:a16="http://schemas.microsoft.com/office/drawing/2014/main" id="{71F51B40-DA1E-4AA7-9A5F-A78E55F27B51}"/>
              </a:ext>
            </a:extLst>
          </p:cNvPr>
          <p:cNvSpPr>
            <a:spLocks noGrp="1"/>
          </p:cNvSpPr>
          <p:nvPr>
            <p:ph type="body" sz="quarter" idx="21"/>
          </p:nvPr>
        </p:nvSpPr>
        <p:spPr/>
        <p:txBody>
          <a:bodyPr/>
          <a:lstStyle/>
          <a:p>
            <a:pPr algn="ctr"/>
            <a:r>
              <a:rPr lang="en-GB" sz="3200" dirty="0"/>
              <a:t>Mental health consequences for digitally excluded?</a:t>
            </a:r>
          </a:p>
        </p:txBody>
      </p:sp>
      <p:pic>
        <p:nvPicPr>
          <p:cNvPr id="18" name="Graphic 17" descr="Dance">
            <a:extLst>
              <a:ext uri="{FF2B5EF4-FFF2-40B4-BE49-F238E27FC236}">
                <a16:creationId xmlns:a16="http://schemas.microsoft.com/office/drawing/2014/main" id="{BD948527-88C1-4ADF-BF80-446DB82E19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184" y="1672246"/>
            <a:ext cx="2143125" cy="2143125"/>
          </a:xfrm>
          <a:prstGeom prst="rect">
            <a:avLst/>
          </a:prstGeom>
        </p:spPr>
      </p:pic>
      <p:cxnSp>
        <p:nvCxnSpPr>
          <p:cNvPr id="9" name="Straight Connector 8">
            <a:extLst>
              <a:ext uri="{FF2B5EF4-FFF2-40B4-BE49-F238E27FC236}">
                <a16:creationId xmlns:a16="http://schemas.microsoft.com/office/drawing/2014/main" id="{5B5EFC1C-718C-4267-964C-19B2B1DE6075}"/>
              </a:ext>
            </a:extLst>
          </p:cNvPr>
          <p:cNvCxnSpPr/>
          <p:nvPr/>
        </p:nvCxnSpPr>
        <p:spPr>
          <a:xfrm flipV="1">
            <a:off x="1118309" y="1672246"/>
            <a:ext cx="2142000" cy="21420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0" name="Graphic 19" descr="Question mark">
            <a:extLst>
              <a:ext uri="{FF2B5EF4-FFF2-40B4-BE49-F238E27FC236}">
                <a16:creationId xmlns:a16="http://schemas.microsoft.com/office/drawing/2014/main" id="{66BD5CEB-F82A-4A03-9BCA-A62F447D7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21334" y="1676911"/>
            <a:ext cx="2142000" cy="2142000"/>
          </a:xfrm>
          <a:prstGeom prst="rect">
            <a:avLst/>
          </a:prstGeom>
        </p:spPr>
      </p:pic>
      <p:pic>
        <p:nvPicPr>
          <p:cNvPr id="22" name="Graphic 21" descr="Add">
            <a:extLst>
              <a:ext uri="{FF2B5EF4-FFF2-40B4-BE49-F238E27FC236}">
                <a16:creationId xmlns:a16="http://schemas.microsoft.com/office/drawing/2014/main" id="{49F14434-730B-4FC9-ACE1-1B1A1BBAF2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82584" y="2286046"/>
            <a:ext cx="914400" cy="914400"/>
          </a:xfrm>
          <a:prstGeom prst="rect">
            <a:avLst/>
          </a:prstGeom>
        </p:spPr>
      </p:pic>
      <p:pic>
        <p:nvPicPr>
          <p:cNvPr id="24" name="Graphic 23" descr="Arrow Slight curve">
            <a:extLst>
              <a:ext uri="{FF2B5EF4-FFF2-40B4-BE49-F238E27FC236}">
                <a16:creationId xmlns:a16="http://schemas.microsoft.com/office/drawing/2014/main" id="{9A653E6A-5A9E-4AA4-BF5F-AB63D57CC9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84659" y="2292508"/>
            <a:ext cx="914400" cy="914400"/>
          </a:xfrm>
          <a:prstGeom prst="rect">
            <a:avLst/>
          </a:prstGeom>
        </p:spPr>
      </p:pic>
      <p:sp>
        <p:nvSpPr>
          <p:cNvPr id="25" name="TextBox 24">
            <a:extLst>
              <a:ext uri="{FF2B5EF4-FFF2-40B4-BE49-F238E27FC236}">
                <a16:creationId xmlns:a16="http://schemas.microsoft.com/office/drawing/2014/main" id="{5CFC0822-1A41-4766-876B-AE1E9633EA92}"/>
              </a:ext>
            </a:extLst>
          </p:cNvPr>
          <p:cNvSpPr txBox="1"/>
          <p:nvPr/>
        </p:nvSpPr>
        <p:spPr>
          <a:xfrm>
            <a:off x="7936834" y="6309165"/>
            <a:ext cx="2743200" cy="400110"/>
          </a:xfrm>
          <a:prstGeom prst="rect">
            <a:avLst/>
          </a:prstGeom>
          <a:noFill/>
        </p:spPr>
        <p:txBody>
          <a:bodyPr wrap="square" rtlCol="0">
            <a:spAutoFit/>
          </a:bodyPr>
          <a:lstStyle/>
          <a:p>
            <a:pPr algn="r"/>
            <a:r>
              <a:rPr lang="en-GB" sz="2000" i="1" dirty="0">
                <a:solidFill>
                  <a:schemeClr val="bg1"/>
                </a:solidFill>
              </a:rPr>
              <a:t>Orben et al. (2020)</a:t>
            </a:r>
          </a:p>
        </p:txBody>
      </p:sp>
      <p:grpSp>
        <p:nvGrpSpPr>
          <p:cNvPr id="27" name="Group 26">
            <a:extLst>
              <a:ext uri="{FF2B5EF4-FFF2-40B4-BE49-F238E27FC236}">
                <a16:creationId xmlns:a16="http://schemas.microsoft.com/office/drawing/2014/main" id="{010FFD4F-4FED-41B4-A378-31FDCAC9642C}"/>
              </a:ext>
            </a:extLst>
          </p:cNvPr>
          <p:cNvGrpSpPr/>
          <p:nvPr/>
        </p:nvGrpSpPr>
        <p:grpSpPr>
          <a:xfrm>
            <a:off x="5075400" y="1722646"/>
            <a:ext cx="2041200" cy="2041200"/>
            <a:chOff x="5075400" y="1722646"/>
            <a:chExt cx="2041200" cy="2041200"/>
          </a:xfrm>
        </p:grpSpPr>
        <p:pic>
          <p:nvPicPr>
            <p:cNvPr id="28" name="Graphic 27" descr="Monitor">
              <a:extLst>
                <a:ext uri="{FF2B5EF4-FFF2-40B4-BE49-F238E27FC236}">
                  <a16:creationId xmlns:a16="http://schemas.microsoft.com/office/drawing/2014/main" id="{E55DB0E9-2D72-40B8-92F7-E6321F968A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75400" y="1722646"/>
              <a:ext cx="2041200" cy="2041200"/>
            </a:xfrm>
            <a:prstGeom prst="rect">
              <a:avLst/>
            </a:prstGeom>
          </p:spPr>
        </p:pic>
        <p:pic>
          <p:nvPicPr>
            <p:cNvPr id="29" name="Graphic 28" descr="Teacher">
              <a:extLst>
                <a:ext uri="{FF2B5EF4-FFF2-40B4-BE49-F238E27FC236}">
                  <a16:creationId xmlns:a16="http://schemas.microsoft.com/office/drawing/2014/main" id="{38983F68-74F8-4D15-9960-A78F53A63C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17168" y="2006441"/>
              <a:ext cx="1266803" cy="1266803"/>
            </a:xfrm>
            <a:prstGeom prst="rect">
              <a:avLst/>
            </a:prstGeom>
          </p:spPr>
        </p:pic>
      </p:grpSp>
    </p:spTree>
    <p:extLst>
      <p:ext uri="{BB962C8B-B14F-4D97-AF65-F5344CB8AC3E}">
        <p14:creationId xmlns:p14="http://schemas.microsoft.com/office/powerpoint/2010/main" val="194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32DCCF-165C-4264-BF17-C9F1F3E7345E}"/>
              </a:ext>
            </a:extLst>
          </p:cNvPr>
          <p:cNvSpPr>
            <a:spLocks noGrp="1"/>
          </p:cNvSpPr>
          <p:nvPr>
            <p:ph type="title"/>
          </p:nvPr>
        </p:nvSpPr>
        <p:spPr>
          <a:xfrm>
            <a:off x="533399" y="3200400"/>
            <a:ext cx="7551057" cy="2859313"/>
          </a:xfrm>
        </p:spPr>
        <p:txBody>
          <a:bodyPr>
            <a:normAutofit fontScale="90000"/>
          </a:bodyPr>
          <a:lstStyle/>
          <a:p>
            <a:pPr>
              <a:tabLst>
                <a:tab pos="7348538" algn="r"/>
              </a:tabLst>
            </a:pPr>
            <a:r>
              <a:rPr lang="en-GB" sz="5200" dirty="0"/>
              <a:t>Digital exclusion during lockdown is likely to be more disempowering</a:t>
            </a:r>
            <a:br>
              <a:rPr lang="en-GB" sz="5200" dirty="0"/>
            </a:br>
            <a:r>
              <a:rPr lang="en-GB" sz="5200" dirty="0"/>
              <a:t>than ever.</a:t>
            </a:r>
            <a:br>
              <a:rPr lang="en-GB" sz="5400" dirty="0"/>
            </a:br>
            <a:r>
              <a:rPr lang="en-GB" sz="2200" dirty="0"/>
              <a:t>	 — Ofcom (2021)</a:t>
            </a:r>
            <a:endParaRPr lang="en-GB" sz="5400" dirty="0"/>
          </a:p>
        </p:txBody>
      </p:sp>
      <p:sp>
        <p:nvSpPr>
          <p:cNvPr id="2" name="Slide Number Placeholder 1">
            <a:extLst>
              <a:ext uri="{FF2B5EF4-FFF2-40B4-BE49-F238E27FC236}">
                <a16:creationId xmlns:a16="http://schemas.microsoft.com/office/drawing/2014/main" id="{91EE75B5-B1D4-45CC-AF25-8A627E700DC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4" name="Content Placeholder 13" descr="Computer">
            <a:extLst>
              <a:ext uri="{FF2B5EF4-FFF2-40B4-BE49-F238E27FC236}">
                <a16:creationId xmlns:a16="http://schemas.microsoft.com/office/drawing/2014/main" id="{D72680A1-9AB5-4B63-88C8-A21CC3561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1000" y="441907"/>
            <a:ext cx="2041200" cy="2041200"/>
          </a:xfrm>
          <a:prstGeom prst="rect">
            <a:avLst/>
          </a:prstGeom>
        </p:spPr>
      </p:pic>
      <p:cxnSp>
        <p:nvCxnSpPr>
          <p:cNvPr id="5" name="Straight Connector 4">
            <a:extLst>
              <a:ext uri="{FF2B5EF4-FFF2-40B4-BE49-F238E27FC236}">
                <a16:creationId xmlns:a16="http://schemas.microsoft.com/office/drawing/2014/main" id="{21FA8CB4-9111-48A5-BF80-D7C9A71FDC37}"/>
              </a:ext>
            </a:extLst>
          </p:cNvPr>
          <p:cNvCxnSpPr/>
          <p:nvPr/>
        </p:nvCxnSpPr>
        <p:spPr>
          <a:xfrm flipV="1">
            <a:off x="9211000" y="441907"/>
            <a:ext cx="2041200" cy="204120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44533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B730345-CD59-43FE-AD12-32EFCAB2A8BC}">
  <we:reference id="ec54a0d4-1494-4e42-b65a-78000cc718aa" version="1.0.0.0" store="EXCatalog" storeType="EXCatalog"/>
  <we:alternateReferences>
    <we:reference id="WA200003509" version="1.0.0.0" store="en-GB"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d62c759-116b-4dd6-9149-fefec02f34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D92D531EC6D84FA9E6EB01044B37B7" ma:contentTypeVersion="11" ma:contentTypeDescription="Create a new document." ma:contentTypeScope="" ma:versionID="b4a24a07b6f48765d2024f124e31a158">
  <xsd:schema xmlns:xsd="http://www.w3.org/2001/XMLSchema" xmlns:xs="http://www.w3.org/2001/XMLSchema" xmlns:p="http://schemas.microsoft.com/office/2006/metadata/properties" xmlns:ns3="9d62c759-116b-4dd6-9149-fefec02f34a2" xmlns:ns4="d6d3ec26-4440-49c6-b611-0d458745962d" targetNamespace="http://schemas.microsoft.com/office/2006/metadata/properties" ma:root="true" ma:fieldsID="644efb8f04211f4b4f50b1ec1765508a" ns3:_="" ns4:_="">
    <xsd:import namespace="9d62c759-116b-4dd6-9149-fefec02f34a2"/>
    <xsd:import namespace="d6d3ec26-4440-49c6-b611-0d45874596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62c759-116b-4dd6-9149-fefec02f34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3ec26-4440-49c6-b611-0d458745962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openxmlformats.org/package/2006/metadata/core-properties"/>
    <ds:schemaRef ds:uri="http://purl.org/dc/elements/1.1/"/>
    <ds:schemaRef ds:uri="9d62c759-116b-4dd6-9149-fefec02f34a2"/>
    <ds:schemaRef ds:uri="http://schemas.microsoft.com/office/2006/documentManagement/types"/>
    <ds:schemaRef ds:uri="http://purl.org/dc/dcmitype/"/>
    <ds:schemaRef ds:uri="d6d3ec26-4440-49c6-b611-0d458745962d"/>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60526E72-F606-44C7-8C1A-D7ECC30954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62c759-116b-4dd6-9149-fefec02f34a2"/>
    <ds:schemaRef ds:uri="d6d3ec26-4440-49c6-b611-0d4587459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1925</Words>
  <Application>Microsoft Office PowerPoint</Application>
  <PresentationFormat>Widescreen</PresentationFormat>
  <Paragraphs>164</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Franklin Gothic Book</vt:lpstr>
      <vt:lpstr>Franklin Gothic Medium</vt:lpstr>
      <vt:lpstr>Tahoma</vt:lpstr>
      <vt:lpstr>Trade Gothic LT Pro</vt:lpstr>
      <vt:lpstr>Office Theme</vt:lpstr>
      <vt:lpstr>Digital access  constraints predict  worse mental health  among adolescents     during COVID-19   </vt:lpstr>
      <vt:lpstr>Outline</vt:lpstr>
      <vt:lpstr>Overall state of UK adolescent mental health</vt:lpstr>
      <vt:lpstr>Understanding Society youth survey (ages 10‒15)</vt:lpstr>
      <vt:lpstr>PowerPoint Presentation</vt:lpstr>
      <vt:lpstr>Many adolescents are well positioned to mitigate… social shortfalls using digital means of connection.   — Orben et al. (2020)</vt:lpstr>
      <vt:lpstr>Around 1.5 million homes [in the UK] remain offline.   — Ofcom (2021)</vt:lpstr>
      <vt:lpstr>COVID-19 pandemic for adolescents</vt:lpstr>
      <vt:lpstr>Digital exclusion during lockdown is likely to be more disempowering than ever.   — Ofcom (2021)</vt:lpstr>
      <vt:lpstr>Digital access measures</vt:lpstr>
      <vt:lpstr>Cross-sectional data</vt:lpstr>
      <vt:lpstr>Step 1: establish  general form of mental health trajectories</vt:lpstr>
      <vt:lpstr>PowerPoint Presentation</vt:lpstr>
      <vt:lpstr>Step 2: does  allowing parameters to differ between  groups make model  fit significantly better?</vt:lpstr>
      <vt:lpstr>PowerPoint Presentation</vt:lpstr>
      <vt:lpstr>PowerPoint Presentation</vt:lpstr>
      <vt:lpstr>PowerPoint Presentation</vt:lpstr>
      <vt:lpstr>PowerPoint Presentation</vt:lpstr>
      <vt:lpstr>Discussion: COVID-19 pandemic for adolescents</vt:lpstr>
      <vt:lpstr>Caveats</vt:lpstr>
      <vt:lpstr>Significance</vt:lpstr>
      <vt:lpstr>Paper (including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2023-06-05T10:29:03Z</dcterms:created>
  <dcterms:modified xsi:type="dcterms:W3CDTF">2023-07-04T15:55:54Z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0x010100DAD92D531EC6D84FA9E6EB01044B37B7</vt:lpwstr>
  </property>
</Properties>
</file>