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06" r:id="rId10"/>
    <p:sldId id="265" r:id="rId11"/>
    <p:sldId id="320" r:id="rId12"/>
    <p:sldId id="302" r:id="rId13"/>
    <p:sldId id="303" r:id="rId14"/>
    <p:sldId id="270" r:id="rId15"/>
    <p:sldId id="271" r:id="rId16"/>
    <p:sldId id="272" r:id="rId17"/>
    <p:sldId id="317" r:id="rId18"/>
    <p:sldId id="273" r:id="rId19"/>
    <p:sldId id="274" r:id="rId20"/>
    <p:sldId id="275" r:id="rId21"/>
    <p:sldId id="276" r:id="rId22"/>
    <p:sldId id="266" r:id="rId23"/>
    <p:sldId id="267" r:id="rId24"/>
    <p:sldId id="268" r:id="rId25"/>
    <p:sldId id="269" r:id="rId26"/>
    <p:sldId id="278" r:id="rId27"/>
    <p:sldId id="277" r:id="rId28"/>
    <p:sldId id="279" r:id="rId29"/>
    <p:sldId id="281" r:id="rId30"/>
    <p:sldId id="280" r:id="rId31"/>
    <p:sldId id="282" r:id="rId32"/>
    <p:sldId id="283" r:id="rId33"/>
    <p:sldId id="284" r:id="rId34"/>
    <p:sldId id="285" r:id="rId35"/>
    <p:sldId id="286" r:id="rId36"/>
    <p:sldId id="287" r:id="rId37"/>
    <p:sldId id="289" r:id="rId38"/>
    <p:sldId id="318" r:id="rId39"/>
    <p:sldId id="290" r:id="rId40"/>
    <p:sldId id="307" r:id="rId41"/>
    <p:sldId id="308" r:id="rId42"/>
    <p:sldId id="319" r:id="rId43"/>
    <p:sldId id="314" r:id="rId44"/>
    <p:sldId id="316" r:id="rId45"/>
    <p:sldId id="309" r:id="rId46"/>
    <p:sldId id="304" r:id="rId47"/>
    <p:sldId id="305" r:id="rId48"/>
    <p:sldId id="291" r:id="rId49"/>
    <p:sldId id="292" r:id="rId50"/>
    <p:sldId id="293" r:id="rId51"/>
    <p:sldId id="294" r:id="rId52"/>
    <p:sldId id="311" r:id="rId53"/>
    <p:sldId id="295" r:id="rId54"/>
    <p:sldId id="296" r:id="rId55"/>
    <p:sldId id="297" r:id="rId56"/>
    <p:sldId id="298" r:id="rId57"/>
    <p:sldId id="299" r:id="rId58"/>
    <p:sldId id="300" r:id="rId59"/>
    <p:sldId id="301" r:id="rId6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9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1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658BE-C33A-4179-BA82-43629012E271}" type="datetimeFigureOut">
              <a:rPr lang="fr-FR" smtClean="0"/>
              <a:pPr/>
              <a:t>20/03/2019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90895-3BE7-4A67-8C9D-4D454DBCE7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16A70-39FB-4C03-932D-DAC8658C1893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8227F-2C5A-4355-83CE-060A7E9B7DC6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C34B4-6C4C-41F9-9A7B-C36B439AA94D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60C58-07E6-48AF-A1D8-7F93E4F15892}" type="slidenum">
              <a:rPr lang="fr-FR" smtClean="0"/>
              <a:pPr/>
              <a:t>35</a:t>
            </a:fld>
            <a:endParaRPr lang="fr-FR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BC25C-8E11-4946-8BC8-DC8E8279DB03}" type="slidenum">
              <a:rPr lang="fr-FR" smtClean="0"/>
              <a:pPr/>
              <a:t>49</a:t>
            </a:fld>
            <a:endParaRPr lang="fr-FR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FD830-5177-486C-B895-3218860CB233}" type="slidenum">
              <a:rPr lang="fr-FR" smtClean="0"/>
              <a:pPr/>
              <a:t>50</a:t>
            </a:fld>
            <a:endParaRPr lang="fr-FR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7CC62-A54B-4036-A69A-79A9291B1A19}" type="slidenum">
              <a:rPr lang="fr-FR" smtClean="0"/>
              <a:pPr/>
              <a:t>51</a:t>
            </a:fld>
            <a:endParaRPr lang="fr-FR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F3D57-DAEB-417C-806C-FE25067CD154}" type="slidenum">
              <a:rPr lang="fr-FR" smtClean="0"/>
              <a:pPr/>
              <a:t>59</a:t>
            </a:fld>
            <a:endParaRPr lang="fr-FR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0669-3BFF-4D48-98AC-5FCCD9190345}" type="datetime1">
              <a:rPr lang="fr-FR" smtClean="0"/>
              <a:pPr/>
              <a:t>20/03/2019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1580-7191-4164-B7BE-4AE9A178A6E2}" type="datetime1">
              <a:rPr lang="fr-FR" smtClean="0"/>
              <a:pPr/>
              <a:t>20/03/2019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554C-7470-497B-B33B-D73BA4D37565}" type="datetime1">
              <a:rPr lang="fr-FR" smtClean="0"/>
              <a:pPr/>
              <a:t>20/03/2019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D5803-50E4-4F7C-A680-C7115710446F}" type="datetime1">
              <a:rPr lang="fr-FR" smtClean="0"/>
              <a:pPr>
                <a:defRPr/>
              </a:pPr>
              <a:t>20/03/2019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DEF78-E09C-46EC-BC81-0F026BCAD34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0006-9537-42CA-A16B-EAE314AF93EB}" type="datetime1">
              <a:rPr lang="fr-FR" smtClean="0"/>
              <a:pPr/>
              <a:t>20/03/2019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6F08-EC97-4E4C-AE80-FB9BD98AC4AD}" type="datetime1">
              <a:rPr lang="fr-FR" smtClean="0"/>
              <a:pPr/>
              <a:t>20/03/2019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F146-D1EC-439B-8AFF-2D06F651E953}" type="datetime1">
              <a:rPr lang="fr-FR" smtClean="0"/>
              <a:pPr/>
              <a:t>20/03/2019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C65E-1DA6-4F87-8DB4-BE762F75DE14}" type="datetime1">
              <a:rPr lang="fr-FR" smtClean="0"/>
              <a:pPr/>
              <a:t>20/03/2019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C05B-E544-4A59-B3CD-B2AF27C5DA7B}" type="datetime1">
              <a:rPr lang="fr-FR" smtClean="0"/>
              <a:pPr/>
              <a:t>20/03/2019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DE75-41A1-4E6E-9267-56309D40F79C}" type="datetime1">
              <a:rPr lang="fr-FR" smtClean="0"/>
              <a:pPr/>
              <a:t>20/03/2019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DF38-29D8-46A3-A4B1-2F5B57A06381}" type="datetime1">
              <a:rPr lang="fr-FR" smtClean="0"/>
              <a:pPr/>
              <a:t>20/03/2019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1FE9-F7A7-4FE4-81EA-4A83E3D54130}" type="datetime1">
              <a:rPr lang="fr-FR" smtClean="0"/>
              <a:pPr/>
              <a:t>20/03/2019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435C-65D2-4D76-90BC-7C6BBD851A30}" type="datetime1">
              <a:rPr lang="fr-FR" smtClean="0"/>
              <a:pPr/>
              <a:t>20/03/2019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AFB3-75D4-4698-B7B7-70E51B8504C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08081D-4F09-4CB2-9527-79D51007E76D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fr-FR" sz="4000" dirty="0" smtClean="0">
                <a:solidFill>
                  <a:srgbClr val="0066FF"/>
                </a:solidFill>
              </a:rPr>
              <a:t>Administration d’une base de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E03A7D-5BE6-439B-94E1-A4C8494755F8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800" dirty="0" smtClean="0">
                <a:solidFill>
                  <a:srgbClr val="0066FF"/>
                </a:solidFill>
              </a:rPr>
              <a:t>Exemple d’attribution de privilèges </a:t>
            </a:r>
            <a:r>
              <a:rPr lang="fr-FR" sz="3800" b="1" dirty="0" smtClean="0">
                <a:solidFill>
                  <a:srgbClr val="0066FF"/>
                </a:solidFill>
              </a:rPr>
              <a:t>systèmes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05000"/>
            <a:ext cx="799465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FR" sz="2600" b="1" dirty="0" smtClean="0"/>
              <a:t>GRANT </a:t>
            </a:r>
            <a:r>
              <a:rPr lang="fr-FR" sz="2600" dirty="0" smtClean="0"/>
              <a:t>CREATE TABLE TO Germain;</a:t>
            </a:r>
          </a:p>
          <a:p>
            <a:pPr eaLnBrk="1" hangingPunct="1">
              <a:buNone/>
            </a:pPr>
            <a:r>
              <a:rPr lang="fr-FR" sz="2600" dirty="0" smtClean="0"/>
              <a:t>// Germain ne pourra créer des tables que dans son schéma</a:t>
            </a:r>
          </a:p>
          <a:p>
            <a:pPr eaLnBrk="1" hangingPunct="1">
              <a:buNone/>
            </a:pPr>
            <a:endParaRPr lang="fr-FR" sz="2600" dirty="0" smtClean="0"/>
          </a:p>
          <a:p>
            <a:pPr eaLnBrk="1" hangingPunct="1"/>
            <a:r>
              <a:rPr lang="fr-FR" sz="2600" b="1" dirty="0" smtClean="0"/>
              <a:t>GRANT </a:t>
            </a:r>
            <a:r>
              <a:rPr lang="fr-FR" sz="2600" dirty="0" smtClean="0"/>
              <a:t>CREATE SESSION,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400" dirty="0" smtClean="0"/>
              <a:t>CREATE ANY TABLE, </a:t>
            </a:r>
          </a:p>
          <a:p>
            <a:pPr lvl="1">
              <a:buNone/>
            </a:pPr>
            <a:r>
              <a:rPr lang="fr-FR" sz="2400" dirty="0" smtClean="0"/>
              <a:t>DROP ANY TABLE TO Simon,</a:t>
            </a:r>
          </a:p>
          <a:p>
            <a:pPr lvl="1">
              <a:buNone/>
            </a:pPr>
            <a:r>
              <a:rPr lang="fr-FR" sz="2400" dirty="0" smtClean="0"/>
              <a:t>// Simon peut se connecter à la base</a:t>
            </a:r>
            <a:br>
              <a:rPr lang="fr-FR" sz="2400" dirty="0" smtClean="0"/>
            </a:br>
            <a:r>
              <a:rPr lang="fr-FR" sz="2400" dirty="0" smtClean="0"/>
              <a:t>et créer ou supprimer des tables dans n’importe quel schéma</a:t>
            </a:r>
          </a:p>
          <a:p>
            <a:pPr lvl="1" eaLnBrk="1" hangingPunct="1">
              <a:buFont typeface="Wingdings" pitchFamily="2" charset="2"/>
              <a:buNone/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Attribution de privilèges objets</a:t>
            </a:r>
            <a:br>
              <a:rPr lang="fr-FR" sz="32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Les privilèges objets sont relatifs aux données de la base et aux actions sur les objets (table, vue, procédure, etc.) :</a:t>
            </a:r>
          </a:p>
          <a:p>
            <a:pPr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ALTER, DELETE, INDEX, INSERT, SELECT, UPDATE, ALL.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8998"/>
          </a:xfrm>
        </p:spPr>
        <p:txBody>
          <a:bodyPr>
            <a:noAutofit/>
          </a:bodyPr>
          <a:lstStyle/>
          <a:p>
            <a:r>
              <a:rPr lang="fr-FR" sz="32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32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</a:br>
            <a:r>
              <a:rPr lang="fr-FR" sz="32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Attribution de privilèges objets </a:t>
            </a:r>
            <a:r>
              <a:rPr lang="fr-FR" sz="24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suite</a:t>
            </a:r>
            <a:br>
              <a:rPr lang="fr-FR" sz="24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</a:br>
            <a:r>
              <a:rPr lang="fr-FR" sz="36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36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</a:br>
            <a:endParaRPr lang="fr-FR" sz="3600" dirty="0">
              <a:solidFill>
                <a:srgbClr val="1939D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4824536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1600" b="1" dirty="0" smtClean="0">
                <a:latin typeface="Arial" pitchFamily="34" charset="0"/>
                <a:cs typeface="Arial" pitchFamily="34" charset="0"/>
              </a:rPr>
              <a:t>GRANT { </a:t>
            </a:r>
            <a:r>
              <a:rPr lang="fr-FR" sz="1600" b="1" i="1" dirty="0" err="1" smtClean="0">
                <a:latin typeface="Arial" pitchFamily="34" charset="0"/>
                <a:cs typeface="Arial" pitchFamily="34" charset="0"/>
              </a:rPr>
              <a:t>privilègeObjet</a:t>
            </a:r>
            <a:r>
              <a:rPr lang="fr-FR" sz="1600" b="1" i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fr-FR" sz="1600" b="1" i="1" dirty="0" err="1" smtClean="0">
                <a:latin typeface="Arial" pitchFamily="34" charset="0"/>
                <a:cs typeface="Arial" pitchFamily="34" charset="0"/>
              </a:rPr>
              <a:t>nomRôle</a:t>
            </a:r>
            <a:r>
              <a:rPr lang="fr-FR" sz="1600" b="1" i="1" dirty="0" smtClean="0">
                <a:latin typeface="Arial" pitchFamily="34" charset="0"/>
                <a:cs typeface="Arial" pitchFamily="34" charset="0"/>
              </a:rPr>
              <a:t> | ALL PRIVILEGES } [(colonne1</a:t>
            </a:r>
          </a:p>
          <a:p>
            <a:pPr>
              <a:buNone/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[,</a:t>
            </a:r>
            <a:r>
              <a:rPr lang="fr-FR" sz="1600" i="1" dirty="0" smtClean="0">
                <a:latin typeface="Arial" pitchFamily="34" charset="0"/>
                <a:cs typeface="Arial" pitchFamily="34" charset="0"/>
              </a:rPr>
              <a:t>colonne2]…)]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[, { </a:t>
            </a:r>
            <a:r>
              <a:rPr lang="fr-FR" sz="1600" i="1" dirty="0" err="1" smtClean="0">
                <a:latin typeface="Arial" pitchFamily="34" charset="0"/>
                <a:cs typeface="Arial" pitchFamily="34" charset="0"/>
              </a:rPr>
              <a:t>privilègeObjet</a:t>
            </a:r>
            <a:r>
              <a:rPr lang="fr-FR" sz="1600" i="1" dirty="0" smtClean="0">
                <a:latin typeface="Arial" pitchFamily="34" charset="0"/>
                <a:cs typeface="Arial" pitchFamily="34" charset="0"/>
              </a:rPr>
              <a:t> | </a:t>
            </a:r>
            <a:r>
              <a:rPr lang="fr-FR" sz="1600" i="1" dirty="0" err="1" smtClean="0">
                <a:latin typeface="Arial" pitchFamily="34" charset="0"/>
                <a:cs typeface="Arial" pitchFamily="34" charset="0"/>
              </a:rPr>
              <a:t>nomRôle</a:t>
            </a:r>
            <a:r>
              <a:rPr lang="fr-FR" sz="1600" i="1" dirty="0" smtClean="0">
                <a:latin typeface="Arial" pitchFamily="34" charset="0"/>
                <a:cs typeface="Arial" pitchFamily="34" charset="0"/>
              </a:rPr>
              <a:t> | ALL PRIVILEGES }] [(colonne1</a:t>
            </a:r>
          </a:p>
          <a:p>
            <a:pPr>
              <a:buNone/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[,</a:t>
            </a:r>
            <a:r>
              <a:rPr lang="fr-FR" sz="1600" i="1" dirty="0" smtClean="0">
                <a:latin typeface="Arial" pitchFamily="34" charset="0"/>
                <a:cs typeface="Arial" pitchFamily="34" charset="0"/>
              </a:rPr>
              <a:t>colonne2]…)]…</a:t>
            </a:r>
          </a:p>
          <a:p>
            <a:pPr>
              <a:buNone/>
            </a:pPr>
            <a:r>
              <a:rPr lang="fr-FR" sz="1600" b="1" dirty="0" smtClean="0">
                <a:latin typeface="Arial" pitchFamily="34" charset="0"/>
                <a:cs typeface="Arial" pitchFamily="34" charset="0"/>
              </a:rPr>
              <a:t>ON { [</a:t>
            </a:r>
            <a:r>
              <a:rPr lang="fr-FR" sz="1600" b="1" i="1" dirty="0" smtClean="0">
                <a:latin typeface="Arial" pitchFamily="34" charset="0"/>
                <a:cs typeface="Arial" pitchFamily="34" charset="0"/>
              </a:rPr>
              <a:t>schéma.]</a:t>
            </a:r>
            <a:r>
              <a:rPr lang="fr-FR" sz="1600" b="1" i="1" dirty="0" err="1" smtClean="0">
                <a:latin typeface="Arial" pitchFamily="34" charset="0"/>
                <a:cs typeface="Arial" pitchFamily="34" charset="0"/>
              </a:rPr>
              <a:t>nomObjet</a:t>
            </a:r>
            <a:r>
              <a:rPr lang="fr-FR" sz="1600" b="1" i="1" dirty="0" smtClean="0">
                <a:latin typeface="Arial" pitchFamily="34" charset="0"/>
                <a:cs typeface="Arial" pitchFamily="34" charset="0"/>
              </a:rPr>
              <a:t> | { DIRECTORY </a:t>
            </a:r>
            <a:r>
              <a:rPr lang="fr-FR" sz="1600" b="1" i="1" dirty="0" err="1" smtClean="0">
                <a:latin typeface="Arial" pitchFamily="34" charset="0"/>
                <a:cs typeface="Arial" pitchFamily="34" charset="0"/>
              </a:rPr>
              <a:t>nomRépertoire</a:t>
            </a:r>
            <a:endParaRPr lang="fr-FR" sz="1600" b="1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| JAVA { SOURCE | RESOURCE } [</a:t>
            </a:r>
            <a:r>
              <a:rPr lang="fr-FR" sz="1600" i="1" dirty="0" smtClean="0">
                <a:latin typeface="Arial" pitchFamily="34" charset="0"/>
                <a:cs typeface="Arial" pitchFamily="34" charset="0"/>
              </a:rPr>
              <a:t>schéma.]</a:t>
            </a:r>
            <a:r>
              <a:rPr lang="fr-FR" sz="1600" i="1" dirty="0" err="1" smtClean="0">
                <a:latin typeface="Arial" pitchFamily="34" charset="0"/>
                <a:cs typeface="Arial" pitchFamily="34" charset="0"/>
              </a:rPr>
              <a:t>nomObjet</a:t>
            </a:r>
            <a:r>
              <a:rPr lang="fr-FR" sz="1600" i="1" dirty="0" smtClean="0">
                <a:latin typeface="Arial" pitchFamily="34" charset="0"/>
                <a:cs typeface="Arial" pitchFamily="34" charset="0"/>
              </a:rPr>
              <a:t> } }</a:t>
            </a:r>
          </a:p>
          <a:p>
            <a:pPr>
              <a:buNone/>
            </a:pPr>
            <a:r>
              <a:rPr lang="fr-FR" sz="1600" b="1" dirty="0" smtClean="0">
                <a:latin typeface="Arial" pitchFamily="34" charset="0"/>
                <a:cs typeface="Arial" pitchFamily="34" charset="0"/>
              </a:rPr>
              <a:t>TO { </a:t>
            </a:r>
            <a:r>
              <a:rPr lang="fr-FR" sz="1600" b="1" i="1" dirty="0" smtClean="0">
                <a:latin typeface="Arial" pitchFamily="34" charset="0"/>
                <a:cs typeface="Arial" pitchFamily="34" charset="0"/>
              </a:rPr>
              <a:t>utilisateur | </a:t>
            </a:r>
            <a:r>
              <a:rPr lang="fr-FR" sz="1600" b="1" i="1" dirty="0" err="1" smtClean="0">
                <a:latin typeface="Arial" pitchFamily="34" charset="0"/>
                <a:cs typeface="Arial" pitchFamily="34" charset="0"/>
              </a:rPr>
              <a:t>nomRôle</a:t>
            </a:r>
            <a:r>
              <a:rPr lang="fr-FR" sz="1600" b="1" i="1" dirty="0" smtClean="0">
                <a:latin typeface="Arial" pitchFamily="34" charset="0"/>
                <a:cs typeface="Arial" pitchFamily="34" charset="0"/>
              </a:rPr>
              <a:t> | PUBLIC } [,{ utilisateur | </a:t>
            </a:r>
            <a:r>
              <a:rPr lang="fr-FR" sz="1600" b="1" i="1" dirty="0" err="1" smtClean="0">
                <a:latin typeface="Arial" pitchFamily="34" charset="0"/>
                <a:cs typeface="Arial" pitchFamily="34" charset="0"/>
              </a:rPr>
              <a:t>nomRôle</a:t>
            </a:r>
            <a:r>
              <a:rPr lang="fr-FR" sz="1600" b="1" i="1" dirty="0" smtClean="0">
                <a:latin typeface="Arial" pitchFamily="34" charset="0"/>
                <a:cs typeface="Arial" pitchFamily="34" charset="0"/>
              </a:rPr>
              <a:t> |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PUBLIC } ]…</a:t>
            </a:r>
          </a:p>
          <a:p>
            <a:pPr>
              <a:buNone/>
            </a:pPr>
            <a:r>
              <a:rPr lang="fr-FR" sz="1600" dirty="0" smtClean="0">
                <a:latin typeface="Arial" pitchFamily="34" charset="0"/>
                <a:cs typeface="Arial" pitchFamily="34" charset="0"/>
              </a:rPr>
              <a:t>[WITH GRANT OPTION] ;</a:t>
            </a:r>
          </a:p>
          <a:p>
            <a:pPr>
              <a:buNone/>
            </a:pPr>
            <a:endParaRPr lang="fr-F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18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fr-FR" sz="1800" i="1" dirty="0" err="1" smtClean="0">
                <a:latin typeface="Arial" pitchFamily="34" charset="0"/>
                <a:cs typeface="Arial" pitchFamily="34" charset="0"/>
              </a:rPr>
              <a:t>rivilègeObjet</a:t>
            </a:r>
            <a:r>
              <a:rPr lang="fr-FR" sz="1800" i="1" dirty="0" smtClean="0">
                <a:latin typeface="Arial" pitchFamily="34" charset="0"/>
                <a:cs typeface="Arial" pitchFamily="34" charset="0"/>
              </a:rPr>
              <a:t> : description du privilège objet (ex : SELECT, DELETE, etc.).</a:t>
            </a:r>
          </a:p>
          <a:p>
            <a:r>
              <a:rPr lang="fr-FR" sz="1800" dirty="0" smtClean="0">
                <a:latin typeface="Arial" pitchFamily="34" charset="0"/>
                <a:cs typeface="Arial" pitchFamily="34" charset="0"/>
              </a:rPr>
              <a:t>ALL PRIVILEGES donne tous les privilèges avec l’option GRANT OPTION) l’objet en question.</a:t>
            </a:r>
          </a:p>
          <a:p>
            <a:r>
              <a:rPr lang="fr-FR" sz="1800" dirty="0" smtClean="0">
                <a:latin typeface="Arial" pitchFamily="34" charset="0"/>
                <a:cs typeface="Arial" pitchFamily="34" charset="0"/>
              </a:rPr>
              <a:t> PUBLIC : pour attribuer le(s) privilège(s) à tous les utilisateurs.</a:t>
            </a:r>
          </a:p>
          <a:p>
            <a:r>
              <a:rPr lang="fr-FR" sz="1800" dirty="0" smtClean="0">
                <a:latin typeface="Arial" pitchFamily="34" charset="0"/>
                <a:cs typeface="Arial" pitchFamily="34" charset="0"/>
              </a:rPr>
              <a:t>WITH GRANT OPTION : permet de donner aux bénéficiaires le droit de retransmettre les privilèges reçus à une tierce personne (utilisateur(s) ou rôle(s))</a:t>
            </a:r>
            <a:endParaRPr lang="fr-F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7772400" cy="1008112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Exemple de partage de données par l’octroi de privilèges sur les objets</a:t>
            </a:r>
            <a:endParaRPr lang="fr-FR" sz="2400" dirty="0">
              <a:solidFill>
                <a:srgbClr val="1939D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8136904" cy="5040560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Supposons que la table pilote appartienne à l’utilisateur Paul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Celui-ci donne des droits sur cette table à l’utilisateur Germain.</a:t>
            </a:r>
          </a:p>
          <a:p>
            <a:pPr algn="l"/>
            <a:endParaRPr lang="fr-FR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F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GRANT </a:t>
            </a:r>
            <a:r>
              <a:rPr 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UPDATE(nom, </a:t>
            </a:r>
            <a:r>
              <a:rPr lang="fr-FR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age</a:t>
            </a:r>
            <a:r>
              <a:rPr 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), SELECT </a:t>
            </a:r>
            <a:r>
              <a:rPr lang="fr-F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 Pilote</a:t>
            </a:r>
          </a:p>
          <a:p>
            <a:pPr algn="l"/>
            <a:r>
              <a:rPr lang="fr-F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Germain</a:t>
            </a:r>
            <a:r>
              <a:rPr lang="fr-F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algn="l"/>
            <a:endParaRPr lang="fr-F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Germain pourra donc effectuer des mises à jour sur la table pilote de Paul  de la façon suivante :</a:t>
            </a:r>
          </a:p>
          <a:p>
            <a:pPr algn="l"/>
            <a:endParaRPr lang="fr-F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UPDATE  </a:t>
            </a:r>
            <a:r>
              <a:rPr lang="fr-FR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Paul.Pilote</a:t>
            </a:r>
            <a:endParaRPr lang="fr-FR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 nom = ‘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Nevers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', age = age+1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WHERE nom = ‘Lancien</a:t>
            </a:r>
            <a:r>
              <a:rPr lang="fr-FR" sz="2000" dirty="0" smtClean="0">
                <a:solidFill>
                  <a:schemeClr val="tx1"/>
                </a:solidFill>
              </a:rPr>
              <a:t>';</a:t>
            </a:r>
            <a:endParaRPr lang="fr-F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FR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FR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FR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320B23-38BA-4BBD-A603-CF329D187FD7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6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La notion de rôle</a:t>
            </a:r>
            <a:r>
              <a:rPr lang="fr-FR" sz="40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05000"/>
            <a:ext cx="8496300" cy="4114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</a:pPr>
            <a:r>
              <a:rPr lang="fr-FR" sz="22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Un rôle est un ensemble nommé de privilèges </a:t>
            </a:r>
            <a:r>
              <a:rPr lang="fr-FR" sz="2200" dirty="0" smtClean="0">
                <a:latin typeface="Arial" pitchFamily="34" charset="0"/>
                <a:cs typeface="Arial" pitchFamily="34" charset="0"/>
              </a:rPr>
              <a:t>(système ou objets). </a:t>
            </a:r>
          </a:p>
          <a:p>
            <a:pPr eaLnBrk="1" hangingPunct="1">
              <a:lnSpc>
                <a:spcPct val="110000"/>
              </a:lnSpc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Un rôle est accordé à un ou plusieurs utilisateurs, voire à tous (utilisation de PUBLIC). Ce mécanisme facilite la gestion des privilèges.</a:t>
            </a:r>
          </a:p>
          <a:p>
            <a:pPr eaLnBrk="1" hangingPunct="1">
              <a:lnSpc>
                <a:spcPct val="110000"/>
              </a:lnSpc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Actions à entreprendre pour travailler avec des rôles 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- créer le rôle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- l’alimenter de privilèges système ou objets par GRANT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- l’attribuer par GRANT à des utilisateurs (voire à tous avec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  PUBLIC), ou à d’autres rôles.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AAC691-9A29-4EDD-9C4A-77B49BBF4DD0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>
                <a:solidFill>
                  <a:srgbClr val="0066FF"/>
                </a:solidFill>
              </a:rPr>
              <a:t>Les rôles : exemple</a:t>
            </a:r>
          </a:p>
        </p:txBody>
      </p:sp>
      <p:pic>
        <p:nvPicPr>
          <p:cNvPr id="665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2162175"/>
            <a:ext cx="73469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92A013-3094-47E9-AE53-24900C148EC2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86223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200" b="1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Création</a:t>
            </a:r>
            <a:r>
              <a:rPr lang="fr-FR" sz="3600" b="1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 d’un rôle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748712" cy="4953000"/>
          </a:xfrm>
        </p:spPr>
        <p:txBody>
          <a:bodyPr/>
          <a:lstStyle/>
          <a:p>
            <a:pPr eaLnBrk="1" hangingPunct="1"/>
            <a:r>
              <a:rPr lang="fr-FR" sz="2000" dirty="0" smtClean="0">
                <a:latin typeface="Arial" pitchFamily="34" charset="0"/>
                <a:cs typeface="Arial" pitchFamily="34" charset="0"/>
              </a:rPr>
              <a:t>Pour pouvoir créer un rôle vous devez posséder le privilège CREATE ROLE.</a:t>
            </a:r>
          </a:p>
          <a:p>
            <a:pPr eaLnBrk="1" hangingPunct="1"/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fr-FR" sz="1800" b="1" dirty="0" smtClean="0">
                <a:latin typeface="Arial" pitchFamily="34" charset="0"/>
                <a:cs typeface="Arial" pitchFamily="34" charset="0"/>
              </a:rPr>
              <a:t>CREATE ROLE 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nomRôle</a:t>
            </a:r>
            <a:endParaRPr lang="fr-FR" sz="2000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[ NOT IDENTIFIED | IDENTIFIED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{ BY 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motdePasse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| USING [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schéma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.]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paquetage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| EXTERNALLY |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GLOBALLY } ] 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● NOT IDENTIFIED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indique que l’utilisation de ce rôle est autorisée sans mot de passe.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● IDENTIFIED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signale que l’utilisateur doit être autorisé par une méthode (locale par un mot de passe, applicative par un paquetage, externe à Oracle et globale par un annuaire)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Rappel : Actions à entreprendre pour travailler avec des rôles :</a:t>
            </a:r>
            <a:endParaRPr lang="fr-FR" sz="2400" dirty="0">
              <a:solidFill>
                <a:srgbClr val="1939D7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- créer le rôle </a:t>
            </a:r>
          </a:p>
          <a:p>
            <a:pPr lvl="1">
              <a:lnSpc>
                <a:spcPct val="110000"/>
              </a:lnSpc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	- l’alimenter de privilèges système ou objets par GRANT </a:t>
            </a:r>
          </a:p>
          <a:p>
            <a:pPr lvl="1">
              <a:lnSpc>
                <a:spcPct val="110000"/>
              </a:lnSpc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	- l’attribuer par GRANT à des utilisateurs (voire à tous avec PUBLIC), ou à d’autres rôles. </a:t>
            </a:r>
          </a:p>
          <a:p>
            <a:pPr lvl="1">
              <a:lnSpc>
                <a:spcPct val="90000"/>
              </a:lnSpc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6373B2-A0C5-4F0C-9FB3-4A26F9C11E05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88640"/>
            <a:ext cx="7296150" cy="1527175"/>
          </a:xfrm>
        </p:spPr>
        <p:txBody>
          <a:bodyPr/>
          <a:lstStyle/>
          <a:p>
            <a:pPr eaLnBrk="1" hangingPunct="1"/>
            <a:r>
              <a:rPr lang="fr-FR" sz="34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Exemple de création de rôles</a:t>
            </a:r>
            <a:endParaRPr lang="fr-FR" sz="3800" dirty="0" smtClean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2856"/>
            <a:ext cx="8135937" cy="417586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CREATE ROLE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Voir_Base</a:t>
            </a:r>
            <a:endParaRPr lang="fr-FR" sz="2000" b="1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NOT IDENTIFIED;</a:t>
            </a:r>
          </a:p>
          <a:p>
            <a:pPr eaLnBrk="1" hangingPunct="1">
              <a:buFont typeface="Wingdings" pitchFamily="2" charset="2"/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CREATE ROLE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Voir_Modifier</a:t>
            </a:r>
            <a:endParaRPr lang="fr-FR" sz="2000" b="1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	NOT IDENTIFIED;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C846D3-ACC3-4DAF-AEDF-5CA5960784EE}" type="slidenum">
              <a:rPr lang="fr-FR" smtClean="0"/>
              <a:pPr/>
              <a:t>19</a:t>
            </a:fld>
            <a:endParaRPr lang="fr-FR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7524750" cy="13128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600" b="1" dirty="0" smtClean="0">
                <a:solidFill>
                  <a:srgbClr val="0066FF"/>
                </a:solidFill>
              </a:rPr>
              <a:t>Alimentation de rôles par des privilèges</a:t>
            </a:r>
            <a:r>
              <a:rPr lang="fr-FR" sz="4800" b="1" dirty="0" smtClean="0">
                <a:solidFill>
                  <a:srgbClr val="0066FF"/>
                </a:solidFill>
              </a:rPr>
              <a:t/>
            </a:r>
            <a:br>
              <a:rPr lang="fr-FR" sz="4800" b="1" dirty="0" smtClean="0">
                <a:solidFill>
                  <a:srgbClr val="0066FF"/>
                </a:solidFill>
              </a:rPr>
            </a:br>
            <a:endParaRPr lang="fr-FR" sz="4800" b="1" dirty="0" smtClean="0">
              <a:solidFill>
                <a:srgbClr val="0066FF"/>
              </a:solidFill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05000"/>
            <a:ext cx="7923212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/>
              <a:t>GRANT </a:t>
            </a:r>
            <a:r>
              <a:rPr lang="fr-FR" sz="2800" dirty="0" smtClean="0"/>
              <a:t>SELECT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/>
              <a:t>ON </a:t>
            </a:r>
            <a:r>
              <a:rPr lang="fr-FR" sz="2800" dirty="0" err="1" smtClean="0"/>
              <a:t>Germain.Pilote</a:t>
            </a:r>
            <a:endParaRPr lang="fr-FR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/>
              <a:t>TO </a:t>
            </a:r>
            <a:r>
              <a:rPr lang="fr-FR" sz="2800" dirty="0" err="1" smtClean="0"/>
              <a:t>Voir_Base</a:t>
            </a:r>
            <a:r>
              <a:rPr lang="fr-FR" sz="2800" b="1" dirty="0" smtClean="0"/>
              <a:t> </a:t>
            </a:r>
            <a:r>
              <a:rPr lang="fr-FR" sz="28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/>
              <a:t>GRANT </a:t>
            </a:r>
            <a:r>
              <a:rPr lang="fr-FR" sz="2800" dirty="0" smtClean="0"/>
              <a:t>SELECT,</a:t>
            </a:r>
            <a:r>
              <a:rPr lang="fr-FR" sz="2800" b="1" dirty="0" smtClean="0"/>
              <a:t> </a:t>
            </a:r>
            <a:r>
              <a:rPr lang="fr-FR" sz="2800" dirty="0" smtClean="0"/>
              <a:t>update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/>
              <a:t>ON </a:t>
            </a:r>
            <a:r>
              <a:rPr lang="fr-FR" sz="2800" dirty="0" err="1" smtClean="0"/>
              <a:t>Paul.cirque</a:t>
            </a:r>
            <a:endParaRPr lang="fr-FR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800" b="1" dirty="0" smtClean="0"/>
              <a:t>TO  </a:t>
            </a:r>
            <a:r>
              <a:rPr lang="fr-FR" sz="2800" dirty="0" err="1" smtClean="0"/>
              <a:t>Voir_Modifier</a:t>
            </a:r>
            <a:r>
              <a:rPr lang="fr-FR" sz="28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72D717-1749-4116-8A6A-A84207DE69E5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400" dirty="0" smtClean="0">
                <a:solidFill>
                  <a:srgbClr val="0066FF"/>
                </a:solidFill>
              </a:rPr>
              <a:t>Contenu du cours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97887" cy="48244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fr-FR" sz="2100" dirty="0" smtClean="0">
                <a:solidFill>
                  <a:srgbClr val="0066CC"/>
                </a:solidFill>
              </a:rPr>
              <a:t>Gestion des utilisateurs</a:t>
            </a:r>
            <a:r>
              <a:rPr lang="fr-FR" sz="2100" dirty="0" smtClean="0"/>
              <a:t> : associer des espaces de stockage dans lesquels se trouveront leurs objets (tables, index, etc.) </a:t>
            </a:r>
          </a:p>
          <a:p>
            <a:pPr eaLnBrk="1" hangingPunct="1">
              <a:lnSpc>
                <a:spcPct val="110000"/>
              </a:lnSpc>
            </a:pPr>
            <a:endParaRPr lang="fr-FR" sz="2100" dirty="0" smtClean="0"/>
          </a:p>
          <a:p>
            <a:pPr eaLnBrk="1" hangingPunct="1">
              <a:lnSpc>
                <a:spcPct val="110000"/>
              </a:lnSpc>
            </a:pPr>
            <a:r>
              <a:rPr lang="fr-FR" sz="2100" dirty="0" smtClean="0">
                <a:solidFill>
                  <a:srgbClr val="0066CC"/>
                </a:solidFill>
              </a:rPr>
              <a:t>Gestion des privilèges</a:t>
            </a:r>
            <a:r>
              <a:rPr lang="fr-FR" sz="2100" dirty="0" smtClean="0"/>
              <a:t> : attribuer des droits sur la base de données et sur les données de la base </a:t>
            </a:r>
          </a:p>
          <a:p>
            <a:pPr eaLnBrk="1" hangingPunct="1">
              <a:lnSpc>
                <a:spcPct val="110000"/>
              </a:lnSpc>
            </a:pPr>
            <a:endParaRPr lang="fr-FR" sz="2100" dirty="0" smtClean="0"/>
          </a:p>
          <a:p>
            <a:pPr eaLnBrk="1" hangingPunct="1">
              <a:lnSpc>
                <a:spcPct val="110000"/>
              </a:lnSpc>
            </a:pPr>
            <a:r>
              <a:rPr lang="fr-FR" sz="2100" dirty="0" smtClean="0">
                <a:solidFill>
                  <a:srgbClr val="0066CC"/>
                </a:solidFill>
              </a:rPr>
              <a:t>Gestion des rôles</a:t>
            </a:r>
            <a:r>
              <a:rPr lang="fr-FR" sz="2100" dirty="0" smtClean="0"/>
              <a:t> : regrouper des privilèges système ou objets affectés à un ou plusieurs utilisateurs</a:t>
            </a:r>
          </a:p>
          <a:p>
            <a:pPr eaLnBrk="1" hangingPunct="1">
              <a:lnSpc>
                <a:spcPct val="110000"/>
              </a:lnSpc>
            </a:pPr>
            <a:endParaRPr lang="fr-FR" sz="2100" dirty="0" smtClean="0"/>
          </a:p>
          <a:p>
            <a:pPr eaLnBrk="1" hangingPunct="1">
              <a:lnSpc>
                <a:spcPct val="110000"/>
              </a:lnSpc>
            </a:pPr>
            <a:r>
              <a:rPr lang="fr-FR" sz="2100" dirty="0" smtClean="0">
                <a:solidFill>
                  <a:srgbClr val="0066CC"/>
                </a:solidFill>
              </a:rPr>
              <a:t>Gestion des vues : </a:t>
            </a:r>
            <a:r>
              <a:rPr lang="fr-FR" sz="2100" dirty="0" smtClean="0"/>
              <a:t>permet de personnaliser le schéma d’une base de données en fonction des besoins de l’utilisateur et participe à l’optimisation de requêtes</a:t>
            </a:r>
          </a:p>
          <a:p>
            <a:pPr eaLnBrk="1" hangingPunct="1">
              <a:lnSpc>
                <a:spcPct val="80000"/>
              </a:lnSpc>
            </a:pPr>
            <a:endParaRPr lang="fr-FR" sz="2100" dirty="0" smtClean="0">
              <a:solidFill>
                <a:srgbClr val="0066CC"/>
              </a:solidFill>
            </a:endParaRPr>
          </a:p>
          <a:p>
            <a:pPr>
              <a:lnSpc>
                <a:spcPct val="80000"/>
              </a:lnSpc>
            </a:pPr>
            <a:r>
              <a:rPr lang="fr-FR" sz="2100" dirty="0" smtClean="0">
                <a:solidFill>
                  <a:srgbClr val="0066CC"/>
                </a:solidFill>
              </a:rPr>
              <a:t>Création d’index : </a:t>
            </a:r>
            <a:r>
              <a:rPr lang="fr-FR" sz="2100" dirty="0" smtClean="0"/>
              <a:t>contribue à l’optimisation de requêtes</a:t>
            </a:r>
            <a:endParaRPr lang="fr-FR" sz="2100" dirty="0" smtClean="0">
              <a:solidFill>
                <a:srgbClr val="0066CC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fr-FR" sz="2100" dirty="0" smtClean="0"/>
          </a:p>
          <a:p>
            <a:pPr eaLnBrk="1" hangingPunct="1">
              <a:lnSpc>
                <a:spcPct val="80000"/>
              </a:lnSpc>
            </a:pPr>
            <a:r>
              <a:rPr lang="fr-FR" sz="2100" dirty="0" smtClean="0">
                <a:solidFill>
                  <a:srgbClr val="0066CC"/>
                </a:solidFill>
              </a:rPr>
              <a:t>Manipulation du dictionnaire des données </a:t>
            </a:r>
            <a:r>
              <a:rPr lang="fr-FR" sz="2100" dirty="0" smtClean="0"/>
              <a:t>ou</a:t>
            </a:r>
            <a:r>
              <a:rPr lang="fr-FR" sz="2100" dirty="0" smtClean="0">
                <a:solidFill>
                  <a:srgbClr val="0066CC"/>
                </a:solidFill>
              </a:rPr>
              <a:t> </a:t>
            </a:r>
            <a:r>
              <a:rPr lang="fr-FR" sz="2100" dirty="0" err="1" smtClean="0">
                <a:solidFill>
                  <a:srgbClr val="0066CC"/>
                </a:solidFill>
              </a:rPr>
              <a:t>métabase</a:t>
            </a:r>
            <a:r>
              <a:rPr lang="fr-FR" sz="2100" dirty="0" smtClean="0">
                <a:solidFill>
                  <a:srgbClr val="0066CC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fr-FR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57C7C0-0AC1-4F12-9D22-66AD0CCDC52A}" type="slidenum">
              <a:rPr lang="fr-FR" smtClean="0"/>
              <a:pPr/>
              <a:t>20</a:t>
            </a:fld>
            <a:endParaRPr lang="fr-FR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>
                <a:solidFill>
                  <a:srgbClr val="0066FF"/>
                </a:solidFill>
              </a:rPr>
              <a:t>Affectation et révocation de rôles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05000"/>
            <a:ext cx="79232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b="1" dirty="0" smtClean="0"/>
              <a:t>GRANT </a:t>
            </a:r>
            <a:r>
              <a:rPr lang="fr-FR" sz="2400" dirty="0" err="1" smtClean="0"/>
              <a:t>Voir_base</a:t>
            </a:r>
            <a:endParaRPr lang="fr-FR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b="1" dirty="0" smtClean="0"/>
              <a:t>TO  </a:t>
            </a:r>
            <a:r>
              <a:rPr lang="fr-FR" sz="2400" dirty="0" smtClean="0"/>
              <a:t>Paul2;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b="1" dirty="0" smtClean="0"/>
              <a:t>GRANT</a:t>
            </a:r>
            <a:r>
              <a:rPr lang="fr-FR" sz="2400" dirty="0" smtClean="0"/>
              <a:t> </a:t>
            </a:r>
            <a:r>
              <a:rPr lang="fr-FR" sz="2400" dirty="0" err="1" smtClean="0"/>
              <a:t>Voir_Modifier</a:t>
            </a:r>
            <a:endParaRPr lang="fr-FR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b="1" dirty="0" smtClean="0"/>
              <a:t>TO </a:t>
            </a:r>
            <a:r>
              <a:rPr lang="fr-FR" sz="2400" dirty="0" smtClean="0"/>
              <a:t>John;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b="1" dirty="0" smtClean="0"/>
              <a:t>REVOKE </a:t>
            </a:r>
            <a:r>
              <a:rPr lang="fr-FR" sz="2400" dirty="0" err="1" smtClean="0"/>
              <a:t>Voir_Base</a:t>
            </a:r>
            <a:r>
              <a:rPr lang="fr-FR" sz="2400" dirty="0" smtClean="0"/>
              <a:t> </a:t>
            </a:r>
            <a:r>
              <a:rPr lang="fr-FR" sz="2400" b="1" dirty="0" smtClean="0"/>
              <a:t>FROM </a:t>
            </a:r>
            <a:r>
              <a:rPr lang="fr-FR" sz="2400" dirty="0" smtClean="0"/>
              <a:t>Paul2;</a:t>
            </a:r>
          </a:p>
          <a:p>
            <a:pPr>
              <a:lnSpc>
                <a:spcPct val="80000"/>
              </a:lnSpc>
              <a:buNone/>
            </a:pPr>
            <a:r>
              <a:rPr lang="fr-FR" sz="2400" dirty="0" smtClean="0"/>
              <a:t>// enlève le rôle </a:t>
            </a:r>
            <a:r>
              <a:rPr lang="fr-FR" sz="2400" i="1" dirty="0" err="1" smtClean="0"/>
              <a:t>Voir_Base</a:t>
            </a:r>
            <a:r>
              <a:rPr lang="fr-FR" sz="2400" dirty="0" smtClean="0"/>
              <a:t> à l’utilisateur Paul2 </a:t>
            </a:r>
          </a:p>
          <a:p>
            <a:pPr eaLnBrk="1" hangingPunct="1">
              <a:lnSpc>
                <a:spcPct val="80000"/>
              </a:lnSpc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074145-7D51-4400-B004-220C3057F30C}" type="slidenum">
              <a:rPr lang="fr-FR" smtClean="0"/>
              <a:pPr/>
              <a:t>21</a:t>
            </a:fld>
            <a:endParaRPr lang="fr-FR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solidFill>
                  <a:srgbClr val="0066FF"/>
                </a:solidFill>
              </a:rPr>
              <a:t>Rôles prédéfinis</a:t>
            </a:r>
          </a:p>
        </p:txBody>
      </p:sp>
      <p:graphicFrame>
        <p:nvGraphicFramePr>
          <p:cNvPr id="300078" name="Group 46"/>
          <p:cNvGraphicFramePr>
            <a:graphicFrameLocks noGrp="1"/>
          </p:cNvGraphicFramePr>
          <p:nvPr>
            <p:ph sz="half" idx="2"/>
          </p:nvPr>
        </p:nvGraphicFramePr>
        <p:xfrm>
          <a:off x="468313" y="1628775"/>
          <a:ext cx="8424862" cy="5038154"/>
        </p:xfrm>
        <a:graphic>
          <a:graphicData uri="http://schemas.openxmlformats.org/drawingml/2006/table">
            <a:tbl>
              <a:tblPr/>
              <a:tblGrid>
                <a:gridCol w="3159125"/>
                <a:gridCol w="5265737"/>
              </a:tblGrid>
              <a:tr h="156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Connect</a:t>
                      </a:r>
                      <a:endParaRPr kumimoji="0" lang="fr-FR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ALTER SESSION,  CREATE CLUSTER,  CREATE DATABASE LINK, 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CREATE SEQUENCE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,  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CREATE SESSION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,  CREATE SYNONYM, 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CREATE TABLE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,  CREATE VIEW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Ressource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fr-FR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CREATE CLUSTER,  CREATE INDEXTYPE,  CREATE OPERATOR, 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CREATE PROCEDURE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,  CREATE SEQUENCE,  CREATE TABLE, 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CREATE TRIGGER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,  CREATE TYPE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DBA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fr-FR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……………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Tous les privilèges système avec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WITH ADMIN OPTION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……………………………….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F5488A-9B32-43F2-97E5-66B32AC881EB}" type="slidenum">
              <a:rPr lang="fr-FR" smtClean="0"/>
              <a:pPr/>
              <a:t>22</a:t>
            </a:fld>
            <a:endParaRPr lang="fr-FR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z="38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Notion de Profil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8424936" cy="3168352"/>
          </a:xfrm>
        </p:spPr>
        <p:txBody>
          <a:bodyPr/>
          <a:lstStyle/>
          <a:p>
            <a:pPr eaLnBrk="1" hangingPunct="1"/>
            <a:r>
              <a:rPr lang="fr-FR" sz="22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fr-FR" sz="22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profi</a:t>
            </a:r>
            <a:r>
              <a:rPr lang="fr-FR" sz="2200" dirty="0" smtClean="0">
                <a:latin typeface="Arial" pitchFamily="34" charset="0"/>
                <a:cs typeface="Arial" pitchFamily="34" charset="0"/>
              </a:rPr>
              <a:t>l regroupe des </a:t>
            </a:r>
            <a:r>
              <a:rPr lang="fr-FR" sz="22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caractéristiques systèmes </a:t>
            </a:r>
            <a:r>
              <a:rPr lang="fr-FR" sz="2200" dirty="0" smtClean="0">
                <a:latin typeface="Arial" pitchFamily="34" charset="0"/>
                <a:cs typeface="Arial" pitchFamily="34" charset="0"/>
              </a:rPr>
              <a:t>(ressources) qu’il est possible d’affecter à un ou plusieurs utilisateurs. </a:t>
            </a:r>
          </a:p>
          <a:p>
            <a:pPr eaLnBrk="1" hangingPunct="1"/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sz="2000" dirty="0" smtClean="0">
                <a:latin typeface="Arial" pitchFamily="34" charset="0"/>
                <a:cs typeface="Arial" pitchFamily="34" charset="0"/>
              </a:rPr>
              <a:t>Un profil est identifié par son nom. Il est affecté à un utilisateur lors de sa création par CREATE USER ou après que l’utilisateur soit créé par ALTER USER. </a:t>
            </a:r>
          </a:p>
          <a:p>
            <a:pPr eaLnBrk="1" hangingPunct="1"/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E0CEDC-A6CA-4215-8D6A-D398A38B6A12}" type="slidenum">
              <a:rPr lang="fr-FR" smtClean="0"/>
              <a:pPr/>
              <a:t>23</a:t>
            </a:fld>
            <a:endParaRPr lang="fr-FR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800" dirty="0" smtClean="0">
                <a:solidFill>
                  <a:srgbClr val="0066FF"/>
                </a:solidFill>
              </a:rPr>
              <a:t>Création d’un profil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05000"/>
            <a:ext cx="8569325" cy="4692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fr-FR" sz="2000" b="1" dirty="0" smtClean="0"/>
              <a:t>CREATE PROFILE </a:t>
            </a:r>
            <a:r>
              <a:rPr lang="fr-FR" sz="2000" i="1" dirty="0" err="1" smtClean="0"/>
              <a:t>nomProfil</a:t>
            </a:r>
            <a:r>
              <a:rPr lang="fr-FR" sz="2000" i="1" dirty="0" smtClean="0"/>
              <a:t> </a:t>
            </a:r>
            <a:r>
              <a:rPr lang="fr-FR" sz="2000" b="1" dirty="0" smtClean="0"/>
              <a:t>LIMIT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sz="2000" dirty="0" smtClean="0"/>
              <a:t>{ </a:t>
            </a:r>
            <a:r>
              <a:rPr lang="fr-FR" sz="2000" i="1" dirty="0" err="1" smtClean="0"/>
              <a:t>ParamètreRessource</a:t>
            </a:r>
            <a:r>
              <a:rPr lang="fr-FR" sz="2000" i="1" dirty="0" smtClean="0"/>
              <a:t> </a:t>
            </a:r>
            <a:r>
              <a:rPr lang="fr-FR" sz="2000" dirty="0" smtClean="0"/>
              <a:t>| </a:t>
            </a:r>
            <a:r>
              <a:rPr lang="fr-FR" sz="2000" i="1" dirty="0" err="1" smtClean="0"/>
              <a:t>ParamètreMotdePasse</a:t>
            </a:r>
            <a:r>
              <a:rPr lang="fr-FR" sz="2000" i="1" dirty="0" smtClean="0"/>
              <a:t> </a:t>
            </a:r>
            <a:r>
              <a:rPr lang="fr-FR" sz="2000" dirty="0" smtClean="0"/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sz="2000" dirty="0" smtClean="0"/>
              <a:t>[ </a:t>
            </a:r>
            <a:r>
              <a:rPr lang="fr-FR" sz="2000" i="1" dirty="0" err="1" smtClean="0"/>
              <a:t>ParamètreRessource</a:t>
            </a:r>
            <a:r>
              <a:rPr lang="fr-FR" sz="2000" i="1" dirty="0" smtClean="0"/>
              <a:t> </a:t>
            </a:r>
            <a:r>
              <a:rPr lang="fr-FR" sz="2000" dirty="0" smtClean="0"/>
              <a:t>| </a:t>
            </a:r>
            <a:r>
              <a:rPr lang="fr-FR" sz="2000" i="1" dirty="0" err="1" smtClean="0"/>
              <a:t>ParamètreMotdePasse</a:t>
            </a:r>
            <a:r>
              <a:rPr lang="fr-FR" sz="2000" i="1" dirty="0" smtClean="0"/>
              <a:t> </a:t>
            </a:r>
            <a:r>
              <a:rPr lang="fr-FR" sz="2000" dirty="0" smtClean="0"/>
              <a:t>]…;</a:t>
            </a:r>
          </a:p>
          <a:p>
            <a:pPr eaLnBrk="1" hangingPunct="1">
              <a:lnSpc>
                <a:spcPct val="80000"/>
              </a:lnSpc>
            </a:pPr>
            <a:endParaRPr lang="fr-F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900" dirty="0" smtClean="0"/>
              <a:t>Où </a:t>
            </a:r>
            <a:r>
              <a:rPr lang="fr-FR" sz="2000" i="1" dirty="0" err="1" smtClean="0"/>
              <a:t>ParamètreRessource</a:t>
            </a:r>
            <a:r>
              <a:rPr lang="fr-FR" sz="2000" i="1" dirty="0" smtClean="0"/>
              <a:t> </a:t>
            </a:r>
            <a:r>
              <a:rPr lang="fr-FR" sz="2000" dirty="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fr-FR" sz="2000" dirty="0" smtClean="0"/>
              <a:t>{ { SESSIONS_PER_USER | CPU_PER_SESSION | CPU_PER_CALL</a:t>
            </a:r>
          </a:p>
          <a:p>
            <a:pPr eaLnBrk="1" hangingPunct="1">
              <a:lnSpc>
                <a:spcPct val="80000"/>
              </a:lnSpc>
            </a:pPr>
            <a:r>
              <a:rPr lang="fr-FR" sz="2000" dirty="0" smtClean="0"/>
              <a:t>| CONNECT_TIME | IDLE_TIME | LOGICAL_READS_PER_SESSION</a:t>
            </a:r>
          </a:p>
          <a:p>
            <a:pPr eaLnBrk="1" hangingPunct="1">
              <a:lnSpc>
                <a:spcPct val="80000"/>
              </a:lnSpc>
            </a:pPr>
            <a:r>
              <a:rPr lang="fr-FR" sz="2000" dirty="0" smtClean="0"/>
              <a:t>| LOGICAL_READS_PER_CALL | COMPOSITE_LIMIT } { </a:t>
            </a:r>
            <a:r>
              <a:rPr lang="fr-FR" sz="2000" i="1" dirty="0" smtClean="0"/>
              <a:t>entier </a:t>
            </a:r>
            <a:r>
              <a:rPr lang="fr-FR" sz="2000" dirty="0" smtClean="0"/>
              <a:t>| UNLIMITED</a:t>
            </a:r>
          </a:p>
          <a:p>
            <a:pPr eaLnBrk="1" hangingPunct="1">
              <a:lnSpc>
                <a:spcPct val="80000"/>
              </a:lnSpc>
            </a:pPr>
            <a:r>
              <a:rPr lang="fr-FR" sz="2000" dirty="0" smtClean="0"/>
              <a:t>| DEFAULT }</a:t>
            </a:r>
          </a:p>
          <a:p>
            <a:pPr eaLnBrk="1" hangingPunct="1">
              <a:lnSpc>
                <a:spcPct val="80000"/>
              </a:lnSpc>
            </a:pPr>
            <a:r>
              <a:rPr lang="fr-FR" sz="2000" dirty="0" smtClean="0"/>
              <a:t>| PRIVATE_SGA {</a:t>
            </a:r>
            <a:r>
              <a:rPr lang="fr-FR" sz="2000" i="1" dirty="0" smtClean="0"/>
              <a:t>entier</a:t>
            </a:r>
            <a:r>
              <a:rPr lang="fr-FR" sz="2000" dirty="0" smtClean="0"/>
              <a:t>[K|M] | UNLIMITED | DEFAULT}}</a:t>
            </a:r>
          </a:p>
          <a:p>
            <a:pPr eaLnBrk="1" hangingPunct="1">
              <a:lnSpc>
                <a:spcPct val="80000"/>
              </a:lnSpc>
            </a:pPr>
            <a:endParaRPr lang="fr-FR" sz="2000" dirty="0" smtClean="0"/>
          </a:p>
          <a:p>
            <a:pPr eaLnBrk="1" hangingPunct="1">
              <a:lnSpc>
                <a:spcPct val="80000"/>
              </a:lnSpc>
            </a:pPr>
            <a:r>
              <a:rPr lang="fr-FR" sz="2000" dirty="0" smtClean="0"/>
              <a:t>Par défaut toutes les limites du profil DEFAULT sont à UNLIMITED.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2C1707-9541-4EA8-90CF-22050E7BB788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1077913"/>
          </a:xfrm>
        </p:spPr>
        <p:txBody>
          <a:bodyPr/>
          <a:lstStyle/>
          <a:p>
            <a:pPr eaLnBrk="1" hangingPunct="1"/>
            <a:r>
              <a:rPr lang="fr-FR" sz="3600" smtClean="0">
                <a:solidFill>
                  <a:srgbClr val="0066FF"/>
                </a:solidFill>
              </a:rPr>
              <a:t>Exemple de profil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760"/>
            <a:ext cx="8604250" cy="48688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fr-FR" sz="20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CREATE PROFILE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profil_Etudiants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LIMIT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SESSIONS_PER_USER 3   //3 sessions simultanées autorisées.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CONNECT_TIME 45   // Chaque session ne peut excéder 45 min </a:t>
            </a:r>
          </a:p>
          <a:p>
            <a:pPr>
              <a:lnSpc>
                <a:spcPct val="120000"/>
              </a:lnSpc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PRIVATE_SGA 15K   //Chaque session ne peut  allouer plus de 15 ko de mémoire en SGA (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System Global Area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, permet le partage des données des différents utilisateurs).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FAILED_LOGIN_ATTEMPTS 5  //  5 tentatives de connexion avant le blocage du compte.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C838EF-BC56-4F55-A140-08BC677500F8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2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Affectation de profil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2816"/>
            <a:ext cx="7707313" cy="46184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fr-FR" sz="2600" dirty="0" smtClean="0">
                <a:latin typeface="Arial" pitchFamily="34" charset="0"/>
                <a:cs typeface="Arial" pitchFamily="34" charset="0"/>
              </a:rPr>
              <a:t>L’affectation du profil </a:t>
            </a:r>
            <a:r>
              <a:rPr lang="fr-FR" sz="2600" i="1" dirty="0" err="1" smtClean="0">
                <a:latin typeface="Arial" pitchFamily="34" charset="0"/>
                <a:cs typeface="Arial" pitchFamily="34" charset="0"/>
              </a:rPr>
              <a:t>profil_Etudiants</a:t>
            </a:r>
            <a:r>
              <a:rPr lang="fr-FR" sz="2600" dirty="0" smtClean="0">
                <a:latin typeface="Arial" pitchFamily="34" charset="0"/>
                <a:cs typeface="Arial" pitchFamily="34" charset="0"/>
              </a:rPr>
              <a:t> à l’utilisateur Paul est réalisée via l’instruction </a:t>
            </a:r>
            <a:r>
              <a:rPr lang="fr-FR" sz="2200" dirty="0" smtClean="0">
                <a:latin typeface="Arial" pitchFamily="34" charset="0"/>
                <a:cs typeface="Arial" pitchFamily="34" charset="0"/>
              </a:rPr>
              <a:t>ALTER USER </a:t>
            </a:r>
            <a:r>
              <a:rPr lang="fr-FR" sz="2600" dirty="0" smtClean="0">
                <a:latin typeface="Arial" pitchFamily="34" charset="0"/>
                <a:cs typeface="Arial" pitchFamily="34" charset="0"/>
              </a:rPr>
              <a:t>suivante :</a:t>
            </a:r>
          </a:p>
          <a:p>
            <a:pPr eaLnBrk="1" hangingPunct="1">
              <a:buFont typeface="Wingdings" pitchFamily="2" charset="2"/>
              <a:buNone/>
            </a:pPr>
            <a:endParaRPr lang="fr-FR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fr-FR" sz="2600" b="1" dirty="0" smtClean="0">
                <a:latin typeface="Arial" pitchFamily="34" charset="0"/>
                <a:cs typeface="Arial" pitchFamily="34" charset="0"/>
              </a:rPr>
              <a:t>ALTER USER </a:t>
            </a:r>
            <a:r>
              <a:rPr lang="fr-FR" sz="2600" dirty="0" smtClean="0">
                <a:latin typeface="Arial" pitchFamily="34" charset="0"/>
                <a:cs typeface="Arial" pitchFamily="34" charset="0"/>
              </a:rPr>
              <a:t>Paul </a:t>
            </a:r>
            <a:r>
              <a:rPr lang="fr-FR" sz="2600" b="1" dirty="0" smtClean="0">
                <a:latin typeface="Arial" pitchFamily="34" charset="0"/>
                <a:cs typeface="Arial" pitchFamily="34" charset="0"/>
              </a:rPr>
              <a:t>PROFILE</a:t>
            </a:r>
            <a:r>
              <a:rPr lang="fr-FR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600" dirty="0" err="1" smtClean="0">
                <a:latin typeface="Arial" pitchFamily="34" charset="0"/>
                <a:cs typeface="Arial" pitchFamily="34" charset="0"/>
              </a:rPr>
              <a:t>profil_Etudiants</a:t>
            </a:r>
            <a:r>
              <a:rPr lang="fr-FR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fr-FR" sz="2800" b="1" i="1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800" b="1" i="1" dirty="0" smtClean="0">
                <a:latin typeface="Arial" pitchFamily="34" charset="0"/>
                <a:cs typeface="Arial" pitchFamily="34" charset="0"/>
              </a:rPr>
              <a:t>Suppression d’un profil </a:t>
            </a:r>
          </a:p>
          <a:p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2100" b="1" dirty="0" smtClean="0">
                <a:latin typeface="Arial" pitchFamily="34" charset="0"/>
                <a:cs typeface="Arial" pitchFamily="34" charset="0"/>
              </a:rPr>
              <a:t>	DROP PROFILE </a:t>
            </a:r>
            <a:r>
              <a:rPr lang="fr-FR" sz="2400" b="1" i="1" dirty="0" err="1" smtClean="0">
                <a:latin typeface="Arial" pitchFamily="34" charset="0"/>
                <a:cs typeface="Arial" pitchFamily="34" charset="0"/>
              </a:rPr>
              <a:t>nomProfil</a:t>
            </a:r>
            <a:r>
              <a:rPr lang="fr-FR" sz="2400" b="1" i="1" dirty="0" smtClean="0">
                <a:latin typeface="Arial" pitchFamily="34" charset="0"/>
                <a:cs typeface="Arial" pitchFamily="34" charset="0"/>
              </a:rPr>
              <a:t> [CASCADE] ;</a:t>
            </a:r>
          </a:p>
          <a:p>
            <a:pPr>
              <a:buNone/>
            </a:pPr>
            <a:endParaRPr lang="fr-FR" sz="2400" b="1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fr-FR" sz="2400" dirty="0" smtClean="0">
                <a:latin typeface="Arial" pitchFamily="34" charset="0"/>
                <a:cs typeface="Arial" pitchFamily="34" charset="0"/>
              </a:rPr>
              <a:t>CASCADE permet de supprimer le profil même si des utilisateurs en sont pourvus</a:t>
            </a:r>
            <a:endParaRPr lang="fr-FR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C7B052-4A61-4C16-8601-2ABFFC8E284C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7772400" cy="86409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6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Les Vues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05000"/>
            <a:ext cx="8488363" cy="47643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 smtClean="0">
                <a:latin typeface="Arial" pitchFamily="34" charset="0"/>
                <a:cs typeface="Arial" pitchFamily="34" charset="0"/>
              </a:rPr>
              <a:t>Le mécanisme de vue permet de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Personnaliser le schéma d’une base de données en fonction des besoins des utilisateurs.  </a:t>
            </a:r>
          </a:p>
          <a:p>
            <a:pPr eaLnBrk="1" hangingPunct="1">
              <a:lnSpc>
                <a:spcPct val="110000"/>
              </a:lnSpc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Simplifier la formulation de requêtes complexes</a:t>
            </a:r>
          </a:p>
          <a:p>
            <a:pPr eaLnBrk="1" hangingPunct="1">
              <a:lnSpc>
                <a:spcPct val="90000"/>
              </a:lnSpc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Assurer la confidentialité des données</a:t>
            </a:r>
          </a:p>
          <a:p>
            <a:pPr eaLnBrk="1" hangingPunct="1">
              <a:lnSpc>
                <a:spcPct val="90000"/>
              </a:lnSpc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Optimiser le temps d’exécution des requêtes (si les vues sont matérialisées)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C51BFF-6298-405E-BC5D-CF4334CE0129}" type="slidenum">
              <a:rPr lang="fr-FR" smtClean="0"/>
              <a:pPr/>
              <a:t>27</a:t>
            </a:fld>
            <a:endParaRPr lang="fr-FR" dirty="0" smtClean="0"/>
          </a:p>
        </p:txBody>
      </p:sp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3779912" y="5085184"/>
            <a:ext cx="2016224" cy="1368152"/>
          </a:xfrm>
          <a:prstGeom prst="can">
            <a:avLst>
              <a:gd name="adj" fmla="val 13843"/>
            </a:avLst>
          </a:prstGeom>
          <a:solidFill>
            <a:srgbClr val="003399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 sz="3200" b="1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301208"/>
            <a:ext cx="18002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2" name="AutoShape 8"/>
          <p:cNvSpPr>
            <a:spLocks noChangeArrowheads="1"/>
          </p:cNvSpPr>
          <p:nvPr/>
        </p:nvSpPr>
        <p:spPr bwMode="auto">
          <a:xfrm>
            <a:off x="514350" y="2047875"/>
            <a:ext cx="2733675" cy="4095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dirty="0">
                <a:solidFill>
                  <a:schemeClr val="tx2"/>
                </a:solidFill>
                <a:latin typeface="Arial Unicode MS" pitchFamily="34" charset="-128"/>
              </a:rPr>
              <a:t>Gestion des médicaments</a:t>
            </a: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4848225" y="2047875"/>
            <a:ext cx="3600450" cy="4095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dirty="0" smtClean="0">
                <a:solidFill>
                  <a:schemeClr val="tx2"/>
                </a:solidFill>
                <a:latin typeface="Arial Unicode MS" pitchFamily="34" charset="-128"/>
              </a:rPr>
              <a:t>Service </a:t>
            </a:r>
            <a:r>
              <a:rPr lang="fr-FR" dirty="0">
                <a:solidFill>
                  <a:schemeClr val="tx2"/>
                </a:solidFill>
                <a:latin typeface="Arial Unicode MS" pitchFamily="34" charset="-128"/>
              </a:rPr>
              <a:t>du </a:t>
            </a:r>
            <a:r>
              <a:rPr lang="fr-FR" dirty="0" smtClean="0">
                <a:solidFill>
                  <a:schemeClr val="tx2"/>
                </a:solidFill>
                <a:latin typeface="Arial Unicode MS" pitchFamily="34" charset="-128"/>
              </a:rPr>
              <a:t>Pr</a:t>
            </a:r>
            <a:r>
              <a:rPr lang="fr-FR" dirty="0">
                <a:solidFill>
                  <a:schemeClr val="tx2"/>
                </a:solidFill>
                <a:latin typeface="Arial Unicode MS" pitchFamily="34" charset="-128"/>
              </a:rPr>
              <a:t>. Masse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5794375" y="2740025"/>
            <a:ext cx="1335088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5970588" y="2762250"/>
            <a:ext cx="37306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800" b="1">
                <a:solidFill>
                  <a:srgbClr val="CCECFF"/>
                </a:solidFill>
                <a:latin typeface="Times New Roman" pitchFamily="18" charset="0"/>
              </a:rPr>
              <a:t>Visites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5794375" y="3122613"/>
            <a:ext cx="249238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5899150" y="3144838"/>
            <a:ext cx="77788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2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5794375" y="3006725"/>
            <a:ext cx="249238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5899150" y="3028950"/>
            <a:ext cx="77788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5794375" y="2890838"/>
            <a:ext cx="249238" cy="11588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5842000" y="2911475"/>
            <a:ext cx="11747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Id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5915025" y="2911475"/>
            <a:ext cx="6508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-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5940425" y="2911475"/>
            <a:ext cx="9842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6521450" y="3122613"/>
            <a:ext cx="35242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6594475" y="3144838"/>
            <a:ext cx="2651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 mars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6521450" y="3006725"/>
            <a:ext cx="35242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6591300" y="3028950"/>
            <a:ext cx="274638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15 juin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auto">
          <a:xfrm>
            <a:off x="6521450" y="2890838"/>
            <a:ext cx="352425" cy="11588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6621463" y="2911475"/>
            <a:ext cx="207962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Date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6873875" y="3122613"/>
            <a:ext cx="255588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31" name="Rectangle 27"/>
          <p:cNvSpPr>
            <a:spLocks noChangeArrowheads="1"/>
          </p:cNvSpPr>
          <p:nvPr/>
        </p:nvSpPr>
        <p:spPr bwMode="auto">
          <a:xfrm>
            <a:off x="6943725" y="3144838"/>
            <a:ext cx="1635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250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32" name="Rectangle 28"/>
          <p:cNvSpPr>
            <a:spLocks noChangeArrowheads="1"/>
          </p:cNvSpPr>
          <p:nvPr/>
        </p:nvSpPr>
        <p:spPr bwMode="auto">
          <a:xfrm>
            <a:off x="6873875" y="3006725"/>
            <a:ext cx="255588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6943725" y="3028950"/>
            <a:ext cx="1635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250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6873875" y="2890838"/>
            <a:ext cx="254000" cy="11588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6931025" y="2911475"/>
            <a:ext cx="19367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Prix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36" name="Rectangle 32"/>
          <p:cNvSpPr>
            <a:spLocks noChangeArrowheads="1"/>
          </p:cNvSpPr>
          <p:nvPr/>
        </p:nvSpPr>
        <p:spPr bwMode="auto">
          <a:xfrm>
            <a:off x="6291263" y="3122613"/>
            <a:ext cx="2317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37" name="Rectangle 33"/>
          <p:cNvSpPr>
            <a:spLocks noChangeArrowheads="1"/>
          </p:cNvSpPr>
          <p:nvPr/>
        </p:nvSpPr>
        <p:spPr bwMode="auto">
          <a:xfrm>
            <a:off x="6388100" y="3144838"/>
            <a:ext cx="77788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4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38" name="Rectangle 34"/>
          <p:cNvSpPr>
            <a:spLocks noChangeArrowheads="1"/>
          </p:cNvSpPr>
          <p:nvPr/>
        </p:nvSpPr>
        <p:spPr bwMode="auto">
          <a:xfrm>
            <a:off x="6291263" y="3006725"/>
            <a:ext cx="23177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39" name="Rectangle 35"/>
          <p:cNvSpPr>
            <a:spLocks noChangeArrowheads="1"/>
          </p:cNvSpPr>
          <p:nvPr/>
        </p:nvSpPr>
        <p:spPr bwMode="auto">
          <a:xfrm>
            <a:off x="6388100" y="3028950"/>
            <a:ext cx="77788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40" name="Rectangle 36"/>
          <p:cNvSpPr>
            <a:spLocks noChangeArrowheads="1"/>
          </p:cNvSpPr>
          <p:nvPr/>
        </p:nvSpPr>
        <p:spPr bwMode="auto">
          <a:xfrm>
            <a:off x="6291263" y="2890838"/>
            <a:ext cx="230187" cy="11588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6330950" y="2911475"/>
            <a:ext cx="11747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Id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6402388" y="2911475"/>
            <a:ext cx="65087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-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43" name="Rectangle 39"/>
          <p:cNvSpPr>
            <a:spLocks noChangeArrowheads="1"/>
          </p:cNvSpPr>
          <p:nvPr/>
        </p:nvSpPr>
        <p:spPr bwMode="auto">
          <a:xfrm>
            <a:off x="6427788" y="2911475"/>
            <a:ext cx="9842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V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44" name="Rectangle 40"/>
          <p:cNvSpPr>
            <a:spLocks noChangeArrowheads="1"/>
          </p:cNvSpPr>
          <p:nvPr/>
        </p:nvSpPr>
        <p:spPr bwMode="auto">
          <a:xfrm>
            <a:off x="6043613" y="3122613"/>
            <a:ext cx="247650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45" name="Rectangle 41"/>
          <p:cNvSpPr>
            <a:spLocks noChangeArrowheads="1"/>
          </p:cNvSpPr>
          <p:nvPr/>
        </p:nvSpPr>
        <p:spPr bwMode="auto">
          <a:xfrm>
            <a:off x="6148388" y="3144838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3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46" name="Rectangle 42"/>
          <p:cNvSpPr>
            <a:spLocks noChangeArrowheads="1"/>
          </p:cNvSpPr>
          <p:nvPr/>
        </p:nvSpPr>
        <p:spPr bwMode="auto">
          <a:xfrm>
            <a:off x="6043613" y="3006725"/>
            <a:ext cx="24765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47" name="Rectangle 43"/>
          <p:cNvSpPr>
            <a:spLocks noChangeArrowheads="1"/>
          </p:cNvSpPr>
          <p:nvPr/>
        </p:nvSpPr>
        <p:spPr bwMode="auto">
          <a:xfrm>
            <a:off x="6148388" y="3028950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2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48" name="Rectangle 44"/>
          <p:cNvSpPr>
            <a:spLocks noChangeArrowheads="1"/>
          </p:cNvSpPr>
          <p:nvPr/>
        </p:nvSpPr>
        <p:spPr bwMode="auto">
          <a:xfrm>
            <a:off x="6043613" y="2890838"/>
            <a:ext cx="247650" cy="11588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49" name="Rectangle 45"/>
          <p:cNvSpPr>
            <a:spLocks noChangeArrowheads="1"/>
          </p:cNvSpPr>
          <p:nvPr/>
        </p:nvSpPr>
        <p:spPr bwMode="auto">
          <a:xfrm>
            <a:off x="6096000" y="2911475"/>
            <a:ext cx="11747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Id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50" name="Rectangle 46"/>
          <p:cNvSpPr>
            <a:spLocks noChangeArrowheads="1"/>
          </p:cNvSpPr>
          <p:nvPr/>
        </p:nvSpPr>
        <p:spPr bwMode="auto">
          <a:xfrm>
            <a:off x="6167438" y="2911475"/>
            <a:ext cx="65087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-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51" name="Rectangle 47"/>
          <p:cNvSpPr>
            <a:spLocks noChangeArrowheads="1"/>
          </p:cNvSpPr>
          <p:nvPr/>
        </p:nvSpPr>
        <p:spPr bwMode="auto">
          <a:xfrm>
            <a:off x="6192838" y="2911475"/>
            <a:ext cx="88900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P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52" name="Line 48"/>
          <p:cNvSpPr>
            <a:spLocks noChangeShapeType="1"/>
          </p:cNvSpPr>
          <p:nvPr/>
        </p:nvSpPr>
        <p:spPr bwMode="auto">
          <a:xfrm>
            <a:off x="5794375" y="3006725"/>
            <a:ext cx="1333500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>
            <a:off x="5794375" y="3122613"/>
            <a:ext cx="1333500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54" name="Line 50"/>
          <p:cNvSpPr>
            <a:spLocks noChangeShapeType="1"/>
          </p:cNvSpPr>
          <p:nvPr/>
        </p:nvSpPr>
        <p:spPr bwMode="auto">
          <a:xfrm>
            <a:off x="5794375" y="3238500"/>
            <a:ext cx="1333500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55" name="Line 51"/>
          <p:cNvSpPr>
            <a:spLocks noChangeShapeType="1"/>
          </p:cNvSpPr>
          <p:nvPr/>
        </p:nvSpPr>
        <p:spPr bwMode="auto">
          <a:xfrm>
            <a:off x="5794375" y="2890838"/>
            <a:ext cx="1333500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56" name="Line 52"/>
          <p:cNvSpPr>
            <a:spLocks noChangeShapeType="1"/>
          </p:cNvSpPr>
          <p:nvPr/>
        </p:nvSpPr>
        <p:spPr bwMode="auto">
          <a:xfrm>
            <a:off x="6043613" y="2890838"/>
            <a:ext cx="1587" cy="347662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57" name="Line 53"/>
          <p:cNvSpPr>
            <a:spLocks noChangeShapeType="1"/>
          </p:cNvSpPr>
          <p:nvPr/>
        </p:nvSpPr>
        <p:spPr bwMode="auto">
          <a:xfrm>
            <a:off x="6291263" y="2890838"/>
            <a:ext cx="1587" cy="347662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58" name="Line 54"/>
          <p:cNvSpPr>
            <a:spLocks noChangeShapeType="1"/>
          </p:cNvSpPr>
          <p:nvPr/>
        </p:nvSpPr>
        <p:spPr bwMode="auto">
          <a:xfrm>
            <a:off x="6521450" y="2890838"/>
            <a:ext cx="1588" cy="347662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59" name="Line 55"/>
          <p:cNvSpPr>
            <a:spLocks noChangeShapeType="1"/>
          </p:cNvSpPr>
          <p:nvPr/>
        </p:nvSpPr>
        <p:spPr bwMode="auto">
          <a:xfrm>
            <a:off x="6873875" y="2890838"/>
            <a:ext cx="1588" cy="347662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60" name="Line 56"/>
          <p:cNvSpPr>
            <a:spLocks noChangeShapeType="1"/>
          </p:cNvSpPr>
          <p:nvPr/>
        </p:nvSpPr>
        <p:spPr bwMode="auto">
          <a:xfrm>
            <a:off x="5794375" y="2890838"/>
            <a:ext cx="1588" cy="347662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61" name="Line 57"/>
          <p:cNvSpPr>
            <a:spLocks noChangeShapeType="1"/>
          </p:cNvSpPr>
          <p:nvPr/>
        </p:nvSpPr>
        <p:spPr bwMode="auto">
          <a:xfrm>
            <a:off x="7127875" y="2890838"/>
            <a:ext cx="1588" cy="347662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62" name="Rectangle 58"/>
          <p:cNvSpPr>
            <a:spLocks noChangeArrowheads="1"/>
          </p:cNvSpPr>
          <p:nvPr/>
        </p:nvSpPr>
        <p:spPr bwMode="auto">
          <a:xfrm>
            <a:off x="5794375" y="2740025"/>
            <a:ext cx="1335088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63" name="Rectangle 59"/>
          <p:cNvSpPr>
            <a:spLocks noChangeArrowheads="1"/>
          </p:cNvSpPr>
          <p:nvPr/>
        </p:nvSpPr>
        <p:spPr bwMode="auto">
          <a:xfrm>
            <a:off x="5795963" y="2636838"/>
            <a:ext cx="5238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 dirty="0" err="1">
                <a:solidFill>
                  <a:schemeClr val="tx2"/>
                </a:solidFill>
                <a:latin typeface="Arial Unicode MS" pitchFamily="34" charset="-128"/>
              </a:rPr>
              <a:t>Visites</a:t>
            </a:r>
            <a:endParaRPr lang="en-US" sz="2000" dirty="0">
              <a:solidFill>
                <a:schemeClr val="tx2"/>
              </a:solidFill>
              <a:latin typeface="Arial Unicode MS" pitchFamily="34" charset="-128"/>
            </a:endParaRPr>
          </a:p>
        </p:txBody>
      </p:sp>
      <p:sp>
        <p:nvSpPr>
          <p:cNvPr id="72764" name="Rectangle 60"/>
          <p:cNvSpPr>
            <a:spLocks noChangeArrowheads="1"/>
          </p:cNvSpPr>
          <p:nvPr/>
        </p:nvSpPr>
        <p:spPr bwMode="auto">
          <a:xfrm>
            <a:off x="5794375" y="3122613"/>
            <a:ext cx="249238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65" name="Rectangle 61"/>
          <p:cNvSpPr>
            <a:spLocks noChangeArrowheads="1"/>
          </p:cNvSpPr>
          <p:nvPr/>
        </p:nvSpPr>
        <p:spPr bwMode="auto">
          <a:xfrm>
            <a:off x="5899150" y="3144838"/>
            <a:ext cx="77788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2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66" name="Rectangle 62"/>
          <p:cNvSpPr>
            <a:spLocks noChangeArrowheads="1"/>
          </p:cNvSpPr>
          <p:nvPr/>
        </p:nvSpPr>
        <p:spPr bwMode="auto">
          <a:xfrm>
            <a:off x="5794375" y="3006725"/>
            <a:ext cx="249238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67" name="Rectangle 63"/>
          <p:cNvSpPr>
            <a:spLocks noChangeArrowheads="1"/>
          </p:cNvSpPr>
          <p:nvPr/>
        </p:nvSpPr>
        <p:spPr bwMode="auto">
          <a:xfrm>
            <a:off x="5899150" y="3028950"/>
            <a:ext cx="77788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68" name="Rectangle 64"/>
          <p:cNvSpPr>
            <a:spLocks noChangeArrowheads="1"/>
          </p:cNvSpPr>
          <p:nvPr/>
        </p:nvSpPr>
        <p:spPr bwMode="auto">
          <a:xfrm>
            <a:off x="5794375" y="2890838"/>
            <a:ext cx="249238" cy="11588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69" name="Rectangle 65"/>
          <p:cNvSpPr>
            <a:spLocks noChangeArrowheads="1"/>
          </p:cNvSpPr>
          <p:nvPr/>
        </p:nvSpPr>
        <p:spPr bwMode="auto">
          <a:xfrm>
            <a:off x="5842000" y="2911475"/>
            <a:ext cx="11747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Id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70" name="Rectangle 66"/>
          <p:cNvSpPr>
            <a:spLocks noChangeArrowheads="1"/>
          </p:cNvSpPr>
          <p:nvPr/>
        </p:nvSpPr>
        <p:spPr bwMode="auto">
          <a:xfrm>
            <a:off x="5915025" y="2911475"/>
            <a:ext cx="6508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-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71" name="Rectangle 67"/>
          <p:cNvSpPr>
            <a:spLocks noChangeArrowheads="1"/>
          </p:cNvSpPr>
          <p:nvPr/>
        </p:nvSpPr>
        <p:spPr bwMode="auto">
          <a:xfrm>
            <a:off x="5940425" y="2911475"/>
            <a:ext cx="9842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72" name="Rectangle 68"/>
          <p:cNvSpPr>
            <a:spLocks noChangeArrowheads="1"/>
          </p:cNvSpPr>
          <p:nvPr/>
        </p:nvSpPr>
        <p:spPr bwMode="auto">
          <a:xfrm>
            <a:off x="6521450" y="3122613"/>
            <a:ext cx="35242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73" name="Rectangle 69"/>
          <p:cNvSpPr>
            <a:spLocks noChangeArrowheads="1"/>
          </p:cNvSpPr>
          <p:nvPr/>
        </p:nvSpPr>
        <p:spPr bwMode="auto">
          <a:xfrm>
            <a:off x="6594475" y="3144838"/>
            <a:ext cx="2651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 mars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74" name="Rectangle 70"/>
          <p:cNvSpPr>
            <a:spLocks noChangeArrowheads="1"/>
          </p:cNvSpPr>
          <p:nvPr/>
        </p:nvSpPr>
        <p:spPr bwMode="auto">
          <a:xfrm>
            <a:off x="6521450" y="3006725"/>
            <a:ext cx="35242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75" name="Rectangle 71"/>
          <p:cNvSpPr>
            <a:spLocks noChangeArrowheads="1"/>
          </p:cNvSpPr>
          <p:nvPr/>
        </p:nvSpPr>
        <p:spPr bwMode="auto">
          <a:xfrm>
            <a:off x="6591300" y="3028950"/>
            <a:ext cx="274638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15 juin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76" name="Rectangle 72"/>
          <p:cNvSpPr>
            <a:spLocks noChangeArrowheads="1"/>
          </p:cNvSpPr>
          <p:nvPr/>
        </p:nvSpPr>
        <p:spPr bwMode="auto">
          <a:xfrm>
            <a:off x="6521450" y="2890838"/>
            <a:ext cx="352425" cy="11588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77" name="Rectangle 73"/>
          <p:cNvSpPr>
            <a:spLocks noChangeArrowheads="1"/>
          </p:cNvSpPr>
          <p:nvPr/>
        </p:nvSpPr>
        <p:spPr bwMode="auto">
          <a:xfrm>
            <a:off x="6621463" y="2911475"/>
            <a:ext cx="207962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Date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78" name="Rectangle 74"/>
          <p:cNvSpPr>
            <a:spLocks noChangeArrowheads="1"/>
          </p:cNvSpPr>
          <p:nvPr/>
        </p:nvSpPr>
        <p:spPr bwMode="auto">
          <a:xfrm>
            <a:off x="6873875" y="3122613"/>
            <a:ext cx="255588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79" name="Rectangle 75"/>
          <p:cNvSpPr>
            <a:spLocks noChangeArrowheads="1"/>
          </p:cNvSpPr>
          <p:nvPr/>
        </p:nvSpPr>
        <p:spPr bwMode="auto">
          <a:xfrm>
            <a:off x="6943725" y="3144838"/>
            <a:ext cx="1635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250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80" name="Rectangle 76"/>
          <p:cNvSpPr>
            <a:spLocks noChangeArrowheads="1"/>
          </p:cNvSpPr>
          <p:nvPr/>
        </p:nvSpPr>
        <p:spPr bwMode="auto">
          <a:xfrm>
            <a:off x="6873875" y="3006725"/>
            <a:ext cx="255588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81" name="Rectangle 77"/>
          <p:cNvSpPr>
            <a:spLocks noChangeArrowheads="1"/>
          </p:cNvSpPr>
          <p:nvPr/>
        </p:nvSpPr>
        <p:spPr bwMode="auto">
          <a:xfrm>
            <a:off x="6943725" y="3028950"/>
            <a:ext cx="1635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250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82" name="Rectangle 78"/>
          <p:cNvSpPr>
            <a:spLocks noChangeArrowheads="1"/>
          </p:cNvSpPr>
          <p:nvPr/>
        </p:nvSpPr>
        <p:spPr bwMode="auto">
          <a:xfrm>
            <a:off x="6873875" y="2890838"/>
            <a:ext cx="254000" cy="11588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83" name="Rectangle 79"/>
          <p:cNvSpPr>
            <a:spLocks noChangeArrowheads="1"/>
          </p:cNvSpPr>
          <p:nvPr/>
        </p:nvSpPr>
        <p:spPr bwMode="auto">
          <a:xfrm>
            <a:off x="6931025" y="2911475"/>
            <a:ext cx="19367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Prix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84" name="Rectangle 80"/>
          <p:cNvSpPr>
            <a:spLocks noChangeArrowheads="1"/>
          </p:cNvSpPr>
          <p:nvPr/>
        </p:nvSpPr>
        <p:spPr bwMode="auto">
          <a:xfrm>
            <a:off x="6291263" y="3122613"/>
            <a:ext cx="2317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85" name="Rectangle 81"/>
          <p:cNvSpPr>
            <a:spLocks noChangeArrowheads="1"/>
          </p:cNvSpPr>
          <p:nvPr/>
        </p:nvSpPr>
        <p:spPr bwMode="auto">
          <a:xfrm>
            <a:off x="6388100" y="3144838"/>
            <a:ext cx="77788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4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86" name="Rectangle 82"/>
          <p:cNvSpPr>
            <a:spLocks noChangeArrowheads="1"/>
          </p:cNvSpPr>
          <p:nvPr/>
        </p:nvSpPr>
        <p:spPr bwMode="auto">
          <a:xfrm>
            <a:off x="6291263" y="3006725"/>
            <a:ext cx="23177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87" name="Rectangle 83"/>
          <p:cNvSpPr>
            <a:spLocks noChangeArrowheads="1"/>
          </p:cNvSpPr>
          <p:nvPr/>
        </p:nvSpPr>
        <p:spPr bwMode="auto">
          <a:xfrm>
            <a:off x="6388100" y="3028950"/>
            <a:ext cx="77788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88" name="Rectangle 84"/>
          <p:cNvSpPr>
            <a:spLocks noChangeArrowheads="1"/>
          </p:cNvSpPr>
          <p:nvPr/>
        </p:nvSpPr>
        <p:spPr bwMode="auto">
          <a:xfrm>
            <a:off x="6291263" y="2890838"/>
            <a:ext cx="230187" cy="11588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89" name="Rectangle 85"/>
          <p:cNvSpPr>
            <a:spLocks noChangeArrowheads="1"/>
          </p:cNvSpPr>
          <p:nvPr/>
        </p:nvSpPr>
        <p:spPr bwMode="auto">
          <a:xfrm>
            <a:off x="6330950" y="2911475"/>
            <a:ext cx="11747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Id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90" name="Rectangle 86"/>
          <p:cNvSpPr>
            <a:spLocks noChangeArrowheads="1"/>
          </p:cNvSpPr>
          <p:nvPr/>
        </p:nvSpPr>
        <p:spPr bwMode="auto">
          <a:xfrm>
            <a:off x="6402388" y="2911475"/>
            <a:ext cx="65087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-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91" name="Rectangle 87"/>
          <p:cNvSpPr>
            <a:spLocks noChangeArrowheads="1"/>
          </p:cNvSpPr>
          <p:nvPr/>
        </p:nvSpPr>
        <p:spPr bwMode="auto">
          <a:xfrm>
            <a:off x="6427788" y="2911475"/>
            <a:ext cx="9842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V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92" name="Rectangle 88"/>
          <p:cNvSpPr>
            <a:spLocks noChangeArrowheads="1"/>
          </p:cNvSpPr>
          <p:nvPr/>
        </p:nvSpPr>
        <p:spPr bwMode="auto">
          <a:xfrm>
            <a:off x="6043613" y="3122613"/>
            <a:ext cx="247650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93" name="Rectangle 89"/>
          <p:cNvSpPr>
            <a:spLocks noChangeArrowheads="1"/>
          </p:cNvSpPr>
          <p:nvPr/>
        </p:nvSpPr>
        <p:spPr bwMode="auto">
          <a:xfrm>
            <a:off x="6148388" y="3144838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3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94" name="Rectangle 90"/>
          <p:cNvSpPr>
            <a:spLocks noChangeArrowheads="1"/>
          </p:cNvSpPr>
          <p:nvPr/>
        </p:nvSpPr>
        <p:spPr bwMode="auto">
          <a:xfrm>
            <a:off x="6043613" y="3006725"/>
            <a:ext cx="24765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95" name="Rectangle 91"/>
          <p:cNvSpPr>
            <a:spLocks noChangeArrowheads="1"/>
          </p:cNvSpPr>
          <p:nvPr/>
        </p:nvSpPr>
        <p:spPr bwMode="auto">
          <a:xfrm>
            <a:off x="6148388" y="3028950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2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96" name="Rectangle 92"/>
          <p:cNvSpPr>
            <a:spLocks noChangeArrowheads="1"/>
          </p:cNvSpPr>
          <p:nvPr/>
        </p:nvSpPr>
        <p:spPr bwMode="auto">
          <a:xfrm>
            <a:off x="6043613" y="2890838"/>
            <a:ext cx="247650" cy="11588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797" name="Rectangle 93"/>
          <p:cNvSpPr>
            <a:spLocks noChangeArrowheads="1"/>
          </p:cNvSpPr>
          <p:nvPr/>
        </p:nvSpPr>
        <p:spPr bwMode="auto">
          <a:xfrm>
            <a:off x="6096000" y="2911475"/>
            <a:ext cx="11747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Id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98" name="Rectangle 94"/>
          <p:cNvSpPr>
            <a:spLocks noChangeArrowheads="1"/>
          </p:cNvSpPr>
          <p:nvPr/>
        </p:nvSpPr>
        <p:spPr bwMode="auto">
          <a:xfrm>
            <a:off x="6167438" y="2911475"/>
            <a:ext cx="65087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-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799" name="Rectangle 95"/>
          <p:cNvSpPr>
            <a:spLocks noChangeArrowheads="1"/>
          </p:cNvSpPr>
          <p:nvPr/>
        </p:nvSpPr>
        <p:spPr bwMode="auto">
          <a:xfrm>
            <a:off x="6192838" y="2911475"/>
            <a:ext cx="88900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P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00" name="Line 96"/>
          <p:cNvSpPr>
            <a:spLocks noChangeShapeType="1"/>
          </p:cNvSpPr>
          <p:nvPr/>
        </p:nvSpPr>
        <p:spPr bwMode="auto">
          <a:xfrm>
            <a:off x="5794375" y="3006725"/>
            <a:ext cx="1333500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01" name="Line 97"/>
          <p:cNvSpPr>
            <a:spLocks noChangeShapeType="1"/>
          </p:cNvSpPr>
          <p:nvPr/>
        </p:nvSpPr>
        <p:spPr bwMode="auto">
          <a:xfrm>
            <a:off x="5794375" y="3122613"/>
            <a:ext cx="1333500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02" name="Line 98"/>
          <p:cNvSpPr>
            <a:spLocks noChangeShapeType="1"/>
          </p:cNvSpPr>
          <p:nvPr/>
        </p:nvSpPr>
        <p:spPr bwMode="auto">
          <a:xfrm>
            <a:off x="5794375" y="3238500"/>
            <a:ext cx="1333500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03" name="Line 99"/>
          <p:cNvSpPr>
            <a:spLocks noChangeShapeType="1"/>
          </p:cNvSpPr>
          <p:nvPr/>
        </p:nvSpPr>
        <p:spPr bwMode="auto">
          <a:xfrm>
            <a:off x="5795963" y="2924175"/>
            <a:ext cx="1333500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04" name="Line 100"/>
          <p:cNvSpPr>
            <a:spLocks noChangeShapeType="1"/>
          </p:cNvSpPr>
          <p:nvPr/>
        </p:nvSpPr>
        <p:spPr bwMode="auto">
          <a:xfrm>
            <a:off x="6043613" y="2890838"/>
            <a:ext cx="1587" cy="347662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05" name="Line 101"/>
          <p:cNvSpPr>
            <a:spLocks noChangeShapeType="1"/>
          </p:cNvSpPr>
          <p:nvPr/>
        </p:nvSpPr>
        <p:spPr bwMode="auto">
          <a:xfrm>
            <a:off x="6291263" y="2890838"/>
            <a:ext cx="1587" cy="347662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06" name="Line 102"/>
          <p:cNvSpPr>
            <a:spLocks noChangeShapeType="1"/>
          </p:cNvSpPr>
          <p:nvPr/>
        </p:nvSpPr>
        <p:spPr bwMode="auto">
          <a:xfrm>
            <a:off x="6521450" y="2890838"/>
            <a:ext cx="1588" cy="347662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07" name="Line 103"/>
          <p:cNvSpPr>
            <a:spLocks noChangeShapeType="1"/>
          </p:cNvSpPr>
          <p:nvPr/>
        </p:nvSpPr>
        <p:spPr bwMode="auto">
          <a:xfrm>
            <a:off x="6873875" y="2890838"/>
            <a:ext cx="1588" cy="347662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08" name="Line 104"/>
          <p:cNvSpPr>
            <a:spLocks noChangeShapeType="1"/>
          </p:cNvSpPr>
          <p:nvPr/>
        </p:nvSpPr>
        <p:spPr bwMode="auto">
          <a:xfrm>
            <a:off x="5794375" y="2890838"/>
            <a:ext cx="1588" cy="347662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09" name="Line 105"/>
          <p:cNvSpPr>
            <a:spLocks noChangeShapeType="1"/>
          </p:cNvSpPr>
          <p:nvPr/>
        </p:nvSpPr>
        <p:spPr bwMode="auto">
          <a:xfrm>
            <a:off x="7127875" y="2890838"/>
            <a:ext cx="1588" cy="347662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10" name="Rectangle 106"/>
          <p:cNvSpPr>
            <a:spLocks noChangeArrowheads="1"/>
          </p:cNvSpPr>
          <p:nvPr/>
        </p:nvSpPr>
        <p:spPr bwMode="auto">
          <a:xfrm>
            <a:off x="5335588" y="3830638"/>
            <a:ext cx="376237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11" name="Rectangle 107"/>
          <p:cNvSpPr>
            <a:spLocks noChangeArrowheads="1"/>
          </p:cNvSpPr>
          <p:nvPr/>
        </p:nvSpPr>
        <p:spPr bwMode="auto">
          <a:xfrm>
            <a:off x="5437188" y="3852863"/>
            <a:ext cx="227012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…….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12" name="Rectangle 108"/>
          <p:cNvSpPr>
            <a:spLocks noChangeArrowheads="1"/>
          </p:cNvSpPr>
          <p:nvPr/>
        </p:nvSpPr>
        <p:spPr bwMode="auto">
          <a:xfrm>
            <a:off x="5027613" y="3830638"/>
            <a:ext cx="3079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13" name="Rectangle 109"/>
          <p:cNvSpPr>
            <a:spLocks noChangeArrowheads="1"/>
          </p:cNvSpPr>
          <p:nvPr/>
        </p:nvSpPr>
        <p:spPr bwMode="auto">
          <a:xfrm>
            <a:off x="5095875" y="3852863"/>
            <a:ext cx="2270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…….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14" name="Rectangle 110"/>
          <p:cNvSpPr>
            <a:spLocks noChangeArrowheads="1"/>
          </p:cNvSpPr>
          <p:nvPr/>
        </p:nvSpPr>
        <p:spPr bwMode="auto">
          <a:xfrm>
            <a:off x="4779963" y="3830638"/>
            <a:ext cx="249237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15" name="Rectangle 111"/>
          <p:cNvSpPr>
            <a:spLocks noChangeArrowheads="1"/>
          </p:cNvSpPr>
          <p:nvPr/>
        </p:nvSpPr>
        <p:spPr bwMode="auto">
          <a:xfrm>
            <a:off x="4856163" y="3852863"/>
            <a:ext cx="1412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16" name="Rectangle 112"/>
          <p:cNvSpPr>
            <a:spLocks noChangeArrowheads="1"/>
          </p:cNvSpPr>
          <p:nvPr/>
        </p:nvSpPr>
        <p:spPr bwMode="auto">
          <a:xfrm>
            <a:off x="5335588" y="3482975"/>
            <a:ext cx="374650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17" name="Rectangle 113"/>
          <p:cNvSpPr>
            <a:spLocks noChangeArrowheads="1"/>
          </p:cNvSpPr>
          <p:nvPr/>
        </p:nvSpPr>
        <p:spPr bwMode="auto">
          <a:xfrm>
            <a:off x="5394325" y="3503613"/>
            <a:ext cx="325438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Prénom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18" name="Rectangle 114"/>
          <p:cNvSpPr>
            <a:spLocks noChangeArrowheads="1"/>
          </p:cNvSpPr>
          <p:nvPr/>
        </p:nvSpPr>
        <p:spPr bwMode="auto">
          <a:xfrm>
            <a:off x="5027613" y="3482975"/>
            <a:ext cx="307975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19" name="Rectangle 115"/>
          <p:cNvSpPr>
            <a:spLocks noChangeArrowheads="1"/>
          </p:cNvSpPr>
          <p:nvPr/>
        </p:nvSpPr>
        <p:spPr bwMode="auto">
          <a:xfrm>
            <a:off x="5103813" y="3503613"/>
            <a:ext cx="211137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Nom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20" name="Rectangle 116"/>
          <p:cNvSpPr>
            <a:spLocks noChangeArrowheads="1"/>
          </p:cNvSpPr>
          <p:nvPr/>
        </p:nvSpPr>
        <p:spPr bwMode="auto">
          <a:xfrm>
            <a:off x="4779963" y="3482975"/>
            <a:ext cx="247650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21" name="Rectangle 117"/>
          <p:cNvSpPr>
            <a:spLocks noChangeArrowheads="1"/>
          </p:cNvSpPr>
          <p:nvPr/>
        </p:nvSpPr>
        <p:spPr bwMode="auto">
          <a:xfrm>
            <a:off x="4832350" y="3503613"/>
            <a:ext cx="1174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Id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22" name="Rectangle 118"/>
          <p:cNvSpPr>
            <a:spLocks noChangeArrowheads="1"/>
          </p:cNvSpPr>
          <p:nvPr/>
        </p:nvSpPr>
        <p:spPr bwMode="auto">
          <a:xfrm>
            <a:off x="4903788" y="3503613"/>
            <a:ext cx="65087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-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23" name="Rectangle 119"/>
          <p:cNvSpPr>
            <a:spLocks noChangeArrowheads="1"/>
          </p:cNvSpPr>
          <p:nvPr/>
        </p:nvSpPr>
        <p:spPr bwMode="auto">
          <a:xfrm>
            <a:off x="4929188" y="3503613"/>
            <a:ext cx="88900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P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24" name="Rectangle 120"/>
          <p:cNvSpPr>
            <a:spLocks noChangeArrowheads="1"/>
          </p:cNvSpPr>
          <p:nvPr/>
        </p:nvSpPr>
        <p:spPr bwMode="auto">
          <a:xfrm>
            <a:off x="5335588" y="3714750"/>
            <a:ext cx="376237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25" name="Rectangle 121"/>
          <p:cNvSpPr>
            <a:spLocks noChangeArrowheads="1"/>
          </p:cNvSpPr>
          <p:nvPr/>
        </p:nvSpPr>
        <p:spPr bwMode="auto">
          <a:xfrm>
            <a:off x="5464175" y="3736975"/>
            <a:ext cx="16827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Zoe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26" name="Rectangle 122"/>
          <p:cNvSpPr>
            <a:spLocks noChangeArrowheads="1"/>
          </p:cNvSpPr>
          <p:nvPr/>
        </p:nvSpPr>
        <p:spPr bwMode="auto">
          <a:xfrm>
            <a:off x="5027613" y="3714750"/>
            <a:ext cx="30797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27" name="Rectangle 123"/>
          <p:cNvSpPr>
            <a:spLocks noChangeArrowheads="1"/>
          </p:cNvSpPr>
          <p:nvPr/>
        </p:nvSpPr>
        <p:spPr bwMode="auto">
          <a:xfrm>
            <a:off x="5078413" y="3736975"/>
            <a:ext cx="2682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Troger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28" name="Rectangle 124"/>
          <p:cNvSpPr>
            <a:spLocks noChangeArrowheads="1"/>
          </p:cNvSpPr>
          <p:nvPr/>
        </p:nvSpPr>
        <p:spPr bwMode="auto">
          <a:xfrm>
            <a:off x="4779963" y="3714750"/>
            <a:ext cx="249237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29" name="Rectangle 125"/>
          <p:cNvSpPr>
            <a:spLocks noChangeArrowheads="1"/>
          </p:cNvSpPr>
          <p:nvPr/>
        </p:nvSpPr>
        <p:spPr bwMode="auto">
          <a:xfrm>
            <a:off x="4884738" y="3736975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2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30" name="Rectangle 126"/>
          <p:cNvSpPr>
            <a:spLocks noChangeArrowheads="1"/>
          </p:cNvSpPr>
          <p:nvPr/>
        </p:nvSpPr>
        <p:spPr bwMode="auto">
          <a:xfrm>
            <a:off x="5335588" y="3598863"/>
            <a:ext cx="376237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31" name="Rectangle 127"/>
          <p:cNvSpPr>
            <a:spLocks noChangeArrowheads="1"/>
          </p:cNvSpPr>
          <p:nvPr/>
        </p:nvSpPr>
        <p:spPr bwMode="auto">
          <a:xfrm>
            <a:off x="5403850" y="3621088"/>
            <a:ext cx="30162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Jacques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32" name="Rectangle 128"/>
          <p:cNvSpPr>
            <a:spLocks noChangeArrowheads="1"/>
          </p:cNvSpPr>
          <p:nvPr/>
        </p:nvSpPr>
        <p:spPr bwMode="auto">
          <a:xfrm>
            <a:off x="5027613" y="3598863"/>
            <a:ext cx="3079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33" name="Rectangle 129"/>
          <p:cNvSpPr>
            <a:spLocks noChangeArrowheads="1"/>
          </p:cNvSpPr>
          <p:nvPr/>
        </p:nvSpPr>
        <p:spPr bwMode="auto">
          <a:xfrm>
            <a:off x="5068888" y="3621088"/>
            <a:ext cx="2873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Lebeau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34" name="Rectangle 130"/>
          <p:cNvSpPr>
            <a:spLocks noChangeArrowheads="1"/>
          </p:cNvSpPr>
          <p:nvPr/>
        </p:nvSpPr>
        <p:spPr bwMode="auto">
          <a:xfrm>
            <a:off x="4779963" y="3598863"/>
            <a:ext cx="249237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35" name="Rectangle 131"/>
          <p:cNvSpPr>
            <a:spLocks noChangeArrowheads="1"/>
          </p:cNvSpPr>
          <p:nvPr/>
        </p:nvSpPr>
        <p:spPr bwMode="auto">
          <a:xfrm>
            <a:off x="4884738" y="3621088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36" name="Rectangle 132"/>
          <p:cNvSpPr>
            <a:spLocks noChangeArrowheads="1"/>
          </p:cNvSpPr>
          <p:nvPr/>
        </p:nvSpPr>
        <p:spPr bwMode="auto">
          <a:xfrm>
            <a:off x="4779963" y="3332163"/>
            <a:ext cx="931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38" name="Line 134"/>
          <p:cNvSpPr>
            <a:spLocks noChangeShapeType="1"/>
          </p:cNvSpPr>
          <p:nvPr/>
        </p:nvSpPr>
        <p:spPr bwMode="auto">
          <a:xfrm>
            <a:off x="4779963" y="3598863"/>
            <a:ext cx="930275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39" name="Line 135"/>
          <p:cNvSpPr>
            <a:spLocks noChangeShapeType="1"/>
          </p:cNvSpPr>
          <p:nvPr/>
        </p:nvSpPr>
        <p:spPr bwMode="auto">
          <a:xfrm>
            <a:off x="4779963" y="3714750"/>
            <a:ext cx="930275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40" name="Line 136"/>
          <p:cNvSpPr>
            <a:spLocks noChangeShapeType="1"/>
          </p:cNvSpPr>
          <p:nvPr/>
        </p:nvSpPr>
        <p:spPr bwMode="auto">
          <a:xfrm>
            <a:off x="4779963" y="3830638"/>
            <a:ext cx="930275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41" name="Line 137"/>
          <p:cNvSpPr>
            <a:spLocks noChangeShapeType="1"/>
          </p:cNvSpPr>
          <p:nvPr/>
        </p:nvSpPr>
        <p:spPr bwMode="auto">
          <a:xfrm>
            <a:off x="4779963" y="3946525"/>
            <a:ext cx="930275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42" name="Line 138"/>
          <p:cNvSpPr>
            <a:spLocks noChangeShapeType="1"/>
          </p:cNvSpPr>
          <p:nvPr/>
        </p:nvSpPr>
        <p:spPr bwMode="auto">
          <a:xfrm>
            <a:off x="4779963" y="3482975"/>
            <a:ext cx="930275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43" name="Line 139"/>
          <p:cNvSpPr>
            <a:spLocks noChangeShapeType="1"/>
          </p:cNvSpPr>
          <p:nvPr/>
        </p:nvSpPr>
        <p:spPr bwMode="auto">
          <a:xfrm>
            <a:off x="5027613" y="3482975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44" name="Line 140"/>
          <p:cNvSpPr>
            <a:spLocks noChangeShapeType="1"/>
          </p:cNvSpPr>
          <p:nvPr/>
        </p:nvSpPr>
        <p:spPr bwMode="auto">
          <a:xfrm>
            <a:off x="5335588" y="3482975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45" name="Line 141"/>
          <p:cNvSpPr>
            <a:spLocks noChangeShapeType="1"/>
          </p:cNvSpPr>
          <p:nvPr/>
        </p:nvSpPr>
        <p:spPr bwMode="auto">
          <a:xfrm>
            <a:off x="4779963" y="3482975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46" name="Line 142"/>
          <p:cNvSpPr>
            <a:spLocks noChangeShapeType="1"/>
          </p:cNvSpPr>
          <p:nvPr/>
        </p:nvSpPr>
        <p:spPr bwMode="auto">
          <a:xfrm>
            <a:off x="5710238" y="3482975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5335588" y="3830638"/>
            <a:ext cx="376237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5437188" y="3852863"/>
            <a:ext cx="227012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…….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5027613" y="3830638"/>
            <a:ext cx="3079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50" name="Rectangle 146"/>
          <p:cNvSpPr>
            <a:spLocks noChangeArrowheads="1"/>
          </p:cNvSpPr>
          <p:nvPr/>
        </p:nvSpPr>
        <p:spPr bwMode="auto">
          <a:xfrm>
            <a:off x="5095875" y="3852863"/>
            <a:ext cx="2270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…….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51" name="Rectangle 147"/>
          <p:cNvSpPr>
            <a:spLocks noChangeArrowheads="1"/>
          </p:cNvSpPr>
          <p:nvPr/>
        </p:nvSpPr>
        <p:spPr bwMode="auto">
          <a:xfrm>
            <a:off x="4779963" y="3830638"/>
            <a:ext cx="249237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52" name="Rectangle 148"/>
          <p:cNvSpPr>
            <a:spLocks noChangeArrowheads="1"/>
          </p:cNvSpPr>
          <p:nvPr/>
        </p:nvSpPr>
        <p:spPr bwMode="auto">
          <a:xfrm>
            <a:off x="4856163" y="3852863"/>
            <a:ext cx="1412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5335588" y="3482975"/>
            <a:ext cx="374650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54" name="Rectangle 150"/>
          <p:cNvSpPr>
            <a:spLocks noChangeArrowheads="1"/>
          </p:cNvSpPr>
          <p:nvPr/>
        </p:nvSpPr>
        <p:spPr bwMode="auto">
          <a:xfrm>
            <a:off x="5394325" y="3503613"/>
            <a:ext cx="325438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Prénom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5027613" y="3482975"/>
            <a:ext cx="307975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56" name="Rectangle 152"/>
          <p:cNvSpPr>
            <a:spLocks noChangeArrowheads="1"/>
          </p:cNvSpPr>
          <p:nvPr/>
        </p:nvSpPr>
        <p:spPr bwMode="auto">
          <a:xfrm>
            <a:off x="5103813" y="3503613"/>
            <a:ext cx="211137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Nom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4779963" y="3482975"/>
            <a:ext cx="247650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58" name="Rectangle 154"/>
          <p:cNvSpPr>
            <a:spLocks noChangeArrowheads="1"/>
          </p:cNvSpPr>
          <p:nvPr/>
        </p:nvSpPr>
        <p:spPr bwMode="auto">
          <a:xfrm>
            <a:off x="4832350" y="3503613"/>
            <a:ext cx="1174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Id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4903788" y="3503613"/>
            <a:ext cx="65087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-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60" name="Rectangle 156"/>
          <p:cNvSpPr>
            <a:spLocks noChangeArrowheads="1"/>
          </p:cNvSpPr>
          <p:nvPr/>
        </p:nvSpPr>
        <p:spPr bwMode="auto">
          <a:xfrm>
            <a:off x="4929188" y="3503613"/>
            <a:ext cx="88900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P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5335588" y="3714750"/>
            <a:ext cx="376237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62" name="Rectangle 158"/>
          <p:cNvSpPr>
            <a:spLocks noChangeArrowheads="1"/>
          </p:cNvSpPr>
          <p:nvPr/>
        </p:nvSpPr>
        <p:spPr bwMode="auto">
          <a:xfrm>
            <a:off x="5464175" y="3736975"/>
            <a:ext cx="16827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Zoe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5027613" y="3714750"/>
            <a:ext cx="30797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64" name="Rectangle 160"/>
          <p:cNvSpPr>
            <a:spLocks noChangeArrowheads="1"/>
          </p:cNvSpPr>
          <p:nvPr/>
        </p:nvSpPr>
        <p:spPr bwMode="auto">
          <a:xfrm>
            <a:off x="5078413" y="3736975"/>
            <a:ext cx="2682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Troger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4779963" y="3714750"/>
            <a:ext cx="249237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66" name="Rectangle 162"/>
          <p:cNvSpPr>
            <a:spLocks noChangeArrowheads="1"/>
          </p:cNvSpPr>
          <p:nvPr/>
        </p:nvSpPr>
        <p:spPr bwMode="auto">
          <a:xfrm>
            <a:off x="4884738" y="3736975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2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5335588" y="3598863"/>
            <a:ext cx="376237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68" name="Rectangle 164"/>
          <p:cNvSpPr>
            <a:spLocks noChangeArrowheads="1"/>
          </p:cNvSpPr>
          <p:nvPr/>
        </p:nvSpPr>
        <p:spPr bwMode="auto">
          <a:xfrm>
            <a:off x="5403850" y="3621088"/>
            <a:ext cx="30162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Jacques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5027613" y="3598863"/>
            <a:ext cx="3079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70" name="Rectangle 166"/>
          <p:cNvSpPr>
            <a:spLocks noChangeArrowheads="1"/>
          </p:cNvSpPr>
          <p:nvPr/>
        </p:nvSpPr>
        <p:spPr bwMode="auto">
          <a:xfrm>
            <a:off x="5068888" y="3621088"/>
            <a:ext cx="2873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Lebeau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4779963" y="3598863"/>
            <a:ext cx="249237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72" name="Rectangle 168"/>
          <p:cNvSpPr>
            <a:spLocks noChangeArrowheads="1"/>
          </p:cNvSpPr>
          <p:nvPr/>
        </p:nvSpPr>
        <p:spPr bwMode="auto">
          <a:xfrm>
            <a:off x="4884738" y="3621088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73" name="Rectangle 169"/>
          <p:cNvSpPr>
            <a:spLocks noChangeArrowheads="1"/>
          </p:cNvSpPr>
          <p:nvPr/>
        </p:nvSpPr>
        <p:spPr bwMode="auto">
          <a:xfrm>
            <a:off x="4788024" y="3212976"/>
            <a:ext cx="931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74" name="Rectangle 170"/>
          <p:cNvSpPr>
            <a:spLocks noChangeArrowheads="1"/>
          </p:cNvSpPr>
          <p:nvPr/>
        </p:nvSpPr>
        <p:spPr bwMode="auto">
          <a:xfrm>
            <a:off x="4499992" y="2996952"/>
            <a:ext cx="641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chemeClr val="tx2"/>
                </a:solidFill>
                <a:latin typeface="Arial Unicode MS" pitchFamily="34" charset="-128"/>
              </a:rPr>
              <a:t>Patients</a:t>
            </a:r>
            <a:endParaRPr lang="en-US" sz="2000" dirty="0">
              <a:solidFill>
                <a:schemeClr val="tx2"/>
              </a:solidFill>
              <a:latin typeface="Arial Unicode MS" pitchFamily="34" charset="-128"/>
            </a:endParaRPr>
          </a:p>
        </p:txBody>
      </p:sp>
      <p:sp>
        <p:nvSpPr>
          <p:cNvPr id="72875" name="Line 171"/>
          <p:cNvSpPr>
            <a:spLocks noChangeShapeType="1"/>
          </p:cNvSpPr>
          <p:nvPr/>
        </p:nvSpPr>
        <p:spPr bwMode="auto">
          <a:xfrm>
            <a:off x="4779963" y="3598863"/>
            <a:ext cx="930275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76" name="Line 172"/>
          <p:cNvSpPr>
            <a:spLocks noChangeShapeType="1"/>
          </p:cNvSpPr>
          <p:nvPr/>
        </p:nvSpPr>
        <p:spPr bwMode="auto">
          <a:xfrm>
            <a:off x="4779963" y="3714750"/>
            <a:ext cx="930275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77" name="Line 173"/>
          <p:cNvSpPr>
            <a:spLocks noChangeShapeType="1"/>
          </p:cNvSpPr>
          <p:nvPr/>
        </p:nvSpPr>
        <p:spPr bwMode="auto">
          <a:xfrm>
            <a:off x="4779963" y="3830638"/>
            <a:ext cx="930275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78" name="Line 174"/>
          <p:cNvSpPr>
            <a:spLocks noChangeShapeType="1"/>
          </p:cNvSpPr>
          <p:nvPr/>
        </p:nvSpPr>
        <p:spPr bwMode="auto">
          <a:xfrm>
            <a:off x="4779963" y="3946525"/>
            <a:ext cx="930275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79" name="Line 175"/>
          <p:cNvSpPr>
            <a:spLocks noChangeShapeType="1"/>
          </p:cNvSpPr>
          <p:nvPr/>
        </p:nvSpPr>
        <p:spPr bwMode="auto">
          <a:xfrm>
            <a:off x="4779963" y="3482975"/>
            <a:ext cx="930275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80" name="Line 176"/>
          <p:cNvSpPr>
            <a:spLocks noChangeShapeType="1"/>
          </p:cNvSpPr>
          <p:nvPr/>
        </p:nvSpPr>
        <p:spPr bwMode="auto">
          <a:xfrm>
            <a:off x="5027613" y="3482975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81" name="Line 177"/>
          <p:cNvSpPr>
            <a:spLocks noChangeShapeType="1"/>
          </p:cNvSpPr>
          <p:nvPr/>
        </p:nvSpPr>
        <p:spPr bwMode="auto">
          <a:xfrm>
            <a:off x="5335588" y="3482975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82" name="Line 178"/>
          <p:cNvSpPr>
            <a:spLocks noChangeShapeType="1"/>
          </p:cNvSpPr>
          <p:nvPr/>
        </p:nvSpPr>
        <p:spPr bwMode="auto">
          <a:xfrm>
            <a:off x="5076056" y="3501008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83" name="Line 179"/>
          <p:cNvSpPr>
            <a:spLocks noChangeShapeType="1"/>
          </p:cNvSpPr>
          <p:nvPr/>
        </p:nvSpPr>
        <p:spPr bwMode="auto">
          <a:xfrm>
            <a:off x="5710238" y="3482975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84" name="Rectangle 180"/>
          <p:cNvSpPr>
            <a:spLocks noChangeArrowheads="1"/>
          </p:cNvSpPr>
          <p:nvPr/>
        </p:nvSpPr>
        <p:spPr bwMode="auto">
          <a:xfrm>
            <a:off x="8059738" y="3078163"/>
            <a:ext cx="4111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85" name="Rectangle 181"/>
          <p:cNvSpPr>
            <a:spLocks noChangeArrowheads="1"/>
          </p:cNvSpPr>
          <p:nvPr/>
        </p:nvSpPr>
        <p:spPr bwMode="auto">
          <a:xfrm>
            <a:off x="8112125" y="3100388"/>
            <a:ext cx="37782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…………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86" name="Rectangle 182"/>
          <p:cNvSpPr>
            <a:spLocks noChangeArrowheads="1"/>
          </p:cNvSpPr>
          <p:nvPr/>
        </p:nvSpPr>
        <p:spPr bwMode="auto">
          <a:xfrm>
            <a:off x="7812088" y="3078163"/>
            <a:ext cx="247650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87" name="Rectangle 183"/>
          <p:cNvSpPr>
            <a:spLocks noChangeArrowheads="1"/>
          </p:cNvSpPr>
          <p:nvPr/>
        </p:nvSpPr>
        <p:spPr bwMode="auto">
          <a:xfrm>
            <a:off x="7888288" y="3100388"/>
            <a:ext cx="1412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88" name="Rectangle 184"/>
          <p:cNvSpPr>
            <a:spLocks noChangeArrowheads="1"/>
          </p:cNvSpPr>
          <p:nvPr/>
        </p:nvSpPr>
        <p:spPr bwMode="auto">
          <a:xfrm>
            <a:off x="7546975" y="3078163"/>
            <a:ext cx="265113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89" name="Rectangle 185"/>
          <p:cNvSpPr>
            <a:spLocks noChangeArrowheads="1"/>
          </p:cNvSpPr>
          <p:nvPr/>
        </p:nvSpPr>
        <p:spPr bwMode="auto">
          <a:xfrm>
            <a:off x="7631113" y="3100388"/>
            <a:ext cx="1412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90" name="Rectangle 186"/>
          <p:cNvSpPr>
            <a:spLocks noChangeArrowheads="1"/>
          </p:cNvSpPr>
          <p:nvPr/>
        </p:nvSpPr>
        <p:spPr bwMode="auto">
          <a:xfrm>
            <a:off x="7315200" y="3078163"/>
            <a:ext cx="2317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91" name="Rectangle 187"/>
          <p:cNvSpPr>
            <a:spLocks noChangeArrowheads="1"/>
          </p:cNvSpPr>
          <p:nvPr/>
        </p:nvSpPr>
        <p:spPr bwMode="auto">
          <a:xfrm>
            <a:off x="7383463" y="3100388"/>
            <a:ext cx="1412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92" name="Rectangle 188"/>
          <p:cNvSpPr>
            <a:spLocks noChangeArrowheads="1"/>
          </p:cNvSpPr>
          <p:nvPr/>
        </p:nvSpPr>
        <p:spPr bwMode="auto">
          <a:xfrm>
            <a:off x="7812088" y="2962275"/>
            <a:ext cx="24765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93" name="Rectangle 189"/>
          <p:cNvSpPr>
            <a:spLocks noChangeArrowheads="1"/>
          </p:cNvSpPr>
          <p:nvPr/>
        </p:nvSpPr>
        <p:spPr bwMode="auto">
          <a:xfrm>
            <a:off x="7916863" y="2984500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5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94" name="Rectangle 190"/>
          <p:cNvSpPr>
            <a:spLocks noChangeArrowheads="1"/>
          </p:cNvSpPr>
          <p:nvPr/>
        </p:nvSpPr>
        <p:spPr bwMode="auto">
          <a:xfrm>
            <a:off x="7812088" y="2846388"/>
            <a:ext cx="247650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95" name="Rectangle 191"/>
          <p:cNvSpPr>
            <a:spLocks noChangeArrowheads="1"/>
          </p:cNvSpPr>
          <p:nvPr/>
        </p:nvSpPr>
        <p:spPr bwMode="auto">
          <a:xfrm>
            <a:off x="7897813" y="2868613"/>
            <a:ext cx="120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12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96" name="Rectangle 192"/>
          <p:cNvSpPr>
            <a:spLocks noChangeArrowheads="1"/>
          </p:cNvSpPr>
          <p:nvPr/>
        </p:nvSpPr>
        <p:spPr bwMode="auto">
          <a:xfrm>
            <a:off x="7812088" y="2730500"/>
            <a:ext cx="247650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897" name="Rectangle 193"/>
          <p:cNvSpPr>
            <a:spLocks noChangeArrowheads="1"/>
          </p:cNvSpPr>
          <p:nvPr/>
        </p:nvSpPr>
        <p:spPr bwMode="auto">
          <a:xfrm>
            <a:off x="7851775" y="2751138"/>
            <a:ext cx="1174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Id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98" name="Rectangle 194"/>
          <p:cNvSpPr>
            <a:spLocks noChangeArrowheads="1"/>
          </p:cNvSpPr>
          <p:nvPr/>
        </p:nvSpPr>
        <p:spPr bwMode="auto">
          <a:xfrm>
            <a:off x="7923213" y="2751138"/>
            <a:ext cx="65087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-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899" name="Rectangle 195"/>
          <p:cNvSpPr>
            <a:spLocks noChangeArrowheads="1"/>
          </p:cNvSpPr>
          <p:nvPr/>
        </p:nvSpPr>
        <p:spPr bwMode="auto">
          <a:xfrm>
            <a:off x="7948613" y="2751138"/>
            <a:ext cx="1174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M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00" name="Rectangle 196"/>
          <p:cNvSpPr>
            <a:spLocks noChangeArrowheads="1"/>
          </p:cNvSpPr>
          <p:nvPr/>
        </p:nvSpPr>
        <p:spPr bwMode="auto">
          <a:xfrm>
            <a:off x="8059738" y="2962275"/>
            <a:ext cx="411162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01" name="Rectangle 197"/>
          <p:cNvSpPr>
            <a:spLocks noChangeArrowheads="1"/>
          </p:cNvSpPr>
          <p:nvPr/>
        </p:nvSpPr>
        <p:spPr bwMode="auto">
          <a:xfrm>
            <a:off x="8107363" y="2984500"/>
            <a:ext cx="3889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10 gouttes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02" name="Rectangle 198"/>
          <p:cNvSpPr>
            <a:spLocks noChangeArrowheads="1"/>
          </p:cNvSpPr>
          <p:nvPr/>
        </p:nvSpPr>
        <p:spPr bwMode="auto">
          <a:xfrm>
            <a:off x="8059738" y="2846388"/>
            <a:ext cx="4111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03" name="Rectangle 199"/>
          <p:cNvSpPr>
            <a:spLocks noChangeArrowheads="1"/>
          </p:cNvSpPr>
          <p:nvPr/>
        </p:nvSpPr>
        <p:spPr bwMode="auto">
          <a:xfrm>
            <a:off x="8116888" y="2868613"/>
            <a:ext cx="3683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 par jour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04" name="Rectangle 200"/>
          <p:cNvSpPr>
            <a:spLocks noChangeArrowheads="1"/>
          </p:cNvSpPr>
          <p:nvPr/>
        </p:nvSpPr>
        <p:spPr bwMode="auto">
          <a:xfrm>
            <a:off x="8059738" y="2730500"/>
            <a:ext cx="409575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05" name="Rectangle 201"/>
          <p:cNvSpPr>
            <a:spLocks noChangeArrowheads="1"/>
          </p:cNvSpPr>
          <p:nvPr/>
        </p:nvSpPr>
        <p:spPr bwMode="auto">
          <a:xfrm>
            <a:off x="8112125" y="2751138"/>
            <a:ext cx="379413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Posologie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06" name="Rectangle 202"/>
          <p:cNvSpPr>
            <a:spLocks noChangeArrowheads="1"/>
          </p:cNvSpPr>
          <p:nvPr/>
        </p:nvSpPr>
        <p:spPr bwMode="auto">
          <a:xfrm>
            <a:off x="7546975" y="2962275"/>
            <a:ext cx="265113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07" name="Rectangle 203"/>
          <p:cNvSpPr>
            <a:spLocks noChangeArrowheads="1"/>
          </p:cNvSpPr>
          <p:nvPr/>
        </p:nvSpPr>
        <p:spPr bwMode="auto">
          <a:xfrm>
            <a:off x="7659688" y="2984500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2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08" name="Rectangle 204"/>
          <p:cNvSpPr>
            <a:spLocks noChangeArrowheads="1"/>
          </p:cNvSpPr>
          <p:nvPr/>
        </p:nvSpPr>
        <p:spPr bwMode="auto">
          <a:xfrm>
            <a:off x="7546975" y="2846388"/>
            <a:ext cx="265113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09" name="Rectangle 205"/>
          <p:cNvSpPr>
            <a:spLocks noChangeArrowheads="1"/>
          </p:cNvSpPr>
          <p:nvPr/>
        </p:nvSpPr>
        <p:spPr bwMode="auto">
          <a:xfrm>
            <a:off x="7659688" y="2868613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10" name="Rectangle 206"/>
          <p:cNvSpPr>
            <a:spLocks noChangeArrowheads="1"/>
          </p:cNvSpPr>
          <p:nvPr/>
        </p:nvSpPr>
        <p:spPr bwMode="auto">
          <a:xfrm>
            <a:off x="7546975" y="2730500"/>
            <a:ext cx="265113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11" name="Rectangle 207"/>
          <p:cNvSpPr>
            <a:spLocks noChangeArrowheads="1"/>
          </p:cNvSpPr>
          <p:nvPr/>
        </p:nvSpPr>
        <p:spPr bwMode="auto">
          <a:xfrm>
            <a:off x="7586663" y="2751138"/>
            <a:ext cx="246062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Ligne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12" name="Rectangle 208"/>
          <p:cNvSpPr>
            <a:spLocks noChangeArrowheads="1"/>
          </p:cNvSpPr>
          <p:nvPr/>
        </p:nvSpPr>
        <p:spPr bwMode="auto">
          <a:xfrm>
            <a:off x="7315200" y="2962275"/>
            <a:ext cx="23177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13" name="Rectangle 209"/>
          <p:cNvSpPr>
            <a:spLocks noChangeArrowheads="1"/>
          </p:cNvSpPr>
          <p:nvPr/>
        </p:nvSpPr>
        <p:spPr bwMode="auto">
          <a:xfrm>
            <a:off x="7412038" y="2984500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14" name="Rectangle 210"/>
          <p:cNvSpPr>
            <a:spLocks noChangeArrowheads="1"/>
          </p:cNvSpPr>
          <p:nvPr/>
        </p:nvSpPr>
        <p:spPr bwMode="auto">
          <a:xfrm>
            <a:off x="7315200" y="2846388"/>
            <a:ext cx="2317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15" name="Rectangle 211"/>
          <p:cNvSpPr>
            <a:spLocks noChangeArrowheads="1"/>
          </p:cNvSpPr>
          <p:nvPr/>
        </p:nvSpPr>
        <p:spPr bwMode="auto">
          <a:xfrm>
            <a:off x="7412038" y="2868613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16" name="Rectangle 212"/>
          <p:cNvSpPr>
            <a:spLocks noChangeArrowheads="1"/>
          </p:cNvSpPr>
          <p:nvPr/>
        </p:nvSpPr>
        <p:spPr bwMode="auto">
          <a:xfrm>
            <a:off x="7315200" y="2730500"/>
            <a:ext cx="231775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17" name="Rectangle 213"/>
          <p:cNvSpPr>
            <a:spLocks noChangeArrowheads="1"/>
          </p:cNvSpPr>
          <p:nvPr/>
        </p:nvSpPr>
        <p:spPr bwMode="auto">
          <a:xfrm>
            <a:off x="7354888" y="2751138"/>
            <a:ext cx="1174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Id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18" name="Rectangle 214"/>
          <p:cNvSpPr>
            <a:spLocks noChangeArrowheads="1"/>
          </p:cNvSpPr>
          <p:nvPr/>
        </p:nvSpPr>
        <p:spPr bwMode="auto">
          <a:xfrm>
            <a:off x="7427913" y="2751138"/>
            <a:ext cx="65087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-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19" name="Rectangle 215"/>
          <p:cNvSpPr>
            <a:spLocks noChangeArrowheads="1"/>
          </p:cNvSpPr>
          <p:nvPr/>
        </p:nvSpPr>
        <p:spPr bwMode="auto">
          <a:xfrm>
            <a:off x="7451725" y="2751138"/>
            <a:ext cx="9842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V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20" name="Rectangle 216"/>
          <p:cNvSpPr>
            <a:spLocks noChangeArrowheads="1"/>
          </p:cNvSpPr>
          <p:nvPr/>
        </p:nvSpPr>
        <p:spPr bwMode="auto">
          <a:xfrm>
            <a:off x="7315200" y="2579688"/>
            <a:ext cx="1155700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22" name="Line 218"/>
          <p:cNvSpPr>
            <a:spLocks noChangeShapeType="1"/>
          </p:cNvSpPr>
          <p:nvPr/>
        </p:nvSpPr>
        <p:spPr bwMode="auto">
          <a:xfrm>
            <a:off x="7315200" y="2846388"/>
            <a:ext cx="1154113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23" name="Line 219"/>
          <p:cNvSpPr>
            <a:spLocks noChangeShapeType="1"/>
          </p:cNvSpPr>
          <p:nvPr/>
        </p:nvSpPr>
        <p:spPr bwMode="auto">
          <a:xfrm>
            <a:off x="7315200" y="2962275"/>
            <a:ext cx="1154113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24" name="Line 220"/>
          <p:cNvSpPr>
            <a:spLocks noChangeShapeType="1"/>
          </p:cNvSpPr>
          <p:nvPr/>
        </p:nvSpPr>
        <p:spPr bwMode="auto">
          <a:xfrm>
            <a:off x="7315200" y="3078163"/>
            <a:ext cx="1154113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25" name="Line 221"/>
          <p:cNvSpPr>
            <a:spLocks noChangeShapeType="1"/>
          </p:cNvSpPr>
          <p:nvPr/>
        </p:nvSpPr>
        <p:spPr bwMode="auto">
          <a:xfrm>
            <a:off x="7315200" y="3194050"/>
            <a:ext cx="1154113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26" name="Line 222"/>
          <p:cNvSpPr>
            <a:spLocks noChangeShapeType="1"/>
          </p:cNvSpPr>
          <p:nvPr/>
        </p:nvSpPr>
        <p:spPr bwMode="auto">
          <a:xfrm>
            <a:off x="7315200" y="2730500"/>
            <a:ext cx="1154113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27" name="Line 223"/>
          <p:cNvSpPr>
            <a:spLocks noChangeShapeType="1"/>
          </p:cNvSpPr>
          <p:nvPr/>
        </p:nvSpPr>
        <p:spPr bwMode="auto">
          <a:xfrm>
            <a:off x="7315200" y="2730500"/>
            <a:ext cx="1588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28" name="Line 224"/>
          <p:cNvSpPr>
            <a:spLocks noChangeShapeType="1"/>
          </p:cNvSpPr>
          <p:nvPr/>
        </p:nvSpPr>
        <p:spPr bwMode="auto">
          <a:xfrm>
            <a:off x="8469313" y="2730500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29" name="Line 225"/>
          <p:cNvSpPr>
            <a:spLocks noChangeShapeType="1"/>
          </p:cNvSpPr>
          <p:nvPr/>
        </p:nvSpPr>
        <p:spPr bwMode="auto">
          <a:xfrm>
            <a:off x="7546975" y="2730500"/>
            <a:ext cx="1588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30" name="Line 226"/>
          <p:cNvSpPr>
            <a:spLocks noChangeShapeType="1"/>
          </p:cNvSpPr>
          <p:nvPr/>
        </p:nvSpPr>
        <p:spPr bwMode="auto">
          <a:xfrm>
            <a:off x="7812088" y="2730500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31" name="Line 227"/>
          <p:cNvSpPr>
            <a:spLocks noChangeShapeType="1"/>
          </p:cNvSpPr>
          <p:nvPr/>
        </p:nvSpPr>
        <p:spPr bwMode="auto">
          <a:xfrm>
            <a:off x="8059738" y="2730500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32" name="Rectangle 228"/>
          <p:cNvSpPr>
            <a:spLocks noChangeArrowheads="1"/>
          </p:cNvSpPr>
          <p:nvPr/>
        </p:nvSpPr>
        <p:spPr bwMode="auto">
          <a:xfrm>
            <a:off x="8059738" y="3078163"/>
            <a:ext cx="4111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33" name="Rectangle 229"/>
          <p:cNvSpPr>
            <a:spLocks noChangeArrowheads="1"/>
          </p:cNvSpPr>
          <p:nvPr/>
        </p:nvSpPr>
        <p:spPr bwMode="auto">
          <a:xfrm>
            <a:off x="8112125" y="3100388"/>
            <a:ext cx="37782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…………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34" name="Rectangle 230"/>
          <p:cNvSpPr>
            <a:spLocks noChangeArrowheads="1"/>
          </p:cNvSpPr>
          <p:nvPr/>
        </p:nvSpPr>
        <p:spPr bwMode="auto">
          <a:xfrm>
            <a:off x="7812088" y="3078163"/>
            <a:ext cx="247650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35" name="Rectangle 231"/>
          <p:cNvSpPr>
            <a:spLocks noChangeArrowheads="1"/>
          </p:cNvSpPr>
          <p:nvPr/>
        </p:nvSpPr>
        <p:spPr bwMode="auto">
          <a:xfrm>
            <a:off x="7888288" y="3100388"/>
            <a:ext cx="1412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36" name="Rectangle 232"/>
          <p:cNvSpPr>
            <a:spLocks noChangeArrowheads="1"/>
          </p:cNvSpPr>
          <p:nvPr/>
        </p:nvSpPr>
        <p:spPr bwMode="auto">
          <a:xfrm>
            <a:off x="7546975" y="3078163"/>
            <a:ext cx="265113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37" name="Rectangle 233"/>
          <p:cNvSpPr>
            <a:spLocks noChangeArrowheads="1"/>
          </p:cNvSpPr>
          <p:nvPr/>
        </p:nvSpPr>
        <p:spPr bwMode="auto">
          <a:xfrm>
            <a:off x="7631113" y="3100388"/>
            <a:ext cx="1412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38" name="Rectangle 234"/>
          <p:cNvSpPr>
            <a:spLocks noChangeArrowheads="1"/>
          </p:cNvSpPr>
          <p:nvPr/>
        </p:nvSpPr>
        <p:spPr bwMode="auto">
          <a:xfrm>
            <a:off x="7315200" y="3078163"/>
            <a:ext cx="2317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39" name="Rectangle 235"/>
          <p:cNvSpPr>
            <a:spLocks noChangeArrowheads="1"/>
          </p:cNvSpPr>
          <p:nvPr/>
        </p:nvSpPr>
        <p:spPr bwMode="auto">
          <a:xfrm>
            <a:off x="7383463" y="3100388"/>
            <a:ext cx="1412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….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40" name="Rectangle 236"/>
          <p:cNvSpPr>
            <a:spLocks noChangeArrowheads="1"/>
          </p:cNvSpPr>
          <p:nvPr/>
        </p:nvSpPr>
        <p:spPr bwMode="auto">
          <a:xfrm>
            <a:off x="7812088" y="2962275"/>
            <a:ext cx="24765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41" name="Rectangle 237"/>
          <p:cNvSpPr>
            <a:spLocks noChangeArrowheads="1"/>
          </p:cNvSpPr>
          <p:nvPr/>
        </p:nvSpPr>
        <p:spPr bwMode="auto">
          <a:xfrm>
            <a:off x="7916863" y="2984500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5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42" name="Rectangle 238"/>
          <p:cNvSpPr>
            <a:spLocks noChangeArrowheads="1"/>
          </p:cNvSpPr>
          <p:nvPr/>
        </p:nvSpPr>
        <p:spPr bwMode="auto">
          <a:xfrm>
            <a:off x="7812088" y="2846388"/>
            <a:ext cx="247650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43" name="Rectangle 239"/>
          <p:cNvSpPr>
            <a:spLocks noChangeArrowheads="1"/>
          </p:cNvSpPr>
          <p:nvPr/>
        </p:nvSpPr>
        <p:spPr bwMode="auto">
          <a:xfrm>
            <a:off x="7897813" y="2868613"/>
            <a:ext cx="120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12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44" name="Rectangle 240"/>
          <p:cNvSpPr>
            <a:spLocks noChangeArrowheads="1"/>
          </p:cNvSpPr>
          <p:nvPr/>
        </p:nvSpPr>
        <p:spPr bwMode="auto">
          <a:xfrm>
            <a:off x="7812088" y="2730500"/>
            <a:ext cx="247650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45" name="Rectangle 241"/>
          <p:cNvSpPr>
            <a:spLocks noChangeArrowheads="1"/>
          </p:cNvSpPr>
          <p:nvPr/>
        </p:nvSpPr>
        <p:spPr bwMode="auto">
          <a:xfrm>
            <a:off x="7851775" y="2751138"/>
            <a:ext cx="1174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Id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46" name="Rectangle 242"/>
          <p:cNvSpPr>
            <a:spLocks noChangeArrowheads="1"/>
          </p:cNvSpPr>
          <p:nvPr/>
        </p:nvSpPr>
        <p:spPr bwMode="auto">
          <a:xfrm>
            <a:off x="7923213" y="2751138"/>
            <a:ext cx="65087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-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47" name="Rectangle 243"/>
          <p:cNvSpPr>
            <a:spLocks noChangeArrowheads="1"/>
          </p:cNvSpPr>
          <p:nvPr/>
        </p:nvSpPr>
        <p:spPr bwMode="auto">
          <a:xfrm>
            <a:off x="7948613" y="2751138"/>
            <a:ext cx="1174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M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48" name="Rectangle 244"/>
          <p:cNvSpPr>
            <a:spLocks noChangeArrowheads="1"/>
          </p:cNvSpPr>
          <p:nvPr/>
        </p:nvSpPr>
        <p:spPr bwMode="auto">
          <a:xfrm>
            <a:off x="8059738" y="2962275"/>
            <a:ext cx="411162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49" name="Rectangle 245"/>
          <p:cNvSpPr>
            <a:spLocks noChangeArrowheads="1"/>
          </p:cNvSpPr>
          <p:nvPr/>
        </p:nvSpPr>
        <p:spPr bwMode="auto">
          <a:xfrm>
            <a:off x="8107363" y="2984500"/>
            <a:ext cx="3889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10 gouttes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50" name="Rectangle 246"/>
          <p:cNvSpPr>
            <a:spLocks noChangeArrowheads="1"/>
          </p:cNvSpPr>
          <p:nvPr/>
        </p:nvSpPr>
        <p:spPr bwMode="auto">
          <a:xfrm>
            <a:off x="8059738" y="2846388"/>
            <a:ext cx="4111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51" name="Rectangle 247"/>
          <p:cNvSpPr>
            <a:spLocks noChangeArrowheads="1"/>
          </p:cNvSpPr>
          <p:nvPr/>
        </p:nvSpPr>
        <p:spPr bwMode="auto">
          <a:xfrm>
            <a:off x="8116888" y="2868613"/>
            <a:ext cx="3683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 par jour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52" name="Rectangle 248"/>
          <p:cNvSpPr>
            <a:spLocks noChangeArrowheads="1"/>
          </p:cNvSpPr>
          <p:nvPr/>
        </p:nvSpPr>
        <p:spPr bwMode="auto">
          <a:xfrm>
            <a:off x="8059738" y="2730500"/>
            <a:ext cx="409575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53" name="Rectangle 249"/>
          <p:cNvSpPr>
            <a:spLocks noChangeArrowheads="1"/>
          </p:cNvSpPr>
          <p:nvPr/>
        </p:nvSpPr>
        <p:spPr bwMode="auto">
          <a:xfrm>
            <a:off x="8112125" y="2751138"/>
            <a:ext cx="379413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Posologie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54" name="Rectangle 250"/>
          <p:cNvSpPr>
            <a:spLocks noChangeArrowheads="1"/>
          </p:cNvSpPr>
          <p:nvPr/>
        </p:nvSpPr>
        <p:spPr bwMode="auto">
          <a:xfrm>
            <a:off x="7546975" y="2962275"/>
            <a:ext cx="265113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55" name="Rectangle 251"/>
          <p:cNvSpPr>
            <a:spLocks noChangeArrowheads="1"/>
          </p:cNvSpPr>
          <p:nvPr/>
        </p:nvSpPr>
        <p:spPr bwMode="auto">
          <a:xfrm>
            <a:off x="7659688" y="2984500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2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56" name="Rectangle 252"/>
          <p:cNvSpPr>
            <a:spLocks noChangeArrowheads="1"/>
          </p:cNvSpPr>
          <p:nvPr/>
        </p:nvSpPr>
        <p:spPr bwMode="auto">
          <a:xfrm>
            <a:off x="7546975" y="2846388"/>
            <a:ext cx="265113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57" name="Rectangle 253"/>
          <p:cNvSpPr>
            <a:spLocks noChangeArrowheads="1"/>
          </p:cNvSpPr>
          <p:nvPr/>
        </p:nvSpPr>
        <p:spPr bwMode="auto">
          <a:xfrm>
            <a:off x="7659688" y="2868613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58" name="Rectangle 254"/>
          <p:cNvSpPr>
            <a:spLocks noChangeArrowheads="1"/>
          </p:cNvSpPr>
          <p:nvPr/>
        </p:nvSpPr>
        <p:spPr bwMode="auto">
          <a:xfrm>
            <a:off x="7546975" y="2730500"/>
            <a:ext cx="265113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59" name="Rectangle 255"/>
          <p:cNvSpPr>
            <a:spLocks noChangeArrowheads="1"/>
          </p:cNvSpPr>
          <p:nvPr/>
        </p:nvSpPr>
        <p:spPr bwMode="auto">
          <a:xfrm>
            <a:off x="7586663" y="2751138"/>
            <a:ext cx="246062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Ligne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60" name="Rectangle 256"/>
          <p:cNvSpPr>
            <a:spLocks noChangeArrowheads="1"/>
          </p:cNvSpPr>
          <p:nvPr/>
        </p:nvSpPr>
        <p:spPr bwMode="auto">
          <a:xfrm>
            <a:off x="7315200" y="2962275"/>
            <a:ext cx="23177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61" name="Rectangle 257"/>
          <p:cNvSpPr>
            <a:spLocks noChangeArrowheads="1"/>
          </p:cNvSpPr>
          <p:nvPr/>
        </p:nvSpPr>
        <p:spPr bwMode="auto">
          <a:xfrm>
            <a:off x="7412038" y="2984500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62" name="Rectangle 258"/>
          <p:cNvSpPr>
            <a:spLocks noChangeArrowheads="1"/>
          </p:cNvSpPr>
          <p:nvPr/>
        </p:nvSpPr>
        <p:spPr bwMode="auto">
          <a:xfrm>
            <a:off x="7315200" y="2846388"/>
            <a:ext cx="2317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63" name="Rectangle 259"/>
          <p:cNvSpPr>
            <a:spLocks noChangeArrowheads="1"/>
          </p:cNvSpPr>
          <p:nvPr/>
        </p:nvSpPr>
        <p:spPr bwMode="auto">
          <a:xfrm>
            <a:off x="7412038" y="2868613"/>
            <a:ext cx="7778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>
                <a:solidFill>
                  <a:srgbClr val="CCECFF"/>
                </a:solidFill>
                <a:latin typeface="Times New Roman" pitchFamily="18" charset="0"/>
              </a:rPr>
              <a:t>1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64" name="Rectangle 260"/>
          <p:cNvSpPr>
            <a:spLocks noChangeArrowheads="1"/>
          </p:cNvSpPr>
          <p:nvPr/>
        </p:nvSpPr>
        <p:spPr bwMode="auto">
          <a:xfrm>
            <a:off x="7315200" y="2730500"/>
            <a:ext cx="231775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65" name="Rectangle 261"/>
          <p:cNvSpPr>
            <a:spLocks noChangeArrowheads="1"/>
          </p:cNvSpPr>
          <p:nvPr/>
        </p:nvSpPr>
        <p:spPr bwMode="auto">
          <a:xfrm>
            <a:off x="7354888" y="2751138"/>
            <a:ext cx="1174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Id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66" name="Rectangle 262"/>
          <p:cNvSpPr>
            <a:spLocks noChangeArrowheads="1"/>
          </p:cNvSpPr>
          <p:nvPr/>
        </p:nvSpPr>
        <p:spPr bwMode="auto">
          <a:xfrm>
            <a:off x="7427913" y="2751138"/>
            <a:ext cx="65087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-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67" name="Rectangle 263"/>
          <p:cNvSpPr>
            <a:spLocks noChangeArrowheads="1"/>
          </p:cNvSpPr>
          <p:nvPr/>
        </p:nvSpPr>
        <p:spPr bwMode="auto">
          <a:xfrm>
            <a:off x="7451725" y="2751138"/>
            <a:ext cx="9842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500" b="1">
                <a:solidFill>
                  <a:srgbClr val="000066"/>
                </a:solidFill>
                <a:latin typeface="Times New Roman" pitchFamily="18" charset="0"/>
              </a:rPr>
              <a:t>V</a:t>
            </a:r>
            <a:endParaRPr lang="en-US" sz="1200">
              <a:latin typeface="Times New Roman" pitchFamily="18" charset="0"/>
            </a:endParaRPr>
          </a:p>
        </p:txBody>
      </p:sp>
      <p:sp>
        <p:nvSpPr>
          <p:cNvPr id="72968" name="Rectangle 264"/>
          <p:cNvSpPr>
            <a:spLocks noChangeArrowheads="1"/>
          </p:cNvSpPr>
          <p:nvPr/>
        </p:nvSpPr>
        <p:spPr bwMode="auto">
          <a:xfrm>
            <a:off x="7315200" y="2579688"/>
            <a:ext cx="1155700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69" name="Rectangle 265"/>
          <p:cNvSpPr>
            <a:spLocks noChangeArrowheads="1"/>
          </p:cNvSpPr>
          <p:nvPr/>
        </p:nvSpPr>
        <p:spPr bwMode="auto">
          <a:xfrm>
            <a:off x="7884368" y="2492896"/>
            <a:ext cx="936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tx2"/>
                </a:solidFill>
                <a:latin typeface="Arial Unicode MS" pitchFamily="34" charset="-128"/>
              </a:rPr>
              <a:t>Prescription</a:t>
            </a:r>
            <a:endParaRPr lang="en-US" sz="2000" dirty="0">
              <a:solidFill>
                <a:schemeClr val="tx2"/>
              </a:solidFill>
              <a:latin typeface="Arial Unicode MS" pitchFamily="34" charset="-128"/>
            </a:endParaRPr>
          </a:p>
        </p:txBody>
      </p:sp>
      <p:sp>
        <p:nvSpPr>
          <p:cNvPr id="72970" name="Line 266"/>
          <p:cNvSpPr>
            <a:spLocks noChangeShapeType="1"/>
          </p:cNvSpPr>
          <p:nvPr/>
        </p:nvSpPr>
        <p:spPr bwMode="auto">
          <a:xfrm>
            <a:off x="7315200" y="2846388"/>
            <a:ext cx="1154113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71" name="Line 267"/>
          <p:cNvSpPr>
            <a:spLocks noChangeShapeType="1"/>
          </p:cNvSpPr>
          <p:nvPr/>
        </p:nvSpPr>
        <p:spPr bwMode="auto">
          <a:xfrm>
            <a:off x="7315200" y="2962275"/>
            <a:ext cx="1154113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72" name="Line 268"/>
          <p:cNvSpPr>
            <a:spLocks noChangeShapeType="1"/>
          </p:cNvSpPr>
          <p:nvPr/>
        </p:nvSpPr>
        <p:spPr bwMode="auto">
          <a:xfrm>
            <a:off x="7315200" y="3078163"/>
            <a:ext cx="1154113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73" name="Line 269"/>
          <p:cNvSpPr>
            <a:spLocks noChangeShapeType="1"/>
          </p:cNvSpPr>
          <p:nvPr/>
        </p:nvSpPr>
        <p:spPr bwMode="auto">
          <a:xfrm>
            <a:off x="7315200" y="3194050"/>
            <a:ext cx="1154113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75" name="Line 271"/>
          <p:cNvSpPr>
            <a:spLocks noChangeShapeType="1"/>
          </p:cNvSpPr>
          <p:nvPr/>
        </p:nvSpPr>
        <p:spPr bwMode="auto">
          <a:xfrm>
            <a:off x="7315200" y="2730500"/>
            <a:ext cx="1588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76" name="Line 272"/>
          <p:cNvSpPr>
            <a:spLocks noChangeShapeType="1"/>
          </p:cNvSpPr>
          <p:nvPr/>
        </p:nvSpPr>
        <p:spPr bwMode="auto">
          <a:xfrm>
            <a:off x="8469313" y="2730500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77" name="Line 273"/>
          <p:cNvSpPr>
            <a:spLocks noChangeShapeType="1"/>
          </p:cNvSpPr>
          <p:nvPr/>
        </p:nvSpPr>
        <p:spPr bwMode="auto">
          <a:xfrm>
            <a:off x="7546975" y="2730500"/>
            <a:ext cx="1588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78" name="Line 274"/>
          <p:cNvSpPr>
            <a:spLocks noChangeShapeType="1"/>
          </p:cNvSpPr>
          <p:nvPr/>
        </p:nvSpPr>
        <p:spPr bwMode="auto">
          <a:xfrm>
            <a:off x="7812088" y="2730500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79" name="Line 275"/>
          <p:cNvSpPr>
            <a:spLocks noChangeShapeType="1"/>
          </p:cNvSpPr>
          <p:nvPr/>
        </p:nvSpPr>
        <p:spPr bwMode="auto">
          <a:xfrm>
            <a:off x="8059738" y="2730500"/>
            <a:ext cx="1587" cy="463550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2" name="Group 276"/>
          <p:cNvGrpSpPr>
            <a:grpSpLocks/>
          </p:cNvGrpSpPr>
          <p:nvPr/>
        </p:nvGrpSpPr>
        <p:grpSpPr bwMode="auto">
          <a:xfrm>
            <a:off x="4887913" y="3235325"/>
            <a:ext cx="1289050" cy="236538"/>
            <a:chOff x="3079" y="2038"/>
            <a:chExt cx="812" cy="149"/>
          </a:xfrm>
        </p:grpSpPr>
        <p:sp>
          <p:nvSpPr>
            <p:cNvPr id="73110" name="Freeform 277"/>
            <p:cNvSpPr>
              <a:spLocks/>
            </p:cNvSpPr>
            <p:nvPr/>
          </p:nvSpPr>
          <p:spPr bwMode="auto">
            <a:xfrm>
              <a:off x="3094" y="2038"/>
              <a:ext cx="797" cy="115"/>
            </a:xfrm>
            <a:custGeom>
              <a:avLst/>
              <a:gdLst>
                <a:gd name="T0" fmla="*/ 0 w 2389"/>
                <a:gd name="T1" fmla="*/ 0 h 344"/>
                <a:gd name="T2" fmla="*/ 0 w 2389"/>
                <a:gd name="T3" fmla="*/ 0 h 344"/>
                <a:gd name="T4" fmla="*/ 0 w 2389"/>
                <a:gd name="T5" fmla="*/ 0 h 344"/>
                <a:gd name="T6" fmla="*/ 0 w 2389"/>
                <a:gd name="T7" fmla="*/ 0 h 344"/>
                <a:gd name="T8" fmla="*/ 0 w 2389"/>
                <a:gd name="T9" fmla="*/ 0 h 344"/>
                <a:gd name="T10" fmla="*/ 0 w 2389"/>
                <a:gd name="T11" fmla="*/ 0 h 344"/>
                <a:gd name="T12" fmla="*/ 0 w 2389"/>
                <a:gd name="T13" fmla="*/ 0 h 344"/>
                <a:gd name="T14" fmla="*/ 0 w 2389"/>
                <a:gd name="T15" fmla="*/ 0 h 344"/>
                <a:gd name="T16" fmla="*/ 0 w 2389"/>
                <a:gd name="T17" fmla="*/ 0 h 344"/>
                <a:gd name="T18" fmla="*/ 0 w 2389"/>
                <a:gd name="T19" fmla="*/ 0 h 344"/>
                <a:gd name="T20" fmla="*/ 0 w 2389"/>
                <a:gd name="T21" fmla="*/ 0 h 344"/>
                <a:gd name="T22" fmla="*/ 0 w 2389"/>
                <a:gd name="T23" fmla="*/ 0 h 344"/>
                <a:gd name="T24" fmla="*/ 0 w 2389"/>
                <a:gd name="T25" fmla="*/ 0 h 344"/>
                <a:gd name="T26" fmla="*/ 0 w 2389"/>
                <a:gd name="T27" fmla="*/ 0 h 344"/>
                <a:gd name="T28" fmla="*/ 0 w 2389"/>
                <a:gd name="T29" fmla="*/ 0 h 344"/>
                <a:gd name="T30" fmla="*/ 0 w 2389"/>
                <a:gd name="T31" fmla="*/ 0 h 344"/>
                <a:gd name="T32" fmla="*/ 0 w 2389"/>
                <a:gd name="T33" fmla="*/ 0 h 344"/>
                <a:gd name="T34" fmla="*/ 0 w 2389"/>
                <a:gd name="T35" fmla="*/ 0 h 344"/>
                <a:gd name="T36" fmla="*/ 0 w 2389"/>
                <a:gd name="T37" fmla="*/ 0 h 344"/>
                <a:gd name="T38" fmla="*/ 0 w 2389"/>
                <a:gd name="T39" fmla="*/ 0 h 344"/>
                <a:gd name="T40" fmla="*/ 0 w 2389"/>
                <a:gd name="T41" fmla="*/ 0 h 344"/>
                <a:gd name="T42" fmla="*/ 0 w 2389"/>
                <a:gd name="T43" fmla="*/ 0 h 344"/>
                <a:gd name="T44" fmla="*/ 0 w 2389"/>
                <a:gd name="T45" fmla="*/ 0 h 344"/>
                <a:gd name="T46" fmla="*/ 0 w 2389"/>
                <a:gd name="T47" fmla="*/ 0 h 344"/>
                <a:gd name="T48" fmla="*/ 0 w 2389"/>
                <a:gd name="T49" fmla="*/ 0 h 344"/>
                <a:gd name="T50" fmla="*/ 0 w 2389"/>
                <a:gd name="T51" fmla="*/ 0 h 344"/>
                <a:gd name="T52" fmla="*/ 0 w 2389"/>
                <a:gd name="T53" fmla="*/ 0 h 344"/>
                <a:gd name="T54" fmla="*/ 0 w 2389"/>
                <a:gd name="T55" fmla="*/ 0 h 344"/>
                <a:gd name="T56" fmla="*/ 0 w 2389"/>
                <a:gd name="T57" fmla="*/ 0 h 344"/>
                <a:gd name="T58" fmla="*/ 0 w 2389"/>
                <a:gd name="T59" fmla="*/ 0 h 344"/>
                <a:gd name="T60" fmla="*/ 0 w 2389"/>
                <a:gd name="T61" fmla="*/ 0 h 344"/>
                <a:gd name="T62" fmla="*/ 0 w 2389"/>
                <a:gd name="T63" fmla="*/ 0 h 344"/>
                <a:gd name="T64" fmla="*/ 0 w 2389"/>
                <a:gd name="T65" fmla="*/ 0 h 3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89"/>
                <a:gd name="T100" fmla="*/ 0 h 344"/>
                <a:gd name="T101" fmla="*/ 2389 w 2389"/>
                <a:gd name="T102" fmla="*/ 344 h 3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89" h="344">
                  <a:moveTo>
                    <a:pt x="2389" y="0"/>
                  </a:moveTo>
                  <a:lnTo>
                    <a:pt x="2366" y="0"/>
                  </a:lnTo>
                  <a:lnTo>
                    <a:pt x="2366" y="174"/>
                  </a:lnTo>
                  <a:lnTo>
                    <a:pt x="2377" y="174"/>
                  </a:lnTo>
                  <a:lnTo>
                    <a:pt x="2377" y="164"/>
                  </a:lnTo>
                  <a:lnTo>
                    <a:pt x="2373" y="165"/>
                  </a:lnTo>
                  <a:lnTo>
                    <a:pt x="2369" y="168"/>
                  </a:lnTo>
                  <a:lnTo>
                    <a:pt x="2367" y="171"/>
                  </a:lnTo>
                  <a:lnTo>
                    <a:pt x="2377" y="164"/>
                  </a:lnTo>
                  <a:lnTo>
                    <a:pt x="12" y="164"/>
                  </a:lnTo>
                  <a:lnTo>
                    <a:pt x="8" y="165"/>
                  </a:lnTo>
                  <a:lnTo>
                    <a:pt x="4" y="168"/>
                  </a:lnTo>
                  <a:lnTo>
                    <a:pt x="2" y="171"/>
                  </a:lnTo>
                  <a:lnTo>
                    <a:pt x="0" y="174"/>
                  </a:lnTo>
                  <a:lnTo>
                    <a:pt x="0" y="344"/>
                  </a:lnTo>
                  <a:lnTo>
                    <a:pt x="23" y="344"/>
                  </a:lnTo>
                  <a:lnTo>
                    <a:pt x="23" y="174"/>
                  </a:lnTo>
                  <a:lnTo>
                    <a:pt x="12" y="185"/>
                  </a:lnTo>
                  <a:lnTo>
                    <a:pt x="16" y="184"/>
                  </a:lnTo>
                  <a:lnTo>
                    <a:pt x="20" y="181"/>
                  </a:lnTo>
                  <a:lnTo>
                    <a:pt x="22" y="178"/>
                  </a:lnTo>
                  <a:lnTo>
                    <a:pt x="23" y="174"/>
                  </a:lnTo>
                  <a:lnTo>
                    <a:pt x="12" y="174"/>
                  </a:lnTo>
                  <a:lnTo>
                    <a:pt x="12" y="185"/>
                  </a:lnTo>
                  <a:lnTo>
                    <a:pt x="2377" y="185"/>
                  </a:lnTo>
                  <a:lnTo>
                    <a:pt x="2381" y="184"/>
                  </a:lnTo>
                  <a:lnTo>
                    <a:pt x="2385" y="181"/>
                  </a:lnTo>
                  <a:lnTo>
                    <a:pt x="2387" y="178"/>
                  </a:lnTo>
                  <a:lnTo>
                    <a:pt x="2389" y="174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111" name="Freeform 278"/>
            <p:cNvSpPr>
              <a:spLocks/>
            </p:cNvSpPr>
            <p:nvPr/>
          </p:nvSpPr>
          <p:spPr bwMode="auto">
            <a:xfrm>
              <a:off x="3079" y="2152"/>
              <a:ext cx="39" cy="35"/>
            </a:xfrm>
            <a:custGeom>
              <a:avLst/>
              <a:gdLst>
                <a:gd name="T0" fmla="*/ 0 w 119"/>
                <a:gd name="T1" fmla="*/ 0 h 105"/>
                <a:gd name="T2" fmla="*/ 0 w 119"/>
                <a:gd name="T3" fmla="*/ 0 h 105"/>
                <a:gd name="T4" fmla="*/ 0 w 119"/>
                <a:gd name="T5" fmla="*/ 0 h 105"/>
                <a:gd name="T6" fmla="*/ 0 w 119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"/>
                <a:gd name="T13" fmla="*/ 0 h 105"/>
                <a:gd name="T14" fmla="*/ 119 w 119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" h="105">
                  <a:moveTo>
                    <a:pt x="0" y="0"/>
                  </a:moveTo>
                  <a:lnTo>
                    <a:pt x="59" y="105"/>
                  </a:lnTo>
                  <a:lnTo>
                    <a:pt x="1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Group 279"/>
          <p:cNvGrpSpPr>
            <a:grpSpLocks/>
          </p:cNvGrpSpPr>
          <p:nvPr/>
        </p:nvGrpSpPr>
        <p:grpSpPr bwMode="auto">
          <a:xfrm>
            <a:off x="6351588" y="2608263"/>
            <a:ext cx="1076325" cy="282575"/>
            <a:chOff x="4001" y="1643"/>
            <a:chExt cx="678" cy="178"/>
          </a:xfrm>
        </p:grpSpPr>
        <p:sp>
          <p:nvSpPr>
            <p:cNvPr id="73108" name="Freeform 280"/>
            <p:cNvSpPr>
              <a:spLocks/>
            </p:cNvSpPr>
            <p:nvPr/>
          </p:nvSpPr>
          <p:spPr bwMode="auto">
            <a:xfrm>
              <a:off x="4016" y="1643"/>
              <a:ext cx="663" cy="143"/>
            </a:xfrm>
            <a:custGeom>
              <a:avLst/>
              <a:gdLst>
                <a:gd name="T0" fmla="*/ 0 w 1988"/>
                <a:gd name="T1" fmla="*/ 0 h 429"/>
                <a:gd name="T2" fmla="*/ 0 w 1988"/>
                <a:gd name="T3" fmla="*/ 0 h 429"/>
                <a:gd name="T4" fmla="*/ 0 w 1988"/>
                <a:gd name="T5" fmla="*/ 0 h 429"/>
                <a:gd name="T6" fmla="*/ 0 w 1988"/>
                <a:gd name="T7" fmla="*/ 0 h 429"/>
                <a:gd name="T8" fmla="*/ 0 w 1988"/>
                <a:gd name="T9" fmla="*/ 0 h 429"/>
                <a:gd name="T10" fmla="*/ 0 w 1988"/>
                <a:gd name="T11" fmla="*/ 0 h 429"/>
                <a:gd name="T12" fmla="*/ 0 w 1988"/>
                <a:gd name="T13" fmla="*/ 0 h 429"/>
                <a:gd name="T14" fmla="*/ 0 w 1988"/>
                <a:gd name="T15" fmla="*/ 0 h 429"/>
                <a:gd name="T16" fmla="*/ 0 w 1988"/>
                <a:gd name="T17" fmla="*/ 0 h 429"/>
                <a:gd name="T18" fmla="*/ 0 w 1988"/>
                <a:gd name="T19" fmla="*/ 0 h 429"/>
                <a:gd name="T20" fmla="*/ 0 w 1988"/>
                <a:gd name="T21" fmla="*/ 0 h 429"/>
                <a:gd name="T22" fmla="*/ 0 w 1988"/>
                <a:gd name="T23" fmla="*/ 0 h 429"/>
                <a:gd name="T24" fmla="*/ 0 w 1988"/>
                <a:gd name="T25" fmla="*/ 0 h 429"/>
                <a:gd name="T26" fmla="*/ 0 w 1988"/>
                <a:gd name="T27" fmla="*/ 0 h 429"/>
                <a:gd name="T28" fmla="*/ 0 w 1988"/>
                <a:gd name="T29" fmla="*/ 0 h 429"/>
                <a:gd name="T30" fmla="*/ 0 w 1988"/>
                <a:gd name="T31" fmla="*/ 0 h 429"/>
                <a:gd name="T32" fmla="*/ 0 w 1988"/>
                <a:gd name="T33" fmla="*/ 0 h 429"/>
                <a:gd name="T34" fmla="*/ 0 w 1988"/>
                <a:gd name="T35" fmla="*/ 0 h 429"/>
                <a:gd name="T36" fmla="*/ 0 w 1988"/>
                <a:gd name="T37" fmla="*/ 0 h 429"/>
                <a:gd name="T38" fmla="*/ 0 w 1988"/>
                <a:gd name="T39" fmla="*/ 0 h 429"/>
                <a:gd name="T40" fmla="*/ 0 w 1988"/>
                <a:gd name="T41" fmla="*/ 0 h 429"/>
                <a:gd name="T42" fmla="*/ 0 w 1988"/>
                <a:gd name="T43" fmla="*/ 0 h 429"/>
                <a:gd name="T44" fmla="*/ 0 w 1988"/>
                <a:gd name="T45" fmla="*/ 0 h 429"/>
                <a:gd name="T46" fmla="*/ 0 w 1988"/>
                <a:gd name="T47" fmla="*/ 0 h 429"/>
                <a:gd name="T48" fmla="*/ 0 w 1988"/>
                <a:gd name="T49" fmla="*/ 0 h 429"/>
                <a:gd name="T50" fmla="*/ 0 w 1988"/>
                <a:gd name="T51" fmla="*/ 0 h 429"/>
                <a:gd name="T52" fmla="*/ 0 w 1988"/>
                <a:gd name="T53" fmla="*/ 0 h 429"/>
                <a:gd name="T54" fmla="*/ 0 w 1988"/>
                <a:gd name="T55" fmla="*/ 0 h 429"/>
                <a:gd name="T56" fmla="*/ 0 w 1988"/>
                <a:gd name="T57" fmla="*/ 0 h 429"/>
                <a:gd name="T58" fmla="*/ 0 w 1988"/>
                <a:gd name="T59" fmla="*/ 0 h 429"/>
                <a:gd name="T60" fmla="*/ 0 w 1988"/>
                <a:gd name="T61" fmla="*/ 0 h 429"/>
                <a:gd name="T62" fmla="*/ 0 w 1988"/>
                <a:gd name="T63" fmla="*/ 0 h 42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88"/>
                <a:gd name="T97" fmla="*/ 0 h 429"/>
                <a:gd name="T98" fmla="*/ 1988 w 1988"/>
                <a:gd name="T99" fmla="*/ 429 h 42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88" h="429">
                  <a:moveTo>
                    <a:pt x="1965" y="230"/>
                  </a:moveTo>
                  <a:lnTo>
                    <a:pt x="1988" y="230"/>
                  </a:lnTo>
                  <a:lnTo>
                    <a:pt x="1988" y="10"/>
                  </a:lnTo>
                  <a:lnTo>
                    <a:pt x="1987" y="7"/>
                  </a:lnTo>
                  <a:lnTo>
                    <a:pt x="1984" y="3"/>
                  </a:lnTo>
                  <a:lnTo>
                    <a:pt x="1980" y="1"/>
                  </a:lnTo>
                  <a:lnTo>
                    <a:pt x="1976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429"/>
                  </a:lnTo>
                  <a:lnTo>
                    <a:pt x="23" y="429"/>
                  </a:lnTo>
                  <a:lnTo>
                    <a:pt x="23" y="10"/>
                  </a:lnTo>
                  <a:lnTo>
                    <a:pt x="12" y="21"/>
                  </a:lnTo>
                  <a:lnTo>
                    <a:pt x="16" y="19"/>
                  </a:lnTo>
                  <a:lnTo>
                    <a:pt x="20" y="17"/>
                  </a:lnTo>
                  <a:lnTo>
                    <a:pt x="22" y="14"/>
                  </a:lnTo>
                  <a:lnTo>
                    <a:pt x="23" y="10"/>
                  </a:lnTo>
                  <a:lnTo>
                    <a:pt x="12" y="10"/>
                  </a:lnTo>
                  <a:lnTo>
                    <a:pt x="12" y="21"/>
                  </a:lnTo>
                  <a:lnTo>
                    <a:pt x="1976" y="21"/>
                  </a:lnTo>
                  <a:lnTo>
                    <a:pt x="1965" y="10"/>
                  </a:lnTo>
                  <a:lnTo>
                    <a:pt x="1966" y="14"/>
                  </a:lnTo>
                  <a:lnTo>
                    <a:pt x="1969" y="17"/>
                  </a:lnTo>
                  <a:lnTo>
                    <a:pt x="1973" y="19"/>
                  </a:lnTo>
                  <a:lnTo>
                    <a:pt x="1976" y="10"/>
                  </a:lnTo>
                  <a:lnTo>
                    <a:pt x="1965" y="10"/>
                  </a:lnTo>
                  <a:lnTo>
                    <a:pt x="1965" y="23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109" name="Freeform 281"/>
            <p:cNvSpPr>
              <a:spLocks/>
            </p:cNvSpPr>
            <p:nvPr/>
          </p:nvSpPr>
          <p:spPr bwMode="auto">
            <a:xfrm>
              <a:off x="4001" y="1786"/>
              <a:ext cx="39" cy="35"/>
            </a:xfrm>
            <a:custGeom>
              <a:avLst/>
              <a:gdLst>
                <a:gd name="T0" fmla="*/ 0 w 119"/>
                <a:gd name="T1" fmla="*/ 0 h 106"/>
                <a:gd name="T2" fmla="*/ 0 w 119"/>
                <a:gd name="T3" fmla="*/ 0 h 106"/>
                <a:gd name="T4" fmla="*/ 0 w 119"/>
                <a:gd name="T5" fmla="*/ 0 h 106"/>
                <a:gd name="T6" fmla="*/ 0 w 119"/>
                <a:gd name="T7" fmla="*/ 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9"/>
                <a:gd name="T13" fmla="*/ 0 h 106"/>
                <a:gd name="T14" fmla="*/ 119 w 119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9" h="106">
                  <a:moveTo>
                    <a:pt x="0" y="0"/>
                  </a:moveTo>
                  <a:lnTo>
                    <a:pt x="59" y="106"/>
                  </a:lnTo>
                  <a:lnTo>
                    <a:pt x="1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2982" name="Rectangle 282"/>
          <p:cNvSpPr>
            <a:spLocks noChangeArrowheads="1"/>
          </p:cNvSpPr>
          <p:nvPr/>
        </p:nvSpPr>
        <p:spPr bwMode="auto">
          <a:xfrm>
            <a:off x="7505700" y="4191000"/>
            <a:ext cx="97472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83" name="Rectangle 283"/>
          <p:cNvSpPr>
            <a:spLocks noChangeArrowheads="1"/>
          </p:cNvSpPr>
          <p:nvPr/>
        </p:nvSpPr>
        <p:spPr bwMode="auto">
          <a:xfrm>
            <a:off x="7554913" y="4213225"/>
            <a:ext cx="10223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……………………………..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2984" name="Rectangle 284"/>
          <p:cNvSpPr>
            <a:spLocks noChangeArrowheads="1"/>
          </p:cNvSpPr>
          <p:nvPr/>
        </p:nvSpPr>
        <p:spPr bwMode="auto">
          <a:xfrm>
            <a:off x="7005638" y="4191000"/>
            <a:ext cx="500062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85" name="Rectangle 285"/>
          <p:cNvSpPr>
            <a:spLocks noChangeArrowheads="1"/>
          </p:cNvSpPr>
          <p:nvPr/>
        </p:nvSpPr>
        <p:spPr bwMode="auto">
          <a:xfrm>
            <a:off x="7159625" y="4213225"/>
            <a:ext cx="2222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……..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2986" name="Rectangle 286"/>
          <p:cNvSpPr>
            <a:spLocks noChangeArrowheads="1"/>
          </p:cNvSpPr>
          <p:nvPr/>
        </p:nvSpPr>
        <p:spPr bwMode="auto">
          <a:xfrm>
            <a:off x="6757988" y="4191000"/>
            <a:ext cx="24765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87" name="Rectangle 287"/>
          <p:cNvSpPr>
            <a:spLocks noChangeArrowheads="1"/>
          </p:cNvSpPr>
          <p:nvPr/>
        </p:nvSpPr>
        <p:spPr bwMode="auto">
          <a:xfrm>
            <a:off x="6832600" y="4213225"/>
            <a:ext cx="1111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….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2988" name="Rectangle 288"/>
          <p:cNvSpPr>
            <a:spLocks noChangeArrowheads="1"/>
          </p:cNvSpPr>
          <p:nvPr/>
        </p:nvSpPr>
        <p:spPr bwMode="auto">
          <a:xfrm>
            <a:off x="7505700" y="3727450"/>
            <a:ext cx="973138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89" name="Rectangle 289"/>
          <p:cNvSpPr>
            <a:spLocks noChangeArrowheads="1"/>
          </p:cNvSpPr>
          <p:nvPr/>
        </p:nvSpPr>
        <p:spPr bwMode="auto">
          <a:xfrm>
            <a:off x="7804150" y="3749675"/>
            <a:ext cx="4413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 b="1">
                <a:solidFill>
                  <a:schemeClr val="tx2"/>
                </a:solidFill>
                <a:latin typeface="Times New Roman" pitchFamily="18" charset="0"/>
              </a:rPr>
              <a:t>Description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2990" name="Rectangle 290"/>
          <p:cNvSpPr>
            <a:spLocks noChangeArrowheads="1"/>
          </p:cNvSpPr>
          <p:nvPr/>
        </p:nvSpPr>
        <p:spPr bwMode="auto">
          <a:xfrm>
            <a:off x="7005638" y="3727450"/>
            <a:ext cx="500062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91" name="Rectangle 291"/>
          <p:cNvSpPr>
            <a:spLocks noChangeArrowheads="1"/>
          </p:cNvSpPr>
          <p:nvPr/>
        </p:nvSpPr>
        <p:spPr bwMode="auto">
          <a:xfrm>
            <a:off x="7177088" y="3749675"/>
            <a:ext cx="18256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 b="1">
                <a:solidFill>
                  <a:schemeClr val="tx2"/>
                </a:solidFill>
                <a:latin typeface="Times New Roman" pitchFamily="18" charset="0"/>
              </a:rPr>
              <a:t>Nom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2992" name="Rectangle 292"/>
          <p:cNvSpPr>
            <a:spLocks noChangeArrowheads="1"/>
          </p:cNvSpPr>
          <p:nvPr/>
        </p:nvSpPr>
        <p:spPr bwMode="auto">
          <a:xfrm>
            <a:off x="6757988" y="3727450"/>
            <a:ext cx="247650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93" name="Rectangle 293"/>
          <p:cNvSpPr>
            <a:spLocks noChangeArrowheads="1"/>
          </p:cNvSpPr>
          <p:nvPr/>
        </p:nvSpPr>
        <p:spPr bwMode="auto">
          <a:xfrm>
            <a:off x="6796088" y="3749675"/>
            <a:ext cx="841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 b="1">
                <a:solidFill>
                  <a:schemeClr val="tx2"/>
                </a:solidFill>
                <a:latin typeface="Times New Roman" pitchFamily="18" charset="0"/>
              </a:rPr>
              <a:t>Id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2994" name="Rectangle 294"/>
          <p:cNvSpPr>
            <a:spLocks noChangeArrowheads="1"/>
          </p:cNvSpPr>
          <p:nvPr/>
        </p:nvSpPr>
        <p:spPr bwMode="auto">
          <a:xfrm>
            <a:off x="6869113" y="3749675"/>
            <a:ext cx="3016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 b="1">
                <a:solidFill>
                  <a:schemeClr val="tx2"/>
                </a:solidFill>
                <a:latin typeface="Times New Roman" pitchFamily="18" charset="0"/>
              </a:rPr>
              <a:t>-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2995" name="Rectangle 295"/>
          <p:cNvSpPr>
            <a:spLocks noChangeArrowheads="1"/>
          </p:cNvSpPr>
          <p:nvPr/>
        </p:nvSpPr>
        <p:spPr bwMode="auto">
          <a:xfrm>
            <a:off x="6894513" y="3749675"/>
            <a:ext cx="841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 b="1">
                <a:solidFill>
                  <a:schemeClr val="tx2"/>
                </a:solidFill>
                <a:latin typeface="Times New Roman" pitchFamily="18" charset="0"/>
              </a:rPr>
              <a:t>M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2996" name="Rectangle 296"/>
          <p:cNvSpPr>
            <a:spLocks noChangeArrowheads="1"/>
          </p:cNvSpPr>
          <p:nvPr/>
        </p:nvSpPr>
        <p:spPr bwMode="auto">
          <a:xfrm>
            <a:off x="7505700" y="4075113"/>
            <a:ext cx="97472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97" name="Rectangle 297"/>
          <p:cNvSpPr>
            <a:spLocks noChangeArrowheads="1"/>
          </p:cNvSpPr>
          <p:nvPr/>
        </p:nvSpPr>
        <p:spPr bwMode="auto">
          <a:xfrm>
            <a:off x="7554913" y="4097338"/>
            <a:ext cx="1022350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……………………………..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2998" name="Rectangle 298"/>
          <p:cNvSpPr>
            <a:spLocks noChangeArrowheads="1"/>
          </p:cNvSpPr>
          <p:nvPr/>
        </p:nvSpPr>
        <p:spPr bwMode="auto">
          <a:xfrm>
            <a:off x="7005638" y="4075113"/>
            <a:ext cx="5000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2999" name="Rectangle 299"/>
          <p:cNvSpPr>
            <a:spLocks noChangeArrowheads="1"/>
          </p:cNvSpPr>
          <p:nvPr/>
        </p:nvSpPr>
        <p:spPr bwMode="auto">
          <a:xfrm>
            <a:off x="7091363" y="4097338"/>
            <a:ext cx="38258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Mucomyst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00" name="Rectangle 300"/>
          <p:cNvSpPr>
            <a:spLocks noChangeArrowheads="1"/>
          </p:cNvSpPr>
          <p:nvPr/>
        </p:nvSpPr>
        <p:spPr bwMode="auto">
          <a:xfrm>
            <a:off x="6757988" y="4075113"/>
            <a:ext cx="247650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01" name="Rectangle 301"/>
          <p:cNvSpPr>
            <a:spLocks noChangeArrowheads="1"/>
          </p:cNvSpPr>
          <p:nvPr/>
        </p:nvSpPr>
        <p:spPr bwMode="auto">
          <a:xfrm>
            <a:off x="6861175" y="4097338"/>
            <a:ext cx="44450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3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02" name="Rectangle 302"/>
          <p:cNvSpPr>
            <a:spLocks noChangeArrowheads="1"/>
          </p:cNvSpPr>
          <p:nvPr/>
        </p:nvSpPr>
        <p:spPr bwMode="auto">
          <a:xfrm>
            <a:off x="7505700" y="3959225"/>
            <a:ext cx="97472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03" name="Rectangle 303"/>
          <p:cNvSpPr>
            <a:spLocks noChangeArrowheads="1"/>
          </p:cNvSpPr>
          <p:nvPr/>
        </p:nvSpPr>
        <p:spPr bwMode="auto">
          <a:xfrm>
            <a:off x="7554913" y="3981450"/>
            <a:ext cx="10223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……………………………..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04" name="Rectangle 304"/>
          <p:cNvSpPr>
            <a:spLocks noChangeArrowheads="1"/>
          </p:cNvSpPr>
          <p:nvPr/>
        </p:nvSpPr>
        <p:spPr bwMode="auto">
          <a:xfrm>
            <a:off x="7005638" y="3959225"/>
            <a:ext cx="500062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05" name="Rectangle 305"/>
          <p:cNvSpPr>
            <a:spLocks noChangeArrowheads="1"/>
          </p:cNvSpPr>
          <p:nvPr/>
        </p:nvSpPr>
        <p:spPr bwMode="auto">
          <a:xfrm>
            <a:off x="7115175" y="3981450"/>
            <a:ext cx="3286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Fluisédal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06" name="Rectangle 306"/>
          <p:cNvSpPr>
            <a:spLocks noChangeArrowheads="1"/>
          </p:cNvSpPr>
          <p:nvPr/>
        </p:nvSpPr>
        <p:spPr bwMode="auto">
          <a:xfrm>
            <a:off x="6757988" y="3959225"/>
            <a:ext cx="24765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07" name="Rectangle 307"/>
          <p:cNvSpPr>
            <a:spLocks noChangeArrowheads="1"/>
          </p:cNvSpPr>
          <p:nvPr/>
        </p:nvSpPr>
        <p:spPr bwMode="auto">
          <a:xfrm>
            <a:off x="6861175" y="3981450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2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08" name="Rectangle 308"/>
          <p:cNvSpPr>
            <a:spLocks noChangeArrowheads="1"/>
          </p:cNvSpPr>
          <p:nvPr/>
        </p:nvSpPr>
        <p:spPr bwMode="auto">
          <a:xfrm>
            <a:off x="7505700" y="3843338"/>
            <a:ext cx="974725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09" name="Rectangle 309"/>
          <p:cNvSpPr>
            <a:spLocks noChangeArrowheads="1"/>
          </p:cNvSpPr>
          <p:nvPr/>
        </p:nvSpPr>
        <p:spPr bwMode="auto">
          <a:xfrm>
            <a:off x="7554913" y="3867150"/>
            <a:ext cx="10223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……………………………..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10" name="Rectangle 310"/>
          <p:cNvSpPr>
            <a:spLocks noChangeArrowheads="1"/>
          </p:cNvSpPr>
          <p:nvPr/>
        </p:nvSpPr>
        <p:spPr bwMode="auto">
          <a:xfrm>
            <a:off x="7005638" y="3843338"/>
            <a:ext cx="500062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11" name="Rectangle 311"/>
          <p:cNvSpPr>
            <a:spLocks noChangeArrowheads="1"/>
          </p:cNvSpPr>
          <p:nvPr/>
        </p:nvSpPr>
        <p:spPr bwMode="auto">
          <a:xfrm>
            <a:off x="7045325" y="3867150"/>
            <a:ext cx="4921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Aspegic 1000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12" name="Rectangle 312"/>
          <p:cNvSpPr>
            <a:spLocks noChangeArrowheads="1"/>
          </p:cNvSpPr>
          <p:nvPr/>
        </p:nvSpPr>
        <p:spPr bwMode="auto">
          <a:xfrm>
            <a:off x="6757988" y="3843338"/>
            <a:ext cx="247650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13" name="Rectangle 313"/>
          <p:cNvSpPr>
            <a:spLocks noChangeArrowheads="1"/>
          </p:cNvSpPr>
          <p:nvPr/>
        </p:nvSpPr>
        <p:spPr bwMode="auto">
          <a:xfrm>
            <a:off x="6861175" y="3867150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14" name="Rectangle 314"/>
          <p:cNvSpPr>
            <a:spLocks noChangeArrowheads="1"/>
          </p:cNvSpPr>
          <p:nvPr/>
        </p:nvSpPr>
        <p:spPr bwMode="auto">
          <a:xfrm>
            <a:off x="6757988" y="3433763"/>
            <a:ext cx="17224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15" name="Rectangle 315"/>
          <p:cNvSpPr>
            <a:spLocks noChangeArrowheads="1"/>
          </p:cNvSpPr>
          <p:nvPr/>
        </p:nvSpPr>
        <p:spPr bwMode="auto">
          <a:xfrm>
            <a:off x="7329488" y="3455988"/>
            <a:ext cx="9652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 Unicode MS" pitchFamily="34" charset="-128"/>
              </a:rPr>
              <a:t>Médicament</a:t>
            </a:r>
            <a:endParaRPr lang="en-US" sz="2000">
              <a:solidFill>
                <a:schemeClr val="tx2"/>
              </a:solidFill>
              <a:latin typeface="Arial Unicode MS" pitchFamily="34" charset="-128"/>
            </a:endParaRPr>
          </a:p>
        </p:txBody>
      </p:sp>
      <p:sp>
        <p:nvSpPr>
          <p:cNvPr id="73016" name="Line 316"/>
          <p:cNvSpPr>
            <a:spLocks noChangeShapeType="1"/>
          </p:cNvSpPr>
          <p:nvPr/>
        </p:nvSpPr>
        <p:spPr bwMode="auto">
          <a:xfrm>
            <a:off x="6757988" y="3843338"/>
            <a:ext cx="1720850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17" name="Line 317"/>
          <p:cNvSpPr>
            <a:spLocks noChangeShapeType="1"/>
          </p:cNvSpPr>
          <p:nvPr/>
        </p:nvSpPr>
        <p:spPr bwMode="auto">
          <a:xfrm>
            <a:off x="6757988" y="3959225"/>
            <a:ext cx="1720850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18" name="Line 318"/>
          <p:cNvSpPr>
            <a:spLocks noChangeShapeType="1"/>
          </p:cNvSpPr>
          <p:nvPr/>
        </p:nvSpPr>
        <p:spPr bwMode="auto">
          <a:xfrm>
            <a:off x="6757988" y="4075113"/>
            <a:ext cx="1720850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19" name="Line 319"/>
          <p:cNvSpPr>
            <a:spLocks noChangeShapeType="1"/>
          </p:cNvSpPr>
          <p:nvPr/>
        </p:nvSpPr>
        <p:spPr bwMode="auto">
          <a:xfrm>
            <a:off x="6757988" y="4306888"/>
            <a:ext cx="1720850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20" name="Line 320"/>
          <p:cNvSpPr>
            <a:spLocks noChangeShapeType="1"/>
          </p:cNvSpPr>
          <p:nvPr/>
        </p:nvSpPr>
        <p:spPr bwMode="auto">
          <a:xfrm>
            <a:off x="6757988" y="3727450"/>
            <a:ext cx="1720850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21" name="Line 321"/>
          <p:cNvSpPr>
            <a:spLocks noChangeShapeType="1"/>
          </p:cNvSpPr>
          <p:nvPr/>
        </p:nvSpPr>
        <p:spPr bwMode="auto">
          <a:xfrm>
            <a:off x="7005638" y="3727450"/>
            <a:ext cx="1587" cy="57943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22" name="Line 322"/>
          <p:cNvSpPr>
            <a:spLocks noChangeShapeType="1"/>
          </p:cNvSpPr>
          <p:nvPr/>
        </p:nvSpPr>
        <p:spPr bwMode="auto">
          <a:xfrm>
            <a:off x="7505700" y="3727450"/>
            <a:ext cx="1588" cy="57943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23" name="Line 323"/>
          <p:cNvSpPr>
            <a:spLocks noChangeShapeType="1"/>
          </p:cNvSpPr>
          <p:nvPr/>
        </p:nvSpPr>
        <p:spPr bwMode="auto">
          <a:xfrm>
            <a:off x="6757988" y="3727450"/>
            <a:ext cx="1587" cy="57943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24" name="Line 324"/>
          <p:cNvSpPr>
            <a:spLocks noChangeShapeType="1"/>
          </p:cNvSpPr>
          <p:nvPr/>
        </p:nvSpPr>
        <p:spPr bwMode="auto">
          <a:xfrm>
            <a:off x="8478838" y="3727450"/>
            <a:ext cx="1587" cy="57943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25" name="Line 325"/>
          <p:cNvSpPr>
            <a:spLocks noChangeShapeType="1"/>
          </p:cNvSpPr>
          <p:nvPr/>
        </p:nvSpPr>
        <p:spPr bwMode="auto">
          <a:xfrm>
            <a:off x="6757988" y="4191000"/>
            <a:ext cx="1720850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26" name="Rectangle 326"/>
          <p:cNvSpPr>
            <a:spLocks noChangeArrowheads="1"/>
          </p:cNvSpPr>
          <p:nvPr/>
        </p:nvSpPr>
        <p:spPr bwMode="auto">
          <a:xfrm>
            <a:off x="7505700" y="4191000"/>
            <a:ext cx="97472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27" name="Rectangle 327"/>
          <p:cNvSpPr>
            <a:spLocks noChangeArrowheads="1"/>
          </p:cNvSpPr>
          <p:nvPr/>
        </p:nvSpPr>
        <p:spPr bwMode="auto">
          <a:xfrm>
            <a:off x="7554913" y="4213225"/>
            <a:ext cx="10223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……………………………..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28" name="Rectangle 328"/>
          <p:cNvSpPr>
            <a:spLocks noChangeArrowheads="1"/>
          </p:cNvSpPr>
          <p:nvPr/>
        </p:nvSpPr>
        <p:spPr bwMode="auto">
          <a:xfrm>
            <a:off x="7005638" y="4191000"/>
            <a:ext cx="500062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29" name="Rectangle 329"/>
          <p:cNvSpPr>
            <a:spLocks noChangeArrowheads="1"/>
          </p:cNvSpPr>
          <p:nvPr/>
        </p:nvSpPr>
        <p:spPr bwMode="auto">
          <a:xfrm>
            <a:off x="7159625" y="4213225"/>
            <a:ext cx="2222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……..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30" name="Rectangle 330"/>
          <p:cNvSpPr>
            <a:spLocks noChangeArrowheads="1"/>
          </p:cNvSpPr>
          <p:nvPr/>
        </p:nvSpPr>
        <p:spPr bwMode="auto">
          <a:xfrm>
            <a:off x="6757988" y="4191000"/>
            <a:ext cx="24765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31" name="Rectangle 331"/>
          <p:cNvSpPr>
            <a:spLocks noChangeArrowheads="1"/>
          </p:cNvSpPr>
          <p:nvPr/>
        </p:nvSpPr>
        <p:spPr bwMode="auto">
          <a:xfrm>
            <a:off x="6832600" y="4213225"/>
            <a:ext cx="1111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….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32" name="Rectangle 332"/>
          <p:cNvSpPr>
            <a:spLocks noChangeArrowheads="1"/>
          </p:cNvSpPr>
          <p:nvPr/>
        </p:nvSpPr>
        <p:spPr bwMode="auto">
          <a:xfrm>
            <a:off x="7505700" y="3727450"/>
            <a:ext cx="973138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33" name="Rectangle 333"/>
          <p:cNvSpPr>
            <a:spLocks noChangeArrowheads="1"/>
          </p:cNvSpPr>
          <p:nvPr/>
        </p:nvSpPr>
        <p:spPr bwMode="auto">
          <a:xfrm>
            <a:off x="7804150" y="3749675"/>
            <a:ext cx="4413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 b="1">
                <a:solidFill>
                  <a:schemeClr val="tx2"/>
                </a:solidFill>
                <a:latin typeface="Times New Roman" pitchFamily="18" charset="0"/>
              </a:rPr>
              <a:t>Description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34" name="Rectangle 334"/>
          <p:cNvSpPr>
            <a:spLocks noChangeArrowheads="1"/>
          </p:cNvSpPr>
          <p:nvPr/>
        </p:nvSpPr>
        <p:spPr bwMode="auto">
          <a:xfrm>
            <a:off x="7005638" y="3727450"/>
            <a:ext cx="500062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35" name="Rectangle 335"/>
          <p:cNvSpPr>
            <a:spLocks noChangeArrowheads="1"/>
          </p:cNvSpPr>
          <p:nvPr/>
        </p:nvSpPr>
        <p:spPr bwMode="auto">
          <a:xfrm>
            <a:off x="7177088" y="3749675"/>
            <a:ext cx="18256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 b="1">
                <a:solidFill>
                  <a:schemeClr val="tx2"/>
                </a:solidFill>
                <a:latin typeface="Times New Roman" pitchFamily="18" charset="0"/>
              </a:rPr>
              <a:t>Nom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36" name="Rectangle 336"/>
          <p:cNvSpPr>
            <a:spLocks noChangeArrowheads="1"/>
          </p:cNvSpPr>
          <p:nvPr/>
        </p:nvSpPr>
        <p:spPr bwMode="auto">
          <a:xfrm>
            <a:off x="6757988" y="3727450"/>
            <a:ext cx="247650" cy="11588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37" name="Rectangle 337"/>
          <p:cNvSpPr>
            <a:spLocks noChangeArrowheads="1"/>
          </p:cNvSpPr>
          <p:nvPr/>
        </p:nvSpPr>
        <p:spPr bwMode="auto">
          <a:xfrm>
            <a:off x="6796088" y="3749675"/>
            <a:ext cx="841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 b="1">
                <a:solidFill>
                  <a:schemeClr val="tx2"/>
                </a:solidFill>
                <a:latin typeface="Times New Roman" pitchFamily="18" charset="0"/>
              </a:rPr>
              <a:t>Id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38" name="Rectangle 338"/>
          <p:cNvSpPr>
            <a:spLocks noChangeArrowheads="1"/>
          </p:cNvSpPr>
          <p:nvPr/>
        </p:nvSpPr>
        <p:spPr bwMode="auto">
          <a:xfrm>
            <a:off x="6869113" y="3749675"/>
            <a:ext cx="30162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 b="1">
                <a:solidFill>
                  <a:schemeClr val="tx2"/>
                </a:solidFill>
                <a:latin typeface="Times New Roman" pitchFamily="18" charset="0"/>
              </a:rPr>
              <a:t>-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39" name="Rectangle 339"/>
          <p:cNvSpPr>
            <a:spLocks noChangeArrowheads="1"/>
          </p:cNvSpPr>
          <p:nvPr/>
        </p:nvSpPr>
        <p:spPr bwMode="auto">
          <a:xfrm>
            <a:off x="6894513" y="3749675"/>
            <a:ext cx="84137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 b="1">
                <a:solidFill>
                  <a:schemeClr val="tx2"/>
                </a:solidFill>
                <a:latin typeface="Times New Roman" pitchFamily="18" charset="0"/>
              </a:rPr>
              <a:t>M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40" name="Rectangle 340"/>
          <p:cNvSpPr>
            <a:spLocks noChangeArrowheads="1"/>
          </p:cNvSpPr>
          <p:nvPr/>
        </p:nvSpPr>
        <p:spPr bwMode="auto">
          <a:xfrm>
            <a:off x="7505700" y="4075113"/>
            <a:ext cx="97472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41" name="Rectangle 341"/>
          <p:cNvSpPr>
            <a:spLocks noChangeArrowheads="1"/>
          </p:cNvSpPr>
          <p:nvPr/>
        </p:nvSpPr>
        <p:spPr bwMode="auto">
          <a:xfrm>
            <a:off x="7554913" y="4097338"/>
            <a:ext cx="1022350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……………………………..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42" name="Rectangle 342"/>
          <p:cNvSpPr>
            <a:spLocks noChangeArrowheads="1"/>
          </p:cNvSpPr>
          <p:nvPr/>
        </p:nvSpPr>
        <p:spPr bwMode="auto">
          <a:xfrm>
            <a:off x="7005638" y="4075113"/>
            <a:ext cx="5000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43" name="Rectangle 343"/>
          <p:cNvSpPr>
            <a:spLocks noChangeArrowheads="1"/>
          </p:cNvSpPr>
          <p:nvPr/>
        </p:nvSpPr>
        <p:spPr bwMode="auto">
          <a:xfrm>
            <a:off x="7091363" y="4097338"/>
            <a:ext cx="382587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Mucomyst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44" name="Rectangle 344"/>
          <p:cNvSpPr>
            <a:spLocks noChangeArrowheads="1"/>
          </p:cNvSpPr>
          <p:nvPr/>
        </p:nvSpPr>
        <p:spPr bwMode="auto">
          <a:xfrm>
            <a:off x="6757988" y="4075113"/>
            <a:ext cx="247650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45" name="Rectangle 345"/>
          <p:cNvSpPr>
            <a:spLocks noChangeArrowheads="1"/>
          </p:cNvSpPr>
          <p:nvPr/>
        </p:nvSpPr>
        <p:spPr bwMode="auto">
          <a:xfrm>
            <a:off x="6861175" y="4097338"/>
            <a:ext cx="44450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3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46" name="Rectangle 346"/>
          <p:cNvSpPr>
            <a:spLocks noChangeArrowheads="1"/>
          </p:cNvSpPr>
          <p:nvPr/>
        </p:nvSpPr>
        <p:spPr bwMode="auto">
          <a:xfrm>
            <a:off x="7505700" y="3959225"/>
            <a:ext cx="97472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47" name="Rectangle 347"/>
          <p:cNvSpPr>
            <a:spLocks noChangeArrowheads="1"/>
          </p:cNvSpPr>
          <p:nvPr/>
        </p:nvSpPr>
        <p:spPr bwMode="auto">
          <a:xfrm>
            <a:off x="7554913" y="3981450"/>
            <a:ext cx="10223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……………………………..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48" name="Rectangle 348"/>
          <p:cNvSpPr>
            <a:spLocks noChangeArrowheads="1"/>
          </p:cNvSpPr>
          <p:nvPr/>
        </p:nvSpPr>
        <p:spPr bwMode="auto">
          <a:xfrm>
            <a:off x="7005638" y="3959225"/>
            <a:ext cx="500062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49" name="Rectangle 349"/>
          <p:cNvSpPr>
            <a:spLocks noChangeArrowheads="1"/>
          </p:cNvSpPr>
          <p:nvPr/>
        </p:nvSpPr>
        <p:spPr bwMode="auto">
          <a:xfrm>
            <a:off x="7115175" y="3981450"/>
            <a:ext cx="328613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Fluisédal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50" name="Rectangle 350"/>
          <p:cNvSpPr>
            <a:spLocks noChangeArrowheads="1"/>
          </p:cNvSpPr>
          <p:nvPr/>
        </p:nvSpPr>
        <p:spPr bwMode="auto">
          <a:xfrm>
            <a:off x="6757988" y="3959225"/>
            <a:ext cx="24765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51" name="Rectangle 351"/>
          <p:cNvSpPr>
            <a:spLocks noChangeArrowheads="1"/>
          </p:cNvSpPr>
          <p:nvPr/>
        </p:nvSpPr>
        <p:spPr bwMode="auto">
          <a:xfrm>
            <a:off x="6861175" y="3981450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2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52" name="Rectangle 352"/>
          <p:cNvSpPr>
            <a:spLocks noChangeArrowheads="1"/>
          </p:cNvSpPr>
          <p:nvPr/>
        </p:nvSpPr>
        <p:spPr bwMode="auto">
          <a:xfrm>
            <a:off x="7505700" y="3843338"/>
            <a:ext cx="974725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53" name="Rectangle 353"/>
          <p:cNvSpPr>
            <a:spLocks noChangeArrowheads="1"/>
          </p:cNvSpPr>
          <p:nvPr/>
        </p:nvSpPr>
        <p:spPr bwMode="auto">
          <a:xfrm>
            <a:off x="7554913" y="3867150"/>
            <a:ext cx="10223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……………………………..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54" name="Rectangle 354"/>
          <p:cNvSpPr>
            <a:spLocks noChangeArrowheads="1"/>
          </p:cNvSpPr>
          <p:nvPr/>
        </p:nvSpPr>
        <p:spPr bwMode="auto">
          <a:xfrm>
            <a:off x="7005638" y="3843338"/>
            <a:ext cx="500062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55" name="Rectangle 355"/>
          <p:cNvSpPr>
            <a:spLocks noChangeArrowheads="1"/>
          </p:cNvSpPr>
          <p:nvPr/>
        </p:nvSpPr>
        <p:spPr bwMode="auto">
          <a:xfrm>
            <a:off x="7045325" y="3867150"/>
            <a:ext cx="492125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Aspegic 1000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56" name="Rectangle 356"/>
          <p:cNvSpPr>
            <a:spLocks noChangeArrowheads="1"/>
          </p:cNvSpPr>
          <p:nvPr/>
        </p:nvSpPr>
        <p:spPr bwMode="auto">
          <a:xfrm>
            <a:off x="6757988" y="3843338"/>
            <a:ext cx="247650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57" name="Rectangle 357"/>
          <p:cNvSpPr>
            <a:spLocks noChangeArrowheads="1"/>
          </p:cNvSpPr>
          <p:nvPr/>
        </p:nvSpPr>
        <p:spPr bwMode="auto">
          <a:xfrm>
            <a:off x="6861175" y="3867150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7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3058" name="Rectangle 358"/>
          <p:cNvSpPr>
            <a:spLocks noChangeArrowheads="1"/>
          </p:cNvSpPr>
          <p:nvPr/>
        </p:nvSpPr>
        <p:spPr bwMode="auto">
          <a:xfrm>
            <a:off x="6757988" y="3433763"/>
            <a:ext cx="17224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59" name="Line 360"/>
          <p:cNvSpPr>
            <a:spLocks noChangeShapeType="1"/>
          </p:cNvSpPr>
          <p:nvPr/>
        </p:nvSpPr>
        <p:spPr bwMode="auto">
          <a:xfrm>
            <a:off x="6757988" y="3843338"/>
            <a:ext cx="1720850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60" name="Line 361"/>
          <p:cNvSpPr>
            <a:spLocks noChangeShapeType="1"/>
          </p:cNvSpPr>
          <p:nvPr/>
        </p:nvSpPr>
        <p:spPr bwMode="auto">
          <a:xfrm>
            <a:off x="6757988" y="3959225"/>
            <a:ext cx="1720850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61" name="Line 362"/>
          <p:cNvSpPr>
            <a:spLocks noChangeShapeType="1"/>
          </p:cNvSpPr>
          <p:nvPr/>
        </p:nvSpPr>
        <p:spPr bwMode="auto">
          <a:xfrm>
            <a:off x="6757988" y="4075113"/>
            <a:ext cx="1720850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62" name="Line 363"/>
          <p:cNvSpPr>
            <a:spLocks noChangeShapeType="1"/>
          </p:cNvSpPr>
          <p:nvPr/>
        </p:nvSpPr>
        <p:spPr bwMode="auto">
          <a:xfrm>
            <a:off x="6757988" y="4306888"/>
            <a:ext cx="1720850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63" name="Line 364"/>
          <p:cNvSpPr>
            <a:spLocks noChangeShapeType="1"/>
          </p:cNvSpPr>
          <p:nvPr/>
        </p:nvSpPr>
        <p:spPr bwMode="auto">
          <a:xfrm>
            <a:off x="6732588" y="3716338"/>
            <a:ext cx="1720850" cy="1587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64" name="Line 365"/>
          <p:cNvSpPr>
            <a:spLocks noChangeShapeType="1"/>
          </p:cNvSpPr>
          <p:nvPr/>
        </p:nvSpPr>
        <p:spPr bwMode="auto">
          <a:xfrm>
            <a:off x="7005638" y="3727450"/>
            <a:ext cx="1587" cy="57943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65" name="Line 366"/>
          <p:cNvSpPr>
            <a:spLocks noChangeShapeType="1"/>
          </p:cNvSpPr>
          <p:nvPr/>
        </p:nvSpPr>
        <p:spPr bwMode="auto">
          <a:xfrm>
            <a:off x="7505700" y="3727450"/>
            <a:ext cx="1588" cy="57943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66" name="Line 367"/>
          <p:cNvSpPr>
            <a:spLocks noChangeShapeType="1"/>
          </p:cNvSpPr>
          <p:nvPr/>
        </p:nvSpPr>
        <p:spPr bwMode="auto">
          <a:xfrm>
            <a:off x="6757988" y="3727450"/>
            <a:ext cx="1587" cy="57943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67" name="Line 368"/>
          <p:cNvSpPr>
            <a:spLocks noChangeShapeType="1"/>
          </p:cNvSpPr>
          <p:nvPr/>
        </p:nvSpPr>
        <p:spPr bwMode="auto">
          <a:xfrm>
            <a:off x="8478838" y="3727450"/>
            <a:ext cx="1587" cy="57943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3068" name="Line 369"/>
          <p:cNvSpPr>
            <a:spLocks noChangeShapeType="1"/>
          </p:cNvSpPr>
          <p:nvPr/>
        </p:nvSpPr>
        <p:spPr bwMode="auto">
          <a:xfrm>
            <a:off x="6757988" y="4191000"/>
            <a:ext cx="1720850" cy="1588"/>
          </a:xfrm>
          <a:prstGeom prst="line">
            <a:avLst/>
          </a:prstGeom>
          <a:noFill/>
          <a:ln w="476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pSp>
        <p:nvGrpSpPr>
          <p:cNvPr id="4" name="Group 370"/>
          <p:cNvGrpSpPr>
            <a:grpSpLocks/>
          </p:cNvGrpSpPr>
          <p:nvPr/>
        </p:nvGrpSpPr>
        <p:grpSpPr bwMode="auto">
          <a:xfrm>
            <a:off x="6840538" y="3200400"/>
            <a:ext cx="1133475" cy="381000"/>
            <a:chOff x="4309" y="2016"/>
            <a:chExt cx="714" cy="240"/>
          </a:xfrm>
        </p:grpSpPr>
        <p:sp>
          <p:nvSpPr>
            <p:cNvPr id="73106" name="Freeform 371"/>
            <p:cNvSpPr>
              <a:spLocks/>
            </p:cNvSpPr>
            <p:nvPr/>
          </p:nvSpPr>
          <p:spPr bwMode="auto">
            <a:xfrm>
              <a:off x="4325" y="2016"/>
              <a:ext cx="698" cy="206"/>
            </a:xfrm>
            <a:custGeom>
              <a:avLst/>
              <a:gdLst>
                <a:gd name="T0" fmla="*/ 0 w 2095"/>
                <a:gd name="T1" fmla="*/ 0 h 618"/>
                <a:gd name="T2" fmla="*/ 0 w 2095"/>
                <a:gd name="T3" fmla="*/ 0 h 618"/>
                <a:gd name="T4" fmla="*/ 0 w 2095"/>
                <a:gd name="T5" fmla="*/ 0 h 618"/>
                <a:gd name="T6" fmla="*/ 0 w 2095"/>
                <a:gd name="T7" fmla="*/ 0 h 618"/>
                <a:gd name="T8" fmla="*/ 0 w 2095"/>
                <a:gd name="T9" fmla="*/ 0 h 618"/>
                <a:gd name="T10" fmla="*/ 0 w 2095"/>
                <a:gd name="T11" fmla="*/ 0 h 618"/>
                <a:gd name="T12" fmla="*/ 0 w 2095"/>
                <a:gd name="T13" fmla="*/ 0 h 618"/>
                <a:gd name="T14" fmla="*/ 0 w 2095"/>
                <a:gd name="T15" fmla="*/ 0 h 618"/>
                <a:gd name="T16" fmla="*/ 0 w 2095"/>
                <a:gd name="T17" fmla="*/ 0 h 618"/>
                <a:gd name="T18" fmla="*/ 0 w 2095"/>
                <a:gd name="T19" fmla="*/ 0 h 618"/>
                <a:gd name="T20" fmla="*/ 0 w 2095"/>
                <a:gd name="T21" fmla="*/ 0 h 618"/>
                <a:gd name="T22" fmla="*/ 0 w 2095"/>
                <a:gd name="T23" fmla="*/ 0 h 618"/>
                <a:gd name="T24" fmla="*/ 0 w 2095"/>
                <a:gd name="T25" fmla="*/ 0 h 618"/>
                <a:gd name="T26" fmla="*/ 0 w 2095"/>
                <a:gd name="T27" fmla="*/ 0 h 618"/>
                <a:gd name="T28" fmla="*/ 0 w 2095"/>
                <a:gd name="T29" fmla="*/ 0 h 618"/>
                <a:gd name="T30" fmla="*/ 0 w 2095"/>
                <a:gd name="T31" fmla="*/ 0 h 618"/>
                <a:gd name="T32" fmla="*/ 0 w 2095"/>
                <a:gd name="T33" fmla="*/ 0 h 618"/>
                <a:gd name="T34" fmla="*/ 0 w 2095"/>
                <a:gd name="T35" fmla="*/ 0 h 618"/>
                <a:gd name="T36" fmla="*/ 0 w 2095"/>
                <a:gd name="T37" fmla="*/ 0 h 618"/>
                <a:gd name="T38" fmla="*/ 0 w 2095"/>
                <a:gd name="T39" fmla="*/ 0 h 618"/>
                <a:gd name="T40" fmla="*/ 0 w 2095"/>
                <a:gd name="T41" fmla="*/ 0 h 618"/>
                <a:gd name="T42" fmla="*/ 0 w 2095"/>
                <a:gd name="T43" fmla="*/ 0 h 618"/>
                <a:gd name="T44" fmla="*/ 0 w 2095"/>
                <a:gd name="T45" fmla="*/ 0 h 618"/>
                <a:gd name="T46" fmla="*/ 0 w 2095"/>
                <a:gd name="T47" fmla="*/ 0 h 618"/>
                <a:gd name="T48" fmla="*/ 0 w 2095"/>
                <a:gd name="T49" fmla="*/ 0 h 618"/>
                <a:gd name="T50" fmla="*/ 0 w 2095"/>
                <a:gd name="T51" fmla="*/ 0 h 618"/>
                <a:gd name="T52" fmla="*/ 0 w 2095"/>
                <a:gd name="T53" fmla="*/ 0 h 618"/>
                <a:gd name="T54" fmla="*/ 0 w 2095"/>
                <a:gd name="T55" fmla="*/ 0 h 618"/>
                <a:gd name="T56" fmla="*/ 0 w 2095"/>
                <a:gd name="T57" fmla="*/ 0 h 618"/>
                <a:gd name="T58" fmla="*/ 0 w 2095"/>
                <a:gd name="T59" fmla="*/ 0 h 618"/>
                <a:gd name="T60" fmla="*/ 0 w 2095"/>
                <a:gd name="T61" fmla="*/ 0 h 618"/>
                <a:gd name="T62" fmla="*/ 0 w 2095"/>
                <a:gd name="T63" fmla="*/ 0 h 618"/>
                <a:gd name="T64" fmla="*/ 0 w 2095"/>
                <a:gd name="T65" fmla="*/ 0 h 6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95"/>
                <a:gd name="T100" fmla="*/ 0 h 618"/>
                <a:gd name="T101" fmla="*/ 2095 w 2095"/>
                <a:gd name="T102" fmla="*/ 618 h 61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95" h="618">
                  <a:moveTo>
                    <a:pt x="2095" y="0"/>
                  </a:moveTo>
                  <a:lnTo>
                    <a:pt x="2072" y="0"/>
                  </a:lnTo>
                  <a:lnTo>
                    <a:pt x="2072" y="280"/>
                  </a:lnTo>
                  <a:lnTo>
                    <a:pt x="2084" y="280"/>
                  </a:lnTo>
                  <a:lnTo>
                    <a:pt x="2084" y="270"/>
                  </a:lnTo>
                  <a:lnTo>
                    <a:pt x="2080" y="271"/>
                  </a:lnTo>
                  <a:lnTo>
                    <a:pt x="2076" y="273"/>
                  </a:lnTo>
                  <a:lnTo>
                    <a:pt x="2074" y="277"/>
                  </a:lnTo>
                  <a:lnTo>
                    <a:pt x="2084" y="270"/>
                  </a:lnTo>
                  <a:lnTo>
                    <a:pt x="11" y="270"/>
                  </a:lnTo>
                  <a:lnTo>
                    <a:pt x="7" y="271"/>
                  </a:lnTo>
                  <a:lnTo>
                    <a:pt x="4" y="273"/>
                  </a:lnTo>
                  <a:lnTo>
                    <a:pt x="1" y="277"/>
                  </a:lnTo>
                  <a:lnTo>
                    <a:pt x="0" y="280"/>
                  </a:lnTo>
                  <a:lnTo>
                    <a:pt x="0" y="618"/>
                  </a:lnTo>
                  <a:lnTo>
                    <a:pt x="23" y="618"/>
                  </a:lnTo>
                  <a:lnTo>
                    <a:pt x="23" y="280"/>
                  </a:lnTo>
                  <a:lnTo>
                    <a:pt x="11" y="290"/>
                  </a:lnTo>
                  <a:lnTo>
                    <a:pt x="15" y="289"/>
                  </a:lnTo>
                  <a:lnTo>
                    <a:pt x="19" y="287"/>
                  </a:lnTo>
                  <a:lnTo>
                    <a:pt x="22" y="284"/>
                  </a:lnTo>
                  <a:lnTo>
                    <a:pt x="23" y="280"/>
                  </a:lnTo>
                  <a:lnTo>
                    <a:pt x="11" y="280"/>
                  </a:lnTo>
                  <a:lnTo>
                    <a:pt x="11" y="290"/>
                  </a:lnTo>
                  <a:lnTo>
                    <a:pt x="2084" y="290"/>
                  </a:lnTo>
                  <a:lnTo>
                    <a:pt x="2088" y="289"/>
                  </a:lnTo>
                  <a:lnTo>
                    <a:pt x="2092" y="287"/>
                  </a:lnTo>
                  <a:lnTo>
                    <a:pt x="2094" y="284"/>
                  </a:lnTo>
                  <a:lnTo>
                    <a:pt x="2095" y="280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3107" name="Freeform 372"/>
            <p:cNvSpPr>
              <a:spLocks/>
            </p:cNvSpPr>
            <p:nvPr/>
          </p:nvSpPr>
          <p:spPr bwMode="auto">
            <a:xfrm>
              <a:off x="4309" y="2221"/>
              <a:ext cx="40" cy="35"/>
            </a:xfrm>
            <a:custGeom>
              <a:avLst/>
              <a:gdLst>
                <a:gd name="T0" fmla="*/ 0 w 120"/>
                <a:gd name="T1" fmla="*/ 0 h 105"/>
                <a:gd name="T2" fmla="*/ 0 w 120"/>
                <a:gd name="T3" fmla="*/ 0 h 105"/>
                <a:gd name="T4" fmla="*/ 0 w 120"/>
                <a:gd name="T5" fmla="*/ 0 h 105"/>
                <a:gd name="T6" fmla="*/ 0 w 120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"/>
                <a:gd name="T13" fmla="*/ 0 h 105"/>
                <a:gd name="T14" fmla="*/ 120 w 120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" h="105">
                  <a:moveTo>
                    <a:pt x="0" y="0"/>
                  </a:moveTo>
                  <a:lnTo>
                    <a:pt x="59" y="105"/>
                  </a:lnTo>
                  <a:lnTo>
                    <a:pt x="1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3070" name="WordArt 373"/>
          <p:cNvSpPr>
            <a:spLocks noChangeArrowheads="1" noChangeShapeType="1" noTextEdit="1"/>
          </p:cNvSpPr>
          <p:nvPr/>
        </p:nvSpPr>
        <p:spPr bwMode="auto">
          <a:xfrm>
            <a:off x="3192463" y="5181600"/>
            <a:ext cx="2720975" cy="16764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endParaRPr lang="fr-FR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accent1"/>
              </a:solidFill>
              <a:latin typeface="Arial Black"/>
            </a:endParaRPr>
          </a:p>
        </p:txBody>
      </p:sp>
      <p:sp>
        <p:nvSpPr>
          <p:cNvPr id="73071" name="WordArt 374"/>
          <p:cNvSpPr>
            <a:spLocks noChangeArrowheads="1" noChangeShapeType="1" noTextEdit="1"/>
          </p:cNvSpPr>
          <p:nvPr/>
        </p:nvSpPr>
        <p:spPr bwMode="auto">
          <a:xfrm>
            <a:off x="1752600" y="4508500"/>
            <a:ext cx="5699125" cy="4084638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endParaRPr lang="fr-FR" sz="3600" kern="10" dirty="0">
              <a:ln w="9525">
                <a:solidFill>
                  <a:schemeClr val="folHlink"/>
                </a:solidFill>
                <a:round/>
                <a:headEnd/>
                <a:tailEnd/>
              </a:ln>
              <a:solidFill>
                <a:srgbClr val="0000FF"/>
              </a:solidFill>
              <a:latin typeface="Arial Black"/>
            </a:endParaRPr>
          </a:p>
        </p:txBody>
      </p:sp>
      <p:graphicFrame>
        <p:nvGraphicFramePr>
          <p:cNvPr id="314780" name="Group 412"/>
          <p:cNvGraphicFramePr>
            <a:graphicFrameLocks noGrp="1"/>
          </p:cNvGraphicFramePr>
          <p:nvPr/>
        </p:nvGraphicFramePr>
        <p:xfrm>
          <a:off x="363538" y="2473325"/>
          <a:ext cx="3251200" cy="2148840"/>
        </p:xfrm>
        <a:graphic>
          <a:graphicData uri="http://schemas.openxmlformats.org/drawingml/2006/table">
            <a:tbl>
              <a:tblPr/>
              <a:tblGrid>
                <a:gridCol w="409575"/>
                <a:gridCol w="776287"/>
                <a:gridCol w="1481138"/>
                <a:gridCol w="584200"/>
              </a:tblGrid>
              <a:tr h="2174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Catalogue_Médicaments</a:t>
                      </a:r>
                      <a:endParaRPr kumimoji="0" lang="fr-F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Id-M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Nombre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Aspegic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……………………………..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Fluisédal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……………………………..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Mucomyst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……………………………..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……………………………..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105" name="Rectangle 4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4000" dirty="0" smtClean="0">
                <a:solidFill>
                  <a:srgbClr val="0066FF"/>
                </a:solidFill>
              </a:rPr>
              <a:t>Les vues</a:t>
            </a:r>
          </a:p>
        </p:txBody>
      </p:sp>
      <p:cxnSp>
        <p:nvCxnSpPr>
          <p:cNvPr id="377" name="Connecteur droit avec flèche 376"/>
          <p:cNvCxnSpPr/>
          <p:nvPr/>
        </p:nvCxnSpPr>
        <p:spPr>
          <a:xfrm>
            <a:off x="3563888" y="4509120"/>
            <a:ext cx="576064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avec flèche 378"/>
          <p:cNvCxnSpPr/>
          <p:nvPr/>
        </p:nvCxnSpPr>
        <p:spPr>
          <a:xfrm flipH="1">
            <a:off x="5652120" y="4293096"/>
            <a:ext cx="1008112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AutoShape 8"/>
          <p:cNvSpPr>
            <a:spLocks noChangeArrowheads="1"/>
          </p:cNvSpPr>
          <p:nvPr/>
        </p:nvSpPr>
        <p:spPr bwMode="auto">
          <a:xfrm>
            <a:off x="3347864" y="6448425"/>
            <a:ext cx="2733675" cy="409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600" dirty="0" smtClean="0">
                <a:solidFill>
                  <a:schemeClr val="tx2"/>
                </a:solidFill>
                <a:latin typeface="Arial Unicode MS" pitchFamily="34" charset="-128"/>
              </a:rPr>
              <a:t>Base de données centrale</a:t>
            </a:r>
            <a:endParaRPr lang="fr-FR" sz="1600" dirty="0">
              <a:solidFill>
                <a:schemeClr val="tx2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D12F5B-03BE-4CEB-ACC8-4DE1C0A1128D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7162800" cy="1143000"/>
          </a:xfrm>
          <a:noFill/>
        </p:spPr>
        <p:txBody>
          <a:bodyPr/>
          <a:lstStyle/>
          <a:p>
            <a:pPr eaLnBrk="1" hangingPunct="1"/>
            <a:r>
              <a:rPr lang="fr-FR" sz="3400" dirty="0" smtClean="0">
                <a:solidFill>
                  <a:srgbClr val="0066FF"/>
                </a:solidFill>
              </a:rPr>
              <a:t>Vocabulaire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eaLnBrk="1" hangingPunct="1"/>
            <a:r>
              <a:rPr lang="fr-FR" sz="2400" dirty="0" smtClean="0"/>
              <a:t>Une vue dans un SGBD relationnel est une table dérivée d’une ou plusieurs relations de base ou à partir d’autres vues existantes.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endParaRPr lang="fr-FR" sz="26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fr-FR" sz="2600" dirty="0" smtClean="0">
                <a:solidFill>
                  <a:schemeClr val="hlink"/>
                </a:solidFill>
              </a:rPr>
              <a:t>Vue</a:t>
            </a:r>
            <a:r>
              <a:rPr lang="fr-FR" sz="2600" dirty="0" smtClean="0"/>
              <a:t> = relation </a:t>
            </a:r>
            <a:r>
              <a:rPr lang="fr-FR" sz="2600" dirty="0" smtClean="0">
                <a:solidFill>
                  <a:srgbClr val="0066FF"/>
                </a:solidFill>
              </a:rPr>
              <a:t>définie par une requête </a:t>
            </a:r>
            <a:r>
              <a:rPr lang="fr-FR" sz="2600" dirty="0" smtClean="0"/>
              <a:t>qui détermine son schéma et ses données  (son extension).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endParaRPr lang="fr-FR" sz="2400" dirty="0" smtClean="0"/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fr-FR" sz="2600" dirty="0" smtClean="0">
                <a:solidFill>
                  <a:schemeClr val="hlink"/>
                </a:solidFill>
              </a:rPr>
              <a:t>Vue matérialisée</a:t>
            </a:r>
            <a:r>
              <a:rPr lang="fr-FR" sz="2600" dirty="0" smtClean="0"/>
              <a:t> =  vue dont les données sont </a:t>
            </a:r>
            <a:r>
              <a:rPr lang="fr-FR" sz="2600" dirty="0" err="1" smtClean="0"/>
              <a:t>précalculées</a:t>
            </a:r>
            <a:r>
              <a:rPr lang="fr-FR" sz="2600" dirty="0" smtClean="0"/>
              <a:t> et stockées.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78FA7D-C6D1-43E3-A8B7-5CB8AB5A90BD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400" smtClean="0">
                <a:solidFill>
                  <a:srgbClr val="0066FF"/>
                </a:solidFill>
              </a:rPr>
              <a:t>Exemple de vue (simple)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31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>
                <a:solidFill>
                  <a:srgbClr val="0066FF"/>
                </a:solidFill>
              </a:rPr>
              <a:t>CREATE OR REPLACE VIEW</a:t>
            </a:r>
            <a:r>
              <a:rPr lang="fr-FR" sz="2400" dirty="0" smtClean="0"/>
              <a:t> </a:t>
            </a:r>
            <a:r>
              <a:rPr lang="fr-FR" sz="2400" dirty="0" err="1" smtClean="0"/>
              <a:t>PilotesAF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0066FF"/>
                </a:solidFill>
              </a:rPr>
              <a:t>AS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/>
              <a:t>SELECT *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/>
              <a:t>FROM pilote 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/>
              <a:t>WHERE </a:t>
            </a:r>
            <a:r>
              <a:rPr lang="fr-FR" sz="2400" dirty="0" err="1" smtClean="0"/>
              <a:t>P.comp</a:t>
            </a:r>
            <a:r>
              <a:rPr lang="fr-FR" sz="2400" dirty="0" smtClean="0"/>
              <a:t> = ‘AF’;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/>
              <a:t>Remarque : Si la vue est matérialisée, les données sont stockées et non calculées à la demande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/>
              <a:t>=&gt; </a:t>
            </a:r>
            <a:r>
              <a:rPr lang="fr-FR" sz="2400" dirty="0" err="1" smtClean="0"/>
              <a:t>PiloteAF</a:t>
            </a:r>
            <a:r>
              <a:rPr lang="fr-FR" sz="2400" dirty="0" smtClean="0"/>
              <a:t> devient alors une table avec ses propres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9754F0-B75B-4610-AFC1-86A7B7230EB1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36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Tâches d’un administrateur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05000"/>
            <a:ext cx="8893175" cy="4114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600" dirty="0" smtClean="0">
                <a:latin typeface="Arial" pitchFamily="34" charset="0"/>
                <a:cs typeface="Arial" pitchFamily="34" charset="0"/>
              </a:rPr>
              <a:t>Le DBA (</a:t>
            </a:r>
            <a:r>
              <a:rPr lang="fr-FR" sz="2600" i="1" dirty="0" err="1" smtClean="0">
                <a:latin typeface="Arial" pitchFamily="34" charset="0"/>
                <a:cs typeface="Arial" pitchFamily="34" charset="0"/>
              </a:rPr>
              <a:t>DataBase</a:t>
            </a:r>
            <a:r>
              <a:rPr lang="fr-FR" sz="2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600" i="1" dirty="0" err="1" smtClean="0">
                <a:latin typeface="Arial" pitchFamily="34" charset="0"/>
                <a:cs typeface="Arial" pitchFamily="34" charset="0"/>
              </a:rPr>
              <a:t>Administrator</a:t>
            </a:r>
            <a:r>
              <a:rPr lang="fr-FR" sz="2600" dirty="0" smtClean="0">
                <a:latin typeface="Arial" pitchFamily="34" charset="0"/>
                <a:cs typeface="Arial" pitchFamily="34" charset="0"/>
              </a:rPr>
              <a:t>) a pour charge les tâches suivantes :</a:t>
            </a:r>
          </a:p>
          <a:p>
            <a:pPr eaLnBrk="1" hangingPunct="1">
              <a:lnSpc>
                <a:spcPct val="90000"/>
              </a:lnSpc>
            </a:pPr>
            <a:endParaRPr lang="fr-FR" sz="26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– installation et mises à jour de la base de données et des outils éventuels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– gestion de l’espace disque et des espaces pour les données (</a:t>
            </a:r>
            <a:r>
              <a:rPr lang="fr-FR" sz="2400" i="1" dirty="0" err="1" smtClean="0">
                <a:latin typeface="Arial" pitchFamily="34" charset="0"/>
                <a:cs typeface="Arial" pitchFamily="34" charset="0"/>
              </a:rPr>
              <a:t>tablespaces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– gestion des utilisateurs et de leurs objets (s’il ne les gère pas eux-mêmes)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– optimisation des performances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– sauvegardes, restaurations et archivages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728BF3-7E2D-457D-9E66-5270EAF93B06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010400" cy="7200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400" dirty="0" smtClean="0">
                <a:solidFill>
                  <a:srgbClr val="0066FF"/>
                </a:solidFill>
              </a:rPr>
              <a:t>Création de vues</a:t>
            </a:r>
            <a:r>
              <a:rPr lang="fr-FR" dirty="0" smtClean="0"/>
              <a:t> 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776"/>
            <a:ext cx="8353425" cy="511184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fr-FR" sz="2900" b="1" dirty="0" smtClean="0"/>
              <a:t>CREATE </a:t>
            </a:r>
            <a:r>
              <a:rPr lang="fr-FR" sz="2900" dirty="0" smtClean="0"/>
              <a:t>[OR REPLACE] [[NO]FORCE] </a:t>
            </a:r>
            <a:r>
              <a:rPr lang="fr-FR" sz="2900" b="1" dirty="0" smtClean="0"/>
              <a:t>VIEW </a:t>
            </a:r>
            <a:r>
              <a:rPr lang="fr-FR" sz="2900" dirty="0" smtClean="0"/>
              <a:t>[</a:t>
            </a:r>
            <a:r>
              <a:rPr lang="fr-FR" sz="2900" i="1" dirty="0" smtClean="0"/>
              <a:t>schéma</a:t>
            </a:r>
            <a:r>
              <a:rPr lang="fr-FR" sz="2900" dirty="0" smtClean="0"/>
              <a:t>.]</a:t>
            </a:r>
            <a:r>
              <a:rPr lang="fr-FR" sz="2900" i="1" dirty="0" err="1" smtClean="0"/>
              <a:t>nomVue</a:t>
            </a:r>
            <a:endParaRPr lang="fr-FR" sz="2900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fr-FR" sz="2900" b="1" dirty="0" smtClean="0"/>
              <a:t>AS</a:t>
            </a:r>
            <a:r>
              <a:rPr lang="fr-FR" sz="2900" dirty="0" smtClean="0"/>
              <a:t> </a:t>
            </a:r>
            <a:r>
              <a:rPr lang="fr-FR" sz="2900" i="1" dirty="0" smtClean="0"/>
              <a:t>SELECT </a:t>
            </a:r>
            <a:r>
              <a:rPr lang="fr-FR" sz="2900" dirty="0" smtClean="0"/>
              <a:t>[WITH { READ ONLY |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900" dirty="0" smtClean="0"/>
              <a:t>CHECK OPTION [CONSTRAINT </a:t>
            </a:r>
            <a:r>
              <a:rPr lang="fr-FR" sz="2900" i="1" dirty="0" err="1" smtClean="0"/>
              <a:t>nomContrainte</a:t>
            </a:r>
            <a:r>
              <a:rPr lang="fr-FR" sz="2900" dirty="0" smtClean="0"/>
              <a:t>] } ];</a:t>
            </a:r>
          </a:p>
          <a:p>
            <a:pPr eaLnBrk="1" hangingPunct="1">
              <a:buFont typeface="Wingdings" pitchFamily="2" charset="2"/>
              <a:buNone/>
            </a:pPr>
            <a:endParaRPr lang="fr-FR" sz="2200" dirty="0" smtClean="0"/>
          </a:p>
          <a:p>
            <a:pPr eaLnBrk="1" hangingPunct="1"/>
            <a:endParaRPr lang="fr-FR" sz="2600" dirty="0" smtClean="0"/>
          </a:p>
          <a:p>
            <a:r>
              <a:rPr lang="fr-FR" sz="26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FORCE</a:t>
            </a:r>
            <a:r>
              <a:rPr lang="fr-FR" sz="2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600" dirty="0" smtClean="0">
                <a:latin typeface="Arial" pitchFamily="34" charset="0"/>
                <a:cs typeface="Arial" pitchFamily="34" charset="0"/>
              </a:rPr>
              <a:t>crée la vue sans vérifier si les tables, vues qui l’alimentent existent, ou si les privilèges adéquats </a:t>
            </a:r>
            <a:r>
              <a:rPr lang="fr-FR" sz="2300" dirty="0" smtClean="0">
                <a:latin typeface="Arial" pitchFamily="34" charset="0"/>
                <a:cs typeface="Arial" pitchFamily="34" charset="0"/>
              </a:rPr>
              <a:t>(SELECT, INSERT, UPDATE, ou DELETE)</a:t>
            </a:r>
            <a:r>
              <a:rPr lang="fr-FR" sz="2600" dirty="0" smtClean="0">
                <a:latin typeface="Arial" pitchFamily="34" charset="0"/>
                <a:cs typeface="Arial" pitchFamily="34" charset="0"/>
              </a:rPr>
              <a:t> sur ces objets sont acquis par l’utilisateur qui crée la vue.</a:t>
            </a:r>
          </a:p>
          <a:p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600" i="1" dirty="0" smtClean="0">
                <a:solidFill>
                  <a:srgbClr val="1939D7"/>
                </a:solidFill>
              </a:rPr>
              <a:t>SELECT</a:t>
            </a:r>
            <a:r>
              <a:rPr lang="fr-FR" sz="2900" i="1" dirty="0" smtClean="0"/>
              <a:t> </a:t>
            </a:r>
            <a:r>
              <a:rPr lang="fr-FR" sz="2900" dirty="0" smtClean="0"/>
              <a:t>: requête de définition pouvant contenir plusieurs expressions dans la clause </a:t>
            </a:r>
            <a:r>
              <a:rPr lang="fr-FR" sz="2600" dirty="0" smtClean="0"/>
              <a:t>SELECT.</a:t>
            </a:r>
          </a:p>
          <a:p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600" dirty="0" smtClean="0">
                <a:latin typeface="Arial" pitchFamily="34" charset="0"/>
                <a:cs typeface="Arial" pitchFamily="34" charset="0"/>
              </a:rPr>
              <a:t>L’option </a:t>
            </a:r>
            <a:r>
              <a:rPr lang="fr-FR" sz="23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WITH READ ONLY </a:t>
            </a:r>
            <a:r>
              <a:rPr lang="fr-FR" sz="2600" dirty="0" smtClean="0">
                <a:latin typeface="Arial" pitchFamily="34" charset="0"/>
                <a:cs typeface="Arial" pitchFamily="34" charset="0"/>
              </a:rPr>
              <a:t>déclare la vue non modifiable par</a:t>
            </a:r>
            <a:r>
              <a:rPr lang="fr-FR" sz="2300" dirty="0" smtClean="0">
                <a:latin typeface="Arial" pitchFamily="34" charset="0"/>
                <a:cs typeface="Arial" pitchFamily="34" charset="0"/>
              </a:rPr>
              <a:t> INSERT, UPDATE, ou DELETE</a:t>
            </a:r>
            <a:r>
              <a:rPr lang="fr-FR" sz="2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/>
            <a:endParaRPr lang="fr-FR" sz="22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sz="2400" dirty="0" smtClean="0">
                <a:latin typeface="Arial" pitchFamily="34" charset="0"/>
                <a:cs typeface="Arial" pitchFamily="34" charset="0"/>
              </a:rPr>
              <a:t>La directive </a:t>
            </a:r>
            <a:r>
              <a:rPr lang="fr-FR" sz="20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WITH CHECK OPTION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empêche un ajout ou une modification non conformes à la définition de la vue.</a:t>
            </a:r>
          </a:p>
          <a:p>
            <a:pPr eaLnBrk="1" hangingPunct="1"/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fr-F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F79AA0-1C88-415D-886F-5C1D7A719098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400" dirty="0" smtClean="0"/>
              <a:t>Exemple de vue avec</a:t>
            </a:r>
            <a:br>
              <a:rPr lang="fr-FR" sz="3400" dirty="0" smtClean="0"/>
            </a:br>
            <a:r>
              <a:rPr lang="fr-FR" sz="3400" dirty="0" smtClean="0">
                <a:solidFill>
                  <a:srgbClr val="0066FF"/>
                </a:solidFill>
              </a:rPr>
              <a:t> </a:t>
            </a:r>
            <a:r>
              <a:rPr lang="fr-FR" sz="2300" i="1" dirty="0" smtClean="0">
                <a:solidFill>
                  <a:srgbClr val="0066FF"/>
                </a:solidFill>
              </a:rPr>
              <a:t>WITH CHECK OPTION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066087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31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dirty="0" smtClean="0"/>
              <a:t>CREATE OR REPLACE VIEW </a:t>
            </a:r>
            <a:r>
              <a:rPr lang="fr-FR" sz="2400" dirty="0" err="1" smtClean="0"/>
              <a:t>PilotesAF</a:t>
            </a:r>
            <a:r>
              <a:rPr lang="fr-FR" sz="2400" dirty="0" smtClean="0"/>
              <a:t> AS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dirty="0" smtClean="0"/>
              <a:t>SELECT *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dirty="0" smtClean="0"/>
              <a:t>FROM pilote 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dirty="0" smtClean="0"/>
              <a:t>WHERE </a:t>
            </a:r>
            <a:r>
              <a:rPr lang="fr-FR" sz="2400" dirty="0" err="1" smtClean="0"/>
              <a:t>P.comp</a:t>
            </a:r>
            <a:r>
              <a:rPr lang="fr-FR" sz="2400" dirty="0" smtClean="0"/>
              <a:t> = ‘AF’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dirty="0" smtClean="0">
                <a:solidFill>
                  <a:srgbClr val="1939D7"/>
                </a:solidFill>
              </a:rPr>
              <a:t>WITH CHECK OPTION</a:t>
            </a:r>
            <a:r>
              <a:rPr lang="fr-FR" sz="24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dirty="0" smtClean="0">
                <a:solidFill>
                  <a:srgbClr val="0070C0"/>
                </a:solidFill>
              </a:rPr>
              <a:t>Insertion correcte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dirty="0" smtClean="0"/>
              <a:t>INSERT INTO </a:t>
            </a:r>
            <a:r>
              <a:rPr lang="fr-FR" sz="2400" dirty="0" err="1" smtClean="0"/>
              <a:t>PilotesAF</a:t>
            </a:r>
            <a:r>
              <a:rPr lang="fr-FR" sz="2400" dirty="0" smtClean="0"/>
              <a:t> VALUES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dirty="0" smtClean="0"/>
              <a:t>('PL-11','Teste', 'Nice', 7000,</a:t>
            </a:r>
            <a:r>
              <a:rPr lang="fr-FR" sz="2400" b="1" dirty="0" smtClean="0"/>
              <a:t>'AF'</a:t>
            </a:r>
            <a:r>
              <a:rPr lang="fr-FR" sz="24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8DDF0E-B6FA-4540-8008-55BFA4225E6D}" type="slidenum">
              <a:rPr lang="fr-FR" smtClean="0"/>
              <a:pPr/>
              <a:t>32</a:t>
            </a:fld>
            <a:endParaRPr lang="fr-FR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400" smtClean="0">
                <a:solidFill>
                  <a:srgbClr val="0066FF"/>
                </a:solidFill>
              </a:rPr>
              <a:t>Exemple</a:t>
            </a:r>
            <a:r>
              <a:rPr lang="fr-FR" smtClean="0"/>
              <a:t> </a:t>
            </a:r>
            <a:r>
              <a:rPr lang="fr-FR" sz="3000" smtClean="0">
                <a:solidFill>
                  <a:srgbClr val="0066FF"/>
                </a:solidFill>
              </a:rPr>
              <a:t>suite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88840"/>
            <a:ext cx="8640960" cy="43189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>
                <a:solidFill>
                  <a:srgbClr val="0070C0"/>
                </a:solidFill>
              </a:rPr>
              <a:t>Insertion incorrecte </a:t>
            </a:r>
            <a:r>
              <a:rPr lang="fr-FR" sz="2000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 smtClean="0"/>
              <a:t>INSERT INTO </a:t>
            </a:r>
            <a:r>
              <a:rPr lang="fr-FR" sz="2000" dirty="0" err="1" smtClean="0"/>
              <a:t>PilotesAF</a:t>
            </a:r>
            <a:r>
              <a:rPr lang="fr-FR" sz="2000" dirty="0" smtClean="0"/>
              <a:t> VALUES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 smtClean="0"/>
              <a:t>('PL-10','Juppé', 'Bordeaux', 6000, </a:t>
            </a:r>
            <a:r>
              <a:rPr lang="fr-FR" sz="2000" b="1" dirty="0" smtClean="0"/>
              <a:t>‘BA'</a:t>
            </a:r>
            <a:r>
              <a:rPr lang="fr-FR" sz="20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dirty="0" smtClean="0"/>
              <a:t>Message ORA-01402</a:t>
            </a:r>
            <a:r>
              <a:rPr lang="fr-FR" sz="2000" dirty="0" smtClean="0"/>
              <a:t>: vue WITH CHECK OPTION 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 smtClean="0"/>
              <a:t>violation de clause WHERE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0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>
                <a:solidFill>
                  <a:srgbClr val="0070C0"/>
                </a:solidFill>
              </a:rPr>
              <a:t>Modification incorrecte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 smtClean="0"/>
              <a:t>UPDATE </a:t>
            </a:r>
            <a:r>
              <a:rPr lang="fr-FR" sz="2000" dirty="0" err="1" smtClean="0"/>
              <a:t>PilotesAF</a:t>
            </a:r>
            <a:r>
              <a:rPr lang="fr-FR" sz="2000" dirty="0" smtClean="0"/>
              <a:t> SET </a:t>
            </a:r>
            <a:r>
              <a:rPr lang="fr-FR" sz="2000" dirty="0" err="1" smtClean="0"/>
              <a:t>compa</a:t>
            </a:r>
            <a:r>
              <a:rPr lang="fr-FR" sz="2000" dirty="0" smtClean="0"/>
              <a:t>=</a:t>
            </a:r>
            <a:r>
              <a:rPr lang="fr-FR" sz="2000" b="1" dirty="0" smtClean="0"/>
              <a:t>‘LT'</a:t>
            </a:r>
          </a:p>
          <a:p>
            <a:pPr>
              <a:lnSpc>
                <a:spcPct val="90000"/>
              </a:lnSpc>
              <a:buNone/>
            </a:pPr>
            <a:r>
              <a:rPr lang="fr-FR" sz="2000" b="1" dirty="0" smtClean="0"/>
              <a:t>Message ORA-01402</a:t>
            </a:r>
            <a:r>
              <a:rPr lang="fr-FR" sz="2000" dirty="0" smtClean="0"/>
              <a:t>: vue WITH CHECK OPTION 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 smtClean="0"/>
              <a:t>violation de clause 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CAFF79-8801-44B7-8EBA-8065AD494E5D}" type="slidenum">
              <a:rPr lang="fr-FR" smtClean="0"/>
              <a:pPr/>
              <a:t>33</a:t>
            </a:fld>
            <a:endParaRPr lang="fr-FR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400" smtClean="0">
                <a:solidFill>
                  <a:srgbClr val="0066FF"/>
                </a:solidFill>
              </a:rPr>
              <a:t>Classification des vues</a:t>
            </a:r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116013" y="2147888"/>
            <a:ext cx="7559675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Requête de définition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      </a:t>
            </a:r>
            <a:r>
              <a:rPr lang="fr-FR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Vue simple</a:t>
            </a:r>
            <a:r>
              <a:rPr lang="fr-F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           </a:t>
            </a:r>
            <a:r>
              <a:rPr lang="fr-FR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Vue complexe</a:t>
            </a:r>
            <a:r>
              <a:rPr lang="fr-F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lvl="1">
              <a:lnSpc>
                <a:spcPct val="150000"/>
              </a:lnSpc>
            </a:pPr>
            <a:endParaRPr lang="fr-F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Nombre de table		1		1 ou plusieurs	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Fonction			Non		Oui	</a:t>
            </a:r>
          </a:p>
          <a:p>
            <a:pPr lvl="1">
              <a:lnSpc>
                <a:spcPct val="150000"/>
              </a:lnSpc>
            </a:pPr>
            <a:r>
              <a:rPr lang="fr-FR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Partionnement</a:t>
            </a:r>
            <a:r>
              <a:rPr lang="fr-F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(group by)</a:t>
            </a:r>
            <a:r>
              <a:rPr lang="fr-F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Non</a:t>
            </a:r>
            <a:r>
              <a:rPr lang="fr-F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Oui	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Mises à jour 		</a:t>
            </a:r>
            <a:r>
              <a:rPr lang="fr-F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Oui</a:t>
            </a:r>
            <a:r>
              <a:rPr lang="fr-F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Pas toujours</a:t>
            </a:r>
            <a:r>
              <a:rPr lang="fr-FR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9877" name="Line 7"/>
          <p:cNvSpPr>
            <a:spLocks noChangeShapeType="1"/>
          </p:cNvSpPr>
          <p:nvPr/>
        </p:nvSpPr>
        <p:spPr bwMode="auto">
          <a:xfrm>
            <a:off x="1258888" y="2636838"/>
            <a:ext cx="7058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C406DB-7190-4689-94C2-99BF312582B9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400" smtClean="0">
                <a:solidFill>
                  <a:srgbClr val="0066FF"/>
                </a:solidFill>
              </a:rPr>
              <a:t>Vues complexes</a:t>
            </a:r>
            <a:br>
              <a:rPr lang="fr-FR" sz="3400" smtClean="0">
                <a:solidFill>
                  <a:srgbClr val="0066FF"/>
                </a:solidFill>
              </a:rPr>
            </a:br>
            <a:endParaRPr lang="fr-FR" sz="3400" smtClean="0">
              <a:solidFill>
                <a:srgbClr val="0066FF"/>
              </a:solidFill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05000"/>
            <a:ext cx="8280598" cy="43322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Une </a:t>
            </a:r>
            <a:r>
              <a:rPr lang="fr-FR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vue complexe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est caractérisée par le fait de contenir, dans sa définition, </a:t>
            </a:r>
            <a:r>
              <a:rPr lang="fr-FR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plusieurs tables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et/ou une </a:t>
            </a:r>
            <a:r>
              <a:rPr lang="fr-FR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fonction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appliquée à des groupes, ou des </a:t>
            </a:r>
            <a:r>
              <a:rPr lang="fr-FR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expressions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La mise à jour de telles vues n’est pas toujours possible.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alibri" pitchFamily="34" charset="0"/>
              <a:buChar char="–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Si la requête de définition contient une sous-interrogation (jointure procédurale), elle ne doit pas être corrélée ou faire intervenir la table source.</a:t>
            </a:r>
          </a:p>
          <a:p>
            <a:pPr lvl="1">
              <a:buFont typeface="Calibri" pitchFamily="34" charset="0"/>
              <a:buChar char="–"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alibri" pitchFamily="34" charset="0"/>
              <a:buChar char="–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Il n’est pas possible d’utiliser les opérateurs ensemblistes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(UNION [ALL], INTERSECT ou MINUS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).</a:t>
            </a: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A6A719-65D7-4854-9FA9-23BD454BB806}" type="slidenum">
              <a:rPr lang="fr-FR" smtClean="0"/>
              <a:pPr/>
              <a:t>35</a:t>
            </a:fld>
            <a:endParaRPr lang="fr-FR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400" smtClean="0">
                <a:solidFill>
                  <a:srgbClr val="0066FF"/>
                </a:solidFill>
              </a:rPr>
              <a:t>Exemple de vue complexe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05000"/>
            <a:ext cx="7993063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fr-FR" sz="3400" dirty="0" smtClean="0"/>
          </a:p>
          <a:p>
            <a:pPr eaLnBrk="1" hangingPunct="1">
              <a:buFont typeface="Wingdings" pitchFamily="2" charset="2"/>
              <a:buNone/>
            </a:pPr>
            <a:r>
              <a:rPr lang="fr-FR" sz="2800" dirty="0" smtClean="0">
                <a:solidFill>
                  <a:srgbClr val="00B0F0"/>
                </a:solidFill>
              </a:rPr>
              <a:t>CREATE VIEW </a:t>
            </a:r>
            <a:r>
              <a:rPr lang="fr-FR" sz="2800" dirty="0" smtClean="0"/>
              <a:t>Pilote_A350 </a:t>
            </a:r>
            <a:r>
              <a:rPr lang="fr-FR" sz="2800" dirty="0" smtClean="0">
                <a:solidFill>
                  <a:srgbClr val="00B0F0"/>
                </a:solidFill>
              </a:rPr>
              <a:t>AS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fr-FR" sz="2800" dirty="0" smtClean="0">
                <a:solidFill>
                  <a:srgbClr val="00B0F0"/>
                </a:solidFill>
              </a:rPr>
              <a:t>SELECT</a:t>
            </a:r>
            <a:r>
              <a:rPr lang="fr-FR" sz="2800" dirty="0" smtClean="0"/>
              <a:t>  </a:t>
            </a:r>
            <a:r>
              <a:rPr lang="fr-FR" sz="2800" dirty="0" err="1" smtClean="0"/>
              <a:t>V.numpl</a:t>
            </a:r>
            <a:r>
              <a:rPr lang="fr-FR" sz="2800" dirty="0" smtClean="0"/>
              <a:t>, </a:t>
            </a:r>
            <a:r>
              <a:rPr lang="fr-FR" sz="2800" dirty="0" err="1" smtClean="0"/>
              <a:t>P.nompl</a:t>
            </a:r>
            <a:r>
              <a:rPr lang="fr-FR" sz="2800" dirty="0" smtClean="0"/>
              <a:t>, </a:t>
            </a:r>
            <a:r>
              <a:rPr lang="fr-FR" sz="2800" dirty="0" err="1" smtClean="0"/>
              <a:t>P.salaire</a:t>
            </a:r>
            <a:r>
              <a:rPr lang="fr-FR" sz="2800" dirty="0" smtClean="0"/>
              <a:t>, </a:t>
            </a:r>
            <a:r>
              <a:rPr lang="fr-FR" sz="2800" dirty="0" err="1" smtClean="0"/>
              <a:t>P.adresse</a:t>
            </a:r>
            <a:endParaRPr lang="fr-FR" sz="28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fr-FR" sz="2800" dirty="0" smtClean="0">
                <a:solidFill>
                  <a:srgbClr val="00B0F0"/>
                </a:solidFill>
              </a:rPr>
              <a:t>FROM </a:t>
            </a:r>
            <a:r>
              <a:rPr lang="fr-FR" sz="2800" dirty="0" smtClean="0"/>
              <a:t>      vol V, avion A, Pilote P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fr-FR" sz="2800" dirty="0" smtClean="0">
                <a:solidFill>
                  <a:srgbClr val="00B0F0"/>
                </a:solidFill>
              </a:rPr>
              <a:t>WHERE</a:t>
            </a:r>
            <a:r>
              <a:rPr lang="fr-FR" sz="2800" dirty="0" smtClean="0"/>
              <a:t> </a:t>
            </a:r>
            <a:r>
              <a:rPr lang="fr-FR" sz="2800" dirty="0" err="1" smtClean="0"/>
              <a:t>A.typav</a:t>
            </a:r>
            <a:r>
              <a:rPr lang="fr-FR" sz="2800" dirty="0" smtClean="0"/>
              <a:t> = ‘A350' </a:t>
            </a:r>
            <a:r>
              <a:rPr lang="fr-FR" sz="2800" dirty="0" smtClean="0">
                <a:solidFill>
                  <a:srgbClr val="00B0F0"/>
                </a:solidFill>
              </a:rPr>
              <a:t>AND</a:t>
            </a:r>
            <a:r>
              <a:rPr lang="fr-FR" sz="2800" dirty="0" smtClean="0"/>
              <a:t> </a:t>
            </a:r>
            <a:r>
              <a:rPr lang="fr-FR" sz="2800" dirty="0" err="1" smtClean="0"/>
              <a:t>V.numav</a:t>
            </a:r>
            <a:r>
              <a:rPr lang="fr-FR" sz="2800" dirty="0" smtClean="0"/>
              <a:t>=</a:t>
            </a:r>
            <a:r>
              <a:rPr lang="fr-FR" sz="2800" dirty="0" err="1" smtClean="0"/>
              <a:t>A.numav</a:t>
            </a:r>
            <a:endParaRPr lang="fr-FR" sz="28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fr-FR" sz="2800" dirty="0" smtClean="0"/>
              <a:t>		    </a:t>
            </a:r>
            <a:r>
              <a:rPr lang="fr-FR" sz="2800" dirty="0" smtClean="0">
                <a:solidFill>
                  <a:srgbClr val="00B0F0"/>
                </a:solidFill>
              </a:rPr>
              <a:t>AND</a:t>
            </a:r>
            <a:r>
              <a:rPr lang="fr-FR" sz="2800" dirty="0" smtClean="0"/>
              <a:t> </a:t>
            </a:r>
            <a:r>
              <a:rPr lang="fr-FR" sz="2800" dirty="0" err="1" smtClean="0"/>
              <a:t>V.numpl</a:t>
            </a:r>
            <a:r>
              <a:rPr lang="fr-FR" sz="2800" dirty="0" smtClean="0"/>
              <a:t>=</a:t>
            </a:r>
            <a:r>
              <a:rPr lang="fr-FR" sz="2800" dirty="0" err="1" smtClean="0"/>
              <a:t>P.numpl</a:t>
            </a:r>
            <a:r>
              <a:rPr lang="fr-FR" sz="2800" dirty="0" smtClean="0"/>
              <a:t>;</a:t>
            </a:r>
          </a:p>
          <a:p>
            <a:pPr eaLnBrk="1" hangingPunct="1"/>
            <a:endParaRPr lang="fr-FR" sz="2800" dirty="0" smtClean="0"/>
          </a:p>
          <a:p>
            <a:pPr algn="just" eaLnBrk="1" hangingPunct="1">
              <a:buFont typeface="Wingdings" pitchFamily="2" charset="2"/>
              <a:buNone/>
            </a:pP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CB68B-5DE0-47DB-84E4-AC20ACF6B228}" type="slidenum">
              <a:rPr lang="fr-FR" smtClean="0"/>
              <a:pPr/>
              <a:t>36</a:t>
            </a:fld>
            <a:endParaRPr lang="fr-FR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400" smtClean="0">
                <a:solidFill>
                  <a:srgbClr val="0066FF"/>
                </a:solidFill>
              </a:rPr>
              <a:t>Exemple d’utilisation d’une vue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Afficher le salaire des pilotes du A350</a:t>
            </a:r>
          </a:p>
          <a:p>
            <a:pPr eaLnBrk="1" hangingPunct="1"/>
            <a:endParaRPr lang="fr-FR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fr-FR" sz="2800" dirty="0" smtClean="0"/>
              <a:t>SELECT    P. nom, </a:t>
            </a:r>
            <a:r>
              <a:rPr lang="fr-FR" sz="2800" dirty="0" err="1" smtClean="0"/>
              <a:t>P.salaire</a:t>
            </a:r>
            <a:endParaRPr lang="fr-FR" sz="28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fr-FR" sz="2800" dirty="0" smtClean="0"/>
              <a:t>FROM   Pilote_A350  P;</a:t>
            </a:r>
          </a:p>
          <a:p>
            <a:pPr algn="just" eaLnBrk="1" hangingPunct="1">
              <a:buFont typeface="Wingdings" pitchFamily="2" charset="2"/>
              <a:buNone/>
            </a:pPr>
            <a:endParaRPr lang="fr-FR" sz="2800" dirty="0" smtClean="0"/>
          </a:p>
          <a:p>
            <a:pPr eaLnBrk="1" hangingPunct="1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7D20A9-1569-4EDC-BAB6-424C85C341F0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369175" cy="1527175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8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Mise à jour de la base au travers de vues</a:t>
            </a:r>
            <a:endParaRPr lang="fr-FR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459787" cy="4897437"/>
          </a:xfrm>
        </p:spPr>
        <p:txBody>
          <a:bodyPr>
            <a:normAutofit/>
          </a:bodyPr>
          <a:lstStyle/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on dira qu’une </a:t>
            </a:r>
            <a:r>
              <a:rPr lang="fr-FR" sz="2000" b="1" i="1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vue est modifiable</a:t>
            </a:r>
            <a:r>
              <a:rPr lang="fr-FR" sz="2000" b="1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updatable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view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) lorsqu’on peut exécuter des instructions INSERT, UPDATE ou DELETE au travers de cette vue. 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Pour mettre à jour une vue, il doit exister une </a:t>
            </a:r>
            <a:r>
              <a:rPr lang="fr-FR" sz="20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correspondance biunivoque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entre les lignes de la vue et celles de la table source afin que ces mises à jour soient automatiquement répercutées au niveau de la tables source. </a:t>
            </a:r>
          </a:p>
          <a:p>
            <a:pPr eaLnBrk="1" hangingPunct="1"/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4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Remarque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: </a:t>
            </a:r>
          </a:p>
          <a:p>
            <a:pPr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Si une vue n’est pas modifiable, il est possible de programmer un </a:t>
            </a:r>
            <a:r>
              <a:rPr lang="fr-FR" sz="20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déclencheur INSTEAD OF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qui permet de rendre toute vue modifiable. 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Mise à jour d’une </a:t>
            </a:r>
            <a:r>
              <a:rPr lang="fr-FR" sz="3600" dirty="0" smtClean="0">
                <a:solidFill>
                  <a:srgbClr val="0066FF"/>
                </a:solidFill>
              </a:rPr>
              <a:t>vue simple</a:t>
            </a:r>
            <a:r>
              <a:rPr lang="fr-FR" sz="3600" dirty="0" smtClean="0"/>
              <a:t> 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Pour qu’une </a:t>
            </a:r>
            <a:r>
              <a:rPr lang="fr-FR" sz="24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vue simple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soit </a:t>
            </a:r>
            <a:r>
              <a:rPr lang="fr-FR" sz="24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modifiable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, sa requête de définition doit respecter les critères suivants :</a:t>
            </a:r>
          </a:p>
          <a:p>
            <a:pPr>
              <a:lnSpc>
                <a:spcPct val="90000"/>
              </a:lnSpc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	- pas de directive DISTINCT </a:t>
            </a:r>
          </a:p>
          <a:p>
            <a:pPr>
              <a:lnSpc>
                <a:spcPct val="90000"/>
              </a:lnSpc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	- pas de fonction (AVG, COUNT, etc.)</a:t>
            </a:r>
          </a:p>
          <a:p>
            <a:pPr>
              <a:lnSpc>
                <a:spcPct val="90000"/>
              </a:lnSpc>
              <a:buNone/>
            </a:pPr>
            <a:endParaRPr lang="fr-FR" sz="1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	- pas de GROUP BY, ORDER BY, HAVING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5E3F21-644A-4E08-ADBF-8DCB32A64D42}" type="slidenum">
              <a:rPr lang="fr-FR" smtClean="0"/>
              <a:pPr/>
              <a:t>39</a:t>
            </a:fld>
            <a:endParaRPr lang="fr-FR" smtClean="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"/>
            <a:ext cx="7010400" cy="98072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200" dirty="0" smtClean="0">
                <a:solidFill>
                  <a:srgbClr val="0066FF"/>
                </a:solidFill>
              </a:rPr>
              <a:t>Mise à jour des vues multi-tables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1" y="1340768"/>
            <a:ext cx="8712967" cy="5183857"/>
          </a:xfrm>
        </p:spPr>
        <p:txBody>
          <a:bodyPr>
            <a:noAutofit/>
          </a:bodyPr>
          <a:lstStyle/>
          <a:p>
            <a:pPr eaLnBrk="1" hangingPunct="1"/>
            <a:r>
              <a:rPr lang="fr-FR" sz="2000" dirty="0" smtClean="0">
                <a:latin typeface="Arial" pitchFamily="34" charset="0"/>
                <a:cs typeface="Arial" pitchFamily="34" charset="0"/>
              </a:rPr>
              <a:t>Pour qu’une </a:t>
            </a:r>
            <a:r>
              <a:rPr lang="fr-FR" sz="20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vue multi-table soit modifiable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, sa requête de définition doit respecter les critères suivants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eaLnBrk="1" hangingPunct="1">
              <a:buFontTx/>
              <a:buChar char="-"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La mise à jour (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INSERT, UPDATE, DELETE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) n’affecte qu’une seule table.</a:t>
            </a:r>
          </a:p>
          <a:p>
            <a:pPr lvl="1" eaLnBrk="1" hangingPunct="1">
              <a:buFontTx/>
              <a:buChar char="-"/>
            </a:pPr>
            <a:endParaRPr lang="fr-FR" sz="7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FontTx/>
              <a:buChar char="-"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Si la clause 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WITH CHECK OPTION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est utilisée, aucune insertion n’est possible</a:t>
            </a:r>
          </a:p>
          <a:p>
            <a:pPr lvl="1" eaLnBrk="1" hangingPunct="1">
              <a:buFontTx/>
              <a:buChar char="-"/>
            </a:pPr>
            <a:endParaRPr lang="fr-FR" sz="6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None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	  - Seuls des </a:t>
            </a:r>
            <a:r>
              <a:rPr lang="fr-FR" sz="1800" dirty="0" err="1" smtClean="0">
                <a:latin typeface="Arial" pitchFamily="34" charset="0"/>
                <a:cs typeface="Arial" pitchFamily="34" charset="0"/>
              </a:rPr>
              <a:t>tuples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8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de la table protégée*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peuvent être insérés.  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Et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il faut </a:t>
            </a:r>
          </a:p>
          <a:p>
            <a:pPr marL="342900" lvl="1" indent="-342900">
              <a:buNone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          absolument nommer les attributs.</a:t>
            </a:r>
          </a:p>
          <a:p>
            <a:pPr marL="342900" lvl="1" indent="-342900">
              <a:buNone/>
            </a:pPr>
            <a:endParaRPr lang="fr-FR" sz="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	   - Seules les colonnes de la </a:t>
            </a:r>
            <a:r>
              <a:rPr lang="fr-FR" sz="18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table protégée*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peuvent être modifiées.</a:t>
            </a:r>
          </a:p>
          <a:p>
            <a:pPr eaLnBrk="1" hangingPunct="1">
              <a:buFont typeface="Wingdings" pitchFamily="2" charset="2"/>
              <a:buNone/>
            </a:pPr>
            <a:endParaRPr lang="fr-FR" sz="9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	   - Seuls les enregistrements de la </a:t>
            </a:r>
            <a:r>
              <a:rPr lang="fr-FR" sz="18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table protégée*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peuvent être  supprimés.</a:t>
            </a:r>
          </a:p>
          <a:p>
            <a:pPr eaLnBrk="1" hangingPunct="1">
              <a:buFont typeface="Wingdings" pitchFamily="2" charset="2"/>
              <a:buNone/>
            </a:pPr>
            <a:endParaRPr lang="fr-FR" sz="11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fr-FR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Une table est dite protégée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par sa clé (</a:t>
            </a:r>
            <a:r>
              <a:rPr lang="fr-FR" sz="1800" i="1" dirty="0" err="1" smtClean="0">
                <a:latin typeface="Arial" pitchFamily="34" charset="0"/>
                <a:cs typeface="Arial" pitchFamily="34" charset="0"/>
              </a:rPr>
              <a:t>key</a:t>
            </a:r>
            <a:r>
              <a:rPr lang="fr-FR" sz="1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800" i="1" dirty="0" err="1" smtClean="0">
                <a:latin typeface="Arial" pitchFamily="34" charset="0"/>
                <a:cs typeface="Arial" pitchFamily="34" charset="0"/>
              </a:rPr>
              <a:t>preserved</a:t>
            </a:r>
            <a:r>
              <a:rPr lang="fr-FR" sz="1800" i="1" dirty="0" smtClean="0">
                <a:latin typeface="Arial" pitchFamily="34" charset="0"/>
                <a:cs typeface="Arial" pitchFamily="34" charset="0"/>
              </a:rPr>
              <a:t>) si  et seulement si</a:t>
            </a:r>
          </a:p>
          <a:p>
            <a:pPr>
              <a:buNone/>
            </a:pPr>
            <a:r>
              <a:rPr lang="fr-FR" sz="1800" i="1" dirty="0" smtClean="0">
                <a:latin typeface="Arial" pitchFamily="34" charset="0"/>
                <a:cs typeface="Arial" pitchFamily="34" charset="0"/>
              </a:rPr>
              <a:t>	- sa clé primaire est  préservée dans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la clause de jointure et se retrouve en tant que colonne de la vue multi-table (elle peut jouer le rôle de clé primaire de la vue).</a:t>
            </a: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1800" i="1" dirty="0" smtClean="0">
                <a:latin typeface="Arial" pitchFamily="34" charset="0"/>
                <a:cs typeface="Arial" pitchFamily="34" charset="0"/>
              </a:rPr>
              <a:t>	- ET  un </a:t>
            </a:r>
            <a:r>
              <a:rPr lang="fr-FR" sz="1800" i="1" dirty="0" err="1" smtClean="0">
                <a:latin typeface="Arial" pitchFamily="34" charset="0"/>
                <a:cs typeface="Arial" pitchFamily="34" charset="0"/>
              </a:rPr>
              <a:t>tuple</a:t>
            </a:r>
            <a:r>
              <a:rPr lang="fr-FR" sz="1800" i="1" dirty="0" smtClean="0">
                <a:latin typeface="Arial" pitchFamily="34" charset="0"/>
                <a:cs typeface="Arial" pitchFamily="34" charset="0"/>
              </a:rPr>
              <a:t> donné de cette table </a:t>
            </a:r>
            <a:r>
              <a:rPr lang="fr-FR" sz="1800" i="1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apparaîtra au plus une fois </a:t>
            </a:r>
            <a:r>
              <a:rPr lang="fr-FR" sz="1800" i="1" dirty="0" smtClean="0">
                <a:latin typeface="Arial" pitchFamily="34" charset="0"/>
                <a:cs typeface="Arial" pitchFamily="34" charset="0"/>
              </a:rPr>
              <a:t>dans la vue.</a:t>
            </a:r>
          </a:p>
          <a:p>
            <a:pPr eaLnBrk="1" hangingPunct="1">
              <a:buFont typeface="Wingdings" pitchFamily="2" charset="2"/>
              <a:buNone/>
            </a:pPr>
            <a:endParaRPr lang="fr-FR" sz="1800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9903AD-BCDD-46E5-A763-1BEBC6A0DDF1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0"/>
            <a:ext cx="7010400" cy="1125538"/>
          </a:xfrm>
        </p:spPr>
        <p:txBody>
          <a:bodyPr/>
          <a:lstStyle/>
          <a:p>
            <a:pPr eaLnBrk="1" hangingPunct="1"/>
            <a:r>
              <a:rPr lang="fr-FR" sz="3400" smtClean="0">
                <a:solidFill>
                  <a:srgbClr val="0066FF"/>
                </a:solidFill>
              </a:rPr>
              <a:t>Création d’un compte utilisateur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445125"/>
          </a:xfrm>
        </p:spPr>
        <p:txBody>
          <a:bodyPr/>
          <a:lstStyle/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fr-FR" sz="1800" b="1" dirty="0" smtClean="0"/>
              <a:t>CREATE USER </a:t>
            </a:r>
            <a:r>
              <a:rPr lang="fr-FR" sz="1800" i="1" dirty="0" smtClean="0"/>
              <a:t>utilisateur </a:t>
            </a:r>
            <a:r>
              <a:rPr lang="fr-FR" sz="1800" dirty="0" smtClean="0"/>
              <a:t>IDENTIFIED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fr-FR" sz="1800" dirty="0" smtClean="0"/>
              <a:t>{ BY </a:t>
            </a:r>
            <a:r>
              <a:rPr lang="fr-FR" sz="1800" i="1" dirty="0" err="1" smtClean="0"/>
              <a:t>motdePasse</a:t>
            </a:r>
            <a:r>
              <a:rPr lang="fr-FR" sz="1800" i="1" dirty="0" smtClean="0"/>
              <a:t> </a:t>
            </a:r>
            <a:r>
              <a:rPr lang="fr-FR" sz="1800" dirty="0" smtClean="0"/>
              <a:t>| EXTERNALLY | GLOBALLY AS </a:t>
            </a:r>
            <a:r>
              <a:rPr lang="fr-FR" sz="1800" i="1" dirty="0" smtClean="0"/>
              <a:t>'</a:t>
            </a:r>
            <a:r>
              <a:rPr lang="fr-FR" sz="1800" i="1" dirty="0" err="1" smtClean="0"/>
              <a:t>nomExterne</a:t>
            </a:r>
            <a:r>
              <a:rPr lang="fr-FR" sz="1800" i="1" dirty="0" smtClean="0"/>
              <a:t>' </a:t>
            </a:r>
            <a:r>
              <a:rPr lang="fr-FR" sz="1800" dirty="0" smtClean="0"/>
              <a:t>}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endParaRPr lang="fr-FR" sz="1800" dirty="0" smtClean="0"/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fr-FR" sz="1800" dirty="0" smtClean="0"/>
              <a:t>[ DEFAULT TABLESPACE </a:t>
            </a:r>
            <a:r>
              <a:rPr lang="fr-FR" sz="1800" i="1" dirty="0" err="1" smtClean="0"/>
              <a:t>nomTablespace</a:t>
            </a:r>
            <a:endParaRPr lang="fr-FR" sz="1800" i="1" dirty="0" smtClean="0"/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fr-FR" sz="1800" dirty="0" smtClean="0"/>
              <a:t>[QUOTA { </a:t>
            </a:r>
            <a:r>
              <a:rPr lang="fr-FR" sz="1800" i="1" dirty="0" smtClean="0"/>
              <a:t>entier </a:t>
            </a:r>
            <a:r>
              <a:rPr lang="fr-FR" sz="1800" dirty="0" smtClean="0"/>
              <a:t>[ K | M ] | UNLIMITED } ON </a:t>
            </a:r>
            <a:r>
              <a:rPr lang="fr-FR" sz="1800" i="1" dirty="0" err="1" smtClean="0"/>
              <a:t>nomTablespace</a:t>
            </a:r>
            <a:r>
              <a:rPr lang="fr-FR" sz="1800" i="1" dirty="0" smtClean="0"/>
              <a:t> </a:t>
            </a:r>
            <a:r>
              <a:rPr lang="fr-FR" sz="1800" dirty="0" smtClean="0"/>
              <a:t>] ]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fr-FR" sz="1800" dirty="0" smtClean="0"/>
              <a:t>[TEMPORARY TABLESPACE </a:t>
            </a:r>
            <a:r>
              <a:rPr lang="fr-FR" sz="1800" i="1" dirty="0" err="1" smtClean="0"/>
              <a:t>nomTablespace</a:t>
            </a:r>
            <a:endParaRPr lang="fr-FR" sz="1800" i="1" dirty="0" smtClean="0"/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fr-FR" sz="1800" dirty="0" smtClean="0"/>
              <a:t>[QUOTA { </a:t>
            </a:r>
            <a:r>
              <a:rPr lang="fr-FR" sz="1800" i="1" dirty="0" smtClean="0"/>
              <a:t>entier </a:t>
            </a:r>
            <a:r>
              <a:rPr lang="fr-FR" sz="1800" dirty="0" smtClean="0"/>
              <a:t>[ K | M ] | UNLIMITED } ON </a:t>
            </a:r>
            <a:r>
              <a:rPr lang="fr-FR" sz="1800" i="1" dirty="0" err="1" smtClean="0"/>
              <a:t>nomTablespace</a:t>
            </a:r>
            <a:r>
              <a:rPr lang="fr-FR" sz="1800" i="1" dirty="0" smtClean="0"/>
              <a:t> </a:t>
            </a:r>
            <a:r>
              <a:rPr lang="fr-FR" sz="1800" dirty="0" smtClean="0"/>
              <a:t>].]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fr-FR" sz="1800" dirty="0" smtClean="0"/>
              <a:t>[PROFILE </a:t>
            </a:r>
            <a:r>
              <a:rPr lang="fr-FR" sz="1800" i="1" dirty="0" err="1" smtClean="0"/>
              <a:t>nomProfil</a:t>
            </a:r>
            <a:r>
              <a:rPr lang="fr-FR" sz="1800" i="1" dirty="0" smtClean="0"/>
              <a:t> </a:t>
            </a:r>
            <a:r>
              <a:rPr lang="fr-FR" sz="1800" dirty="0" smtClean="0"/>
              <a:t>] [PASSWORD EXPIRE ] [ ACCOUNT { LOCK |UNLOCK } ] ;</a:t>
            </a:r>
          </a:p>
          <a:p>
            <a:pPr eaLnBrk="1" hangingPunct="1">
              <a:lnSpc>
                <a:spcPct val="80000"/>
              </a:lnSpc>
            </a:pPr>
            <a:endParaRPr lang="fr-FR" sz="1800" dirty="0" smtClean="0"/>
          </a:p>
          <a:p>
            <a:pPr>
              <a:lnSpc>
                <a:spcPct val="80000"/>
              </a:lnSpc>
              <a:buNone/>
            </a:pPr>
            <a:r>
              <a:rPr lang="fr-FR" sz="1800" dirty="0" smtClean="0"/>
              <a:t>- IDENTIFIED BY EXTERNALLY permet de se servir de l’authentification du système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800" dirty="0" smtClean="0"/>
              <a:t>     d’exploitation pour s’identifier à Oracle.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800" dirty="0" smtClean="0"/>
              <a:t>- IDENTIFIED BY GLOBALLY permet de se servir de l’authentification d’un système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800" dirty="0" smtClean="0"/>
              <a:t>   d’annuaire.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800" dirty="0" smtClean="0"/>
              <a:t>- PROFILE </a:t>
            </a:r>
            <a:r>
              <a:rPr lang="fr-FR" sz="1800" i="1" dirty="0" err="1" smtClean="0"/>
              <a:t>nomProfil</a:t>
            </a:r>
            <a:r>
              <a:rPr lang="fr-FR" sz="1800" i="1" dirty="0" smtClean="0"/>
              <a:t> </a:t>
            </a:r>
            <a:r>
              <a:rPr lang="fr-FR" sz="1800" dirty="0" smtClean="0"/>
              <a:t>affecte un profil (caractéristiques système relatives au CPU et aux connexions) à l’utilisateur.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800" dirty="0" smtClean="0"/>
              <a:t>- PASSWORD EXPIRE pour obliger l’utilisateur à changer son mot de passe à la première connexion. </a:t>
            </a:r>
          </a:p>
          <a:p>
            <a:pPr eaLnBrk="1" hangingPunct="1">
              <a:buFontTx/>
              <a:buNone/>
            </a:pPr>
            <a:r>
              <a:rPr lang="fr-FR" sz="1800" dirty="0" smtClean="0"/>
              <a:t>- Par défaut, les utilisateurs, une fois créés n’ont aucun droit avant qu’on leur attribue des « Privilèges 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1939D7"/>
                </a:solidFill>
              </a:rPr>
              <a:t>Exemple de vue multi-table</a:t>
            </a:r>
            <a:endParaRPr lang="fr-FR" sz="3600" dirty="0">
              <a:solidFill>
                <a:srgbClr val="1939D7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6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CREATE VIEW </a:t>
            </a:r>
            <a:r>
              <a:rPr lang="en-GB" sz="2600" i="1" dirty="0" err="1" smtClean="0">
                <a:latin typeface="Arial" pitchFamily="34" charset="0"/>
                <a:cs typeface="Arial" pitchFamily="34" charset="0"/>
              </a:rPr>
              <a:t>VueCamping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6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AS</a:t>
            </a:r>
            <a:endParaRPr lang="fr-FR" sz="2600" dirty="0" smtClean="0">
              <a:solidFill>
                <a:srgbClr val="1939D7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6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600" dirty="0" err="1" smtClean="0">
                <a:latin typeface="Arial" pitchFamily="34" charset="0"/>
                <a:cs typeface="Arial" pitchFamily="34" charset="0"/>
              </a:rPr>
              <a:t>nomEmploye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600" dirty="0" err="1" smtClean="0">
                <a:latin typeface="Arial" pitchFamily="34" charset="0"/>
                <a:cs typeface="Arial" pitchFamily="34" charset="0"/>
              </a:rPr>
              <a:t>prenomEmploye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600" dirty="0" err="1" smtClean="0">
                <a:latin typeface="Arial" pitchFamily="34" charset="0"/>
                <a:cs typeface="Arial" pitchFamily="34" charset="0"/>
              </a:rPr>
              <a:t>salaireEmploye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600" dirty="0" err="1" smtClean="0">
                <a:latin typeface="Arial" pitchFamily="34" charset="0"/>
                <a:cs typeface="Arial" pitchFamily="34" charset="0"/>
              </a:rPr>
              <a:t>c.idCamping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en-GB" sz="2600" dirty="0" err="1" smtClean="0">
                <a:latin typeface="Arial" pitchFamily="34" charset="0"/>
                <a:cs typeface="Arial" pitchFamily="34" charset="0"/>
              </a:rPr>
              <a:t>nomCamping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600" dirty="0" err="1" smtClean="0">
                <a:latin typeface="Arial" pitchFamily="34" charset="0"/>
                <a:cs typeface="Arial" pitchFamily="34" charset="0"/>
              </a:rPr>
              <a:t>villeCamping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600" dirty="0" err="1" smtClean="0">
                <a:latin typeface="Arial" pitchFamily="34" charset="0"/>
                <a:cs typeface="Arial" pitchFamily="34" charset="0"/>
              </a:rPr>
              <a:t>nbEtoilesCamping</a:t>
            </a:r>
            <a:endParaRPr lang="fr-FR" sz="2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6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600" dirty="0" err="1" smtClean="0">
                <a:latin typeface="Arial" pitchFamily="34" charset="0"/>
                <a:cs typeface="Arial" pitchFamily="34" charset="0"/>
              </a:rPr>
              <a:t>Employes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 e</a:t>
            </a:r>
            <a:endParaRPr lang="fr-FR" sz="2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6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JOIN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600" dirty="0" err="1" smtClean="0">
                <a:latin typeface="Arial" pitchFamily="34" charset="0"/>
                <a:cs typeface="Arial" pitchFamily="34" charset="0"/>
              </a:rPr>
              <a:t>Campings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 c </a:t>
            </a:r>
            <a:r>
              <a:rPr lang="en-GB" sz="26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600" dirty="0" err="1" smtClean="0">
                <a:latin typeface="Arial" pitchFamily="34" charset="0"/>
                <a:cs typeface="Arial" pitchFamily="34" charset="0"/>
              </a:rPr>
              <a:t>e.idCamping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600" dirty="0" err="1" smtClean="0">
                <a:latin typeface="Arial" pitchFamily="34" charset="0"/>
                <a:cs typeface="Arial" pitchFamily="34" charset="0"/>
              </a:rPr>
              <a:t>c.idCamping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fr-FR" sz="2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19256" cy="864096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Peut-on mettre à jour la vue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VueCamping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?</a:t>
            </a:r>
            <a:endParaRPr lang="fr-FR" sz="2800" dirty="0">
              <a:solidFill>
                <a:srgbClr val="1939D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328592"/>
          </a:xfrm>
        </p:spPr>
        <p:txBody>
          <a:bodyPr>
            <a:noAutofit/>
          </a:bodyPr>
          <a:lstStyle/>
          <a:p>
            <a:r>
              <a:rPr lang="fr-FR" sz="2400" b="1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Insertion de données dans la table </a:t>
            </a:r>
            <a:r>
              <a:rPr lang="fr-FR" sz="2400" b="1" dirty="0" err="1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Employe</a:t>
            </a:r>
            <a:r>
              <a:rPr lang="fr-FR" sz="2400" b="1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fr-FR" sz="2000" dirty="0" smtClean="0">
                <a:latin typeface="Arial" pitchFamily="34" charset="0"/>
                <a:cs typeface="Arial" pitchFamily="34" charset="0"/>
              </a:rPr>
              <a:t>on ne peut pas insérer des données  dans la table 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Employés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car il manque dans la vue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la clé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de la table Employés (qui par définition, ne peut pas être égale NULL).</a:t>
            </a:r>
          </a:p>
          <a:p>
            <a:pPr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Exemple</a:t>
            </a:r>
            <a:br>
              <a:rPr lang="fr-FR" b="1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INSERT INTO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VueCamping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nomEmploye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prenomEmploye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salaireEmploye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	VALUES ('Pierre', 'Paul', 2100);</a:t>
            </a:r>
          </a:p>
          <a:p>
            <a:pPr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2400" smtClean="0">
                <a:latin typeface="Arial" pitchFamily="34" charset="0"/>
                <a:cs typeface="Arial" pitchFamily="34" charset="0"/>
              </a:rPr>
              <a:t>	ORA-01400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: impossible d'insérer NULL dans ("XPETUD2"."EMPLOYES"."IDEMPLOYE")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Peut-on mettre à jour la vue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VueCamping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?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suite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8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Insertion de données dans la table Campings</a:t>
            </a:r>
          </a:p>
          <a:p>
            <a:endParaRPr lang="fr-FR" sz="2400" dirty="0" smtClean="0">
              <a:solidFill>
                <a:srgbClr val="1939D7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fr-FR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100" dirty="0" smtClean="0">
                <a:latin typeface="Arial" pitchFamily="34" charset="0"/>
                <a:cs typeface="Arial" pitchFamily="34" charset="0"/>
              </a:rPr>
              <a:t>La clé </a:t>
            </a:r>
            <a:r>
              <a:rPr lang="en-GB" sz="2100" dirty="0" err="1" smtClean="0">
                <a:latin typeface="Arial" pitchFamily="34" charset="0"/>
                <a:cs typeface="Arial" pitchFamily="34" charset="0"/>
              </a:rPr>
              <a:t>idCamping</a:t>
            </a:r>
            <a:r>
              <a:rPr lang="en-GB" sz="2100" dirty="0" smtClean="0">
                <a:latin typeface="Arial" pitchFamily="34" charset="0"/>
                <a:cs typeface="Arial" pitchFamily="34" charset="0"/>
              </a:rPr>
              <a:t> ne </a:t>
            </a:r>
            <a:r>
              <a:rPr lang="en-GB" sz="2100" dirty="0" err="1" smtClean="0">
                <a:latin typeface="Arial" pitchFamily="34" charset="0"/>
                <a:cs typeface="Arial" pitchFamily="34" charset="0"/>
              </a:rPr>
              <a:t>peut</a:t>
            </a:r>
            <a:r>
              <a:rPr lang="en-GB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100" dirty="0" err="1" smtClean="0">
                <a:latin typeface="Arial" pitchFamily="34" charset="0"/>
                <a:cs typeface="Arial" pitchFamily="34" charset="0"/>
              </a:rPr>
              <a:t>jouer</a:t>
            </a:r>
            <a:r>
              <a:rPr lang="en-GB" sz="2100" dirty="0" smtClean="0">
                <a:latin typeface="Arial" pitchFamily="34" charset="0"/>
                <a:cs typeface="Arial" pitchFamily="34" charset="0"/>
              </a:rPr>
              <a:t> le </a:t>
            </a:r>
            <a:r>
              <a:rPr lang="en-GB" sz="2100" dirty="0" err="1" smtClean="0">
                <a:latin typeface="Arial" pitchFamily="34" charset="0"/>
                <a:cs typeface="Arial" pitchFamily="34" charset="0"/>
              </a:rPr>
              <a:t>rôle</a:t>
            </a:r>
            <a:r>
              <a:rPr lang="en-GB" sz="2100" dirty="0" smtClean="0">
                <a:latin typeface="Arial" pitchFamily="34" charset="0"/>
                <a:cs typeface="Arial" pitchFamily="34" charset="0"/>
              </a:rPr>
              <a:t> de clef de la </a:t>
            </a:r>
            <a:r>
              <a:rPr lang="en-GB" sz="2100" dirty="0" err="1" smtClean="0">
                <a:latin typeface="Arial" pitchFamily="34" charset="0"/>
                <a:cs typeface="Arial" pitchFamily="34" charset="0"/>
              </a:rPr>
              <a:t>vue</a:t>
            </a:r>
            <a:r>
              <a:rPr lang="fr-FR" sz="2100" dirty="0" smtClean="0">
                <a:latin typeface="Arial" pitchFamily="34" charset="0"/>
                <a:cs typeface="Arial" pitchFamily="34" charset="0"/>
              </a:rPr>
              <a:t> : un </a:t>
            </a:r>
            <a:r>
              <a:rPr lang="fr-FR" sz="2100" dirty="0" err="1" smtClean="0">
                <a:latin typeface="Arial" pitchFamily="34" charset="0"/>
                <a:cs typeface="Arial" pitchFamily="34" charset="0"/>
              </a:rPr>
              <a:t>tuple</a:t>
            </a:r>
            <a:r>
              <a:rPr lang="fr-FR" sz="2100" dirty="0" smtClean="0">
                <a:latin typeface="Arial" pitchFamily="34" charset="0"/>
                <a:cs typeface="Arial" pitchFamily="34" charset="0"/>
              </a:rPr>
              <a:t> de camping peut apparaître plus d’une fois dans la vue. La table Camping n'est </a:t>
            </a:r>
            <a:r>
              <a:rPr lang="fr-FR" sz="2100" smtClean="0">
                <a:latin typeface="Arial" pitchFamily="34" charset="0"/>
                <a:cs typeface="Arial" pitchFamily="34" charset="0"/>
              </a:rPr>
              <a:t>donc pas </a:t>
            </a:r>
            <a:r>
              <a:rPr lang="fr-FR" sz="2100" dirty="0" smtClean="0">
                <a:latin typeface="Arial" pitchFamily="34" charset="0"/>
                <a:cs typeface="Arial" pitchFamily="34" charset="0"/>
              </a:rPr>
              <a:t>protégée par clé.</a:t>
            </a:r>
            <a:endParaRPr lang="fr-FR" sz="17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fr-FR" sz="21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Conséquence </a:t>
            </a:r>
            <a:r>
              <a:rPr lang="fr-FR" sz="2100" dirty="0" smtClean="0">
                <a:latin typeface="Arial" pitchFamily="34" charset="0"/>
                <a:cs typeface="Arial" pitchFamily="34" charset="0"/>
              </a:rPr>
              <a:t>: on ne peut pas insérer ou modifier des données dans la table Campings.</a:t>
            </a:r>
          </a:p>
          <a:p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400" b="1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Exemple :</a:t>
            </a:r>
          </a:p>
          <a:p>
            <a:pPr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INSERT INTO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VueCamping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idCamping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nomCamping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, 					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villeCamping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nbEtoilesCamping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          			 VALUES ('C10', 'pipo', 'Montpellier', 5);</a:t>
            </a:r>
          </a:p>
          <a:p>
            <a:pPr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fr-FR" sz="2100" dirty="0" smtClean="0">
                <a:latin typeface="Arial" pitchFamily="34" charset="0"/>
                <a:cs typeface="Arial" pitchFamily="34" charset="0"/>
              </a:rPr>
              <a:t>ORA-01779: impossible de modifier une colonne correspondant à une table non protégée par clé </a:t>
            </a:r>
          </a:p>
          <a:p>
            <a:pPr algn="ctr"/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Peut-on mettre à jour la vue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VueCamping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? suite</a:t>
            </a:r>
            <a:endParaRPr lang="fr-F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b="1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Mise à jour de données dans la table Campings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000" dirty="0" smtClean="0">
                <a:latin typeface="Arial" pitchFamily="34" charset="0"/>
                <a:cs typeface="Arial" pitchFamily="34" charset="0"/>
              </a:rPr>
              <a:t>Il n’est pas possible de modifier des données de la table Campings. </a:t>
            </a:r>
          </a:p>
          <a:p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400" b="1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Exemple :</a:t>
            </a:r>
          </a:p>
          <a:p>
            <a:pPr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UPDATE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VueCamping</a:t>
            </a: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SET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nomCamping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'El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Delfin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Azul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'</a:t>
            </a: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WHERE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idCamping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'C1';</a:t>
            </a:r>
          </a:p>
          <a:p>
            <a:pPr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	ORA-01779: impossible de modifier une colonne correspondant à une table non protégée par clé</a:t>
            </a:r>
          </a:p>
          <a:p>
            <a:pPr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2000" dirty="0" smtClean="0">
                <a:latin typeface="Arial" pitchFamily="34" charset="0"/>
                <a:cs typeface="Arial" pitchFamily="34" charset="0"/>
              </a:rPr>
            </a:b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Peut-on mettre à jour la vue </a:t>
            </a:r>
            <a:r>
              <a:rPr lang="en-GB" sz="3200" dirty="0" err="1" smtClean="0">
                <a:latin typeface="Arial" pitchFamily="34" charset="0"/>
                <a:cs typeface="Arial" pitchFamily="34" charset="0"/>
              </a:rPr>
              <a:t>VueCamping</a:t>
            </a:r>
            <a:r>
              <a:rPr lang="en-GB" sz="3200" dirty="0" smtClean="0">
                <a:latin typeface="Arial" pitchFamily="34" charset="0"/>
                <a:cs typeface="Arial" pitchFamily="34" charset="0"/>
              </a:rPr>
              <a:t>?</a:t>
            </a:r>
            <a:endParaRPr lang="fr-FR" sz="3200" dirty="0">
              <a:solidFill>
                <a:srgbClr val="1939D7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1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Conclusion</a:t>
            </a:r>
            <a:r>
              <a:rPr lang="fr-FR" sz="31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fr-FR" sz="6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6600" dirty="0" smtClean="0">
                <a:latin typeface="Arial" pitchFamily="34" charset="0"/>
                <a:cs typeface="Arial" pitchFamily="34" charset="0"/>
              </a:rPr>
            </a:b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alibri" pitchFamily="34" charset="0"/>
              <a:buChar char="–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Insertion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Employe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: non (il manque la clé - impossible d'insérer une valeur NULL pour la clé)</a:t>
            </a:r>
          </a:p>
          <a:p>
            <a:pPr>
              <a:buFont typeface="Calibri" pitchFamily="34" charset="0"/>
              <a:buChar char="–"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alibri" pitchFamily="34" charset="0"/>
              <a:buChar char="–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Insertion  dans Campings : non (table non préservée par la clé)</a:t>
            </a:r>
          </a:p>
          <a:p>
            <a:pPr>
              <a:buFont typeface="Calibri" pitchFamily="34" charset="0"/>
              <a:buChar char="–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Modifier les données de Campings : non (non préservée par la clé) </a:t>
            </a:r>
            <a:r>
              <a:rPr lang="fr-FR" sz="4400" dirty="0" smtClean="0">
                <a:latin typeface="Arial" pitchFamily="34" charset="0"/>
                <a:cs typeface="Arial" pitchFamily="34" charset="0"/>
              </a:rPr>
              <a:t> </a:t>
            </a:r>
            <a:endParaRPr lang="fr-FR" sz="5400" dirty="0" smtClean="0">
              <a:latin typeface="Arial" pitchFamily="34" charset="0"/>
              <a:cs typeface="Arial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20080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Transmission de droits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853136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Les mécanismes de transmission et de révocation de privilèges s’appliquent également aux vues.</a:t>
            </a:r>
          </a:p>
          <a:p>
            <a:pPr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Les privilèges objets qu’il est possible d’attribuer sur une vue sont les mêmes que ceux applicables sur les tables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(SELECT, INSERT, UPDATE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sur une ou plusieurs colonnes,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DELETE)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400" b="1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Intérêt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: si un utilisateur désire transmettre des droits sur une partie de l’une de ses tables, il utilisera une vue. Seules les données appartenant à la vue seront accessibles aux bénéficiaires.</a:t>
            </a:r>
          </a:p>
          <a:p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647056"/>
          </a:xfrm>
        </p:spPr>
        <p:txBody>
          <a:bodyPr>
            <a:normAutofit fontScale="90000"/>
          </a:bodyPr>
          <a:lstStyle/>
          <a:p>
            <a:r>
              <a:rPr lang="fr-FR" sz="40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Exemple</a:t>
            </a:r>
            <a:r>
              <a:rPr lang="fr-FR" dirty="0" smtClean="0">
                <a:solidFill>
                  <a:srgbClr val="1939D7"/>
                </a:solidFill>
              </a:rPr>
              <a:t/>
            </a:r>
            <a:br>
              <a:rPr lang="fr-FR" dirty="0" smtClean="0">
                <a:solidFill>
                  <a:srgbClr val="1939D7"/>
                </a:solidFill>
              </a:rPr>
            </a:br>
            <a:r>
              <a:rPr lang="fr-FR" sz="31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de transmission de droits</a:t>
            </a:r>
            <a:br>
              <a:rPr lang="fr-FR" sz="31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</a:br>
            <a:endParaRPr lang="fr-FR" dirty="0">
              <a:solidFill>
                <a:srgbClr val="1939D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6712" y="2060848"/>
            <a:ext cx="8327776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--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Accès pour tous en lecture sur la vue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PilotesAF</a:t>
            </a:r>
            <a:endParaRPr lang="fr-F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GRANT SELECT ON    </a:t>
            </a: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PilotesAF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PUBLIC;</a:t>
            </a:r>
          </a:p>
          <a:p>
            <a:pPr>
              <a:buNone/>
            </a:pPr>
            <a:endParaRPr lang="fr-F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fr-F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--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Accès pour 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Paul en écriture sur la vue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PilotesAF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fr-F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GRANT INSERT ON  </a:t>
            </a:r>
          </a:p>
          <a:p>
            <a:pPr>
              <a:buNone/>
            </a:pP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PilotesAF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Paul;</a:t>
            </a:r>
          </a:p>
          <a:p>
            <a:pPr>
              <a:buNone/>
            </a:pPr>
            <a:endParaRPr lang="fr-FR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8A72AF-BB44-4E96-9BDB-62BACD9D7D26}" type="slidenum">
              <a:rPr lang="fr-FR" smtClean="0"/>
              <a:pPr/>
              <a:t>48</a:t>
            </a:fld>
            <a:endParaRPr lang="fr-FR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200" dirty="0" err="1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Metabase</a:t>
            </a:r>
            <a:endParaRPr lang="fr-FR" sz="3200" dirty="0" smtClean="0">
              <a:solidFill>
                <a:srgbClr val="1939D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532812" cy="5229225"/>
          </a:xfrm>
        </p:spPr>
        <p:txBody>
          <a:bodyPr/>
          <a:lstStyle/>
          <a:p>
            <a:pPr eaLnBrk="1" hangingPunct="1"/>
            <a:r>
              <a:rPr lang="fr-FR" sz="2400" dirty="0" smtClean="0">
                <a:latin typeface="Arial" pitchFamily="34" charset="0"/>
                <a:cs typeface="Arial" pitchFamily="34" charset="0"/>
              </a:rPr>
              <a:t>Le schéma d’une base de données est organisé comme une base de données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-&gt;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métabase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sz="2400" dirty="0" smtClean="0">
                <a:latin typeface="Arial" pitchFamily="34" charset="0"/>
                <a:cs typeface="Arial" pitchFamily="34" charset="0"/>
              </a:rPr>
              <a:t>Par exemple, les relations d’une base de données sont stockées dans une table qui s’appelle « </a:t>
            </a:r>
            <a:r>
              <a:rPr lang="fr-FR" sz="2400" dirty="0" smtClean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tab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 »</a:t>
            </a:r>
          </a:p>
          <a:p>
            <a:pPr eaLnBrk="1" hangingPunct="1"/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sz="2400" dirty="0" smtClean="0">
                <a:latin typeface="Arial" pitchFamily="34" charset="0"/>
                <a:cs typeface="Arial" pitchFamily="34" charset="0"/>
              </a:rPr>
              <a:t>On peut utiliser SQL pour manipuler les relations de cette base.</a:t>
            </a:r>
          </a:p>
          <a:p>
            <a:pPr eaLnBrk="1" hangingPunct="1"/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sz="2400" dirty="0" smtClean="0">
                <a:latin typeface="Arial" pitchFamily="34" charset="0"/>
                <a:cs typeface="Arial" pitchFamily="34" charset="0"/>
              </a:rPr>
              <a:t>Exemple, afficher les tables que j’ai déjà créées.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		SELECT * 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		FROM tab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F266E-C904-49FC-9AD5-F9475AB8A13B}" type="slidenum">
              <a:rPr lang="fr-FR" smtClean="0"/>
              <a:pPr/>
              <a:t>49</a:t>
            </a:fld>
            <a:endParaRPr lang="fr-FR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400" dirty="0" smtClean="0">
                <a:solidFill>
                  <a:srgbClr val="1939D7"/>
                </a:solidFill>
              </a:rPr>
              <a:t>Suppression de relations</a:t>
            </a:r>
            <a:br>
              <a:rPr lang="fr-FR" sz="3400" dirty="0" smtClean="0">
                <a:solidFill>
                  <a:srgbClr val="1939D7"/>
                </a:solidFill>
              </a:rPr>
            </a:br>
            <a:endParaRPr lang="fr-FR" sz="3400" dirty="0" smtClean="0">
              <a:solidFill>
                <a:srgbClr val="1939D7"/>
              </a:solidFill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1391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600" dirty="0" smtClean="0"/>
              <a:t>C’est une opération rare et qui est à manipuler avec prudence surtout lorsqu’il existe des vues définies sur cette relation. </a:t>
            </a:r>
          </a:p>
          <a:p>
            <a:pPr eaLnBrk="1" hangingPunct="1">
              <a:lnSpc>
                <a:spcPct val="90000"/>
              </a:lnSpc>
            </a:pPr>
            <a:endParaRPr lang="fr-FR" sz="2600" dirty="0" smtClean="0"/>
          </a:p>
          <a:p>
            <a:pPr eaLnBrk="1" hangingPunct="1">
              <a:lnSpc>
                <a:spcPct val="90000"/>
              </a:lnSpc>
            </a:pPr>
            <a:r>
              <a:rPr lang="fr-FR" sz="2600" dirty="0" smtClean="0"/>
              <a:t>Cette Commande est utile pour supprimer des relations de travail.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600" dirty="0" smtClean="0"/>
              <a:t>	</a:t>
            </a:r>
            <a:r>
              <a:rPr lang="fr-FR" sz="2600" b="1" dirty="0" smtClean="0"/>
              <a:t>DROP    TABLE</a:t>
            </a:r>
            <a:r>
              <a:rPr lang="fr-FR" sz="2600" dirty="0" smtClean="0"/>
              <a:t>    relation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600" dirty="0" smtClean="0"/>
          </a:p>
          <a:p>
            <a:pPr eaLnBrk="1" hangingPunct="1">
              <a:lnSpc>
                <a:spcPct val="90000"/>
              </a:lnSpc>
            </a:pPr>
            <a:r>
              <a:rPr lang="fr-FR" sz="2600" dirty="0" smtClean="0"/>
              <a:t>Elle a pour effet de supprimer la relation spécifiée, et tous les index et synonymes correspondants.</a:t>
            </a:r>
            <a:endParaRPr lang="fr-FR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8A84F0-340D-4C70-A09D-664FD4200B3F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3600" dirty="0" smtClean="0">
                <a:solidFill>
                  <a:srgbClr val="0066FF"/>
                </a:solidFill>
              </a:rPr>
              <a:t>Exemple de création d’un utilisateur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05000"/>
            <a:ext cx="8208963" cy="4692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900" b="1" dirty="0" smtClean="0"/>
              <a:t>CREATE USER </a:t>
            </a:r>
            <a:r>
              <a:rPr lang="fr-FR" sz="1900" dirty="0" smtClean="0"/>
              <a:t>Germain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900" b="1" dirty="0" smtClean="0"/>
              <a:t>IDENTIFIED BY</a:t>
            </a:r>
            <a:r>
              <a:rPr lang="fr-FR" sz="1900" dirty="0" smtClean="0"/>
              <a:t> Pokemon2019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900" b="1" dirty="0" smtClean="0"/>
              <a:t>DEFAULT TABLESPACE USERS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900" b="1" dirty="0" smtClean="0"/>
              <a:t>QUOTA 10M ON USERS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900" b="1" dirty="0" smtClean="0"/>
              <a:t>TEMPORARY TABLESPACE</a:t>
            </a:r>
            <a:r>
              <a:rPr lang="fr-FR" sz="1900" dirty="0" smtClean="0"/>
              <a:t> TEMP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900" b="1" dirty="0" smtClean="0"/>
              <a:t>QUOTA</a:t>
            </a:r>
            <a:r>
              <a:rPr lang="fr-FR" sz="1900" dirty="0" smtClean="0"/>
              <a:t> 5M </a:t>
            </a:r>
            <a:r>
              <a:rPr lang="fr-FR" sz="1900" b="1" dirty="0" smtClean="0"/>
              <a:t>ON TEMP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900" b="1" dirty="0" smtClean="0"/>
              <a:t>PASSWORD EXPIRE</a:t>
            </a:r>
            <a:r>
              <a:rPr lang="fr-FR" sz="19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9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b="1" dirty="0" smtClean="0">
                <a:solidFill>
                  <a:srgbClr val="0066FF"/>
                </a:solidFill>
              </a:rPr>
              <a:t>Commentaire</a:t>
            </a:r>
            <a:r>
              <a:rPr lang="fr-FR" sz="1700" dirty="0" smtClean="0">
                <a:solidFill>
                  <a:srgbClr val="0066FF"/>
                </a:solidFill>
              </a:rPr>
              <a:t> </a:t>
            </a:r>
            <a:r>
              <a:rPr lang="fr-FR" sz="17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900" i="1" dirty="0" smtClean="0"/>
              <a:t>Germain </a:t>
            </a:r>
            <a:r>
              <a:rPr lang="fr-FR" sz="1900" dirty="0" smtClean="0"/>
              <a:t>est déclaré «utilisateur », ses objets (pas plus de 10 </a:t>
            </a:r>
            <a:r>
              <a:rPr lang="fr-FR" sz="1900" dirty="0" err="1" smtClean="0"/>
              <a:t>mega</a:t>
            </a:r>
            <a:r>
              <a:rPr lang="fr-FR" sz="1900" dirty="0" smtClean="0"/>
              <a:t> octets)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900" dirty="0" smtClean="0"/>
              <a:t>seront stockés dans la </a:t>
            </a:r>
            <a:r>
              <a:rPr lang="fr-FR" sz="1900" dirty="0" err="1" smtClean="0"/>
              <a:t>tablespace</a:t>
            </a:r>
            <a:r>
              <a:rPr lang="fr-FR" sz="1900" dirty="0" smtClean="0"/>
              <a:t> USERS,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900" dirty="0" smtClean="0"/>
              <a:t>certaines de ses opérations nécessiteront de ranger des données dans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900" dirty="0" smtClean="0"/>
              <a:t>TEMP (limité 5 mégaoctets).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900" dirty="0" smtClean="0"/>
              <a:t>Il devra changer son mot de passe à la première connexion.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87165-DAE9-4804-A294-EACCA22E10EF}" type="slidenum">
              <a:rPr lang="fr-FR" smtClean="0"/>
              <a:pPr/>
              <a:t>50</a:t>
            </a:fld>
            <a:endParaRPr lang="fr-FR" smtClean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7010400" cy="1527175"/>
          </a:xfrm>
        </p:spPr>
        <p:txBody>
          <a:bodyPr/>
          <a:lstStyle/>
          <a:p>
            <a:pPr eaLnBrk="1" hangingPunct="1"/>
            <a:r>
              <a:rPr lang="fr-FR" sz="3400" dirty="0" smtClean="0">
                <a:solidFill>
                  <a:srgbClr val="1939D7"/>
                </a:solidFill>
              </a:rPr>
              <a:t>Renommer une relation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05000"/>
            <a:ext cx="7850187" cy="4114800"/>
          </a:xfrm>
        </p:spPr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r>
              <a:rPr lang="fr-FR" sz="2400" smtClean="0"/>
              <a:t>	</a:t>
            </a:r>
            <a:r>
              <a:rPr lang="fr-FR" sz="2400" b="1" smtClean="0"/>
              <a:t>RENAME</a:t>
            </a:r>
            <a:r>
              <a:rPr lang="fr-FR" sz="2400" smtClean="0"/>
              <a:t>    ancien-nom    </a:t>
            </a:r>
            <a:r>
              <a:rPr lang="fr-FR" sz="2400" b="1" smtClean="0"/>
              <a:t>TO</a:t>
            </a:r>
            <a:r>
              <a:rPr lang="fr-FR" sz="2400" smtClean="0"/>
              <a:t>    nouveau-nom</a:t>
            </a:r>
          </a:p>
          <a:p>
            <a:pPr eaLnBrk="1" hangingPunct="1"/>
            <a:endParaRPr lang="fr-FR" sz="2400" smtClean="0"/>
          </a:p>
          <a:p>
            <a:pPr eaLnBrk="1" hangingPunct="1"/>
            <a:r>
              <a:rPr lang="fr-FR" sz="2400" smtClean="0"/>
              <a:t>Il faut prendre soin de répercuter cette modification au niveau des applications et des vues définies sur cette relation.</a:t>
            </a:r>
          </a:p>
          <a:p>
            <a:pPr eaLnBrk="1" hangingPunct="1"/>
            <a:endParaRPr lang="fr-FR" sz="2400" smtClean="0"/>
          </a:p>
          <a:p>
            <a:pPr eaLnBrk="1" hangingPunct="1"/>
            <a:endParaRPr lang="fr-FR" sz="2400" smtClean="0"/>
          </a:p>
          <a:p>
            <a:pPr eaLnBrk="1" hangingPunct="1"/>
            <a:endParaRPr lang="fr-F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2C831B-A5F0-4BCC-A659-A02069EFBB5F}" type="slidenum">
              <a:rPr lang="fr-FR" smtClean="0"/>
              <a:pPr/>
              <a:t>51</a:t>
            </a:fld>
            <a:endParaRPr lang="fr-FR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0"/>
            <a:ext cx="7010400" cy="1527175"/>
          </a:xfrm>
        </p:spPr>
        <p:txBody>
          <a:bodyPr/>
          <a:lstStyle/>
          <a:p>
            <a:pPr eaLnBrk="1" hangingPunct="1"/>
            <a:r>
              <a:rPr lang="fr-FR" sz="3400" dirty="0" smtClean="0">
                <a:solidFill>
                  <a:srgbClr val="0066FF"/>
                </a:solidFill>
              </a:rPr>
              <a:t>Synonymes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05000"/>
            <a:ext cx="8424863" cy="4692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Palier aux problèmes posés par le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renommage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d’une relation. En effet, une relation peut-être référencée soit par son nom initial soit par le synonyme.</a:t>
            </a:r>
          </a:p>
          <a:p>
            <a:pPr eaLnBrk="1" hangingPunct="1">
              <a:lnSpc>
                <a:spcPct val="80000"/>
              </a:lnSpc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Masquer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le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vrai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nom des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objets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ou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la localisation des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objets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distants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Améliorer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la maintenance des applications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dans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mesure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où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la nature du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synonyme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peut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être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modifiée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sans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mettre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à jour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tous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les programmes qui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l’utilisent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GB" sz="2000" dirty="0" smtClean="0"/>
          </a:p>
          <a:p>
            <a:pPr eaLnBrk="1" hangingPunct="1">
              <a:lnSpc>
                <a:spcPct val="80000"/>
              </a:lnSpc>
            </a:pPr>
            <a:endParaRPr lang="en-GB" sz="2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66FF"/>
                </a:solidFill>
              </a:rPr>
              <a:t>Synonymes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None/>
            </a:pPr>
            <a:endParaRPr lang="en-GB" sz="1700" b="1" dirty="0" smtClean="0"/>
          </a:p>
          <a:p>
            <a:pPr lvl="1">
              <a:lnSpc>
                <a:spcPct val="80000"/>
              </a:lnSpc>
              <a:buNone/>
            </a:pPr>
            <a:endParaRPr lang="en-GB" sz="1700" b="1" dirty="0" smtClean="0"/>
          </a:p>
          <a:p>
            <a:pPr lvl="1">
              <a:lnSpc>
                <a:spcPct val="80000"/>
              </a:lnSpc>
              <a:buNone/>
            </a:pPr>
            <a:r>
              <a:rPr lang="en-GB" sz="2400" b="1" dirty="0" smtClean="0"/>
              <a:t>CREATE </a:t>
            </a:r>
            <a:r>
              <a:rPr lang="en-GB" sz="2400" dirty="0" smtClean="0"/>
              <a:t>[OR REPLACE] [PUBLIC] </a:t>
            </a:r>
            <a:r>
              <a:rPr lang="en-GB" sz="2400" b="1" dirty="0" smtClean="0"/>
              <a:t>SYNONYM </a:t>
            </a:r>
            <a:r>
              <a:rPr lang="en-GB" sz="2400" dirty="0" smtClean="0"/>
              <a:t>[</a:t>
            </a:r>
            <a:r>
              <a:rPr lang="en-GB" sz="2400" i="1" dirty="0" err="1" smtClean="0"/>
              <a:t>schéma</a:t>
            </a:r>
            <a:r>
              <a:rPr lang="en-GB" sz="2400" dirty="0" smtClean="0"/>
              <a:t>.]</a:t>
            </a:r>
            <a:r>
              <a:rPr lang="en-GB" sz="2400" i="1" dirty="0" err="1" smtClean="0"/>
              <a:t>nomSynonyme</a:t>
            </a:r>
            <a:endParaRPr lang="en-GB" sz="2400" i="1" dirty="0" smtClean="0"/>
          </a:p>
          <a:p>
            <a:pPr lvl="1">
              <a:lnSpc>
                <a:spcPct val="80000"/>
              </a:lnSpc>
              <a:buNone/>
            </a:pPr>
            <a:r>
              <a:rPr lang="en-GB" sz="2400" b="1" dirty="0" smtClean="0"/>
              <a:t>FOR </a:t>
            </a:r>
            <a:r>
              <a:rPr lang="en-GB" sz="2400" dirty="0" smtClean="0"/>
              <a:t>[</a:t>
            </a:r>
            <a:r>
              <a:rPr lang="en-GB" sz="2400" i="1" dirty="0" err="1" smtClean="0"/>
              <a:t>schéma</a:t>
            </a:r>
            <a:r>
              <a:rPr lang="en-GB" sz="2400" dirty="0" smtClean="0"/>
              <a:t>.]</a:t>
            </a:r>
            <a:r>
              <a:rPr lang="en-GB" sz="2400" i="1" dirty="0" err="1" smtClean="0"/>
              <a:t>nomObjet</a:t>
            </a:r>
            <a:r>
              <a:rPr lang="en-GB" sz="2400" i="1" dirty="0" smtClean="0"/>
              <a:t> </a:t>
            </a:r>
            <a:r>
              <a:rPr lang="en-GB" sz="2400" dirty="0" smtClean="0"/>
              <a:t>[@</a:t>
            </a:r>
            <a:r>
              <a:rPr lang="en-GB" sz="2400" i="1" dirty="0" err="1" smtClean="0"/>
              <a:t>lienBaseDonnées</a:t>
            </a:r>
            <a:r>
              <a:rPr lang="en-GB" sz="2400" dirty="0" smtClean="0"/>
              <a:t>];</a:t>
            </a:r>
          </a:p>
          <a:p>
            <a:pPr lvl="1">
              <a:lnSpc>
                <a:spcPct val="80000"/>
              </a:lnSpc>
              <a:buNone/>
            </a:pPr>
            <a:endParaRPr lang="en-GB" sz="1800" dirty="0" smtClean="0"/>
          </a:p>
          <a:p>
            <a:pPr lvl="1">
              <a:lnSpc>
                <a:spcPct val="80000"/>
              </a:lnSpc>
            </a:pPr>
            <a:r>
              <a:rPr lang="en-GB" sz="2400" i="1" dirty="0" err="1" smtClean="0"/>
              <a:t>nomObjet</a:t>
            </a:r>
            <a:r>
              <a:rPr lang="en-GB" sz="2400" i="1" dirty="0" smtClean="0"/>
              <a:t> </a:t>
            </a:r>
            <a:r>
              <a:rPr lang="en-GB" sz="2400" dirty="0" smtClean="0"/>
              <a:t>: nom de </a:t>
            </a:r>
            <a:r>
              <a:rPr lang="en-GB" sz="2400" dirty="0" err="1" smtClean="0"/>
              <a:t>l’objet</a:t>
            </a:r>
            <a:r>
              <a:rPr lang="en-GB" sz="2400" dirty="0" smtClean="0"/>
              <a:t> </a:t>
            </a:r>
            <a:r>
              <a:rPr lang="en-GB" sz="2400" dirty="0" err="1" smtClean="0"/>
              <a:t>référencé</a:t>
            </a:r>
            <a:r>
              <a:rPr lang="en-GB" sz="2400" dirty="0" smtClean="0"/>
              <a:t> ( tables, </a:t>
            </a:r>
            <a:r>
              <a:rPr lang="en-GB" sz="2400" dirty="0" err="1" smtClean="0"/>
              <a:t>vues</a:t>
            </a:r>
            <a:r>
              <a:rPr lang="en-GB" sz="2400" dirty="0" smtClean="0"/>
              <a:t>, </a:t>
            </a:r>
            <a:r>
              <a:rPr lang="en-GB" sz="2400" dirty="0" err="1" smtClean="0"/>
              <a:t>procédures</a:t>
            </a:r>
            <a:r>
              <a:rPr lang="en-GB" sz="2400" dirty="0" smtClean="0"/>
              <a:t> </a:t>
            </a:r>
            <a:r>
              <a:rPr lang="en-GB" sz="2400" dirty="0" err="1" smtClean="0"/>
              <a:t>ou</a:t>
            </a:r>
            <a:r>
              <a:rPr lang="en-GB" sz="2400" dirty="0" smtClean="0"/>
              <a:t> </a:t>
            </a:r>
            <a:r>
              <a:rPr lang="en-GB" sz="2400" dirty="0" err="1" smtClean="0"/>
              <a:t>fonctions</a:t>
            </a:r>
            <a:r>
              <a:rPr lang="en-GB" sz="2400" dirty="0" smtClean="0"/>
              <a:t> </a:t>
            </a:r>
            <a:r>
              <a:rPr lang="en-GB" sz="2400" dirty="0" err="1" smtClean="0"/>
              <a:t>cataloguées</a:t>
            </a:r>
            <a:r>
              <a:rPr lang="en-GB" sz="2400" dirty="0" smtClean="0"/>
              <a:t>, classes Java, types </a:t>
            </a:r>
            <a:r>
              <a:rPr lang="en-GB" sz="2400" dirty="0" err="1" smtClean="0"/>
              <a:t>ou</a:t>
            </a:r>
            <a:r>
              <a:rPr lang="en-GB" sz="2400" dirty="0" smtClean="0"/>
              <a:t> </a:t>
            </a:r>
            <a:r>
              <a:rPr lang="en-GB" sz="2400" dirty="0" err="1" smtClean="0"/>
              <a:t>autres</a:t>
            </a:r>
            <a:r>
              <a:rPr lang="en-GB" sz="2400" dirty="0" smtClean="0"/>
              <a:t> </a:t>
            </a:r>
            <a:r>
              <a:rPr lang="en-GB" sz="2400" dirty="0" err="1" smtClean="0"/>
              <a:t>synonymes</a:t>
            </a:r>
            <a:r>
              <a:rPr lang="en-GB" sz="2400" dirty="0" smtClean="0"/>
              <a:t>).</a:t>
            </a:r>
          </a:p>
          <a:p>
            <a:pPr lvl="1">
              <a:lnSpc>
                <a:spcPct val="80000"/>
              </a:lnSpc>
              <a:buNone/>
            </a:pPr>
            <a:endParaRPr lang="en-GB" sz="2400" dirty="0" smtClean="0"/>
          </a:p>
          <a:p>
            <a:pPr lvl="1">
              <a:lnSpc>
                <a:spcPct val="80000"/>
              </a:lnSpc>
            </a:pPr>
            <a:r>
              <a:rPr lang="en-GB" sz="2400" i="1" dirty="0" err="1" smtClean="0"/>
              <a:t>LienBaseDonnées</a:t>
            </a:r>
            <a:r>
              <a:rPr lang="en-GB" sz="2400" i="1" dirty="0" smtClean="0"/>
              <a:t> </a:t>
            </a:r>
            <a:r>
              <a:rPr lang="en-GB" sz="2400" dirty="0" smtClean="0"/>
              <a:t>: </a:t>
            </a:r>
            <a:r>
              <a:rPr lang="en-GB" sz="2400" dirty="0" err="1" smtClean="0"/>
              <a:t>désigne</a:t>
            </a:r>
            <a:r>
              <a:rPr lang="en-GB" sz="2400" dirty="0" smtClean="0"/>
              <a:t> un objet distant via un </a:t>
            </a:r>
            <a:r>
              <a:rPr lang="en-GB" sz="2400" i="1" dirty="0" smtClean="0"/>
              <a:t>database link</a:t>
            </a:r>
            <a:r>
              <a:rPr lang="en-GB" sz="2400" dirty="0" smtClean="0"/>
              <a:t>.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B99757-5298-4E7E-9D90-DFA6753C2E10}" type="slidenum">
              <a:rPr lang="fr-FR" smtClean="0"/>
              <a:pPr/>
              <a:t>53</a:t>
            </a:fld>
            <a:endParaRPr lang="fr-FR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400" smtClean="0">
                <a:solidFill>
                  <a:srgbClr val="0066FF"/>
                </a:solidFill>
              </a:rPr>
              <a:t>Exemple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 smtClean="0"/>
              <a:t>CREATE</a:t>
            </a:r>
            <a:r>
              <a:rPr lang="fr-FR" smtClean="0"/>
              <a:t> </a:t>
            </a:r>
            <a:r>
              <a:rPr lang="fr-FR" b="1" smtClean="0"/>
              <a:t>PUBLIC </a:t>
            </a:r>
            <a:r>
              <a:rPr lang="fr-FR" smtClean="0"/>
              <a:t>SYNONYM Navigant_AB </a:t>
            </a:r>
            <a:r>
              <a:rPr lang="fr-FR" b="1" smtClean="0"/>
              <a:t>FOR </a:t>
            </a:r>
            <a:r>
              <a:rPr lang="fr-FR" sz="2800" smtClean="0"/>
              <a:t>Pilote_A340</a:t>
            </a:r>
            <a:r>
              <a:rPr lang="fr-FR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C595EF-66B4-4192-9EA2-65D904640064}" type="slidenum">
              <a:rPr lang="fr-FR" smtClean="0"/>
              <a:pPr/>
              <a:t>54</a:t>
            </a:fld>
            <a:endParaRPr lang="fr-FR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400" smtClean="0">
                <a:solidFill>
                  <a:srgbClr val="0066FF"/>
                </a:solidFill>
              </a:rPr>
              <a:t>Visualisation du schéma d’une relation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400" dirty="0" smtClean="0">
                <a:latin typeface="Arial" pitchFamily="34" charset="0"/>
                <a:cs typeface="Arial" pitchFamily="34" charset="0"/>
              </a:rPr>
              <a:t>DESC &lt;nom de relation&gt;</a:t>
            </a:r>
          </a:p>
          <a:p>
            <a:pPr eaLnBrk="1" hangingPunct="1"/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sz="2400" dirty="0" smtClean="0">
                <a:latin typeface="Arial" pitchFamily="34" charset="0"/>
                <a:cs typeface="Arial" pitchFamily="34" charset="0"/>
              </a:rPr>
              <a:t>Exemple,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	DESC Pilote;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EB2D8-9A2C-4F18-9B39-697A0FEB060E}" type="slidenum">
              <a:rPr lang="fr-FR" smtClean="0"/>
              <a:pPr/>
              <a:t>55</a:t>
            </a:fld>
            <a:endParaRPr lang="fr-FR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800" smtClean="0">
                <a:solidFill>
                  <a:srgbClr val="0066FF"/>
                </a:solidFill>
              </a:rPr>
              <a:t>Ajout de contraintes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05000"/>
            <a:ext cx="78501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100" dirty="0" smtClean="0"/>
              <a:t>ALTER TABLE [</a:t>
            </a:r>
            <a:r>
              <a:rPr lang="fr-FR" sz="2100" i="1" dirty="0" smtClean="0"/>
              <a:t>schéma</a:t>
            </a:r>
            <a:r>
              <a:rPr lang="fr-FR" sz="2100" dirty="0" smtClean="0"/>
              <a:t>.]</a:t>
            </a:r>
            <a:r>
              <a:rPr lang="fr-FR" sz="2100" i="1" dirty="0" err="1" smtClean="0"/>
              <a:t>nomTable</a:t>
            </a:r>
            <a:endParaRPr lang="fr-FR" sz="21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100" b="1" dirty="0" smtClean="0"/>
              <a:t>ADD </a:t>
            </a:r>
            <a:r>
              <a:rPr lang="fr-FR" sz="2100" dirty="0" smtClean="0"/>
              <a:t>[</a:t>
            </a:r>
            <a:r>
              <a:rPr lang="fr-FR" sz="2100" b="1" dirty="0" smtClean="0"/>
              <a:t>CONSTRAINT </a:t>
            </a:r>
            <a:r>
              <a:rPr lang="fr-FR" sz="2100" i="1" dirty="0" err="1" smtClean="0"/>
              <a:t>nomContrainte</a:t>
            </a:r>
            <a:r>
              <a:rPr lang="fr-FR" sz="2100" dirty="0" smtClean="0"/>
              <a:t>] </a:t>
            </a:r>
            <a:r>
              <a:rPr lang="fr-FR" sz="2100" i="1" dirty="0" err="1" smtClean="0"/>
              <a:t>typeContrainte</a:t>
            </a:r>
            <a:r>
              <a:rPr lang="fr-FR" sz="21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1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100" dirty="0" smtClean="0"/>
              <a:t>Quatre types de contraintes sont possibles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100" dirty="0" smtClean="0"/>
              <a:t>- UNIQUE (</a:t>
            </a:r>
            <a:r>
              <a:rPr lang="fr-FR" sz="2100" i="1" dirty="0" smtClean="0"/>
              <a:t>colonne1 </a:t>
            </a:r>
            <a:r>
              <a:rPr lang="fr-FR" sz="2100" dirty="0" smtClean="0"/>
              <a:t>[,</a:t>
            </a:r>
            <a:r>
              <a:rPr lang="fr-FR" sz="2100" i="1" dirty="0" smtClean="0"/>
              <a:t>colonne2</a:t>
            </a:r>
            <a:r>
              <a:rPr lang="fr-FR" sz="2100" dirty="0" smtClean="0"/>
              <a:t>]…)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100" dirty="0" smtClean="0"/>
              <a:t>- PRIMARY KEY (</a:t>
            </a:r>
            <a:r>
              <a:rPr lang="fr-FR" sz="2100" i="1" dirty="0" smtClean="0"/>
              <a:t>colonne1 </a:t>
            </a:r>
            <a:r>
              <a:rPr lang="fr-FR" sz="2100" dirty="0" smtClean="0"/>
              <a:t>[,</a:t>
            </a:r>
            <a:r>
              <a:rPr lang="fr-FR" sz="2100" i="1" dirty="0" smtClean="0"/>
              <a:t>colonne2</a:t>
            </a:r>
            <a:r>
              <a:rPr lang="fr-FR" sz="2100" dirty="0" smtClean="0"/>
              <a:t>]…)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100" dirty="0" smtClean="0"/>
              <a:t>- FOREIGN KEY (</a:t>
            </a:r>
            <a:r>
              <a:rPr lang="fr-FR" sz="2100" i="1" dirty="0" smtClean="0"/>
              <a:t>colonne1 </a:t>
            </a:r>
            <a:r>
              <a:rPr lang="fr-FR" sz="2100" dirty="0" smtClean="0"/>
              <a:t>[,</a:t>
            </a:r>
            <a:r>
              <a:rPr lang="fr-FR" sz="2100" i="1" dirty="0" smtClean="0"/>
              <a:t>colonne2</a:t>
            </a:r>
            <a:r>
              <a:rPr lang="fr-FR" sz="2100" dirty="0" smtClean="0"/>
              <a:t>]…) REFERENCES [</a:t>
            </a:r>
            <a:r>
              <a:rPr lang="fr-FR" sz="2100" i="1" dirty="0" smtClean="0"/>
              <a:t>schéma</a:t>
            </a:r>
            <a:r>
              <a:rPr lang="fr-FR" sz="2100" dirty="0" smtClean="0"/>
              <a:t>.]</a:t>
            </a:r>
            <a:r>
              <a:rPr lang="fr-FR" sz="2100" i="1" dirty="0" err="1" smtClean="0"/>
              <a:t>nomTablePère</a:t>
            </a:r>
            <a:r>
              <a:rPr lang="fr-FR" sz="2100" i="1" dirty="0" smtClean="0"/>
              <a:t> </a:t>
            </a:r>
            <a:r>
              <a:rPr lang="fr-FR" sz="2100" dirty="0" smtClean="0"/>
              <a:t>(</a:t>
            </a:r>
            <a:r>
              <a:rPr lang="fr-FR" sz="2100" i="1" dirty="0" smtClean="0"/>
              <a:t>colonne1 </a:t>
            </a:r>
            <a:r>
              <a:rPr lang="fr-FR" sz="2100" dirty="0" smtClean="0"/>
              <a:t>[,</a:t>
            </a:r>
            <a:r>
              <a:rPr lang="fr-FR" sz="2100" i="1" dirty="0" smtClean="0"/>
              <a:t>colonne2</a:t>
            </a:r>
            <a:r>
              <a:rPr lang="fr-FR" sz="2100" dirty="0" smtClean="0"/>
              <a:t>]…)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100" dirty="0" smtClean="0"/>
              <a:t>[ON DELETE { CASCADE | SET NULL }]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100" dirty="0" smtClean="0"/>
              <a:t>- CHECK (</a:t>
            </a:r>
            <a:r>
              <a:rPr lang="fr-FR" sz="2100" i="1" dirty="0" smtClean="0"/>
              <a:t>condition</a:t>
            </a:r>
            <a:r>
              <a:rPr lang="fr-FR" sz="21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43FAC2-77FA-411F-911E-F7408A3FC8A6}" type="slidenum">
              <a:rPr lang="fr-FR" smtClean="0"/>
              <a:pPr/>
              <a:t>56</a:t>
            </a:fld>
            <a:endParaRPr lang="fr-FR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549275"/>
            <a:ext cx="7010400" cy="1527175"/>
          </a:xfrm>
        </p:spPr>
        <p:txBody>
          <a:bodyPr/>
          <a:lstStyle/>
          <a:p>
            <a:pPr eaLnBrk="1" hangingPunct="1"/>
            <a:r>
              <a:rPr lang="fr-FR" sz="3600" smtClean="0">
                <a:solidFill>
                  <a:srgbClr val="0066FF"/>
                </a:solidFill>
              </a:rPr>
              <a:t>Exemple d’ajout de contraintes</a:t>
            </a:r>
            <a:r>
              <a:rPr lang="fr-FR" sz="3900" smtClean="0"/>
              <a:t/>
            </a:r>
            <a:br>
              <a:rPr lang="fr-FR" sz="3900" smtClean="0"/>
            </a:br>
            <a:endParaRPr lang="fr-FR" sz="3900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565400"/>
            <a:ext cx="7778750" cy="4114800"/>
          </a:xfrm>
        </p:spPr>
        <p:txBody>
          <a:bodyPr/>
          <a:lstStyle/>
          <a:p>
            <a:pPr eaLnBrk="1" hangingPunct="1"/>
            <a:endParaRPr lang="fr-FR" sz="20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fr-FR" sz="2400" b="1" dirty="0" smtClean="0"/>
              <a:t>ALTER TABLE</a:t>
            </a:r>
            <a:r>
              <a:rPr lang="fr-FR" dirty="0" smtClean="0"/>
              <a:t> Avion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400" b="1" dirty="0" smtClean="0"/>
              <a:t>ADD </a:t>
            </a:r>
            <a:r>
              <a:rPr lang="fr-FR" sz="2400" dirty="0" smtClean="0"/>
              <a:t>(</a:t>
            </a:r>
            <a:r>
              <a:rPr lang="fr-FR" sz="2400" b="1" dirty="0" smtClean="0"/>
              <a:t>CONSTRAINT</a:t>
            </a:r>
            <a:r>
              <a:rPr lang="fr-FR" b="1" dirty="0" smtClean="0"/>
              <a:t> </a:t>
            </a:r>
            <a:r>
              <a:rPr lang="fr-FR" dirty="0" err="1" smtClean="0"/>
              <a:t>nn_avion</a:t>
            </a:r>
            <a:r>
              <a:rPr lang="fr-FR" dirty="0" smtClean="0"/>
              <a:t> </a:t>
            </a:r>
            <a:r>
              <a:rPr lang="fr-FR" sz="2400" b="1" dirty="0" smtClean="0"/>
              <a:t>CHECK </a:t>
            </a:r>
            <a:r>
              <a:rPr lang="fr-FR" dirty="0" smtClean="0"/>
              <a:t>(</a:t>
            </a:r>
            <a:r>
              <a:rPr lang="fr-FR" dirty="0" err="1" smtClean="0"/>
              <a:t>nomav</a:t>
            </a:r>
            <a:r>
              <a:rPr lang="fr-FR" smtClean="0"/>
              <a:t> </a:t>
            </a:r>
            <a:r>
              <a:rPr lang="fr-FR" sz="2400" smtClean="0"/>
              <a:t>IS NOT NULL</a:t>
            </a:r>
            <a:r>
              <a:rPr lang="fr-FR" smtClean="0"/>
              <a:t>)),</a:t>
            </a:r>
            <a:endParaRPr lang="fr-FR" sz="1800" smtClean="0"/>
          </a:p>
          <a:p>
            <a:pPr eaLnBrk="1" hangingPunct="1"/>
            <a:endParaRPr lang="fr-FR" sz="2000" dirty="0" smtClean="0"/>
          </a:p>
          <a:p>
            <a:pPr eaLnBrk="1" hangingPunct="1"/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933E34-6D50-44B2-8DF9-B3D0F8CC4D91}" type="slidenum">
              <a:rPr lang="fr-FR" smtClean="0"/>
              <a:pPr/>
              <a:t>57</a:t>
            </a:fld>
            <a:endParaRPr lang="fr-FR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2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Désactivation de contraintes</a:t>
            </a:r>
            <a:r>
              <a:rPr lang="fr-FR" sz="35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35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</a:br>
            <a:endParaRPr lang="fr-FR" sz="3500" dirty="0" smtClean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35342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z="1800" b="1" dirty="0" smtClean="0">
                <a:latin typeface="Arial" pitchFamily="34" charset="0"/>
                <a:cs typeface="Arial" pitchFamily="34" charset="0"/>
              </a:rPr>
              <a:t>ALTER TABLE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schéma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.]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nomTable</a:t>
            </a:r>
            <a:endParaRPr lang="fr-FR" sz="2000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b="1" dirty="0" smtClean="0">
                <a:latin typeface="Arial" pitchFamily="34" charset="0"/>
                <a:cs typeface="Arial" pitchFamily="34" charset="0"/>
              </a:rPr>
              <a:t>DISABLE CONSTRAINT </a:t>
            </a:r>
            <a:r>
              <a:rPr lang="fr-FR" sz="1800" i="1" dirty="0" err="1" smtClean="0">
                <a:latin typeface="Arial" pitchFamily="34" charset="0"/>
                <a:cs typeface="Arial" pitchFamily="34" charset="0"/>
              </a:rPr>
              <a:t>nomContrainte</a:t>
            </a:r>
            <a:endParaRPr lang="fr-FR" sz="1800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[CASCADE] [ { KEEP | DROP } INDEX ]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;</a:t>
            </a:r>
          </a:p>
          <a:p>
            <a:pPr eaLnBrk="1" hangingPunct="1">
              <a:buFont typeface="Wingdings" pitchFamily="2" charset="2"/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● CASCADE répercute la désactivation des clés étrangères des tables « fils » dépendantes.</a:t>
            </a:r>
          </a:p>
          <a:p>
            <a:pPr eaLnBrk="1" hangingPunct="1">
              <a:buFont typeface="Wingdings" pitchFamily="2" charset="2"/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● Les options KEEP INDEX et DROP INDEX permettent de préserver ou de détruire l’index dans le cas de la désactivation d’une clé primaire.</a:t>
            </a:r>
          </a:p>
          <a:p>
            <a:pPr eaLnBrk="1" hangingPunct="1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2B2B8E-3E27-46C0-95AA-0C8C6D654955}" type="slidenum">
              <a:rPr lang="fr-FR" smtClean="0"/>
              <a:pPr/>
              <a:t>58</a:t>
            </a:fld>
            <a:endParaRPr lang="fr-FR" smtClean="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8823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6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Activation de contraintes</a:t>
            </a:r>
            <a:r>
              <a:rPr lang="fr-FR" sz="3600" dirty="0" smtClean="0">
                <a:solidFill>
                  <a:srgbClr val="0066FF"/>
                </a:solidFill>
              </a:rPr>
              <a:t/>
            </a:r>
            <a:br>
              <a:rPr lang="fr-FR" sz="3600" dirty="0" smtClean="0">
                <a:solidFill>
                  <a:srgbClr val="0066FF"/>
                </a:solidFill>
              </a:rPr>
            </a:br>
            <a:endParaRPr lang="fr-FR" sz="3600" dirty="0" smtClean="0">
              <a:solidFill>
                <a:srgbClr val="0066FF"/>
              </a:solidFill>
            </a:endParaRP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761"/>
            <a:ext cx="8892480" cy="558924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ALTER TABLE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fr-FR" sz="2400" i="1" dirty="0" smtClean="0">
                <a:latin typeface="Arial" pitchFamily="34" charset="0"/>
                <a:cs typeface="Arial" pitchFamily="34" charset="0"/>
              </a:rPr>
              <a:t>schéma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.]</a:t>
            </a:r>
            <a:r>
              <a:rPr lang="fr-FR" sz="2400" i="1" dirty="0" err="1" smtClean="0">
                <a:latin typeface="Arial" pitchFamily="34" charset="0"/>
                <a:cs typeface="Arial" pitchFamily="34" charset="0"/>
              </a:rPr>
              <a:t>nomTable</a:t>
            </a:r>
            <a:endParaRPr lang="fr-FR" sz="2400" i="1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ENABLE CONSTRAINT </a:t>
            </a:r>
            <a:r>
              <a:rPr lang="fr-FR" sz="2400" i="1" dirty="0" err="1" smtClean="0">
                <a:latin typeface="Arial" pitchFamily="34" charset="0"/>
                <a:cs typeface="Arial" pitchFamily="34" charset="0"/>
              </a:rPr>
              <a:t>nomContrainte</a:t>
            </a:r>
            <a:endParaRPr lang="fr-FR" sz="2400" i="1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[USING INDEX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i="1" dirty="0" err="1" smtClean="0">
                <a:latin typeface="Arial" pitchFamily="34" charset="0"/>
                <a:cs typeface="Arial" pitchFamily="34" charset="0"/>
              </a:rPr>
              <a:t>ClauseIndex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] [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EXCEPTIONS INTO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i="1" dirty="0" err="1" smtClean="0">
                <a:latin typeface="Arial" pitchFamily="34" charset="0"/>
                <a:cs typeface="Arial" pitchFamily="34" charset="0"/>
              </a:rPr>
              <a:t>tableErreurs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];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Font typeface="Calibri" pitchFamily="34" charset="0"/>
              <a:buChar char="–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La clause d’index permet, dans le cas des clés primaires ou candidates (UNIQUE), de pouvoir recréer l’index associé</a:t>
            </a:r>
          </a:p>
          <a:p>
            <a:pPr lvl="1" eaLnBrk="1" hangingPunct="1">
              <a:lnSpc>
                <a:spcPct val="80000"/>
              </a:lnSpc>
              <a:buFont typeface="Calibri" pitchFamily="34" charset="0"/>
              <a:buChar char="–"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Font typeface="Calibri" pitchFamily="34" charset="0"/>
              <a:buChar char="–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clause d’exceptions permet de retrouver les enregistrements ne vérifiant pas la nouvelle contrainte.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Remarque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Il n’est pas possible de réactiver une clé étrangère tant que la contrainte de clé primaire référencée n’est pas active.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dirty="0" smtClean="0">
                <a:solidFill>
                  <a:srgbClr val="1939D7"/>
                </a:solidFill>
              </a:rPr>
              <a:t>Exemple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dirty="0" smtClean="0"/>
              <a:t>ALTER TABLE Pilote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dirty="0" smtClean="0"/>
              <a:t>	  ENABLE CONSTRAINT </a:t>
            </a:r>
            <a:r>
              <a:rPr lang="fr-FR" sz="2400" dirty="0" err="1" smtClean="0"/>
              <a:t>pilote_num</a:t>
            </a:r>
            <a:r>
              <a:rPr lang="fr-FR" sz="24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FB695-AEEB-4599-AB8C-0DA3F03F66D2}" type="slidenum">
              <a:rPr lang="fr-FR" smtClean="0"/>
              <a:pPr/>
              <a:t>59</a:t>
            </a:fld>
            <a:endParaRPr lang="fr-FR" smtClean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60350"/>
            <a:ext cx="7633543" cy="1125538"/>
          </a:xfrm>
        </p:spPr>
        <p:txBody>
          <a:bodyPr/>
          <a:lstStyle/>
          <a:p>
            <a:pPr algn="l" eaLnBrk="1" hangingPunct="1"/>
            <a:r>
              <a:rPr lang="fr-FR" sz="38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Les index : </a:t>
            </a:r>
            <a:r>
              <a:rPr lang="fr-FR" sz="2600" b="1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Accélérateurs d’accès</a:t>
            </a:r>
            <a:endParaRPr lang="fr-FR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75688" cy="511202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CREATE INDEX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UNIQUE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} [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schéma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.]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nomIndex</a:t>
            </a:r>
            <a:endParaRPr lang="fr-FR" sz="2000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ON [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schéma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.]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nomTable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( {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colonne1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expressionColonne1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} [ASC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DESC ] …)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UNIQUE permet de créer un index qui ne supporte pas les doublons.</a:t>
            </a:r>
          </a:p>
          <a:p>
            <a:pPr eaLnBrk="1" hangingPunct="1">
              <a:lnSpc>
                <a:spcPct val="8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ASC et DESC précisent l’ordre (croissant ou décroissant</a:t>
            </a:r>
            <a:r>
              <a:rPr lang="fr-FR" sz="15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endParaRPr lang="fr-FR" sz="2400" dirty="0" smtClean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4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Remarques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dirty="0" smtClean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• Il est conseillé de créer des index sur des colonnes (majoritairement des clés étrangères) utilisées dans les clauses de jointures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• Les index sont pénalisants lorsqu’ils sont définis sur des colonnes très souvent modifiées ou si la table contient peu de lignes.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4DEFC-1CEA-4E3D-8A8E-F91C1C482E5B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1"/>
            <a:ext cx="7010400" cy="105273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4000" dirty="0" smtClean="0">
                <a:solidFill>
                  <a:srgbClr val="0066FF"/>
                </a:solidFill>
              </a:rPr>
              <a:t>Suppression d’un utilisateur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z="2400" b="1" dirty="0" smtClean="0"/>
              <a:t>DROP USER </a:t>
            </a:r>
            <a:r>
              <a:rPr lang="fr-FR" sz="2400" i="1" dirty="0" smtClean="0"/>
              <a:t>utilisateur </a:t>
            </a:r>
            <a:r>
              <a:rPr lang="fr-FR" sz="2400" dirty="0" smtClean="0"/>
              <a:t>[CASCADE];</a:t>
            </a:r>
          </a:p>
          <a:p>
            <a:pPr eaLnBrk="1" hangingPunct="1">
              <a:buFont typeface="Wingdings" pitchFamily="2" charset="2"/>
              <a:buNone/>
            </a:pPr>
            <a:endParaRPr lang="fr-FR" sz="2400" dirty="0" smtClean="0"/>
          </a:p>
          <a:p>
            <a:pPr eaLnBrk="1" hangingPunct="1"/>
            <a:r>
              <a:rPr lang="fr-FR" sz="2400" dirty="0" smtClean="0"/>
              <a:t>Oracle ne supprime pas par défaut un utilisateur s’il possède des objets (tables, séquences, index, déclencheurs, etc.). </a:t>
            </a:r>
          </a:p>
          <a:p>
            <a:pPr eaLnBrk="1" hangingPunct="1"/>
            <a:endParaRPr lang="fr-FR" sz="2400" dirty="0" smtClean="0"/>
          </a:p>
          <a:p>
            <a:pPr eaLnBrk="1" hangingPunct="1"/>
            <a:r>
              <a:rPr lang="fr-FR" sz="2400" dirty="0" smtClean="0"/>
              <a:t>L’option CASCADE force la suppression et détruit tous les objets du schéma de l’utilisateur</a:t>
            </a:r>
            <a:r>
              <a:rPr lang="fr-F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57547-9711-4831-A10B-140A591CE9CC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pPr eaLnBrk="1" hangingPunct="1"/>
            <a:r>
              <a:rPr lang="fr-FR" sz="3800" dirty="0" smtClean="0">
                <a:solidFill>
                  <a:srgbClr val="0066FF"/>
                </a:solidFill>
              </a:rPr>
              <a:t>Les privilèges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00808"/>
            <a:ext cx="8785225" cy="489684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fr-FR" sz="2400" dirty="0" smtClean="0"/>
              <a:t>Il existe deux types de privilèges :</a:t>
            </a:r>
          </a:p>
          <a:p>
            <a:pPr>
              <a:lnSpc>
                <a:spcPct val="110000"/>
              </a:lnSpc>
              <a:buNone/>
            </a:pPr>
            <a:r>
              <a:rPr lang="fr-FR" sz="2400" dirty="0" smtClean="0"/>
              <a:t>	1. </a:t>
            </a:r>
            <a:r>
              <a:rPr lang="fr-FR" sz="2400" dirty="0" smtClean="0">
                <a:solidFill>
                  <a:srgbClr val="00B0F0"/>
                </a:solidFill>
              </a:rPr>
              <a:t>Privilège système : </a:t>
            </a:r>
            <a:r>
              <a:rPr lang="fr-FR" sz="2400" dirty="0" smtClean="0"/>
              <a:t>droit d’exécuter une certaine instruction SQL.</a:t>
            </a:r>
          </a:p>
          <a:p>
            <a:pPr>
              <a:lnSpc>
                <a:spcPct val="110000"/>
              </a:lnSpc>
              <a:buNone/>
            </a:pPr>
            <a:endParaRPr lang="fr-FR" sz="1050" dirty="0" smtClean="0"/>
          </a:p>
          <a:p>
            <a:pPr>
              <a:lnSpc>
                <a:spcPct val="110000"/>
              </a:lnSpc>
              <a:buNone/>
            </a:pPr>
            <a:r>
              <a:rPr lang="fr-FR" sz="2400" dirty="0" smtClean="0"/>
              <a:t>	2. </a:t>
            </a:r>
            <a:r>
              <a:rPr lang="fr-FR" sz="2400" dirty="0" smtClean="0">
                <a:solidFill>
                  <a:srgbClr val="00B0F0"/>
                </a:solidFill>
              </a:rPr>
              <a:t>Privilège objet :      </a:t>
            </a:r>
            <a:r>
              <a:rPr lang="fr-FR" sz="2400" dirty="0" smtClean="0"/>
              <a:t>droit d’accéder à un certain objet d’un autre </a:t>
            </a:r>
          </a:p>
          <a:p>
            <a:pPr>
              <a:lnSpc>
                <a:spcPct val="110000"/>
              </a:lnSpc>
              <a:buNone/>
            </a:pPr>
            <a:r>
              <a:rPr lang="fr-FR" sz="2400" dirty="0" smtClean="0"/>
              <a:t>				    schéma</a:t>
            </a:r>
          </a:p>
          <a:p>
            <a:pPr>
              <a:lnSpc>
                <a:spcPct val="110000"/>
              </a:lnSpc>
              <a:buNone/>
            </a:pPr>
            <a:r>
              <a:rPr lang="fr-FR" sz="2400" b="1" dirty="0" smtClean="0">
                <a:solidFill>
                  <a:srgbClr val="7030A0"/>
                </a:solidFill>
              </a:rPr>
              <a:t>Remarque </a:t>
            </a:r>
            <a:r>
              <a:rPr lang="fr-FR" sz="24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Les privilèges systèmes diffèrent sensiblement d’un SGBD à un autre. </a:t>
            </a:r>
          </a:p>
          <a:p>
            <a:pPr lvl="1">
              <a:lnSpc>
                <a:spcPct val="110000"/>
              </a:lnSpc>
            </a:pPr>
            <a:endParaRPr lang="fr-FR" sz="2000" dirty="0" smtClean="0"/>
          </a:p>
          <a:p>
            <a:pPr lvl="1">
              <a:lnSpc>
                <a:spcPct val="110000"/>
              </a:lnSpc>
            </a:pPr>
            <a:r>
              <a:rPr lang="fr-FR" sz="2000" dirty="0" smtClean="0"/>
              <a:t>Les privilèges objets sont les mêmes et sont tous pris en charge via les instructions GRANT et REVOKE.</a:t>
            </a:r>
          </a:p>
          <a:p>
            <a:pPr eaLnBrk="1" hangingPunct="1">
              <a:lnSpc>
                <a:spcPct val="110000"/>
              </a:lnSpc>
            </a:pPr>
            <a:endParaRPr lang="fr-FR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003013-ADED-459F-8CC2-EA6BE865C261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010400" cy="1196752"/>
          </a:xfrm>
        </p:spPr>
        <p:txBody>
          <a:bodyPr/>
          <a:lstStyle/>
          <a:p>
            <a:pPr eaLnBrk="1" hangingPunct="1"/>
            <a:r>
              <a:rPr lang="fr-FR" sz="30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Attribution de privilèges système 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785"/>
            <a:ext cx="8964612" cy="5373216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GRANT { 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privilègeSystème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nomRôle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ALL PRIVILEGES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[, { 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privilègeSystème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nomRôle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ALL PRIVILEGES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}]…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{ 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utilisateur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nomRôle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 PUBLIC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} [,{ 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utilisateur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nomRôle</a:t>
            </a:r>
            <a:endParaRPr lang="fr-FR" sz="2000" i="1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| PUBLIC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} ]…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[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IDENTIFIED BY 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motdePasse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[ WITH ADMIN OPTION ]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fr-FR" sz="1800" i="1" dirty="0" smtClean="0">
                <a:latin typeface="Arial" pitchFamily="34" charset="0"/>
                <a:cs typeface="Arial" pitchFamily="34" charset="0"/>
              </a:rPr>
              <a:t>Privilège Système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: exemple CREATE TABLE, CREATE SESSION, etc.</a:t>
            </a:r>
          </a:p>
          <a:p>
            <a:pPr lvl="1" eaLnBrk="1" hangingPunct="1">
              <a:lnSpc>
                <a:spcPct val="80000"/>
              </a:lnSpc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ALL PRIVILEGES : tous les privilèges système.</a:t>
            </a:r>
          </a:p>
          <a:p>
            <a:pPr lvl="1" eaLnBrk="1" hangingPunct="1">
              <a:lnSpc>
                <a:spcPct val="80000"/>
              </a:lnSpc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PUBLIC : pour attribuer le(s) privilège(s) à tous les utilisateurs.</a:t>
            </a:r>
          </a:p>
          <a:p>
            <a:pPr lvl="1" eaLnBrk="1" hangingPunct="1">
              <a:lnSpc>
                <a:spcPct val="80000"/>
              </a:lnSpc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IDENTIFIED BY désigne un utilisateur</a:t>
            </a:r>
          </a:p>
          <a:p>
            <a:pPr lvl="1" eaLnBrk="1" hangingPunct="1">
              <a:lnSpc>
                <a:spcPct val="80000"/>
              </a:lnSpc>
            </a:pPr>
            <a:endParaRPr lang="fr-FR" sz="18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fr-FR" sz="1800" dirty="0" smtClean="0">
                <a:latin typeface="Arial" pitchFamily="34" charset="0"/>
                <a:cs typeface="Arial" pitchFamily="34" charset="0"/>
              </a:rPr>
              <a:t>WITH ADMIN OPTION : permet d’attribuer aux bénéficiaires le droit de retransmettre les privilèges reçus à une tierce personne.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1939D7"/>
                </a:solidFill>
                <a:latin typeface="Arial" pitchFamily="34" charset="0"/>
                <a:cs typeface="Arial" pitchFamily="34" charset="0"/>
              </a:rPr>
              <a:t>Révocation de privilèges objets</a:t>
            </a:r>
            <a:endParaRPr lang="fr-FR" sz="3200" dirty="0">
              <a:solidFill>
                <a:srgbClr val="1939D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507288" cy="551723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fr-FR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</a:pPr>
            <a:r>
              <a:rPr lang="fr-FR" sz="7200" dirty="0" smtClean="0">
                <a:latin typeface="Arial" pitchFamily="34" charset="0"/>
                <a:cs typeface="Arial" pitchFamily="34" charset="0"/>
              </a:rPr>
              <a:t>REVOKE { </a:t>
            </a:r>
            <a:r>
              <a:rPr lang="fr-FR" sz="7200" i="1" dirty="0" err="1" smtClean="0">
                <a:latin typeface="Arial" pitchFamily="34" charset="0"/>
                <a:cs typeface="Arial" pitchFamily="34" charset="0"/>
              </a:rPr>
              <a:t>privilègeObjet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| ALL PRIVILEGES } [(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colonne1 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[,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colonne2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]…)]</a:t>
            </a:r>
            <a:br>
              <a:rPr lang="fr-FR" sz="7200" dirty="0" smtClean="0">
                <a:latin typeface="Arial" pitchFamily="34" charset="0"/>
                <a:cs typeface="Arial" pitchFamily="34" charset="0"/>
              </a:rPr>
            </a:br>
            <a:r>
              <a:rPr lang="fr-FR" sz="7200" dirty="0" smtClean="0">
                <a:latin typeface="Arial" pitchFamily="34" charset="0"/>
                <a:cs typeface="Arial" pitchFamily="34" charset="0"/>
              </a:rPr>
              <a:t>[, { </a:t>
            </a:r>
            <a:r>
              <a:rPr lang="fr-FR" sz="7200" i="1" dirty="0" err="1" smtClean="0">
                <a:latin typeface="Arial" pitchFamily="34" charset="0"/>
                <a:cs typeface="Arial" pitchFamily="34" charset="0"/>
              </a:rPr>
              <a:t>privilègeObjet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| ALL PRIVILEGES }] [(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colonne1 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[,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colonne2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]…)]…</a:t>
            </a:r>
            <a:br>
              <a:rPr lang="fr-FR" sz="7200" dirty="0" smtClean="0">
                <a:latin typeface="Arial" pitchFamily="34" charset="0"/>
                <a:cs typeface="Arial" pitchFamily="34" charset="0"/>
              </a:rPr>
            </a:br>
            <a:r>
              <a:rPr lang="fr-FR" sz="7200" dirty="0" smtClean="0">
                <a:latin typeface="Arial" pitchFamily="34" charset="0"/>
                <a:cs typeface="Arial" pitchFamily="34" charset="0"/>
              </a:rPr>
              <a:t>ON { [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schéma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.]</a:t>
            </a:r>
            <a:r>
              <a:rPr lang="fr-FR" sz="7200" i="1" dirty="0" err="1" smtClean="0">
                <a:latin typeface="Arial" pitchFamily="34" charset="0"/>
                <a:cs typeface="Arial" pitchFamily="34" charset="0"/>
              </a:rPr>
              <a:t>nomObjet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| { DIRECTORY </a:t>
            </a:r>
            <a:r>
              <a:rPr lang="fr-FR" sz="7200" i="1" dirty="0" err="1" smtClean="0">
                <a:latin typeface="Arial" pitchFamily="34" charset="0"/>
                <a:cs typeface="Arial" pitchFamily="34" charset="0"/>
              </a:rPr>
              <a:t>nomRépertoire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7200" dirty="0" smtClean="0">
                <a:latin typeface="Arial" pitchFamily="34" charset="0"/>
                <a:cs typeface="Arial" pitchFamily="34" charset="0"/>
              </a:rPr>
            </a:br>
            <a:r>
              <a:rPr lang="fr-FR" sz="7200" dirty="0" smtClean="0">
                <a:latin typeface="Arial" pitchFamily="34" charset="0"/>
                <a:cs typeface="Arial" pitchFamily="34" charset="0"/>
              </a:rPr>
              <a:t>| JAVA { SOURCE | RESOURCE } [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schéma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.]</a:t>
            </a:r>
            <a:r>
              <a:rPr lang="fr-FR" sz="7200" i="1" dirty="0" err="1" smtClean="0">
                <a:latin typeface="Arial" pitchFamily="34" charset="0"/>
                <a:cs typeface="Arial" pitchFamily="34" charset="0"/>
              </a:rPr>
              <a:t>nomObjet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} }</a:t>
            </a:r>
            <a:br>
              <a:rPr lang="fr-FR" sz="7200" dirty="0" smtClean="0">
                <a:latin typeface="Arial" pitchFamily="34" charset="0"/>
                <a:cs typeface="Arial" pitchFamily="34" charset="0"/>
              </a:rPr>
            </a:br>
            <a:r>
              <a:rPr lang="fr-FR" sz="7200" dirty="0" smtClean="0">
                <a:latin typeface="Arial" pitchFamily="34" charset="0"/>
                <a:cs typeface="Arial" pitchFamily="34" charset="0"/>
              </a:rPr>
              <a:t>FROM { 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utilisateur 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fr-FR" sz="7200" i="1" dirty="0" err="1" smtClean="0">
                <a:latin typeface="Arial" pitchFamily="34" charset="0"/>
                <a:cs typeface="Arial" pitchFamily="34" charset="0"/>
              </a:rPr>
              <a:t>nomRôle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| PUBLIC } [,{ 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utilisateur 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fr-FR" sz="7200" i="1" dirty="0" err="1" smtClean="0">
                <a:latin typeface="Arial" pitchFamily="34" charset="0"/>
                <a:cs typeface="Arial" pitchFamily="34" charset="0"/>
              </a:rPr>
              <a:t>nomRôle</a:t>
            </a:r>
            <a:r>
              <a:rPr lang="fr-FR" sz="7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7200" dirty="0" smtClean="0">
                <a:latin typeface="Arial" pitchFamily="34" charset="0"/>
                <a:cs typeface="Arial" pitchFamily="34" charset="0"/>
              </a:rPr>
              <a:t>|PUBLIC } ]…</a:t>
            </a:r>
            <a:br>
              <a:rPr lang="fr-FR" sz="7200" dirty="0" smtClean="0">
                <a:latin typeface="Arial" pitchFamily="34" charset="0"/>
                <a:cs typeface="Arial" pitchFamily="34" charset="0"/>
              </a:rPr>
            </a:br>
            <a:r>
              <a:rPr lang="fr-FR" sz="7200" dirty="0" smtClean="0">
                <a:latin typeface="Arial" pitchFamily="34" charset="0"/>
                <a:cs typeface="Arial" pitchFamily="34" charset="0"/>
              </a:rPr>
              <a:t>[CASCADE CONSTRAINTS] [FORCE];</a:t>
            </a:r>
            <a:br>
              <a:rPr lang="fr-FR" sz="7200" dirty="0" smtClean="0">
                <a:latin typeface="Arial" pitchFamily="34" charset="0"/>
                <a:cs typeface="Arial" pitchFamily="34" charset="0"/>
              </a:rPr>
            </a:br>
            <a:endParaRPr lang="fr-FR" sz="3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</a:pPr>
            <a:r>
              <a:rPr lang="fr-FR" sz="7200" dirty="0" smtClean="0">
                <a:latin typeface="Arial" pitchFamily="34" charset="0"/>
                <a:cs typeface="Arial" pitchFamily="34" charset="0"/>
              </a:rPr>
              <a:t>CASCADE CONSTRAINTS concerne les privilèges REFERENCES ou ALL</a:t>
            </a:r>
          </a:p>
          <a:p>
            <a:pPr>
              <a:lnSpc>
                <a:spcPct val="170000"/>
              </a:lnSpc>
              <a:buNone/>
            </a:pPr>
            <a:r>
              <a:rPr lang="fr-FR" sz="7200" dirty="0" smtClean="0">
                <a:latin typeface="Arial" pitchFamily="34" charset="0"/>
                <a:cs typeface="Arial" pitchFamily="34" charset="0"/>
              </a:rPr>
              <a:t>      PRIVILEGES. Cette option permet de supprimer la contrainte référentielle entre deux tables de schémas distincts.</a:t>
            </a:r>
          </a:p>
          <a:p>
            <a:pPr>
              <a:lnSpc>
                <a:spcPct val="170000"/>
              </a:lnSpc>
            </a:pPr>
            <a:r>
              <a:rPr lang="fr-FR" sz="7200" dirty="0" smtClean="0">
                <a:latin typeface="Arial" pitchFamily="34" charset="0"/>
                <a:cs typeface="Arial" pitchFamily="34" charset="0"/>
              </a:rPr>
              <a:t> FORCE : concerne les privilèges EXECUTE sur les types. Tous les objets dépendants (types, tables ou vues) sont marqués INVALID et les index sont notés UNUSABLE.</a:t>
            </a:r>
            <a:r>
              <a:rPr lang="fr-FR" sz="2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2600" dirty="0" smtClean="0">
                <a:latin typeface="Arial" pitchFamily="34" charset="0"/>
                <a:cs typeface="Arial" pitchFamily="34" charset="0"/>
              </a:rPr>
            </a:br>
            <a:endParaRPr lang="fr-FR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AFB3-75D4-4698-B7B7-70E51B8504C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3191</Words>
  <Application>Microsoft Office PowerPoint</Application>
  <PresentationFormat>Affichage à l'écran (4:3)</PresentationFormat>
  <Paragraphs>752</Paragraphs>
  <Slides>59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0" baseType="lpstr">
      <vt:lpstr>Thème Office</vt:lpstr>
      <vt:lpstr>Diapositive 1</vt:lpstr>
      <vt:lpstr>Contenu du cours</vt:lpstr>
      <vt:lpstr>Tâches d’un administrateur</vt:lpstr>
      <vt:lpstr>Création d’un compte utilisateur</vt:lpstr>
      <vt:lpstr>Exemple de création d’un utilisateur</vt:lpstr>
      <vt:lpstr>Suppression d’un utilisateur</vt:lpstr>
      <vt:lpstr>Les privilèges</vt:lpstr>
      <vt:lpstr>Attribution de privilèges système </vt:lpstr>
      <vt:lpstr>Révocation de privilèges objets</vt:lpstr>
      <vt:lpstr>Exemple d’attribution de privilèges systèmes</vt:lpstr>
      <vt:lpstr>Attribution de privilèges objets </vt:lpstr>
      <vt:lpstr> Attribution de privilèges objets suite  </vt:lpstr>
      <vt:lpstr>Exemple de partage de données par l’octroi de privilèges sur les objets</vt:lpstr>
      <vt:lpstr>La notion de rôle </vt:lpstr>
      <vt:lpstr>Les rôles : exemple</vt:lpstr>
      <vt:lpstr>Création d’un rôle</vt:lpstr>
      <vt:lpstr>Rappel : Actions à entreprendre pour travailler avec des rôles :</vt:lpstr>
      <vt:lpstr>Exemple de création de rôles</vt:lpstr>
      <vt:lpstr>Alimentation de rôles par des privilèges </vt:lpstr>
      <vt:lpstr>Affectation et révocation de rôles</vt:lpstr>
      <vt:lpstr>Rôles prédéfinis</vt:lpstr>
      <vt:lpstr>Notion de Profil </vt:lpstr>
      <vt:lpstr>Création d’un profil</vt:lpstr>
      <vt:lpstr>Exemple de profil</vt:lpstr>
      <vt:lpstr>Affectation de profil</vt:lpstr>
      <vt:lpstr>Les Vues</vt:lpstr>
      <vt:lpstr>Les vues</vt:lpstr>
      <vt:lpstr>Vocabulaire</vt:lpstr>
      <vt:lpstr>Exemple de vue (simple)</vt:lpstr>
      <vt:lpstr>Création de vues </vt:lpstr>
      <vt:lpstr>Exemple de vue avec  WITH CHECK OPTION</vt:lpstr>
      <vt:lpstr>Exemple suite</vt:lpstr>
      <vt:lpstr>Classification des vues</vt:lpstr>
      <vt:lpstr>Vues complexes </vt:lpstr>
      <vt:lpstr>Exemple de vue complexe</vt:lpstr>
      <vt:lpstr>Exemple d’utilisation d’une vue</vt:lpstr>
      <vt:lpstr>Mise à jour de la base au travers de vues</vt:lpstr>
      <vt:lpstr>Mise à jour d’une vue simple </vt:lpstr>
      <vt:lpstr>Mise à jour des vues multi-tables</vt:lpstr>
      <vt:lpstr>Exemple de vue multi-table</vt:lpstr>
      <vt:lpstr>Peut-on mettre à jour la vue VueCamping?</vt:lpstr>
      <vt:lpstr>Exemple </vt:lpstr>
      <vt:lpstr>Peut-on mettre à jour la vue VueCamping? suite</vt:lpstr>
      <vt:lpstr>Peut-on mettre à jour la vue VueCamping? suite</vt:lpstr>
      <vt:lpstr>Peut-on mettre à jour la vue VueCamping?</vt:lpstr>
      <vt:lpstr>Transmission de droits</vt:lpstr>
      <vt:lpstr>Exemple de transmission de droits </vt:lpstr>
      <vt:lpstr>Metabase</vt:lpstr>
      <vt:lpstr>Suppression de relations </vt:lpstr>
      <vt:lpstr>Renommer une relation</vt:lpstr>
      <vt:lpstr>Synonymes</vt:lpstr>
      <vt:lpstr>Synonymes</vt:lpstr>
      <vt:lpstr>Exemple</vt:lpstr>
      <vt:lpstr>Visualisation du schéma d’une relation</vt:lpstr>
      <vt:lpstr>Ajout de contraintes</vt:lpstr>
      <vt:lpstr>Exemple d’ajout de contraintes </vt:lpstr>
      <vt:lpstr>Désactivation de contraintes </vt:lpstr>
      <vt:lpstr>Activation de contraintes </vt:lpstr>
      <vt:lpstr>Les index : Accélérateurs d’accès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Bella</dc:creator>
  <cp:lastModifiedBy>Bella</cp:lastModifiedBy>
  <cp:revision>187</cp:revision>
  <dcterms:created xsi:type="dcterms:W3CDTF">2015-02-23T13:04:29Z</dcterms:created>
  <dcterms:modified xsi:type="dcterms:W3CDTF">2019-03-20T14:06:38Z</dcterms:modified>
</cp:coreProperties>
</file>