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73" r:id="rId2"/>
    <p:sldId id="264" r:id="rId3"/>
    <p:sldId id="257" r:id="rId4"/>
    <p:sldId id="283" r:id="rId5"/>
    <p:sldId id="258" r:id="rId6"/>
    <p:sldId id="259" r:id="rId7"/>
    <p:sldId id="262" r:id="rId8"/>
    <p:sldId id="274" r:id="rId9"/>
    <p:sldId id="265" r:id="rId10"/>
    <p:sldId id="311" r:id="rId11"/>
    <p:sldId id="275" r:id="rId12"/>
    <p:sldId id="282" r:id="rId13"/>
    <p:sldId id="261" r:id="rId14"/>
    <p:sldId id="313" r:id="rId15"/>
    <p:sldId id="312" r:id="rId16"/>
    <p:sldId id="263" r:id="rId17"/>
    <p:sldId id="314" r:id="rId18"/>
    <p:sldId id="315" r:id="rId19"/>
    <p:sldId id="316" r:id="rId20"/>
    <p:sldId id="346" r:id="rId21"/>
    <p:sldId id="324" r:id="rId22"/>
    <p:sldId id="325" r:id="rId23"/>
    <p:sldId id="347" r:id="rId24"/>
    <p:sldId id="326" r:id="rId25"/>
    <p:sldId id="327" r:id="rId26"/>
    <p:sldId id="328" r:id="rId27"/>
    <p:sldId id="329" r:id="rId28"/>
    <p:sldId id="330" r:id="rId29"/>
    <p:sldId id="348" r:id="rId30"/>
    <p:sldId id="349" r:id="rId31"/>
    <p:sldId id="350" r:id="rId32"/>
    <p:sldId id="351" r:id="rId33"/>
    <p:sldId id="352" r:id="rId34"/>
    <p:sldId id="353" r:id="rId35"/>
    <p:sldId id="354" r:id="rId36"/>
    <p:sldId id="355" r:id="rId37"/>
    <p:sldId id="356" r:id="rId38"/>
    <p:sldId id="357" r:id="rId39"/>
    <p:sldId id="285" r:id="rId40"/>
    <p:sldId id="284" r:id="rId41"/>
    <p:sldId id="278" r:id="rId42"/>
    <p:sldId id="276" r:id="rId43"/>
    <p:sldId id="291" r:id="rId44"/>
    <p:sldId id="295" r:id="rId45"/>
    <p:sldId id="277" r:id="rId46"/>
    <p:sldId id="345" r:id="rId47"/>
    <p:sldId id="296" r:id="rId48"/>
    <p:sldId id="297" r:id="rId49"/>
    <p:sldId id="343" r:id="rId50"/>
    <p:sldId id="269" r:id="rId51"/>
    <p:sldId id="267" r:id="rId52"/>
    <p:sldId id="270" r:id="rId53"/>
    <p:sldId id="279" r:id="rId54"/>
    <p:sldId id="268" r:id="rId55"/>
    <p:sldId id="309" r:id="rId56"/>
    <p:sldId id="308" r:id="rId57"/>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4" autoAdjust="0"/>
  </p:normalViewPr>
  <p:slideViewPr>
    <p:cSldViewPr>
      <p:cViewPr>
        <p:scale>
          <a:sx n="78" d="100"/>
          <a:sy n="78" d="100"/>
        </p:scale>
        <p:origin x="-1740" y="-2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90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pPr>
              <a:defRPr/>
            </a:pPr>
            <a:endParaRPr lang="fr-FR"/>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pPr>
              <a:defRPr/>
            </a:pPr>
            <a:endParaRPr lang="fr-FR"/>
          </a:p>
        </p:txBody>
      </p:sp>
      <p:sp>
        <p:nvSpPr>
          <p:cNvPr id="6042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pPr>
              <a:defRPr/>
            </a:pPr>
            <a:endParaRPr lang="fr-FR"/>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pPr>
              <a:defRPr/>
            </a:pPr>
            <a:fld id="{569FBD31-53F5-4B30-8DEE-FBF59141311E}"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32F6DA5-24C4-44FE-9EF8-AAF4D09BEE56}" type="slidenum">
              <a:rPr lang="fr-FR" smtClean="0"/>
              <a:pPr/>
              <a:t>40</a:t>
            </a:fld>
            <a:endParaRPr lang="fr-FR" smtClean="0"/>
          </a:p>
        </p:txBody>
      </p:sp>
      <p:sp>
        <p:nvSpPr>
          <p:cNvPr id="61443" name="Rectangle 2"/>
          <p:cNvSpPr>
            <a:spLocks noGrp="1" noChangeArrowheads="1"/>
          </p:cNvSpPr>
          <p:nvPr>
            <p:ph type="body" idx="1"/>
          </p:nvPr>
        </p:nvSpPr>
        <p:spPr>
          <a:xfrm>
            <a:off x="946150" y="4860925"/>
            <a:ext cx="5207000" cy="4605338"/>
          </a:xfrm>
          <a:noFill/>
          <a:ln/>
        </p:spPr>
        <p:txBody>
          <a:bodyPr lIns="98017" tIns="48148" rIns="98017" bIns="48148"/>
          <a:lstStyle/>
          <a:p>
            <a:pPr eaLnBrk="1" hangingPunct="1"/>
            <a:r>
              <a:rPr lang="en-US" smtClean="0"/>
              <a:t>Fin du cours le  20/11/95 </a:t>
            </a:r>
          </a:p>
        </p:txBody>
      </p:sp>
      <p:sp>
        <p:nvSpPr>
          <p:cNvPr id="61444" name="Rectangle 3"/>
          <p:cNvSpPr>
            <a:spLocks noGrp="1" noRot="1" noChangeAspect="1" noChangeArrowheads="1" noTextEdit="1"/>
          </p:cNvSpPr>
          <p:nvPr>
            <p:ph type="sldImg"/>
          </p:nvPr>
        </p:nvSpPr>
        <p:spPr>
          <a:xfrm>
            <a:off x="996950" y="769938"/>
            <a:ext cx="5110163" cy="3833812"/>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9FCD1918-67EA-433F-82F5-08A871BE081B}"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AC8456BF-DB09-4034-965C-97C852CAC31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6634E6B0-A3C0-498C-9162-157D4A6E8F27}"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32D10FB3-73CC-4737-94EC-14801CE49965}"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16CC19B-2CB4-4102-B2DD-811BC68AF683}"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E2FF75-0C3A-4AAD-A9B8-7FFB1E2BC095}"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88E173CA-CE73-48FE-AC26-1EE8B8177B1B}"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E52B3063-12CB-449E-B0ED-BA199E44E8E8}"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D4C69CCA-EF73-4392-A1EA-ABD2D5FF028C}"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546D1CB9-CB20-4705-BF4F-7C69187C9565}"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07CE9205-E02F-4AF2-BE4E-AF6C4FD0887D}"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B5A0D9-F2E7-45E3-BC64-950A9A7E3076}"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fr-FR" smtClean="0">
                <a:solidFill>
                  <a:srgbClr val="0000FF"/>
                </a:solidFill>
              </a:rPr>
              <a:t>PL/SQL</a:t>
            </a:r>
          </a:p>
        </p:txBody>
      </p:sp>
      <p:sp>
        <p:nvSpPr>
          <p:cNvPr id="2051" name="Rectangle 3"/>
          <p:cNvSpPr>
            <a:spLocks noGrp="1" noChangeArrowheads="1"/>
          </p:cNvSpPr>
          <p:nvPr>
            <p:ph type="body" idx="1"/>
          </p:nvPr>
        </p:nvSpPr>
        <p:spPr>
          <a:xfrm>
            <a:off x="468313" y="1989138"/>
            <a:ext cx="8496300" cy="4525962"/>
          </a:xfrm>
        </p:spPr>
        <p:txBody>
          <a:bodyPr/>
          <a:lstStyle/>
          <a:p>
            <a:pPr eaLnBrk="1" hangingPunct="1">
              <a:buFontTx/>
              <a:buNone/>
            </a:pPr>
            <a:r>
              <a:rPr lang="fr-FR" sz="2800" smtClean="0"/>
              <a:t>PL/SQL (</a:t>
            </a:r>
            <a:r>
              <a:rPr lang="fr-FR" sz="2800" i="1" smtClean="0"/>
              <a:t>Procedural Langage/Structured Query Langage</a:t>
            </a:r>
            <a:r>
              <a:rPr lang="fr-FR" sz="2800" smtClean="0"/>
              <a:t>) </a:t>
            </a:r>
          </a:p>
          <a:p>
            <a:pPr eaLnBrk="1" hangingPunct="1"/>
            <a:endParaRPr lang="fr-FR" sz="2800" smtClean="0"/>
          </a:p>
          <a:p>
            <a:pPr eaLnBrk="1" hangingPunct="1"/>
            <a:r>
              <a:rPr lang="fr-FR" sz="2800" smtClean="0"/>
              <a:t>Langage procédural qui intègre des requêtes SQL</a:t>
            </a:r>
          </a:p>
        </p:txBody>
      </p:sp>
      <p:sp>
        <p:nvSpPr>
          <p:cNvPr id="2052" name="Espace réservé du numéro de diapositive 5"/>
          <p:cNvSpPr>
            <a:spLocks noGrp="1"/>
          </p:cNvSpPr>
          <p:nvPr>
            <p:ph type="sldNum" sz="quarter" idx="12"/>
          </p:nvPr>
        </p:nvSpPr>
        <p:spPr>
          <a:noFill/>
        </p:spPr>
        <p:txBody>
          <a:bodyPr/>
          <a:lstStyle/>
          <a:p>
            <a:fld id="{77FFEA2F-5847-424C-B405-B85719295004}" type="slidenum">
              <a:rPr lang="fr-FR" smtClean="0"/>
              <a:pPr/>
              <a:t>1</a:t>
            </a:fld>
            <a:endParaRPr lang="fr-F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FR" sz="3200" smtClean="0">
                <a:solidFill>
                  <a:srgbClr val="0000FF"/>
                </a:solidFill>
              </a:rPr>
              <a:t>Déclaration de TYPE (suite)</a:t>
            </a:r>
          </a:p>
        </p:txBody>
      </p:sp>
      <p:sp>
        <p:nvSpPr>
          <p:cNvPr id="11267" name="Espace réservé du contenu 2"/>
          <p:cNvSpPr>
            <a:spLocks noGrp="1"/>
          </p:cNvSpPr>
          <p:nvPr>
            <p:ph idx="1"/>
          </p:nvPr>
        </p:nvSpPr>
        <p:spPr/>
        <p:txBody>
          <a:bodyPr/>
          <a:lstStyle/>
          <a:p>
            <a:pPr marL="400050">
              <a:buFontTx/>
              <a:buNone/>
              <a:defRPr/>
            </a:pPr>
            <a:r>
              <a:rPr lang="fr-FR" sz="2200" dirty="0" smtClean="0"/>
              <a:t>2. </a:t>
            </a:r>
            <a:r>
              <a:rPr lang="fr-FR" sz="2000" dirty="0" smtClean="0"/>
              <a:t>Elle  permet aussi de déclarer une variable conformément à une autre variable précédemment déclarée</a:t>
            </a:r>
            <a:endParaRPr lang="fr-FR" sz="2200" dirty="0" smtClean="0"/>
          </a:p>
          <a:p>
            <a:pPr marL="400050">
              <a:buFontTx/>
              <a:buNone/>
              <a:defRPr/>
            </a:pPr>
            <a:endParaRPr lang="fr-FR" sz="1100" i="1" dirty="0" smtClean="0"/>
          </a:p>
          <a:p>
            <a:pPr lvl="1">
              <a:buFontTx/>
              <a:buNone/>
              <a:defRPr/>
            </a:pPr>
            <a:r>
              <a:rPr lang="fr-FR" sz="1800" i="1" dirty="0" smtClean="0"/>
              <a:t>	nomvariable2 nomvariable1%TYPE</a:t>
            </a:r>
          </a:p>
          <a:p>
            <a:pPr lvl="1">
              <a:buFontTx/>
              <a:buNone/>
              <a:defRPr/>
            </a:pPr>
            <a:endParaRPr lang="fr-FR" sz="1800" i="1" dirty="0" smtClean="0"/>
          </a:p>
          <a:p>
            <a:pPr eaLnBrk="1" hangingPunct="1">
              <a:buFontTx/>
              <a:buNone/>
              <a:defRPr/>
            </a:pPr>
            <a:r>
              <a:rPr lang="fr-FR" sz="2000" dirty="0" smtClean="0">
                <a:solidFill>
                  <a:srgbClr val="0000FF"/>
                </a:solidFill>
              </a:rPr>
              <a:t>Exemple : </a:t>
            </a:r>
            <a:r>
              <a:rPr lang="fr-FR" sz="2000" dirty="0" err="1" smtClean="0"/>
              <a:t>v_prime_min</a:t>
            </a:r>
            <a:r>
              <a:rPr lang="fr-FR" sz="2000" dirty="0" smtClean="0"/>
              <a:t>  </a:t>
            </a:r>
            <a:r>
              <a:rPr lang="fr-FR" sz="2000" dirty="0" err="1" smtClean="0"/>
              <a:t>v_prime</a:t>
            </a:r>
            <a:r>
              <a:rPr lang="fr-FR" sz="2000" dirty="0" smtClean="0"/>
              <a:t>%</a:t>
            </a:r>
            <a:r>
              <a:rPr lang="fr-FR" sz="2000" b="1" dirty="0" smtClean="0"/>
              <a:t>TYPE</a:t>
            </a:r>
          </a:p>
          <a:p>
            <a:pPr eaLnBrk="1" hangingPunct="1">
              <a:buFontTx/>
              <a:buNone/>
              <a:defRPr/>
            </a:pPr>
            <a:r>
              <a:rPr lang="fr-FR" sz="2000" dirty="0" smtClean="0"/>
              <a:t>--</a:t>
            </a:r>
            <a:r>
              <a:rPr lang="fr-FR" sz="2000" dirty="0" err="1" smtClean="0"/>
              <a:t>v_prime_min</a:t>
            </a:r>
            <a:r>
              <a:rPr lang="fr-FR" sz="2000" dirty="0" smtClean="0"/>
              <a:t> prend le type de la variable </a:t>
            </a:r>
            <a:r>
              <a:rPr lang="fr-FR" sz="2000" dirty="0" err="1" smtClean="0"/>
              <a:t>v_prime</a:t>
            </a:r>
            <a:endParaRPr lang="fr-FR" sz="2000" dirty="0" smtClean="0"/>
          </a:p>
          <a:p>
            <a:pPr lvl="1">
              <a:buFontTx/>
              <a:buNone/>
              <a:defRPr/>
            </a:pPr>
            <a:endParaRPr lang="fr-FR" sz="1800" i="1" dirty="0" smtClean="0"/>
          </a:p>
          <a:p>
            <a:pPr lvl="1">
              <a:buFontTx/>
              <a:buNone/>
              <a:defRPr/>
            </a:pPr>
            <a:endParaRPr lang="fr-FR" sz="1800" i="1" dirty="0" smtClean="0"/>
          </a:p>
          <a:p>
            <a:pPr>
              <a:buFontTx/>
              <a:buNone/>
              <a:defRPr/>
            </a:pPr>
            <a:r>
              <a:rPr lang="fr-FR" sz="2000" dirty="0" smtClean="0"/>
              <a:t>3. La directive </a:t>
            </a:r>
            <a:r>
              <a:rPr lang="fr-FR" sz="2000" dirty="0" smtClean="0">
                <a:solidFill>
                  <a:srgbClr val="0000FF"/>
                </a:solidFill>
              </a:rPr>
              <a:t>%ROWTYPE </a:t>
            </a:r>
            <a:r>
              <a:rPr lang="fr-FR" sz="2000" dirty="0" smtClean="0"/>
              <a:t>permet de travailler au niveau d’un enregistrement (</a:t>
            </a:r>
            <a:r>
              <a:rPr lang="fr-FR" sz="2000" i="1" dirty="0" err="1" smtClean="0"/>
              <a:t>tuple</a:t>
            </a:r>
            <a:r>
              <a:rPr lang="fr-FR" sz="2000" i="1" dirty="0" smtClean="0"/>
              <a:t>). </a:t>
            </a:r>
          </a:p>
          <a:p>
            <a:pPr>
              <a:buFontTx/>
              <a:buNone/>
              <a:defRPr/>
            </a:pPr>
            <a:endParaRPr lang="fr-FR" sz="2000" i="1" dirty="0" smtClean="0"/>
          </a:p>
          <a:p>
            <a:pPr lvl="1">
              <a:buFontTx/>
              <a:buNone/>
              <a:defRPr/>
            </a:pPr>
            <a:r>
              <a:rPr lang="fr-FR" sz="1800" i="1" dirty="0" err="1" smtClean="0"/>
              <a:t>nomvariable</a:t>
            </a:r>
            <a:r>
              <a:rPr lang="fr-FR" sz="1800" i="1" dirty="0" smtClean="0"/>
              <a:t> </a:t>
            </a:r>
            <a:r>
              <a:rPr lang="fr-FR" sz="1800" i="1" dirty="0" err="1" smtClean="0"/>
              <a:t>nomTable</a:t>
            </a:r>
            <a:r>
              <a:rPr lang="fr-FR" sz="1800" i="1" dirty="0" smtClean="0"/>
              <a:t> </a:t>
            </a:r>
            <a:r>
              <a:rPr lang="fr-FR" sz="1800" b="1" i="1" dirty="0" smtClean="0"/>
              <a:t>%ROWTYPE</a:t>
            </a:r>
            <a:endParaRPr lang="fr-FR" sz="1800" b="1" dirty="0" smtClean="0"/>
          </a:p>
          <a:p>
            <a:pPr eaLnBrk="1" hangingPunct="1">
              <a:defRPr/>
            </a:pPr>
            <a:endParaRPr lang="fr-FR" sz="2000" dirty="0" smtClean="0"/>
          </a:p>
        </p:txBody>
      </p:sp>
      <p:sp>
        <p:nvSpPr>
          <p:cNvPr id="11268" name="Espace réservé du numéro de diapositive 3"/>
          <p:cNvSpPr>
            <a:spLocks noGrp="1"/>
          </p:cNvSpPr>
          <p:nvPr>
            <p:ph type="sldNum" sz="quarter" idx="12"/>
          </p:nvPr>
        </p:nvSpPr>
        <p:spPr>
          <a:noFill/>
        </p:spPr>
        <p:txBody>
          <a:bodyPr/>
          <a:lstStyle/>
          <a:p>
            <a:fld id="{8C666E84-2174-4422-ADF9-FE0BA0BA3CF9}" type="slidenum">
              <a:rPr lang="fr-FR" smtClean="0"/>
              <a:pPr/>
              <a:t>10</a:t>
            </a:fld>
            <a:endParaRPr lang="fr-FR"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0"/>
            <a:ext cx="8229600" cy="1143000"/>
          </a:xfrm>
        </p:spPr>
        <p:txBody>
          <a:bodyPr/>
          <a:lstStyle/>
          <a:p>
            <a:pPr eaLnBrk="1" hangingPunct="1"/>
            <a:r>
              <a:rPr lang="fr-FR" sz="3200" smtClean="0">
                <a:solidFill>
                  <a:srgbClr val="0000FF"/>
                </a:solidFill>
              </a:rPr>
              <a:t>Exemple  avec le Type </a:t>
            </a:r>
            <a:r>
              <a:rPr lang="fr-FR" sz="2800" smtClean="0">
                <a:solidFill>
                  <a:srgbClr val="0000FF"/>
                </a:solidFill>
              </a:rPr>
              <a:t>%ROWTYPE</a:t>
            </a:r>
          </a:p>
        </p:txBody>
      </p:sp>
      <p:sp>
        <p:nvSpPr>
          <p:cNvPr id="12291" name="Rectangle 3"/>
          <p:cNvSpPr>
            <a:spLocks noGrp="1" noChangeArrowheads="1"/>
          </p:cNvSpPr>
          <p:nvPr>
            <p:ph type="body" idx="1"/>
          </p:nvPr>
        </p:nvSpPr>
        <p:spPr>
          <a:xfrm>
            <a:off x="457200" y="1412875"/>
            <a:ext cx="8229600" cy="5184775"/>
          </a:xfrm>
        </p:spPr>
        <p:txBody>
          <a:bodyPr/>
          <a:lstStyle/>
          <a:p>
            <a:pPr eaLnBrk="1" hangingPunct="1">
              <a:buFontTx/>
              <a:buNone/>
            </a:pPr>
            <a:r>
              <a:rPr lang="fr-FR" sz="1800" dirty="0" smtClean="0"/>
              <a:t>DECLARE</a:t>
            </a:r>
          </a:p>
          <a:p>
            <a:pPr eaLnBrk="1" hangingPunct="1">
              <a:buFontTx/>
              <a:buNone/>
            </a:pPr>
            <a:r>
              <a:rPr lang="fr-FR" sz="2000" b="1" dirty="0" err="1" smtClean="0"/>
              <a:t>rty</a:t>
            </a:r>
            <a:r>
              <a:rPr lang="fr-FR" sz="2000" dirty="0" err="1" smtClean="0"/>
              <a:t>_</a:t>
            </a:r>
            <a:r>
              <a:rPr lang="fr-FR" sz="2000" b="1" dirty="0" err="1" smtClean="0"/>
              <a:t>pilote</a:t>
            </a:r>
            <a:r>
              <a:rPr lang="fr-FR" sz="2000" b="1" dirty="0" smtClean="0"/>
              <a:t> Pilote</a:t>
            </a:r>
            <a:r>
              <a:rPr lang="fr-FR" sz="2000" dirty="0" smtClean="0"/>
              <a:t>%</a:t>
            </a:r>
            <a:r>
              <a:rPr lang="fr-FR" sz="1800" b="1" dirty="0" smtClean="0"/>
              <a:t>ROWTYPE</a:t>
            </a:r>
            <a:r>
              <a:rPr lang="fr-FR" sz="2000" dirty="0" smtClean="0"/>
              <a:t>;</a:t>
            </a:r>
          </a:p>
          <a:p>
            <a:pPr eaLnBrk="1" hangingPunct="1">
              <a:buFontTx/>
              <a:buNone/>
            </a:pPr>
            <a:r>
              <a:rPr lang="fr-FR" sz="2000" i="1" dirty="0" smtClean="0"/>
              <a:t>/*La structure </a:t>
            </a:r>
            <a:r>
              <a:rPr lang="fr-FR" sz="2000" i="1" dirty="0" err="1" smtClean="0"/>
              <a:t>rty_pilote</a:t>
            </a:r>
            <a:r>
              <a:rPr lang="fr-FR" sz="2000" i="1" dirty="0" smtClean="0"/>
              <a:t> est composée de toutes les colonnes de la table Pilote.*/</a:t>
            </a:r>
          </a:p>
          <a:p>
            <a:pPr eaLnBrk="1" hangingPunct="1">
              <a:buFontTx/>
              <a:buNone/>
            </a:pPr>
            <a:r>
              <a:rPr lang="fr-FR" sz="2000" dirty="0" err="1" smtClean="0"/>
              <a:t>v_salaire</a:t>
            </a:r>
            <a:r>
              <a:rPr lang="fr-FR" sz="2000" dirty="0" smtClean="0"/>
              <a:t> </a:t>
            </a:r>
            <a:r>
              <a:rPr lang="fr-FR" sz="2000" dirty="0" err="1" smtClean="0"/>
              <a:t>Pilote.salaire</a:t>
            </a:r>
            <a:r>
              <a:rPr lang="fr-FR" sz="1800" dirty="0" smtClean="0"/>
              <a:t>%TYPE</a:t>
            </a:r>
            <a:r>
              <a:rPr lang="fr-FR" sz="2000" dirty="0" smtClean="0"/>
              <a:t>;</a:t>
            </a:r>
          </a:p>
          <a:p>
            <a:pPr eaLnBrk="1" hangingPunct="1">
              <a:buFontTx/>
              <a:buNone/>
            </a:pPr>
            <a:r>
              <a:rPr lang="fr-FR" sz="1800" dirty="0" smtClean="0"/>
              <a:t>BEGIN</a:t>
            </a:r>
          </a:p>
          <a:p>
            <a:pPr eaLnBrk="1" hangingPunct="1">
              <a:buFontTx/>
              <a:buNone/>
            </a:pPr>
            <a:r>
              <a:rPr lang="fr-FR" sz="1800" dirty="0" smtClean="0"/>
              <a:t>SELECT</a:t>
            </a:r>
            <a:r>
              <a:rPr lang="fr-FR" sz="2000" dirty="0" smtClean="0"/>
              <a:t> * INTO </a:t>
            </a:r>
            <a:r>
              <a:rPr lang="fr-FR" sz="2000" b="1" dirty="0" err="1" smtClean="0"/>
              <a:t>rty</a:t>
            </a:r>
            <a:r>
              <a:rPr lang="fr-FR" sz="2000" dirty="0" err="1" smtClean="0"/>
              <a:t>_</a:t>
            </a:r>
            <a:r>
              <a:rPr lang="fr-FR" sz="2000" b="1" dirty="0" err="1" smtClean="0"/>
              <a:t>pilote</a:t>
            </a:r>
            <a:r>
              <a:rPr lang="fr-FR" sz="2000" b="1" dirty="0" smtClean="0"/>
              <a:t>  </a:t>
            </a:r>
            <a:r>
              <a:rPr lang="fr-FR" sz="2000" dirty="0" smtClean="0"/>
              <a:t>-- on récupère la valeur du </a:t>
            </a:r>
            <a:r>
              <a:rPr lang="fr-FR" sz="2000" dirty="0" err="1" smtClean="0"/>
              <a:t>tuple</a:t>
            </a:r>
            <a:r>
              <a:rPr lang="fr-FR" sz="2000" dirty="0" smtClean="0"/>
              <a:t> entier</a:t>
            </a:r>
            <a:endParaRPr lang="fr-FR" sz="2000" b="1" dirty="0" smtClean="0"/>
          </a:p>
          <a:p>
            <a:pPr eaLnBrk="1" hangingPunct="1">
              <a:buFontTx/>
              <a:buNone/>
            </a:pPr>
            <a:r>
              <a:rPr lang="fr-FR" sz="1800" dirty="0" smtClean="0"/>
              <a:t>FROM </a:t>
            </a:r>
            <a:r>
              <a:rPr lang="fr-FR" sz="2000" dirty="0" smtClean="0"/>
              <a:t>Pilote </a:t>
            </a:r>
            <a:r>
              <a:rPr lang="fr-FR" sz="1800" dirty="0" smtClean="0"/>
              <a:t>WHERE </a:t>
            </a:r>
            <a:r>
              <a:rPr lang="fr-FR" sz="2000" dirty="0" err="1" smtClean="0"/>
              <a:t>numpl</a:t>
            </a:r>
            <a:r>
              <a:rPr lang="fr-FR" sz="2000" dirty="0" smtClean="0"/>
              <a:t>=‘PL1';</a:t>
            </a:r>
          </a:p>
          <a:p>
            <a:pPr eaLnBrk="1" hangingPunct="1">
              <a:buFontTx/>
              <a:buNone/>
            </a:pPr>
            <a:r>
              <a:rPr lang="fr-FR" sz="2000" dirty="0" err="1" smtClean="0"/>
              <a:t>v_salaire</a:t>
            </a:r>
            <a:r>
              <a:rPr lang="fr-FR" sz="2000" dirty="0" smtClean="0"/>
              <a:t> := </a:t>
            </a:r>
            <a:r>
              <a:rPr lang="fr-FR" sz="2000" b="1" dirty="0" err="1" smtClean="0"/>
              <a:t>rty</a:t>
            </a:r>
            <a:r>
              <a:rPr lang="fr-FR" sz="2000" dirty="0" err="1" smtClean="0"/>
              <a:t>_</a:t>
            </a:r>
            <a:r>
              <a:rPr lang="fr-FR" sz="2000" b="1" dirty="0" err="1" smtClean="0"/>
              <a:t>pilote</a:t>
            </a:r>
            <a:r>
              <a:rPr lang="fr-FR" sz="2000" dirty="0" err="1" smtClean="0"/>
              <a:t>.salaire</a:t>
            </a:r>
            <a:r>
              <a:rPr lang="fr-FR" sz="2800" dirty="0" smtClean="0"/>
              <a:t>; </a:t>
            </a:r>
            <a:endParaRPr lang="fr-FR" dirty="0" smtClean="0"/>
          </a:p>
          <a:p>
            <a:pPr eaLnBrk="1" hangingPunct="1">
              <a:buFontTx/>
              <a:buNone/>
            </a:pPr>
            <a:r>
              <a:rPr lang="fr-FR" dirty="0" smtClean="0"/>
              <a:t>…</a:t>
            </a:r>
          </a:p>
        </p:txBody>
      </p:sp>
      <p:sp>
        <p:nvSpPr>
          <p:cNvPr id="12292" name="Espace réservé du numéro de diapositive 5"/>
          <p:cNvSpPr>
            <a:spLocks noGrp="1"/>
          </p:cNvSpPr>
          <p:nvPr>
            <p:ph type="sldNum" sz="quarter" idx="12"/>
          </p:nvPr>
        </p:nvSpPr>
        <p:spPr>
          <a:noFill/>
        </p:spPr>
        <p:txBody>
          <a:bodyPr/>
          <a:lstStyle/>
          <a:p>
            <a:fld id="{C7E6DA0B-B68E-4A2E-8A8C-2F60ECFA6892}" type="slidenum">
              <a:rPr lang="fr-FR" smtClean="0"/>
              <a:pPr/>
              <a:t>11</a:t>
            </a:fld>
            <a:endParaRPr lang="fr-F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sz="3600" smtClean="0">
                <a:solidFill>
                  <a:srgbClr val="0000FF"/>
                </a:solidFill>
              </a:rPr>
              <a:t>Interaction avec la base de données</a:t>
            </a:r>
          </a:p>
        </p:txBody>
      </p:sp>
      <p:sp>
        <p:nvSpPr>
          <p:cNvPr id="13315" name="Rectangle 3"/>
          <p:cNvSpPr>
            <a:spLocks noGrp="1" noChangeArrowheads="1"/>
          </p:cNvSpPr>
          <p:nvPr>
            <p:ph type="body" idx="1"/>
          </p:nvPr>
        </p:nvSpPr>
        <p:spPr>
          <a:xfrm>
            <a:off x="457200" y="1600200"/>
            <a:ext cx="8686800" cy="4525963"/>
          </a:xfrm>
        </p:spPr>
        <p:txBody>
          <a:bodyPr/>
          <a:lstStyle/>
          <a:p>
            <a:pPr algn="ctr" eaLnBrk="1" hangingPunct="1">
              <a:buFontTx/>
              <a:buNone/>
            </a:pPr>
            <a:endParaRPr lang="fr-FR" sz="3600" smtClean="0">
              <a:solidFill>
                <a:srgbClr val="0000FF"/>
              </a:solidFill>
            </a:endParaRPr>
          </a:p>
          <a:p>
            <a:pPr algn="ctr" eaLnBrk="1" hangingPunct="1"/>
            <a:r>
              <a:rPr lang="fr-FR" smtClean="0"/>
              <a:t>Cas d’une requête qui renvoie un seul tuple</a:t>
            </a:r>
          </a:p>
          <a:p>
            <a:pPr lvl="1" eaLnBrk="1" hangingPunct="1"/>
            <a:r>
              <a:rPr lang="fr-FR" smtClean="0"/>
              <a:t>requête </a:t>
            </a:r>
            <a:r>
              <a:rPr lang="fr-FR" sz="2400" smtClean="0">
                <a:solidFill>
                  <a:srgbClr val="0000FF"/>
                </a:solidFill>
              </a:rPr>
              <a:t>SELECT … INTO</a:t>
            </a:r>
          </a:p>
          <a:p>
            <a:pPr eaLnBrk="1" hangingPunct="1">
              <a:buFontTx/>
              <a:buNone/>
            </a:pPr>
            <a:endParaRPr lang="fr-FR" sz="2800" smtClean="0">
              <a:solidFill>
                <a:srgbClr val="0000FF"/>
              </a:solidFill>
            </a:endParaRPr>
          </a:p>
          <a:p>
            <a:pPr eaLnBrk="1" hangingPunct="1"/>
            <a:r>
              <a:rPr lang="fr-FR" smtClean="0"/>
              <a:t>Cas d’une requête qui renvoie un ensemble de tuples</a:t>
            </a:r>
          </a:p>
          <a:p>
            <a:pPr lvl="1" eaLnBrk="1" hangingPunct="1"/>
            <a:r>
              <a:rPr lang="fr-FR" smtClean="0"/>
              <a:t>Utilisation d’un </a:t>
            </a:r>
            <a:r>
              <a:rPr lang="fr-FR" smtClean="0">
                <a:solidFill>
                  <a:srgbClr val="0000FF"/>
                </a:solidFill>
              </a:rPr>
              <a:t>curseur</a:t>
            </a:r>
          </a:p>
          <a:p>
            <a:pPr algn="ctr" eaLnBrk="1" hangingPunct="1"/>
            <a:endParaRPr lang="fr-FR" smtClean="0">
              <a:solidFill>
                <a:srgbClr val="0000FF"/>
              </a:solidFill>
            </a:endParaRPr>
          </a:p>
        </p:txBody>
      </p:sp>
      <p:sp>
        <p:nvSpPr>
          <p:cNvPr id="13316" name="Espace réservé du numéro de diapositive 5"/>
          <p:cNvSpPr>
            <a:spLocks noGrp="1"/>
          </p:cNvSpPr>
          <p:nvPr>
            <p:ph type="sldNum" sz="quarter" idx="12"/>
          </p:nvPr>
        </p:nvSpPr>
        <p:spPr>
          <a:noFill/>
        </p:spPr>
        <p:txBody>
          <a:bodyPr/>
          <a:lstStyle/>
          <a:p>
            <a:fld id="{1A5230F3-840D-4649-8431-AFAC36D8D7FA}" type="slidenum">
              <a:rPr lang="fr-FR" smtClean="0"/>
              <a:pPr/>
              <a:t>12</a:t>
            </a:fld>
            <a:endParaRPr lang="fr-FR"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333375"/>
            <a:ext cx="8229600" cy="1143000"/>
          </a:xfrm>
        </p:spPr>
        <p:txBody>
          <a:bodyPr/>
          <a:lstStyle/>
          <a:p>
            <a:pPr eaLnBrk="1" hangingPunct="1"/>
            <a:r>
              <a:rPr lang="fr-FR" sz="3200" smtClean="0">
                <a:solidFill>
                  <a:srgbClr val="0000FF"/>
                </a:solidFill>
              </a:rPr>
              <a:t>Requête qui renvoie un seul tuple</a:t>
            </a:r>
            <a:r>
              <a:rPr lang="fr-FR" sz="4000" smtClean="0"/>
              <a:t/>
            </a:r>
            <a:br>
              <a:rPr lang="fr-FR" sz="4000" smtClean="0"/>
            </a:br>
            <a:endParaRPr lang="fr-FR" sz="4000" smtClean="0"/>
          </a:p>
        </p:txBody>
      </p:sp>
      <p:sp>
        <p:nvSpPr>
          <p:cNvPr id="14339" name="Rectangle 3"/>
          <p:cNvSpPr>
            <a:spLocks noGrp="1" noChangeArrowheads="1"/>
          </p:cNvSpPr>
          <p:nvPr>
            <p:ph type="body" idx="1"/>
          </p:nvPr>
        </p:nvSpPr>
        <p:spPr>
          <a:xfrm>
            <a:off x="250825" y="1196975"/>
            <a:ext cx="8675688" cy="4967288"/>
          </a:xfrm>
        </p:spPr>
        <p:txBody>
          <a:bodyPr/>
          <a:lstStyle/>
          <a:p>
            <a:pPr eaLnBrk="1" hangingPunct="1">
              <a:buFontTx/>
              <a:buNone/>
            </a:pPr>
            <a:endParaRPr lang="fr-FR" sz="2000" dirty="0" smtClean="0"/>
          </a:p>
          <a:p>
            <a:pPr eaLnBrk="1" hangingPunct="1">
              <a:buFontTx/>
              <a:buNone/>
            </a:pPr>
            <a:r>
              <a:rPr lang="fr-FR" sz="2400" dirty="0" smtClean="0">
                <a:solidFill>
                  <a:srgbClr val="0000FF"/>
                </a:solidFill>
              </a:rPr>
              <a:t>SELECT</a:t>
            </a:r>
            <a:r>
              <a:rPr lang="fr-FR" sz="2400" dirty="0" smtClean="0"/>
              <a:t> </a:t>
            </a:r>
            <a:r>
              <a:rPr lang="fr-FR" sz="2400" i="1" dirty="0" smtClean="0"/>
              <a:t>liste attributs </a:t>
            </a:r>
            <a:r>
              <a:rPr lang="fr-FR" sz="2400" dirty="0" smtClean="0">
                <a:solidFill>
                  <a:srgbClr val="0000FF"/>
                </a:solidFill>
              </a:rPr>
              <a:t>INTO</a:t>
            </a:r>
            <a:r>
              <a:rPr lang="fr-FR" sz="2400" b="1" dirty="0" smtClean="0"/>
              <a:t> </a:t>
            </a:r>
            <a:r>
              <a:rPr lang="fr-FR" sz="2400" dirty="0" smtClean="0"/>
              <a:t>{ </a:t>
            </a:r>
            <a:r>
              <a:rPr lang="fr-FR" sz="2400" i="1" dirty="0" err="1" smtClean="0"/>
              <a:t>nomVariablePLSQL</a:t>
            </a:r>
            <a:r>
              <a:rPr lang="fr-FR" sz="2400" i="1" dirty="0" smtClean="0"/>
              <a:t> </a:t>
            </a:r>
            <a:r>
              <a:rPr lang="fr-FR" sz="2400" dirty="0" smtClean="0"/>
              <a:t>[,</a:t>
            </a:r>
            <a:r>
              <a:rPr lang="fr-FR" sz="2400" i="1" dirty="0" err="1" smtClean="0"/>
              <a:t>nomVariablePLSQL</a:t>
            </a:r>
            <a:r>
              <a:rPr lang="fr-FR" sz="2400" dirty="0" smtClean="0"/>
              <a:t>]… |</a:t>
            </a:r>
            <a:r>
              <a:rPr lang="fr-FR" sz="2400" i="1" dirty="0" err="1" smtClean="0"/>
              <a:t>nomRECORD</a:t>
            </a:r>
            <a:r>
              <a:rPr lang="fr-FR" sz="2400" i="1" dirty="0" smtClean="0"/>
              <a:t> </a:t>
            </a:r>
            <a:r>
              <a:rPr lang="fr-FR" sz="2400" dirty="0" smtClean="0"/>
              <a:t>} </a:t>
            </a:r>
          </a:p>
          <a:p>
            <a:pPr eaLnBrk="1" hangingPunct="1">
              <a:buFontTx/>
              <a:buNone/>
            </a:pPr>
            <a:r>
              <a:rPr lang="fr-FR" sz="2400" dirty="0" smtClean="0">
                <a:solidFill>
                  <a:srgbClr val="0000FF"/>
                </a:solidFill>
              </a:rPr>
              <a:t>FROM</a:t>
            </a:r>
            <a:r>
              <a:rPr lang="fr-FR" sz="2400" dirty="0" smtClean="0"/>
              <a:t> </a:t>
            </a:r>
            <a:r>
              <a:rPr lang="fr-FR" sz="2400" i="1" dirty="0" err="1" smtClean="0"/>
              <a:t>nomTable</a:t>
            </a:r>
            <a:r>
              <a:rPr lang="fr-FR" sz="2400" i="1" dirty="0" smtClean="0"/>
              <a:t> </a:t>
            </a:r>
            <a:r>
              <a:rPr lang="fr-FR" sz="2400" dirty="0" smtClean="0"/>
              <a:t>…;</a:t>
            </a:r>
          </a:p>
          <a:p>
            <a:pPr eaLnBrk="1" hangingPunct="1">
              <a:buFontTx/>
              <a:buNone/>
            </a:pPr>
            <a:endParaRPr lang="fr-FR" sz="2000" dirty="0" smtClean="0"/>
          </a:p>
          <a:p>
            <a:pPr eaLnBrk="1" hangingPunct="1"/>
            <a:r>
              <a:rPr lang="fr-FR" sz="2400" dirty="0" smtClean="0"/>
              <a:t>La clause </a:t>
            </a:r>
            <a:r>
              <a:rPr lang="fr-FR" sz="2400" dirty="0" smtClean="0">
                <a:solidFill>
                  <a:srgbClr val="0000FF"/>
                </a:solidFill>
              </a:rPr>
              <a:t>INTO</a:t>
            </a:r>
            <a:r>
              <a:rPr lang="fr-FR" sz="2400" dirty="0" smtClean="0"/>
              <a:t> est obligatoire et permet de préciser les noms des variables PL/SQL, contenant les valeurs renvoyées par la requête (une variable par attribut en respectant l’ordre)</a:t>
            </a:r>
          </a:p>
          <a:p>
            <a:pPr eaLnBrk="1" hangingPunct="1"/>
            <a:endParaRPr lang="fr-FR" sz="1400" dirty="0" smtClean="0"/>
          </a:p>
          <a:p>
            <a:pPr eaLnBrk="1" hangingPunct="1"/>
            <a:r>
              <a:rPr lang="fr-FR" sz="2400" dirty="0" smtClean="0">
                <a:solidFill>
                  <a:srgbClr val="0000FF"/>
                </a:solidFill>
              </a:rPr>
              <a:t>Remarque :</a:t>
            </a:r>
            <a:r>
              <a:rPr lang="fr-FR" sz="2400" dirty="0" smtClean="0"/>
              <a:t> Une requête SELECT … INTO doit renvoyer </a:t>
            </a:r>
            <a:r>
              <a:rPr lang="fr-FR" sz="2400" dirty="0" smtClean="0">
                <a:solidFill>
                  <a:srgbClr val="FF0000"/>
                </a:solidFill>
              </a:rPr>
              <a:t>un seul </a:t>
            </a:r>
            <a:r>
              <a:rPr lang="fr-FR" sz="2400" dirty="0" err="1" smtClean="0">
                <a:solidFill>
                  <a:srgbClr val="FF0000"/>
                </a:solidFill>
              </a:rPr>
              <a:t>tuple</a:t>
            </a:r>
            <a:r>
              <a:rPr lang="fr-FR" sz="2400" dirty="0" smtClean="0">
                <a:solidFill>
                  <a:srgbClr val="FF0000"/>
                </a:solidFill>
              </a:rPr>
              <a:t>.</a:t>
            </a:r>
          </a:p>
          <a:p>
            <a:pPr eaLnBrk="1" hangingPunct="1">
              <a:buFontTx/>
              <a:buNone/>
            </a:pPr>
            <a:endParaRPr lang="fr-FR" sz="2400" dirty="0" smtClean="0"/>
          </a:p>
          <a:p>
            <a:pPr eaLnBrk="1" hangingPunct="1"/>
            <a:endParaRPr lang="fr-FR" sz="2400" dirty="0" smtClean="0"/>
          </a:p>
        </p:txBody>
      </p:sp>
      <p:sp>
        <p:nvSpPr>
          <p:cNvPr id="14340" name="Espace réservé du numéro de diapositive 5"/>
          <p:cNvSpPr>
            <a:spLocks noGrp="1"/>
          </p:cNvSpPr>
          <p:nvPr>
            <p:ph type="sldNum" sz="quarter" idx="12"/>
          </p:nvPr>
        </p:nvSpPr>
        <p:spPr>
          <a:noFill/>
        </p:spPr>
        <p:txBody>
          <a:bodyPr/>
          <a:lstStyle/>
          <a:p>
            <a:fld id="{40C0C090-8FA5-4AFC-91D1-183C5A7D6885}" type="slidenum">
              <a:rPr lang="fr-FR" smtClean="0"/>
              <a:pPr/>
              <a:t>13</a:t>
            </a:fld>
            <a:endParaRPr lang="fr-FR"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467544" y="116632"/>
            <a:ext cx="8229600" cy="1143000"/>
          </a:xfrm>
        </p:spPr>
        <p:txBody>
          <a:bodyPr/>
          <a:lstStyle/>
          <a:p>
            <a:r>
              <a:rPr lang="fr-FR" sz="3200" dirty="0" smtClean="0">
                <a:solidFill>
                  <a:srgbClr val="0000FF"/>
                </a:solidFill>
              </a:rPr>
              <a:t>Le paquetage </a:t>
            </a:r>
            <a:r>
              <a:rPr lang="fr-FR" sz="2800" dirty="0" smtClean="0">
                <a:solidFill>
                  <a:srgbClr val="0000FF"/>
                </a:solidFill>
              </a:rPr>
              <a:t>DBMS_OUTPUT</a:t>
            </a:r>
            <a:r>
              <a:rPr lang="fr-FR" sz="3200" dirty="0" smtClean="0">
                <a:solidFill>
                  <a:srgbClr val="0000FF"/>
                </a:solidFill>
              </a:rPr>
              <a:t/>
            </a:r>
            <a:br>
              <a:rPr lang="fr-FR" sz="3200" dirty="0" smtClean="0">
                <a:solidFill>
                  <a:srgbClr val="0000FF"/>
                </a:solidFill>
              </a:rPr>
            </a:br>
            <a:endParaRPr lang="fr-FR" sz="3200" dirty="0" smtClean="0">
              <a:solidFill>
                <a:srgbClr val="0000FF"/>
              </a:solidFill>
            </a:endParaRPr>
          </a:p>
        </p:txBody>
      </p:sp>
      <p:sp>
        <p:nvSpPr>
          <p:cNvPr id="15363" name="Espace réservé du contenu 2"/>
          <p:cNvSpPr>
            <a:spLocks noGrp="1"/>
          </p:cNvSpPr>
          <p:nvPr>
            <p:ph idx="1"/>
          </p:nvPr>
        </p:nvSpPr>
        <p:spPr>
          <a:xfrm>
            <a:off x="457200" y="1124744"/>
            <a:ext cx="8507413" cy="5472906"/>
          </a:xfrm>
        </p:spPr>
        <p:txBody>
          <a:bodyPr/>
          <a:lstStyle/>
          <a:p>
            <a:r>
              <a:rPr lang="fr-FR" sz="1800" dirty="0" smtClean="0"/>
              <a:t>Ce paquetage assure la gestion des entrées/sorties de blocs ou sous-programmes PL/SQL.</a:t>
            </a:r>
          </a:p>
          <a:p>
            <a:endParaRPr lang="fr-FR" sz="1800" dirty="0" smtClean="0"/>
          </a:p>
          <a:p>
            <a:r>
              <a:rPr lang="fr-FR" sz="1800" dirty="0" smtClean="0"/>
              <a:t>Activation du paquetage dans la session SQL*Plus </a:t>
            </a:r>
          </a:p>
          <a:p>
            <a:pPr>
              <a:buFontTx/>
              <a:buNone/>
            </a:pPr>
            <a:r>
              <a:rPr lang="fr-FR" sz="1800" dirty="0" smtClean="0"/>
              <a:t>	</a:t>
            </a:r>
            <a:r>
              <a:rPr lang="fr-FR" sz="1800" dirty="0" smtClean="0">
                <a:solidFill>
                  <a:srgbClr val="0000FF"/>
                </a:solidFill>
              </a:rPr>
              <a:t>SET SERVEROUTPUT ON</a:t>
            </a:r>
            <a:endParaRPr lang="fr-FR" sz="1600" dirty="0" smtClean="0">
              <a:solidFill>
                <a:srgbClr val="0000FF"/>
              </a:solidFill>
            </a:endParaRPr>
          </a:p>
          <a:p>
            <a:r>
              <a:rPr lang="fr-FR" sz="1800" dirty="0" smtClean="0"/>
              <a:t>Activation du paquetage DBMS_OUTPUT à l’intérieur du bloc PL/SQL </a:t>
            </a:r>
            <a:r>
              <a:rPr lang="fr-FR" sz="1800" dirty="0" smtClean="0">
                <a:solidFill>
                  <a:srgbClr val="0000FF"/>
                </a:solidFill>
              </a:rPr>
              <a:t>DBMS_OUTPUT.ENABLE</a:t>
            </a:r>
          </a:p>
          <a:p>
            <a:r>
              <a:rPr lang="fr-FR" sz="1800" dirty="0" smtClean="0">
                <a:solidFill>
                  <a:srgbClr val="0000FF"/>
                </a:solidFill>
              </a:rPr>
              <a:t>PUT</a:t>
            </a:r>
            <a:r>
              <a:rPr lang="fr-FR" sz="1800" dirty="0" smtClean="0"/>
              <a:t> : Mise dans le tampon d’un paramètre</a:t>
            </a:r>
          </a:p>
          <a:p>
            <a:r>
              <a:rPr lang="fr-FR" sz="1800" dirty="0" smtClean="0">
                <a:solidFill>
                  <a:srgbClr val="0000FF"/>
                </a:solidFill>
              </a:rPr>
              <a:t>NEW_LINE</a:t>
            </a:r>
            <a:r>
              <a:rPr lang="fr-FR" sz="1800" dirty="0" smtClean="0"/>
              <a:t> : écriture du caractère fin de ligne dans le tampon.</a:t>
            </a:r>
          </a:p>
          <a:p>
            <a:r>
              <a:rPr lang="fr-FR" sz="1800" dirty="0" smtClean="0">
                <a:solidFill>
                  <a:srgbClr val="0000FF"/>
                </a:solidFill>
              </a:rPr>
              <a:t>PUT_LINE</a:t>
            </a:r>
            <a:r>
              <a:rPr lang="fr-FR" sz="1800" dirty="0" smtClean="0"/>
              <a:t> réalise PUT puis NEW_LINE</a:t>
            </a:r>
          </a:p>
          <a:p>
            <a:endParaRPr lang="fr-FR" sz="1800" dirty="0" smtClean="0"/>
          </a:p>
          <a:p>
            <a:r>
              <a:rPr lang="fr-FR" sz="1800" dirty="0" smtClean="0"/>
              <a:t>L’appel de toute procédure du paquetage se réalise avec l’instruction </a:t>
            </a:r>
            <a:r>
              <a:rPr lang="fr-FR" sz="1800" b="1" dirty="0" err="1" smtClean="0">
                <a:solidFill>
                  <a:srgbClr val="0000FF"/>
                </a:solidFill>
              </a:rPr>
              <a:t>nomPaquetage.nomProcédure</a:t>
            </a:r>
            <a:r>
              <a:rPr lang="fr-FR" sz="1800" b="1" dirty="0" smtClean="0">
                <a:solidFill>
                  <a:srgbClr val="0000FF"/>
                </a:solidFill>
              </a:rPr>
              <a:t>(paramètres</a:t>
            </a:r>
            <a:r>
              <a:rPr lang="fr-FR" sz="1800" dirty="0" smtClean="0">
                <a:solidFill>
                  <a:srgbClr val="0000FF"/>
                </a:solidFill>
              </a:rPr>
              <a:t>)</a:t>
            </a:r>
            <a:r>
              <a:rPr lang="fr-FR" sz="1800" dirty="0" smtClean="0"/>
              <a:t>. </a:t>
            </a:r>
          </a:p>
          <a:p>
            <a:endParaRPr lang="fr-FR" sz="1800" dirty="0" smtClean="0"/>
          </a:p>
          <a:p>
            <a:r>
              <a:rPr lang="fr-FR" sz="1800" dirty="0" smtClean="0"/>
              <a:t>Exemple, l’appel de la procédure PUT_LINE (équivalent du </a:t>
            </a:r>
            <a:r>
              <a:rPr lang="fr-FR" sz="1800" dirty="0" err="1" smtClean="0"/>
              <a:t>println</a:t>
            </a:r>
            <a:r>
              <a:rPr lang="fr-FR" sz="1800" dirty="0" smtClean="0"/>
              <a:t> Java) :</a:t>
            </a:r>
          </a:p>
          <a:p>
            <a:pPr>
              <a:buFontTx/>
              <a:buNone/>
            </a:pPr>
            <a:r>
              <a:rPr lang="fr-FR" sz="1800" dirty="0" smtClean="0"/>
              <a:t>	</a:t>
            </a:r>
            <a:r>
              <a:rPr lang="fr-FR" sz="1800" dirty="0" smtClean="0">
                <a:solidFill>
                  <a:srgbClr val="0000FF"/>
                </a:solidFill>
              </a:rPr>
              <a:t>DBMS_OUTPUT.PUT_LINE</a:t>
            </a:r>
            <a:r>
              <a:rPr lang="fr-FR" sz="1800" dirty="0" smtClean="0"/>
              <a:t>(</a:t>
            </a:r>
            <a:r>
              <a:rPr lang="fr-FR" sz="1800" i="1" dirty="0" smtClean="0"/>
              <a:t>‘nous sommes le:’</a:t>
            </a:r>
            <a:r>
              <a:rPr lang="fr-FR" sz="1800" dirty="0" smtClean="0"/>
              <a:t> || SYSDATE</a:t>
            </a:r>
            <a:r>
              <a:rPr lang="fr-FR" sz="1800" i="1" dirty="0" smtClean="0"/>
              <a:t>)</a:t>
            </a:r>
            <a:endParaRPr lang="fr-FR" sz="1800" dirty="0" smtClean="0"/>
          </a:p>
          <a:p>
            <a:endParaRPr lang="fr-FR" sz="2000" i="1" dirty="0" smtClean="0"/>
          </a:p>
          <a:p>
            <a:pPr>
              <a:buFontTx/>
              <a:buNone/>
            </a:pPr>
            <a:endParaRPr lang="fr-FR" sz="2000" dirty="0" smtClean="0"/>
          </a:p>
        </p:txBody>
      </p:sp>
      <p:sp>
        <p:nvSpPr>
          <p:cNvPr id="15364" name="Espace réservé du numéro de diapositive 3"/>
          <p:cNvSpPr>
            <a:spLocks noGrp="1"/>
          </p:cNvSpPr>
          <p:nvPr>
            <p:ph type="sldNum" sz="quarter" idx="12"/>
          </p:nvPr>
        </p:nvSpPr>
        <p:spPr>
          <a:noFill/>
        </p:spPr>
        <p:txBody>
          <a:bodyPr/>
          <a:lstStyle/>
          <a:p>
            <a:fld id="{0B7095B3-68B1-45E2-BE0B-BBA5506F3AE4}" type="slidenum">
              <a:rPr lang="fr-FR" smtClean="0"/>
              <a:pPr/>
              <a:t>14</a:t>
            </a:fld>
            <a:endParaRPr lang="fr-F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smtClean="0"/>
              <a:t> </a:t>
            </a:r>
            <a:r>
              <a:rPr lang="fr-FR" sz="3600" smtClean="0">
                <a:solidFill>
                  <a:srgbClr val="0000FF"/>
                </a:solidFill>
              </a:rPr>
              <a:t>Exceptions prédéfinies</a:t>
            </a:r>
            <a:endParaRPr lang="fr-FR" smtClean="0">
              <a:solidFill>
                <a:srgbClr val="0000FF"/>
              </a:solidFill>
            </a:endParaRPr>
          </a:p>
        </p:txBody>
      </p:sp>
      <p:sp>
        <p:nvSpPr>
          <p:cNvPr id="16387" name="Espace réservé du contenu 2"/>
          <p:cNvSpPr>
            <a:spLocks noGrp="1"/>
          </p:cNvSpPr>
          <p:nvPr>
            <p:ph idx="1"/>
          </p:nvPr>
        </p:nvSpPr>
        <p:spPr>
          <a:xfrm>
            <a:off x="457200" y="2060575"/>
            <a:ext cx="8229600" cy="4065588"/>
          </a:xfrm>
        </p:spPr>
        <p:txBody>
          <a:bodyPr/>
          <a:lstStyle/>
          <a:p>
            <a:r>
              <a:rPr lang="fr-FR" sz="2400" smtClean="0">
                <a:solidFill>
                  <a:srgbClr val="0000FF"/>
                </a:solidFill>
              </a:rPr>
              <a:t>NO_DATA_FOUND</a:t>
            </a:r>
            <a:r>
              <a:rPr lang="fr-FR" sz="2800" smtClean="0"/>
              <a:t> : permet de tester si le résultat de la requête est vide</a:t>
            </a:r>
          </a:p>
          <a:p>
            <a:endParaRPr lang="fr-FR" sz="2800" smtClean="0"/>
          </a:p>
          <a:p>
            <a:r>
              <a:rPr lang="fr-FR" sz="2400" smtClean="0">
                <a:solidFill>
                  <a:srgbClr val="0000FF"/>
                </a:solidFill>
              </a:rPr>
              <a:t>TOO_MANY_ROWS : </a:t>
            </a:r>
            <a:r>
              <a:rPr lang="fr-FR" sz="2800" smtClean="0"/>
              <a:t>permet de détecter le cas où la requête retourne plusieurs lignes</a:t>
            </a:r>
          </a:p>
          <a:p>
            <a:pPr lvl="1">
              <a:buFontTx/>
              <a:buNone/>
            </a:pPr>
            <a:r>
              <a:rPr lang="fr-FR" sz="2400" smtClean="0"/>
              <a:t>-&gt;Test utile en l’absence de curseur</a:t>
            </a:r>
          </a:p>
          <a:p>
            <a:endParaRPr lang="fr-FR" smtClean="0"/>
          </a:p>
        </p:txBody>
      </p:sp>
      <p:sp>
        <p:nvSpPr>
          <p:cNvPr id="16388" name="Espace réservé du numéro de diapositive 3"/>
          <p:cNvSpPr>
            <a:spLocks noGrp="1"/>
          </p:cNvSpPr>
          <p:nvPr>
            <p:ph type="sldNum" sz="quarter" idx="12"/>
          </p:nvPr>
        </p:nvSpPr>
        <p:spPr>
          <a:noFill/>
        </p:spPr>
        <p:txBody>
          <a:bodyPr/>
          <a:lstStyle/>
          <a:p>
            <a:fld id="{72CB82A3-B690-4BE2-B878-6768EFD1F6F3}" type="slidenum">
              <a:rPr lang="fr-FR" smtClean="0"/>
              <a:pPr/>
              <a:t>15</a:t>
            </a:fld>
            <a:endParaRPr lang="fr-FR"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fr-FR" sz="3600" smtClean="0">
                <a:solidFill>
                  <a:srgbClr val="0000FF"/>
                </a:solidFill>
              </a:rPr>
              <a:t>Exemple</a:t>
            </a:r>
          </a:p>
        </p:txBody>
      </p:sp>
      <p:sp>
        <p:nvSpPr>
          <p:cNvPr id="17411" name="Rectangle 3"/>
          <p:cNvSpPr>
            <a:spLocks noGrp="1" noChangeArrowheads="1"/>
          </p:cNvSpPr>
          <p:nvPr>
            <p:ph type="body" idx="1"/>
          </p:nvPr>
        </p:nvSpPr>
        <p:spPr>
          <a:xfrm>
            <a:off x="468313" y="1484313"/>
            <a:ext cx="7715250" cy="4525962"/>
          </a:xfrm>
        </p:spPr>
        <p:txBody>
          <a:bodyPr/>
          <a:lstStyle/>
          <a:p>
            <a:pPr eaLnBrk="1" hangingPunct="1">
              <a:lnSpc>
                <a:spcPct val="90000"/>
              </a:lnSpc>
              <a:buFontTx/>
              <a:buNone/>
            </a:pPr>
            <a:r>
              <a:rPr lang="fr-FR" sz="2000" smtClean="0">
                <a:solidFill>
                  <a:srgbClr val="0000FF"/>
                </a:solidFill>
              </a:rPr>
              <a:t>DECLARE</a:t>
            </a:r>
          </a:p>
          <a:p>
            <a:pPr eaLnBrk="1" hangingPunct="1">
              <a:lnSpc>
                <a:spcPct val="90000"/>
              </a:lnSpc>
              <a:buFontTx/>
              <a:buNone/>
            </a:pPr>
            <a:r>
              <a:rPr lang="fr-FR" sz="2000" smtClean="0"/>
              <a:t>v_nom Pilote.nom%TYPE;</a:t>
            </a:r>
          </a:p>
          <a:p>
            <a:pPr eaLnBrk="1" hangingPunct="1">
              <a:lnSpc>
                <a:spcPct val="90000"/>
              </a:lnSpc>
              <a:buFontTx/>
              <a:buNone/>
            </a:pPr>
            <a:r>
              <a:rPr lang="fr-FR" sz="2000" smtClean="0"/>
              <a:t>v_salaire Pilote.salaire%TYPE;</a:t>
            </a:r>
          </a:p>
          <a:p>
            <a:pPr eaLnBrk="1" hangingPunct="1">
              <a:lnSpc>
                <a:spcPct val="90000"/>
              </a:lnSpc>
              <a:buFontTx/>
              <a:buNone/>
            </a:pPr>
            <a:r>
              <a:rPr lang="fr-FR" sz="2000" smtClean="0">
                <a:solidFill>
                  <a:srgbClr val="0000FF"/>
                </a:solidFill>
              </a:rPr>
              <a:t>BEGIN</a:t>
            </a:r>
          </a:p>
          <a:p>
            <a:pPr eaLnBrk="1" hangingPunct="1">
              <a:lnSpc>
                <a:spcPct val="90000"/>
              </a:lnSpc>
              <a:buFontTx/>
              <a:buNone/>
            </a:pPr>
            <a:r>
              <a:rPr lang="fr-FR" sz="2000" smtClean="0">
                <a:solidFill>
                  <a:srgbClr val="0000FF"/>
                </a:solidFill>
              </a:rPr>
              <a:t>SELECT</a:t>
            </a:r>
            <a:r>
              <a:rPr lang="fr-FR" sz="2000" smtClean="0"/>
              <a:t> P.nompl, P.salaire </a:t>
            </a:r>
            <a:r>
              <a:rPr lang="fr-FR" sz="2000" b="1" smtClean="0">
                <a:solidFill>
                  <a:srgbClr val="0000FF"/>
                </a:solidFill>
              </a:rPr>
              <a:t>INTO</a:t>
            </a:r>
            <a:r>
              <a:rPr lang="fr-FR" sz="2000" b="1" smtClean="0"/>
              <a:t> </a:t>
            </a:r>
            <a:r>
              <a:rPr lang="fr-FR" sz="2000" smtClean="0"/>
              <a:t>v_nom, v_salaire</a:t>
            </a:r>
            <a:endParaRPr lang="fr-FR" sz="2000" b="1" smtClean="0"/>
          </a:p>
          <a:p>
            <a:pPr eaLnBrk="1" hangingPunct="1">
              <a:lnSpc>
                <a:spcPct val="90000"/>
              </a:lnSpc>
              <a:buFontTx/>
              <a:buNone/>
            </a:pPr>
            <a:r>
              <a:rPr lang="fr-FR" sz="2000" smtClean="0">
                <a:solidFill>
                  <a:srgbClr val="0000FF"/>
                </a:solidFill>
              </a:rPr>
              <a:t>FROM</a:t>
            </a:r>
            <a:r>
              <a:rPr lang="fr-FR" sz="2000" smtClean="0"/>
              <a:t> Pilote P</a:t>
            </a:r>
          </a:p>
          <a:p>
            <a:pPr eaLnBrk="1" hangingPunct="1">
              <a:buFontTx/>
              <a:buNone/>
            </a:pPr>
            <a:r>
              <a:rPr lang="fr-FR" sz="2000" smtClean="0">
                <a:solidFill>
                  <a:srgbClr val="0000FF"/>
                </a:solidFill>
              </a:rPr>
              <a:t>WHERE</a:t>
            </a:r>
            <a:r>
              <a:rPr lang="fr-FR" sz="2000" smtClean="0"/>
              <a:t> P.numpl=‘PL123’;</a:t>
            </a:r>
          </a:p>
          <a:p>
            <a:pPr eaLnBrk="1" hangingPunct="1">
              <a:buFontTx/>
              <a:buNone/>
            </a:pPr>
            <a:r>
              <a:rPr lang="fr-FR" sz="2000" smtClean="0">
                <a:solidFill>
                  <a:srgbClr val="0000FF"/>
                </a:solidFill>
              </a:rPr>
              <a:t>DBMS_OUTPUT.PUT_LINE</a:t>
            </a:r>
            <a:r>
              <a:rPr lang="fr-FR" sz="2000" smtClean="0"/>
              <a:t>(‘nompilote' || v_nom||</a:t>
            </a:r>
            <a:br>
              <a:rPr lang="fr-FR" sz="2000" smtClean="0"/>
            </a:br>
            <a:r>
              <a:rPr lang="fr-FR" sz="2000" smtClean="0"/>
              <a:t>' salaire' || v_salaire);</a:t>
            </a:r>
            <a:br>
              <a:rPr lang="fr-FR" sz="2000" smtClean="0"/>
            </a:br>
            <a:endParaRPr lang="fr-FR" sz="1800" smtClean="0"/>
          </a:p>
          <a:p>
            <a:pPr eaLnBrk="1" hangingPunct="1">
              <a:buFontTx/>
              <a:buNone/>
            </a:pPr>
            <a:r>
              <a:rPr lang="en-US" sz="1800" smtClean="0">
                <a:solidFill>
                  <a:srgbClr val="0000FF"/>
                </a:solidFill>
              </a:rPr>
              <a:t>EXCEPTION</a:t>
            </a:r>
            <a:r>
              <a:rPr lang="en-US" sz="1800" smtClean="0"/>
              <a:t/>
            </a:r>
            <a:br>
              <a:rPr lang="en-US" sz="1800" smtClean="0"/>
            </a:br>
            <a:r>
              <a:rPr lang="en-US" sz="1800" smtClean="0"/>
              <a:t>WHEN NO_DATA_FOUND THEN</a:t>
            </a:r>
            <a:br>
              <a:rPr lang="en-US" sz="1800" smtClean="0"/>
            </a:br>
            <a:r>
              <a:rPr lang="en-US" sz="1800" smtClean="0"/>
              <a:t>DBMS_OUTPUT.PUT_LINE('Il n''y a pas de pilote PL123 ');</a:t>
            </a:r>
            <a:br>
              <a:rPr lang="en-US" sz="1800" smtClean="0"/>
            </a:br>
            <a:r>
              <a:rPr lang="en-US" sz="1800" smtClean="0">
                <a:solidFill>
                  <a:srgbClr val="0000FF"/>
                </a:solidFill>
              </a:rPr>
              <a:t>END</a:t>
            </a:r>
            <a:r>
              <a:rPr lang="en-US" sz="1800" b="1" smtClean="0"/>
              <a:t>;</a:t>
            </a:r>
            <a:r>
              <a:rPr lang="en-US" smtClean="0"/>
              <a:t/>
            </a:r>
            <a:br>
              <a:rPr lang="en-US" smtClean="0"/>
            </a:br>
            <a:endParaRPr lang="fr-FR" smtClean="0"/>
          </a:p>
          <a:p>
            <a:pPr eaLnBrk="1" hangingPunct="1">
              <a:lnSpc>
                <a:spcPct val="90000"/>
              </a:lnSpc>
              <a:buFontTx/>
              <a:buNone/>
            </a:pPr>
            <a:endParaRPr lang="fr-FR" smtClean="0"/>
          </a:p>
        </p:txBody>
      </p:sp>
      <p:sp>
        <p:nvSpPr>
          <p:cNvPr id="17412" name="Espace réservé du numéro de diapositive 5"/>
          <p:cNvSpPr>
            <a:spLocks noGrp="1"/>
          </p:cNvSpPr>
          <p:nvPr>
            <p:ph type="sldNum" sz="quarter" idx="12"/>
          </p:nvPr>
        </p:nvSpPr>
        <p:spPr>
          <a:noFill/>
        </p:spPr>
        <p:txBody>
          <a:bodyPr/>
          <a:lstStyle/>
          <a:p>
            <a:fld id="{904E83D5-5A60-47B0-AE1C-96F306E8E73A}" type="slidenum">
              <a:rPr lang="fr-FR" smtClean="0"/>
              <a:pPr/>
              <a:t>16</a:t>
            </a:fld>
            <a:endParaRPr lang="fr-FR"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FR" sz="3200" smtClean="0">
                <a:solidFill>
                  <a:srgbClr val="0000FF"/>
                </a:solidFill>
              </a:rPr>
              <a:t>Résolution de noms</a:t>
            </a:r>
            <a:br>
              <a:rPr lang="fr-FR" sz="3200" smtClean="0">
                <a:solidFill>
                  <a:srgbClr val="0000FF"/>
                </a:solidFill>
              </a:rPr>
            </a:br>
            <a:endParaRPr lang="fr-FR" sz="3200" smtClean="0">
              <a:solidFill>
                <a:srgbClr val="0000FF"/>
              </a:solidFill>
            </a:endParaRPr>
          </a:p>
        </p:txBody>
      </p:sp>
      <p:sp>
        <p:nvSpPr>
          <p:cNvPr id="18435" name="Rectangle 3"/>
          <p:cNvSpPr>
            <a:spLocks noGrp="1" noChangeArrowheads="1"/>
          </p:cNvSpPr>
          <p:nvPr>
            <p:ph type="body" idx="1"/>
          </p:nvPr>
        </p:nvSpPr>
        <p:spPr>
          <a:xfrm>
            <a:off x="457200" y="1600200"/>
            <a:ext cx="8686800" cy="4525963"/>
          </a:xfrm>
        </p:spPr>
        <p:txBody>
          <a:bodyPr/>
          <a:lstStyle/>
          <a:p>
            <a:pPr eaLnBrk="1" hangingPunct="1"/>
            <a:r>
              <a:rPr lang="fr-FR" sz="2400" smtClean="0"/>
              <a:t>Lors des conflits potentiels de noms (variables ou attributs) dans des instructions SQL, le nom de l’attribut de la table est prioritairement interprété au détriment de la variable (de même nom).</a:t>
            </a:r>
            <a:endParaRPr lang="fr-FR" sz="3600" smtClean="0"/>
          </a:p>
          <a:p>
            <a:pPr eaLnBrk="1" hangingPunct="1">
              <a:buFontTx/>
              <a:buNone/>
            </a:pPr>
            <a:r>
              <a:rPr lang="fr-FR" smtClean="0"/>
              <a:t> =&gt; </a:t>
            </a:r>
            <a:r>
              <a:rPr lang="fr-FR" sz="2400" smtClean="0">
                <a:solidFill>
                  <a:srgbClr val="FF0000"/>
                </a:solidFill>
              </a:rPr>
              <a:t>Nécessité de nommer </a:t>
            </a:r>
            <a:r>
              <a:rPr lang="fr-FR" sz="2400" smtClean="0"/>
              <a:t>toutes les variables explicitement et différemment des attributs.</a:t>
            </a:r>
          </a:p>
        </p:txBody>
      </p:sp>
      <p:sp>
        <p:nvSpPr>
          <p:cNvPr id="18436" name="Espace réservé du numéro de diapositive 5"/>
          <p:cNvSpPr>
            <a:spLocks noGrp="1"/>
          </p:cNvSpPr>
          <p:nvPr>
            <p:ph type="sldNum" sz="quarter" idx="12"/>
          </p:nvPr>
        </p:nvSpPr>
        <p:spPr>
          <a:noFill/>
        </p:spPr>
        <p:txBody>
          <a:bodyPr/>
          <a:lstStyle/>
          <a:p>
            <a:fld id="{547A1712-1810-418A-B2BE-FCEAE1C4C1B1}" type="slidenum">
              <a:rPr lang="fr-FR" smtClean="0"/>
              <a:pPr/>
              <a:t>17</a:t>
            </a:fld>
            <a:endParaRPr lang="fr-FR"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sz="3200" smtClean="0">
                <a:solidFill>
                  <a:srgbClr val="0000FF"/>
                </a:solidFill>
              </a:rPr>
              <a:t>Conventions recommandées</a:t>
            </a:r>
            <a:r>
              <a:rPr lang="fr-FR" sz="3200" smtClean="0"/>
              <a:t/>
            </a:r>
            <a:br>
              <a:rPr lang="fr-FR" sz="3200" smtClean="0"/>
            </a:br>
            <a:endParaRPr lang="fr-FR" sz="3200" smtClean="0"/>
          </a:p>
        </p:txBody>
      </p:sp>
      <p:sp>
        <p:nvSpPr>
          <p:cNvPr id="19459" name="Rectangle 3"/>
          <p:cNvSpPr>
            <a:spLocks noGrp="1" noChangeArrowheads="1"/>
          </p:cNvSpPr>
          <p:nvPr>
            <p:ph type="body" idx="1"/>
          </p:nvPr>
        </p:nvSpPr>
        <p:spPr>
          <a:xfrm>
            <a:off x="250825" y="1600200"/>
            <a:ext cx="8893175" cy="4525963"/>
          </a:xfrm>
        </p:spPr>
        <p:txBody>
          <a:bodyPr/>
          <a:lstStyle/>
          <a:p>
            <a:pPr eaLnBrk="1" hangingPunct="1">
              <a:lnSpc>
                <a:spcPct val="80000"/>
              </a:lnSpc>
              <a:buFontTx/>
              <a:buNone/>
            </a:pPr>
            <a:r>
              <a:rPr lang="fr-FR" sz="2400" smtClean="0"/>
              <a:t>Adoptez les conventions d’écriture suivantes pour que vos</a:t>
            </a:r>
          </a:p>
          <a:p>
            <a:pPr eaLnBrk="1" hangingPunct="1">
              <a:lnSpc>
                <a:spcPct val="80000"/>
              </a:lnSpc>
              <a:buFontTx/>
              <a:buNone/>
            </a:pPr>
            <a:r>
              <a:rPr lang="fr-FR" sz="2400" smtClean="0"/>
              <a:t>programmes PL/SQL soient plus facilement lisibles et </a:t>
            </a:r>
          </a:p>
          <a:p>
            <a:pPr eaLnBrk="1" hangingPunct="1">
              <a:lnSpc>
                <a:spcPct val="80000"/>
              </a:lnSpc>
              <a:buFontTx/>
              <a:buNone/>
            </a:pPr>
            <a:r>
              <a:rPr lang="fr-FR" sz="2400" smtClean="0"/>
              <a:t>maintenables</a:t>
            </a:r>
          </a:p>
          <a:p>
            <a:pPr eaLnBrk="1" hangingPunct="1">
              <a:lnSpc>
                <a:spcPct val="80000"/>
              </a:lnSpc>
              <a:buFontTx/>
              <a:buNone/>
            </a:pPr>
            <a:endParaRPr lang="fr-FR" sz="1800" b="1" smtClean="0"/>
          </a:p>
          <a:p>
            <a:pPr eaLnBrk="1" hangingPunct="1">
              <a:lnSpc>
                <a:spcPct val="80000"/>
              </a:lnSpc>
              <a:buFontTx/>
              <a:buNone/>
            </a:pPr>
            <a:r>
              <a:rPr lang="fr-FR" sz="2400" b="1" smtClean="0"/>
              <a:t>Objet            		  Convention 		Exemple</a:t>
            </a:r>
          </a:p>
          <a:p>
            <a:pPr eaLnBrk="1" hangingPunct="1">
              <a:lnSpc>
                <a:spcPct val="80000"/>
              </a:lnSpc>
              <a:buFontTx/>
              <a:buNone/>
            </a:pPr>
            <a:endParaRPr lang="fr-FR" sz="2400" smtClean="0"/>
          </a:p>
          <a:p>
            <a:pPr eaLnBrk="1" hangingPunct="1">
              <a:lnSpc>
                <a:spcPct val="80000"/>
              </a:lnSpc>
              <a:buFontTx/>
              <a:buNone/>
            </a:pPr>
            <a:r>
              <a:rPr lang="fr-FR" sz="2000" smtClean="0"/>
              <a:t>Variable        		   </a:t>
            </a:r>
            <a:r>
              <a:rPr lang="fr-FR" sz="2000" b="1" smtClean="0"/>
              <a:t>v</a:t>
            </a:r>
            <a:r>
              <a:rPr lang="fr-FR" sz="2000" smtClean="0"/>
              <a:t>_</a:t>
            </a:r>
            <a:r>
              <a:rPr lang="fr-FR" sz="2000" i="1" smtClean="0"/>
              <a:t>nomVariable 		 </a:t>
            </a:r>
            <a:r>
              <a:rPr lang="fr-FR" sz="2000" smtClean="0"/>
              <a:t>v_compteur</a:t>
            </a:r>
          </a:p>
          <a:p>
            <a:pPr eaLnBrk="1" hangingPunct="1">
              <a:lnSpc>
                <a:spcPct val="80000"/>
              </a:lnSpc>
              <a:buFontTx/>
              <a:buNone/>
            </a:pPr>
            <a:r>
              <a:rPr lang="fr-FR" sz="2000" smtClean="0"/>
              <a:t>Constante     		   </a:t>
            </a:r>
            <a:r>
              <a:rPr lang="fr-FR" sz="2000" b="1" smtClean="0"/>
              <a:t>c</a:t>
            </a:r>
            <a:r>
              <a:rPr lang="fr-FR" sz="2000" smtClean="0"/>
              <a:t>_</a:t>
            </a:r>
            <a:r>
              <a:rPr lang="fr-FR" sz="2000" i="1" smtClean="0"/>
              <a:t>nomConstante 		 </a:t>
            </a:r>
            <a:r>
              <a:rPr lang="fr-FR" sz="2000" smtClean="0"/>
              <a:t>c_pi</a:t>
            </a:r>
          </a:p>
          <a:p>
            <a:pPr eaLnBrk="1" hangingPunct="1">
              <a:lnSpc>
                <a:spcPct val="80000"/>
              </a:lnSpc>
              <a:buFontTx/>
              <a:buNone/>
            </a:pPr>
            <a:r>
              <a:rPr lang="fr-FR" sz="2000" smtClean="0"/>
              <a:t>Exception      	                </a:t>
            </a:r>
            <a:r>
              <a:rPr lang="fr-FR" sz="2000" b="1" smtClean="0"/>
              <a:t>e</a:t>
            </a:r>
            <a:r>
              <a:rPr lang="fr-FR" sz="2000" smtClean="0"/>
              <a:t>_</a:t>
            </a:r>
            <a:r>
              <a:rPr lang="fr-FR" sz="2000" i="1" smtClean="0"/>
              <a:t>nomException 		 </a:t>
            </a:r>
            <a:r>
              <a:rPr lang="fr-FR" sz="2000" smtClean="0"/>
              <a:t>e_pasTrouvé</a:t>
            </a:r>
          </a:p>
          <a:p>
            <a:pPr eaLnBrk="1" hangingPunct="1">
              <a:lnSpc>
                <a:spcPct val="80000"/>
              </a:lnSpc>
              <a:buFontTx/>
              <a:buNone/>
            </a:pPr>
            <a:r>
              <a:rPr lang="fr-FR" sz="2000" smtClean="0"/>
              <a:t>Variable ROWTYPE          </a:t>
            </a:r>
            <a:r>
              <a:rPr lang="fr-FR" sz="2000" b="1" smtClean="0"/>
              <a:t>rty</a:t>
            </a:r>
            <a:r>
              <a:rPr lang="fr-FR" sz="2000" smtClean="0"/>
              <a:t>_</a:t>
            </a:r>
            <a:r>
              <a:rPr lang="fr-FR" sz="2000" i="1" smtClean="0"/>
              <a:t>nomVariable             	</a:t>
            </a:r>
            <a:r>
              <a:rPr lang="fr-FR" sz="2000" smtClean="0"/>
              <a:t>rty_pilote</a:t>
            </a:r>
          </a:p>
          <a:p>
            <a:pPr eaLnBrk="1" hangingPunct="1">
              <a:lnSpc>
                <a:spcPct val="80000"/>
              </a:lnSpc>
              <a:buFontTx/>
              <a:buNone/>
            </a:pPr>
            <a:r>
              <a:rPr lang="fr-FR" sz="2000" smtClean="0"/>
              <a:t>Curseur     		   </a:t>
            </a:r>
            <a:r>
              <a:rPr lang="fr-FR" sz="2000" i="1" smtClean="0"/>
              <a:t>nomCurseur</a:t>
            </a:r>
            <a:r>
              <a:rPr lang="fr-FR" sz="2000" smtClean="0"/>
              <a:t>_</a:t>
            </a:r>
            <a:r>
              <a:rPr lang="fr-FR" sz="2000" b="1" smtClean="0"/>
              <a:t>cur                   </a:t>
            </a:r>
            <a:r>
              <a:rPr lang="fr-FR" sz="2400" b="1" smtClean="0"/>
              <a:t>	</a:t>
            </a:r>
            <a:r>
              <a:rPr lang="fr-FR" sz="2000" smtClean="0"/>
              <a:t>pilotes_cur</a:t>
            </a:r>
          </a:p>
          <a:p>
            <a:pPr eaLnBrk="1" hangingPunct="1">
              <a:lnSpc>
                <a:spcPct val="80000"/>
              </a:lnSpc>
              <a:buFontTx/>
              <a:buNone/>
            </a:pPr>
            <a:r>
              <a:rPr lang="fr-FR" sz="2000" smtClean="0"/>
              <a:t>Variable de substitution     </a:t>
            </a:r>
            <a:r>
              <a:rPr lang="fr-FR" sz="2000" b="1" smtClean="0"/>
              <a:t>s</a:t>
            </a:r>
            <a:r>
              <a:rPr lang="fr-FR" sz="2000" smtClean="0"/>
              <a:t>_</a:t>
            </a:r>
            <a:r>
              <a:rPr lang="fr-FR" sz="2000" i="1" smtClean="0"/>
              <a:t>nomVariable 		</a:t>
            </a:r>
            <a:r>
              <a:rPr lang="fr-FR" sz="2000" smtClean="0"/>
              <a:t>s_brevet</a:t>
            </a:r>
          </a:p>
        </p:txBody>
      </p:sp>
      <p:sp>
        <p:nvSpPr>
          <p:cNvPr id="19460" name="Espace réservé du numéro de diapositive 5"/>
          <p:cNvSpPr>
            <a:spLocks noGrp="1"/>
          </p:cNvSpPr>
          <p:nvPr>
            <p:ph type="sldNum" sz="quarter" idx="12"/>
          </p:nvPr>
        </p:nvSpPr>
        <p:spPr>
          <a:noFill/>
        </p:spPr>
        <p:txBody>
          <a:bodyPr/>
          <a:lstStyle/>
          <a:p>
            <a:fld id="{3AD5D13E-5B12-4ABE-B60F-3E81A56AD97C}" type="slidenum">
              <a:rPr lang="fr-FR" smtClean="0"/>
              <a:pPr/>
              <a:t>18</a:t>
            </a:fld>
            <a:endParaRPr lang="fr-FR"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0"/>
            <a:ext cx="8229600" cy="1143000"/>
          </a:xfrm>
        </p:spPr>
        <p:txBody>
          <a:bodyPr/>
          <a:lstStyle/>
          <a:p>
            <a:pPr eaLnBrk="1" hangingPunct="1"/>
            <a:r>
              <a:rPr lang="fr-FR" sz="3200" smtClean="0">
                <a:solidFill>
                  <a:srgbClr val="0000FF"/>
                </a:solidFill>
              </a:rPr>
              <a:t>Variables de substitution</a:t>
            </a:r>
          </a:p>
        </p:txBody>
      </p:sp>
      <p:sp>
        <p:nvSpPr>
          <p:cNvPr id="20483" name="Rectangle 3"/>
          <p:cNvSpPr>
            <a:spLocks noGrp="1" noChangeArrowheads="1"/>
          </p:cNvSpPr>
          <p:nvPr>
            <p:ph type="body" idx="1"/>
          </p:nvPr>
        </p:nvSpPr>
        <p:spPr>
          <a:xfrm>
            <a:off x="827088" y="1484313"/>
            <a:ext cx="7921625" cy="3744912"/>
          </a:xfrm>
        </p:spPr>
        <p:txBody>
          <a:bodyPr/>
          <a:lstStyle/>
          <a:p>
            <a:pPr eaLnBrk="1" hangingPunct="1"/>
            <a:r>
              <a:rPr lang="fr-FR" sz="2400" smtClean="0"/>
              <a:t>Il est possible de passer en paramètres d’entrée d’un bloc PL/SQL des variables définies sous SQL*Plus. </a:t>
            </a:r>
          </a:p>
          <a:p>
            <a:pPr eaLnBrk="1" hangingPunct="1"/>
            <a:endParaRPr lang="fr-FR" sz="2400" smtClean="0"/>
          </a:p>
          <a:p>
            <a:pPr eaLnBrk="1" hangingPunct="1"/>
            <a:r>
              <a:rPr lang="fr-FR" sz="2400" smtClean="0"/>
              <a:t>On accède aux valeurs d’une telle variable dans le code PL/SQL en faisant préfixer le nom de la variable du symbole « &amp; »</a:t>
            </a:r>
          </a:p>
          <a:p>
            <a:pPr eaLnBrk="1" hangingPunct="1">
              <a:lnSpc>
                <a:spcPct val="80000"/>
              </a:lnSpc>
              <a:buFontTx/>
              <a:buNone/>
            </a:pPr>
            <a:endParaRPr lang="fr-FR" sz="2400" smtClean="0"/>
          </a:p>
          <a:p>
            <a:pPr lvl="1" eaLnBrk="1" hangingPunct="1">
              <a:lnSpc>
                <a:spcPct val="80000"/>
              </a:lnSpc>
              <a:buFontTx/>
              <a:buNone/>
            </a:pPr>
            <a:endParaRPr lang="fr-FR" sz="1600" smtClean="0"/>
          </a:p>
          <a:p>
            <a:pPr lvl="1" eaLnBrk="1" hangingPunct="1">
              <a:lnSpc>
                <a:spcPct val="80000"/>
              </a:lnSpc>
              <a:buFontTx/>
              <a:buNone/>
            </a:pPr>
            <a:endParaRPr lang="fr-FR" sz="2000" smtClean="0"/>
          </a:p>
        </p:txBody>
      </p:sp>
      <p:sp>
        <p:nvSpPr>
          <p:cNvPr id="20484" name="Espace réservé du numéro de diapositive 5"/>
          <p:cNvSpPr>
            <a:spLocks noGrp="1"/>
          </p:cNvSpPr>
          <p:nvPr>
            <p:ph type="sldNum" sz="quarter" idx="12"/>
          </p:nvPr>
        </p:nvSpPr>
        <p:spPr>
          <a:noFill/>
        </p:spPr>
        <p:txBody>
          <a:bodyPr/>
          <a:lstStyle/>
          <a:p>
            <a:fld id="{F99E63EB-E36B-4D7E-BB34-F6A896F37EA0}" type="slidenum">
              <a:rPr lang="fr-FR" smtClean="0"/>
              <a:pPr/>
              <a:t>19</a:t>
            </a:fld>
            <a:endParaRPr lang="fr-FR"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fr-FR" sz="3600" smtClean="0">
                <a:solidFill>
                  <a:srgbClr val="0000FF"/>
                </a:solidFill>
              </a:rPr>
              <a:t>Plan du cours</a:t>
            </a:r>
          </a:p>
        </p:txBody>
      </p:sp>
      <p:sp>
        <p:nvSpPr>
          <p:cNvPr id="3075" name="Rectangle 3"/>
          <p:cNvSpPr>
            <a:spLocks noGrp="1" noChangeArrowheads="1"/>
          </p:cNvSpPr>
          <p:nvPr>
            <p:ph type="body" idx="1"/>
          </p:nvPr>
        </p:nvSpPr>
        <p:spPr/>
        <p:txBody>
          <a:bodyPr/>
          <a:lstStyle/>
          <a:p>
            <a:pPr eaLnBrk="1" hangingPunct="1"/>
            <a:r>
              <a:rPr lang="fr-FR" sz="2400" smtClean="0"/>
              <a:t>Structure d’un programme </a:t>
            </a:r>
          </a:p>
          <a:p>
            <a:pPr eaLnBrk="1" hangingPunct="1"/>
            <a:endParaRPr lang="fr-FR" sz="2400" smtClean="0"/>
          </a:p>
          <a:p>
            <a:pPr eaLnBrk="1" hangingPunct="1"/>
            <a:r>
              <a:rPr lang="fr-FR" sz="2400" smtClean="0"/>
              <a:t>Déclaration et affectation de variables </a:t>
            </a:r>
          </a:p>
          <a:p>
            <a:pPr eaLnBrk="1" hangingPunct="1"/>
            <a:endParaRPr lang="fr-FR" sz="2400" smtClean="0"/>
          </a:p>
          <a:p>
            <a:pPr eaLnBrk="1" hangingPunct="1"/>
            <a:r>
              <a:rPr lang="fr-FR" sz="2400" smtClean="0"/>
              <a:t>Structures de contrôle (</a:t>
            </a:r>
            <a:r>
              <a:rPr lang="fr-FR" sz="2400" i="1" smtClean="0"/>
              <a:t>si</a:t>
            </a:r>
            <a:r>
              <a:rPr lang="fr-FR" sz="2400" smtClean="0"/>
              <a:t>, </a:t>
            </a:r>
            <a:r>
              <a:rPr lang="fr-FR" sz="2400" i="1" smtClean="0"/>
              <a:t>tant que</a:t>
            </a:r>
            <a:r>
              <a:rPr lang="fr-FR" sz="2400" smtClean="0"/>
              <a:t>, </a:t>
            </a:r>
            <a:r>
              <a:rPr lang="fr-FR" sz="2400" i="1" smtClean="0"/>
              <a:t>répéter</a:t>
            </a:r>
            <a:r>
              <a:rPr lang="fr-FR" sz="2400" smtClean="0"/>
              <a:t>, </a:t>
            </a:r>
            <a:r>
              <a:rPr lang="fr-FR" sz="2400" i="1" smtClean="0"/>
              <a:t>pour</a:t>
            </a:r>
            <a:r>
              <a:rPr lang="fr-FR" sz="2400" smtClean="0"/>
              <a:t>) </a:t>
            </a:r>
          </a:p>
          <a:p>
            <a:pPr eaLnBrk="1" hangingPunct="1"/>
            <a:endParaRPr lang="fr-FR" sz="2400" smtClean="0"/>
          </a:p>
          <a:p>
            <a:pPr eaLnBrk="1" hangingPunct="1"/>
            <a:r>
              <a:rPr lang="fr-FR" sz="2400" smtClean="0"/>
              <a:t>Interaction avec une base de données </a:t>
            </a:r>
          </a:p>
          <a:p>
            <a:pPr eaLnBrk="1" hangingPunct="1"/>
            <a:endParaRPr lang="fr-FR" sz="2400" smtClean="0"/>
          </a:p>
          <a:p>
            <a:pPr eaLnBrk="1" hangingPunct="1"/>
            <a:r>
              <a:rPr lang="fr-FR" sz="2400" smtClean="0"/>
              <a:t>Gestion des exceptions (erreurs)</a:t>
            </a:r>
          </a:p>
        </p:txBody>
      </p:sp>
      <p:sp>
        <p:nvSpPr>
          <p:cNvPr id="3076" name="Espace réservé du numéro de diapositive 5"/>
          <p:cNvSpPr>
            <a:spLocks noGrp="1"/>
          </p:cNvSpPr>
          <p:nvPr>
            <p:ph type="sldNum" sz="quarter" idx="12"/>
          </p:nvPr>
        </p:nvSpPr>
        <p:spPr>
          <a:noFill/>
        </p:spPr>
        <p:txBody>
          <a:bodyPr/>
          <a:lstStyle/>
          <a:p>
            <a:fld id="{BC9B5B17-420B-49D1-9570-9126DDBBAC1A}" type="slidenum">
              <a:rPr lang="fr-FR" smtClean="0"/>
              <a:pPr/>
              <a:t>2</a:t>
            </a:fld>
            <a:endParaRPr lang="fr-FR"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marL="342900" indent="-342900"/>
            <a:r>
              <a:rPr lang="fr-FR" sz="3200" smtClean="0">
                <a:solidFill>
                  <a:srgbClr val="0000FF"/>
                </a:solidFill>
              </a:rPr>
              <a:t>Exemple</a:t>
            </a:r>
            <a:r>
              <a:rPr lang="fr-FR" sz="2400" smtClean="0"/>
              <a:t> </a:t>
            </a:r>
            <a:r>
              <a:rPr lang="fr-FR" sz="2000" smtClean="0"/>
              <a:t/>
            </a:r>
            <a:br>
              <a:rPr lang="fr-FR" sz="2000" smtClean="0"/>
            </a:br>
            <a:endParaRPr lang="fr-FR" smtClean="0"/>
          </a:p>
        </p:txBody>
      </p:sp>
      <p:sp>
        <p:nvSpPr>
          <p:cNvPr id="21507" name="Espace réservé du contenu 2"/>
          <p:cNvSpPr>
            <a:spLocks noGrp="1"/>
          </p:cNvSpPr>
          <p:nvPr>
            <p:ph idx="1"/>
          </p:nvPr>
        </p:nvSpPr>
        <p:spPr>
          <a:xfrm>
            <a:off x="251520" y="1411560"/>
            <a:ext cx="8713788" cy="5257800"/>
          </a:xfrm>
        </p:spPr>
        <p:txBody>
          <a:bodyPr/>
          <a:lstStyle/>
          <a:p>
            <a:pPr lvl="1" eaLnBrk="1" hangingPunct="1">
              <a:buFontTx/>
              <a:buNone/>
            </a:pPr>
            <a:r>
              <a:rPr lang="fr-FR" sz="1800" dirty="0" smtClean="0">
                <a:solidFill>
                  <a:srgbClr val="0000FF"/>
                </a:solidFill>
              </a:rPr>
              <a:t>ACCEPT</a:t>
            </a:r>
            <a:r>
              <a:rPr lang="fr-FR" sz="1800" dirty="0" smtClean="0"/>
              <a:t> </a:t>
            </a:r>
            <a:r>
              <a:rPr lang="fr-FR" sz="1800" dirty="0" err="1" smtClean="0"/>
              <a:t>s_codebrevet</a:t>
            </a:r>
            <a:r>
              <a:rPr lang="fr-FR" sz="1800" dirty="0" smtClean="0"/>
              <a:t> PROMPT</a:t>
            </a:r>
            <a:r>
              <a:rPr lang="fr-FR" sz="2000" dirty="0" smtClean="0"/>
              <a:t>  'Entrer code Brevet : '</a:t>
            </a:r>
          </a:p>
          <a:p>
            <a:pPr lvl="1" eaLnBrk="1" hangingPunct="1">
              <a:buFontTx/>
              <a:buNone/>
            </a:pPr>
            <a:r>
              <a:rPr lang="fr-FR" sz="1800" dirty="0" smtClean="0">
                <a:solidFill>
                  <a:srgbClr val="0000FF"/>
                </a:solidFill>
              </a:rPr>
              <a:t>ACCEPT</a:t>
            </a:r>
            <a:r>
              <a:rPr lang="fr-FR" sz="1800" dirty="0" smtClean="0"/>
              <a:t> </a:t>
            </a:r>
            <a:r>
              <a:rPr lang="fr-FR" sz="1800" dirty="0" err="1" smtClean="0"/>
              <a:t>s_dureevol</a:t>
            </a:r>
            <a:r>
              <a:rPr lang="fr-FR" sz="1800" dirty="0" smtClean="0"/>
              <a:t> PROMPT</a:t>
            </a:r>
            <a:r>
              <a:rPr lang="fr-FR" sz="2000" dirty="0" smtClean="0"/>
              <a:t>  'Entrer durée du vol : '</a:t>
            </a:r>
          </a:p>
          <a:p>
            <a:pPr lvl="1" eaLnBrk="1" hangingPunct="1">
              <a:buFontTx/>
              <a:buNone/>
            </a:pPr>
            <a:r>
              <a:rPr lang="fr-FR" sz="1800" dirty="0" smtClean="0">
                <a:solidFill>
                  <a:srgbClr val="0000FF"/>
                </a:solidFill>
              </a:rPr>
              <a:t>DECLARE</a:t>
            </a:r>
          </a:p>
          <a:p>
            <a:pPr lvl="1" eaLnBrk="1" hangingPunct="1">
              <a:buFontTx/>
              <a:buNone/>
            </a:pPr>
            <a:r>
              <a:rPr lang="fr-FR" sz="2000" dirty="0" err="1" smtClean="0"/>
              <a:t>s_codebrevet</a:t>
            </a:r>
            <a:r>
              <a:rPr lang="fr-FR" sz="2000" dirty="0" smtClean="0"/>
              <a:t> </a:t>
            </a:r>
            <a:r>
              <a:rPr lang="fr-FR" sz="2000" dirty="0" err="1" smtClean="0"/>
              <a:t>Pilote.brevet</a:t>
            </a:r>
            <a:r>
              <a:rPr lang="fr-FR" sz="2000" dirty="0" smtClean="0"/>
              <a:t>%TYPE;</a:t>
            </a:r>
          </a:p>
          <a:p>
            <a:pPr lvl="1" eaLnBrk="1" hangingPunct="1">
              <a:buFontTx/>
              <a:buNone/>
            </a:pPr>
            <a:r>
              <a:rPr lang="fr-FR" sz="2000" dirty="0" err="1" smtClean="0"/>
              <a:t>v_nom</a:t>
            </a:r>
            <a:r>
              <a:rPr lang="fr-FR" sz="2000" dirty="0" smtClean="0"/>
              <a:t> Pilote.nom%TYPE;</a:t>
            </a:r>
          </a:p>
          <a:p>
            <a:pPr lvl="1" eaLnBrk="1" hangingPunct="1">
              <a:buFontTx/>
              <a:buNone/>
            </a:pPr>
            <a:r>
              <a:rPr lang="fr-FR" sz="2000" dirty="0" err="1" smtClean="0"/>
              <a:t>v_nbHVol</a:t>
            </a:r>
            <a:r>
              <a:rPr lang="fr-FR" sz="2000" dirty="0" smtClean="0"/>
              <a:t> </a:t>
            </a:r>
            <a:r>
              <a:rPr lang="fr-FR" sz="2000" dirty="0" err="1" smtClean="0"/>
              <a:t>Pilote.nbHVol</a:t>
            </a:r>
            <a:r>
              <a:rPr lang="fr-FR" sz="2000" dirty="0" smtClean="0"/>
              <a:t>%TYPE;</a:t>
            </a:r>
          </a:p>
          <a:p>
            <a:pPr lvl="1" eaLnBrk="1" hangingPunct="1">
              <a:buFontTx/>
              <a:buNone/>
            </a:pPr>
            <a:r>
              <a:rPr lang="fr-FR" sz="2000" dirty="0" err="1" smtClean="0"/>
              <a:t>s_dureevol</a:t>
            </a:r>
            <a:r>
              <a:rPr lang="fr-FR" sz="2000" dirty="0" smtClean="0"/>
              <a:t> NUMBER(3);</a:t>
            </a:r>
          </a:p>
          <a:p>
            <a:pPr lvl="1" eaLnBrk="1" hangingPunct="1">
              <a:buFontTx/>
              <a:buNone/>
            </a:pPr>
            <a:r>
              <a:rPr lang="fr-FR" sz="1800" dirty="0" smtClean="0">
                <a:solidFill>
                  <a:srgbClr val="0000FF"/>
                </a:solidFill>
              </a:rPr>
              <a:t>BEGIN</a:t>
            </a:r>
          </a:p>
          <a:p>
            <a:pPr lvl="1" eaLnBrk="1" hangingPunct="1">
              <a:buFontTx/>
              <a:buNone/>
            </a:pPr>
            <a:r>
              <a:rPr lang="fr-FR" sz="1800" dirty="0" smtClean="0">
                <a:solidFill>
                  <a:srgbClr val="0000FF"/>
                </a:solidFill>
              </a:rPr>
              <a:t>SELECT</a:t>
            </a:r>
            <a:r>
              <a:rPr lang="fr-FR" sz="2000" dirty="0" smtClean="0">
                <a:solidFill>
                  <a:srgbClr val="0000FF"/>
                </a:solidFill>
              </a:rPr>
              <a:t> </a:t>
            </a:r>
            <a:r>
              <a:rPr lang="fr-FR" sz="2000" dirty="0" err="1" smtClean="0"/>
              <a:t>nompl</a:t>
            </a:r>
            <a:r>
              <a:rPr lang="fr-FR" sz="2000" dirty="0" smtClean="0"/>
              <a:t>, </a:t>
            </a:r>
            <a:r>
              <a:rPr lang="fr-FR" sz="2000" dirty="0" err="1" smtClean="0"/>
              <a:t>nbHVol</a:t>
            </a:r>
            <a:r>
              <a:rPr lang="fr-FR" sz="2000" dirty="0" smtClean="0"/>
              <a:t> I</a:t>
            </a:r>
            <a:r>
              <a:rPr lang="fr-FR" sz="2000" dirty="0" smtClean="0">
                <a:solidFill>
                  <a:srgbClr val="0000FF"/>
                </a:solidFill>
              </a:rPr>
              <a:t>NTO</a:t>
            </a:r>
            <a:r>
              <a:rPr lang="fr-FR" sz="2000" dirty="0" smtClean="0"/>
              <a:t> </a:t>
            </a:r>
            <a:r>
              <a:rPr lang="fr-FR" sz="2000" dirty="0" err="1" smtClean="0"/>
              <a:t>v_nom</a:t>
            </a:r>
            <a:r>
              <a:rPr lang="fr-FR" sz="2000" dirty="0" smtClean="0"/>
              <a:t>, </a:t>
            </a:r>
            <a:r>
              <a:rPr lang="fr-FR" sz="2000" dirty="0" err="1" smtClean="0"/>
              <a:t>v_nbHVol</a:t>
            </a:r>
            <a:endParaRPr lang="fr-FR" sz="2000" dirty="0" smtClean="0"/>
          </a:p>
          <a:p>
            <a:pPr lvl="1" eaLnBrk="1" hangingPunct="1">
              <a:buFontTx/>
              <a:buNone/>
            </a:pPr>
            <a:r>
              <a:rPr lang="fr-FR" sz="1800" dirty="0" smtClean="0">
                <a:solidFill>
                  <a:srgbClr val="0000FF"/>
                </a:solidFill>
              </a:rPr>
              <a:t>FROM</a:t>
            </a:r>
            <a:r>
              <a:rPr lang="fr-FR" sz="2000" dirty="0" smtClean="0"/>
              <a:t> Pilote </a:t>
            </a:r>
            <a:r>
              <a:rPr lang="fr-FR" sz="2000" dirty="0" smtClean="0">
                <a:solidFill>
                  <a:srgbClr val="0000FF"/>
                </a:solidFill>
              </a:rPr>
              <a:t>WHERE</a:t>
            </a:r>
            <a:r>
              <a:rPr lang="fr-FR" sz="2000" dirty="0" smtClean="0"/>
              <a:t> brevet = ‘&amp;</a:t>
            </a:r>
            <a:r>
              <a:rPr lang="fr-FR" sz="1800" dirty="0" err="1" smtClean="0"/>
              <a:t>s_codebrevet</a:t>
            </a:r>
            <a:r>
              <a:rPr lang="fr-FR" sz="2000" dirty="0" smtClean="0"/>
              <a:t>’ ;</a:t>
            </a:r>
          </a:p>
          <a:p>
            <a:pPr lvl="1" eaLnBrk="1" hangingPunct="1">
              <a:buFontTx/>
              <a:buNone/>
            </a:pPr>
            <a:r>
              <a:rPr lang="fr-FR" sz="2000" dirty="0" err="1" smtClean="0"/>
              <a:t>v_nbHVol</a:t>
            </a:r>
            <a:r>
              <a:rPr lang="fr-FR" sz="2000" dirty="0" smtClean="0"/>
              <a:t> := </a:t>
            </a:r>
            <a:r>
              <a:rPr lang="fr-FR" sz="2000" dirty="0" err="1" smtClean="0"/>
              <a:t>v_nbHVol</a:t>
            </a:r>
            <a:r>
              <a:rPr lang="fr-FR" sz="2000" dirty="0" smtClean="0"/>
              <a:t> + &amp;</a:t>
            </a:r>
            <a:r>
              <a:rPr lang="fr-FR" sz="1800" dirty="0" err="1" smtClean="0"/>
              <a:t>s_dureevol</a:t>
            </a:r>
            <a:r>
              <a:rPr lang="fr-FR" sz="2000" dirty="0" smtClean="0"/>
              <a:t> ;</a:t>
            </a:r>
          </a:p>
          <a:p>
            <a:pPr lvl="1" eaLnBrk="1" hangingPunct="1">
              <a:buFontTx/>
              <a:buNone/>
            </a:pPr>
            <a:r>
              <a:rPr lang="fr-FR" sz="1800" dirty="0" smtClean="0">
                <a:solidFill>
                  <a:srgbClr val="0000FF"/>
                </a:solidFill>
              </a:rPr>
              <a:t>DBMS_OUTPUT.PUT_LINE</a:t>
            </a:r>
            <a:r>
              <a:rPr lang="fr-FR" sz="1800" dirty="0" smtClean="0"/>
              <a:t> ('Total heures vol : ' || </a:t>
            </a:r>
            <a:r>
              <a:rPr lang="fr-FR" sz="1800" dirty="0" err="1" smtClean="0"/>
              <a:t>v_nbHVol</a:t>
            </a:r>
            <a:r>
              <a:rPr lang="fr-FR" sz="1800" dirty="0" smtClean="0"/>
              <a:t> || ' de ' || </a:t>
            </a:r>
            <a:r>
              <a:rPr lang="fr-FR" sz="1800" dirty="0" err="1" smtClean="0"/>
              <a:t>v_nom</a:t>
            </a:r>
            <a:r>
              <a:rPr lang="fr-FR" sz="1800" dirty="0" smtClean="0"/>
              <a:t>);</a:t>
            </a:r>
            <a:endParaRPr lang="fr-FR" sz="3200" dirty="0" smtClean="0">
              <a:solidFill>
                <a:srgbClr val="0000FF"/>
              </a:solidFill>
            </a:endParaRPr>
          </a:p>
          <a:p>
            <a:pPr lvl="1" eaLnBrk="1" hangingPunct="1">
              <a:buFontTx/>
              <a:buNone/>
            </a:pPr>
            <a:r>
              <a:rPr lang="fr-FR" sz="1800" dirty="0" smtClean="0">
                <a:solidFill>
                  <a:srgbClr val="0000FF"/>
                </a:solidFill>
              </a:rPr>
              <a:t>END </a:t>
            </a:r>
            <a:endParaRPr lang="fr-FR" sz="1800" dirty="0" smtClean="0"/>
          </a:p>
        </p:txBody>
      </p:sp>
      <p:sp>
        <p:nvSpPr>
          <p:cNvPr id="21508" name="Espace réservé du numéro de diapositive 3"/>
          <p:cNvSpPr>
            <a:spLocks noGrp="1"/>
          </p:cNvSpPr>
          <p:nvPr>
            <p:ph type="sldNum" sz="quarter" idx="12"/>
          </p:nvPr>
        </p:nvSpPr>
        <p:spPr>
          <a:noFill/>
        </p:spPr>
        <p:txBody>
          <a:bodyPr/>
          <a:lstStyle/>
          <a:p>
            <a:fld id="{D39FFA81-E1A3-4326-A587-E6576F816532}" type="slidenum">
              <a:rPr lang="fr-FR" smtClean="0"/>
              <a:pPr/>
              <a:t>20</a:t>
            </a:fld>
            <a:endParaRPr lang="fr-FR"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fr-FR" sz="3200" smtClean="0">
                <a:solidFill>
                  <a:srgbClr val="0000FF"/>
                </a:solidFill>
              </a:rPr>
              <a:t>Structures conditionnelles et répétitives</a:t>
            </a:r>
          </a:p>
        </p:txBody>
      </p:sp>
      <p:sp>
        <p:nvSpPr>
          <p:cNvPr id="22531" name="Rectangle 3"/>
          <p:cNvSpPr>
            <a:spLocks noGrp="1" noChangeArrowheads="1"/>
          </p:cNvSpPr>
          <p:nvPr>
            <p:ph type="body" idx="1"/>
          </p:nvPr>
        </p:nvSpPr>
        <p:spPr>
          <a:xfrm>
            <a:off x="468313" y="1773238"/>
            <a:ext cx="8496300" cy="4525962"/>
          </a:xfrm>
        </p:spPr>
        <p:txBody>
          <a:bodyPr/>
          <a:lstStyle/>
          <a:p>
            <a:pPr eaLnBrk="1" hangingPunct="1">
              <a:buFontTx/>
              <a:buNone/>
            </a:pPr>
            <a:r>
              <a:rPr lang="fr-FR" sz="2400" smtClean="0"/>
              <a:t>En tant que langage procédural, PL/SQL offre la possibilité de programmer :</a:t>
            </a:r>
          </a:p>
          <a:p>
            <a:pPr eaLnBrk="1" hangingPunct="1"/>
            <a:endParaRPr lang="fr-FR" sz="2400" smtClean="0"/>
          </a:p>
          <a:p>
            <a:pPr eaLnBrk="1" hangingPunct="1"/>
            <a:r>
              <a:rPr lang="fr-FR" sz="2400" smtClean="0"/>
              <a:t> les structures conditionnelles </a:t>
            </a:r>
            <a:r>
              <a:rPr lang="fr-FR" sz="2400" i="1" smtClean="0"/>
              <a:t>SI </a:t>
            </a:r>
            <a:r>
              <a:rPr lang="fr-FR" sz="2400" smtClean="0"/>
              <a:t>et </a:t>
            </a:r>
            <a:r>
              <a:rPr lang="fr-FR" sz="2400" i="1" smtClean="0"/>
              <a:t>CAS </a:t>
            </a:r>
            <a:r>
              <a:rPr lang="fr-FR" sz="2400" smtClean="0"/>
              <a:t>(</a:t>
            </a:r>
            <a:r>
              <a:rPr lang="fr-FR" sz="2400" smtClean="0">
                <a:solidFill>
                  <a:schemeClr val="accent2"/>
                </a:solidFill>
              </a:rPr>
              <a:t>IF</a:t>
            </a:r>
            <a:r>
              <a:rPr lang="fr-FR" sz="2400" smtClean="0"/>
              <a:t>… et </a:t>
            </a:r>
            <a:r>
              <a:rPr lang="fr-FR" sz="2400" smtClean="0">
                <a:solidFill>
                  <a:schemeClr val="accent2"/>
                </a:solidFill>
              </a:rPr>
              <a:t>CASE</a:t>
            </a:r>
            <a:r>
              <a:rPr lang="fr-FR" sz="2400" smtClean="0"/>
              <a:t>) ;</a:t>
            </a:r>
          </a:p>
          <a:p>
            <a:pPr eaLnBrk="1" hangingPunct="1"/>
            <a:endParaRPr lang="fr-FR" sz="2400" smtClean="0"/>
          </a:p>
          <a:p>
            <a:pPr eaLnBrk="1" hangingPunct="1"/>
            <a:r>
              <a:rPr lang="fr-FR" sz="2400" smtClean="0"/>
              <a:t>les structures répétitives </a:t>
            </a:r>
            <a:r>
              <a:rPr lang="fr-FR" sz="2400" i="1" smtClean="0"/>
              <a:t>tant que</a:t>
            </a:r>
            <a:r>
              <a:rPr lang="fr-FR" sz="2400" smtClean="0"/>
              <a:t>, </a:t>
            </a:r>
            <a:r>
              <a:rPr lang="fr-FR" sz="2400" i="1" smtClean="0"/>
              <a:t>répéter </a:t>
            </a:r>
            <a:r>
              <a:rPr lang="fr-FR" sz="2400" smtClean="0"/>
              <a:t>et </a:t>
            </a:r>
            <a:r>
              <a:rPr lang="fr-FR" sz="2400" i="1" smtClean="0"/>
              <a:t>pour </a:t>
            </a:r>
            <a:r>
              <a:rPr lang="fr-FR" sz="2400" smtClean="0"/>
              <a:t>(</a:t>
            </a:r>
            <a:r>
              <a:rPr lang="fr-FR" sz="2400" smtClean="0">
                <a:solidFill>
                  <a:schemeClr val="accent2"/>
                </a:solidFill>
              </a:rPr>
              <a:t>WHILE, LOOP, FOR</a:t>
            </a:r>
            <a:r>
              <a:rPr lang="fr-FR" sz="2400" smtClean="0"/>
              <a:t>).</a:t>
            </a:r>
          </a:p>
        </p:txBody>
      </p:sp>
      <p:sp>
        <p:nvSpPr>
          <p:cNvPr id="22532" name="Espace réservé du numéro de diapositive 5"/>
          <p:cNvSpPr>
            <a:spLocks noGrp="1"/>
          </p:cNvSpPr>
          <p:nvPr>
            <p:ph type="sldNum" sz="quarter" idx="12"/>
          </p:nvPr>
        </p:nvSpPr>
        <p:spPr>
          <a:noFill/>
        </p:spPr>
        <p:txBody>
          <a:bodyPr/>
          <a:lstStyle/>
          <a:p>
            <a:fld id="{D9F803E3-CD9D-4AC7-9858-30B3C990AAA3}" type="slidenum">
              <a:rPr lang="fr-FR" smtClean="0"/>
              <a:pPr/>
              <a:t>21</a:t>
            </a:fld>
            <a:endParaRPr lang="fr-FR"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fr-FR" sz="3600" smtClean="0">
                <a:solidFill>
                  <a:srgbClr val="0000FF"/>
                </a:solidFill>
              </a:rPr>
              <a:t>Structures conditionnelles</a:t>
            </a:r>
          </a:p>
        </p:txBody>
      </p:sp>
      <p:sp>
        <p:nvSpPr>
          <p:cNvPr id="23555" name="Rectangle 3"/>
          <p:cNvSpPr>
            <a:spLocks noGrp="1" noChangeArrowheads="1"/>
          </p:cNvSpPr>
          <p:nvPr>
            <p:ph type="body" idx="1"/>
          </p:nvPr>
        </p:nvSpPr>
        <p:spPr>
          <a:xfrm>
            <a:off x="395288" y="2332038"/>
            <a:ext cx="4259262" cy="4337050"/>
          </a:xfrm>
        </p:spPr>
        <p:txBody>
          <a:bodyPr/>
          <a:lstStyle/>
          <a:p>
            <a:pPr eaLnBrk="1" hangingPunct="1">
              <a:lnSpc>
                <a:spcPct val="80000"/>
              </a:lnSpc>
              <a:buFontTx/>
              <a:buNone/>
            </a:pPr>
            <a:r>
              <a:rPr lang="fr-FR" sz="2400" b="1" smtClean="0"/>
              <a:t>IF</a:t>
            </a:r>
            <a:r>
              <a:rPr lang="fr-FR" sz="2400" smtClean="0"/>
              <a:t> condition </a:t>
            </a:r>
            <a:r>
              <a:rPr lang="fr-FR" sz="2400" b="1" smtClean="0"/>
              <a:t>THEN</a:t>
            </a:r>
          </a:p>
          <a:p>
            <a:pPr eaLnBrk="1" hangingPunct="1">
              <a:lnSpc>
                <a:spcPct val="80000"/>
              </a:lnSpc>
              <a:buFontTx/>
              <a:buNone/>
            </a:pPr>
            <a:r>
              <a:rPr lang="fr-FR" sz="2400" smtClean="0"/>
              <a:t>instructions;</a:t>
            </a:r>
          </a:p>
          <a:p>
            <a:pPr eaLnBrk="1" hangingPunct="1">
              <a:lnSpc>
                <a:spcPct val="80000"/>
              </a:lnSpc>
              <a:buFontTx/>
              <a:buNone/>
            </a:pPr>
            <a:r>
              <a:rPr lang="fr-FR" sz="2400" b="1" smtClean="0"/>
              <a:t>END IF</a:t>
            </a:r>
            <a:r>
              <a:rPr lang="fr-FR" sz="2400" smtClean="0"/>
              <a:t>;</a:t>
            </a:r>
          </a:p>
          <a:p>
            <a:pPr eaLnBrk="1" hangingPunct="1">
              <a:lnSpc>
                <a:spcPct val="80000"/>
              </a:lnSpc>
              <a:buFontTx/>
              <a:buNone/>
            </a:pPr>
            <a:endParaRPr lang="fr-FR" sz="2400" smtClean="0"/>
          </a:p>
          <a:p>
            <a:pPr eaLnBrk="1" hangingPunct="1">
              <a:lnSpc>
                <a:spcPct val="80000"/>
              </a:lnSpc>
              <a:buFontTx/>
              <a:buNone/>
            </a:pPr>
            <a:endParaRPr lang="fr-FR" sz="2400" smtClean="0"/>
          </a:p>
          <a:p>
            <a:pPr eaLnBrk="1" hangingPunct="1">
              <a:lnSpc>
                <a:spcPct val="80000"/>
              </a:lnSpc>
              <a:buFontTx/>
              <a:buNone/>
            </a:pPr>
            <a:r>
              <a:rPr lang="fr-FR" sz="2400" b="1" smtClean="0"/>
              <a:t>IF</a:t>
            </a:r>
            <a:r>
              <a:rPr lang="fr-FR" sz="2400" smtClean="0"/>
              <a:t> condition </a:t>
            </a:r>
            <a:r>
              <a:rPr lang="fr-FR" sz="2400" b="1" smtClean="0"/>
              <a:t>THEN</a:t>
            </a:r>
          </a:p>
          <a:p>
            <a:pPr eaLnBrk="1" hangingPunct="1">
              <a:lnSpc>
                <a:spcPct val="80000"/>
              </a:lnSpc>
              <a:buFontTx/>
              <a:buNone/>
            </a:pPr>
            <a:r>
              <a:rPr lang="fr-FR" sz="2400" smtClean="0"/>
              <a:t>instructions 1;</a:t>
            </a:r>
          </a:p>
          <a:p>
            <a:pPr eaLnBrk="1" hangingPunct="1">
              <a:lnSpc>
                <a:spcPct val="80000"/>
              </a:lnSpc>
              <a:buFontTx/>
              <a:buNone/>
            </a:pPr>
            <a:r>
              <a:rPr lang="fr-FR" sz="2400" b="1" smtClean="0"/>
              <a:t>ELSE</a:t>
            </a:r>
          </a:p>
          <a:p>
            <a:pPr eaLnBrk="1" hangingPunct="1">
              <a:lnSpc>
                <a:spcPct val="80000"/>
              </a:lnSpc>
              <a:buFontTx/>
              <a:buNone/>
            </a:pPr>
            <a:r>
              <a:rPr lang="fr-FR" sz="2400" smtClean="0"/>
              <a:t>instructions 2;</a:t>
            </a:r>
          </a:p>
          <a:p>
            <a:pPr eaLnBrk="1" hangingPunct="1">
              <a:lnSpc>
                <a:spcPct val="80000"/>
              </a:lnSpc>
              <a:buFontTx/>
              <a:buNone/>
            </a:pPr>
            <a:r>
              <a:rPr lang="fr-FR" sz="2400" b="1" smtClean="0"/>
              <a:t>END IF</a:t>
            </a:r>
            <a:r>
              <a:rPr lang="fr-FR" sz="2400" smtClean="0"/>
              <a:t>;</a:t>
            </a:r>
            <a:endParaRPr lang="fr-FR" sz="2000" smtClean="0"/>
          </a:p>
          <a:p>
            <a:pPr eaLnBrk="1" hangingPunct="1">
              <a:lnSpc>
                <a:spcPct val="80000"/>
              </a:lnSpc>
            </a:pPr>
            <a:endParaRPr lang="fr-FR" sz="2000" smtClean="0"/>
          </a:p>
        </p:txBody>
      </p:sp>
      <p:sp>
        <p:nvSpPr>
          <p:cNvPr id="23556" name="Espace réservé du numéro de diapositive 6"/>
          <p:cNvSpPr>
            <a:spLocks noGrp="1"/>
          </p:cNvSpPr>
          <p:nvPr>
            <p:ph type="sldNum" sz="quarter" idx="12"/>
          </p:nvPr>
        </p:nvSpPr>
        <p:spPr>
          <a:noFill/>
        </p:spPr>
        <p:txBody>
          <a:bodyPr/>
          <a:lstStyle/>
          <a:p>
            <a:fld id="{474557CF-1442-4F92-88D4-9E42EAE856F7}" type="slidenum">
              <a:rPr lang="fr-FR" smtClean="0"/>
              <a:pPr/>
              <a:t>22</a:t>
            </a:fld>
            <a:endParaRPr lang="fr-FR"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a:xfrm>
            <a:off x="395288" y="188913"/>
            <a:ext cx="8229600" cy="1143000"/>
          </a:xfrm>
        </p:spPr>
        <p:txBody>
          <a:bodyPr/>
          <a:lstStyle/>
          <a:p>
            <a:r>
              <a:rPr lang="fr-FR" sz="3600" smtClean="0">
                <a:solidFill>
                  <a:srgbClr val="0000FF"/>
                </a:solidFill>
              </a:rPr>
              <a:t>Structures conditionnelles (</a:t>
            </a:r>
            <a:r>
              <a:rPr lang="fr-FR" sz="2800" smtClean="0">
                <a:solidFill>
                  <a:srgbClr val="0000FF"/>
                </a:solidFill>
              </a:rPr>
              <a:t>suite)</a:t>
            </a:r>
            <a:endParaRPr lang="fr-FR" sz="3200" smtClean="0"/>
          </a:p>
        </p:txBody>
      </p:sp>
      <p:sp>
        <p:nvSpPr>
          <p:cNvPr id="24579" name="Espace réservé du contenu 2"/>
          <p:cNvSpPr>
            <a:spLocks noGrp="1"/>
          </p:cNvSpPr>
          <p:nvPr>
            <p:ph idx="1"/>
          </p:nvPr>
        </p:nvSpPr>
        <p:spPr>
          <a:xfrm>
            <a:off x="827088" y="1600200"/>
            <a:ext cx="7859712" cy="4525963"/>
          </a:xfrm>
        </p:spPr>
        <p:txBody>
          <a:bodyPr/>
          <a:lstStyle/>
          <a:p>
            <a:pPr>
              <a:buFontTx/>
              <a:buNone/>
            </a:pPr>
            <a:r>
              <a:rPr lang="fr-FR" sz="2400" b="1" dirty="0" smtClean="0"/>
              <a:t>IF </a:t>
            </a:r>
            <a:r>
              <a:rPr lang="fr-FR" sz="2400" i="1" dirty="0" smtClean="0"/>
              <a:t>condition1 </a:t>
            </a:r>
            <a:r>
              <a:rPr lang="fr-FR" sz="2400" b="1" dirty="0" smtClean="0"/>
              <a:t>THEN</a:t>
            </a:r>
          </a:p>
          <a:p>
            <a:pPr>
              <a:buFontTx/>
              <a:buNone/>
            </a:pPr>
            <a:r>
              <a:rPr lang="fr-FR" sz="2400" i="1" dirty="0" smtClean="0"/>
              <a:t>instructions</a:t>
            </a:r>
            <a:r>
              <a:rPr lang="fr-FR" sz="2400" dirty="0" smtClean="0"/>
              <a:t>;</a:t>
            </a:r>
          </a:p>
          <a:p>
            <a:pPr>
              <a:buFontTx/>
              <a:buNone/>
            </a:pPr>
            <a:r>
              <a:rPr lang="fr-FR" sz="2400" b="1" dirty="0" smtClean="0"/>
              <a:t>ELSIF </a:t>
            </a:r>
            <a:r>
              <a:rPr lang="fr-FR" sz="2400" i="1" dirty="0" smtClean="0"/>
              <a:t>condition2 </a:t>
            </a:r>
            <a:r>
              <a:rPr lang="fr-FR" sz="2400" b="1" dirty="0" smtClean="0"/>
              <a:t>THEN</a:t>
            </a:r>
          </a:p>
          <a:p>
            <a:pPr>
              <a:buFontTx/>
              <a:buNone/>
            </a:pPr>
            <a:r>
              <a:rPr lang="fr-FR" sz="2400" i="1" dirty="0" smtClean="0"/>
              <a:t>instructions</a:t>
            </a:r>
            <a:r>
              <a:rPr lang="fr-FR" sz="2400" dirty="0" smtClean="0"/>
              <a:t>;</a:t>
            </a:r>
          </a:p>
          <a:p>
            <a:pPr>
              <a:buFontTx/>
              <a:buNone/>
            </a:pPr>
            <a:r>
              <a:rPr lang="fr-FR" sz="2400" b="1" dirty="0" smtClean="0"/>
              <a:t>ELSE</a:t>
            </a:r>
          </a:p>
          <a:p>
            <a:pPr>
              <a:buFontTx/>
              <a:buNone/>
            </a:pPr>
            <a:r>
              <a:rPr lang="fr-FR" sz="2400" i="1" dirty="0" smtClean="0"/>
              <a:t>instructions</a:t>
            </a:r>
            <a:r>
              <a:rPr lang="fr-FR" sz="2400" dirty="0" smtClean="0"/>
              <a:t>;</a:t>
            </a:r>
          </a:p>
          <a:p>
            <a:pPr>
              <a:buFontTx/>
              <a:buNone/>
            </a:pPr>
            <a:r>
              <a:rPr lang="fr-FR" sz="2400" b="1" dirty="0" smtClean="0"/>
              <a:t>END IF</a:t>
            </a:r>
            <a:r>
              <a:rPr lang="fr-FR" sz="2400" dirty="0" smtClean="0"/>
              <a:t>;  -- il y a un bien un espace entre END et IF</a:t>
            </a:r>
          </a:p>
          <a:p>
            <a:endParaRPr lang="fr-FR" dirty="0" smtClean="0"/>
          </a:p>
        </p:txBody>
      </p:sp>
      <p:sp>
        <p:nvSpPr>
          <p:cNvPr id="24580" name="Espace réservé du numéro de diapositive 3"/>
          <p:cNvSpPr>
            <a:spLocks noGrp="1"/>
          </p:cNvSpPr>
          <p:nvPr>
            <p:ph type="sldNum" sz="quarter" idx="12"/>
          </p:nvPr>
        </p:nvSpPr>
        <p:spPr>
          <a:noFill/>
        </p:spPr>
        <p:txBody>
          <a:bodyPr/>
          <a:lstStyle/>
          <a:p>
            <a:fld id="{C6EE4806-03D3-421C-A1A2-BFBCDEE928F0}" type="slidenum">
              <a:rPr lang="fr-FR" smtClean="0"/>
              <a:pPr/>
              <a:t>23</a:t>
            </a:fld>
            <a:endParaRPr lang="fr-FR"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115888"/>
            <a:ext cx="8229600" cy="1143000"/>
          </a:xfrm>
        </p:spPr>
        <p:txBody>
          <a:bodyPr/>
          <a:lstStyle/>
          <a:p>
            <a:pPr eaLnBrk="1" hangingPunct="1"/>
            <a:r>
              <a:rPr lang="fr-FR" sz="3600" smtClean="0">
                <a:solidFill>
                  <a:srgbClr val="0000FF"/>
                </a:solidFill>
              </a:rPr>
              <a:t>Exemple</a:t>
            </a:r>
          </a:p>
        </p:txBody>
      </p:sp>
      <p:sp>
        <p:nvSpPr>
          <p:cNvPr id="25603" name="Rectangle 3"/>
          <p:cNvSpPr>
            <a:spLocks noGrp="1" noChangeArrowheads="1"/>
          </p:cNvSpPr>
          <p:nvPr>
            <p:ph type="body" idx="1"/>
          </p:nvPr>
        </p:nvSpPr>
        <p:spPr>
          <a:xfrm>
            <a:off x="457200" y="1600200"/>
            <a:ext cx="8229600" cy="5068888"/>
          </a:xfrm>
        </p:spPr>
        <p:txBody>
          <a:bodyPr/>
          <a:lstStyle/>
          <a:p>
            <a:pPr eaLnBrk="1" hangingPunct="1">
              <a:lnSpc>
                <a:spcPct val="80000"/>
              </a:lnSpc>
              <a:buFontTx/>
              <a:buNone/>
            </a:pPr>
            <a:r>
              <a:rPr lang="fr-FR" sz="2000" smtClean="0"/>
              <a:t>DECLARE</a:t>
            </a:r>
          </a:p>
          <a:p>
            <a:pPr eaLnBrk="1" hangingPunct="1">
              <a:lnSpc>
                <a:spcPct val="80000"/>
              </a:lnSpc>
              <a:buFontTx/>
              <a:buNone/>
            </a:pPr>
            <a:r>
              <a:rPr lang="fr-FR" sz="2000" smtClean="0"/>
              <a:t>v_salaire  Pilote.salaire%TYPE;</a:t>
            </a:r>
          </a:p>
          <a:p>
            <a:pPr eaLnBrk="1" hangingPunct="1">
              <a:lnSpc>
                <a:spcPct val="80000"/>
              </a:lnSpc>
              <a:buFontTx/>
              <a:buNone/>
            </a:pPr>
            <a:r>
              <a:rPr lang="fr-FR" sz="2000" smtClean="0"/>
              <a:t>BEGIN</a:t>
            </a:r>
          </a:p>
          <a:p>
            <a:pPr eaLnBrk="1" hangingPunct="1">
              <a:lnSpc>
                <a:spcPct val="80000"/>
              </a:lnSpc>
              <a:buFontTx/>
              <a:buNone/>
            </a:pPr>
            <a:r>
              <a:rPr lang="fr-FR" sz="2000" smtClean="0"/>
              <a:t>	SELECT salaire INTO v_salaire FROM Pilote</a:t>
            </a:r>
          </a:p>
          <a:p>
            <a:pPr eaLnBrk="1" hangingPunct="1">
              <a:lnSpc>
                <a:spcPct val="80000"/>
              </a:lnSpc>
              <a:buFontTx/>
              <a:buNone/>
            </a:pPr>
            <a:r>
              <a:rPr lang="fr-FR" sz="2000" smtClean="0"/>
              <a:t>	WHERE nompl = ‘Dupond’;</a:t>
            </a:r>
          </a:p>
          <a:p>
            <a:pPr eaLnBrk="1" hangingPunct="1">
              <a:lnSpc>
                <a:spcPct val="80000"/>
              </a:lnSpc>
              <a:buFontTx/>
              <a:buNone/>
            </a:pPr>
            <a:endParaRPr lang="fr-FR" sz="2000" smtClean="0"/>
          </a:p>
          <a:p>
            <a:pPr eaLnBrk="1" hangingPunct="1">
              <a:lnSpc>
                <a:spcPct val="80000"/>
              </a:lnSpc>
              <a:buFontTx/>
              <a:buNone/>
            </a:pPr>
            <a:r>
              <a:rPr lang="fr-FR" sz="2000" smtClean="0"/>
              <a:t>	IF v_salaire &lt; 1000 THEN -- test sur le salaire</a:t>
            </a:r>
          </a:p>
          <a:p>
            <a:pPr eaLnBrk="1" hangingPunct="1">
              <a:lnSpc>
                <a:spcPct val="80000"/>
              </a:lnSpc>
              <a:buFontTx/>
              <a:buNone/>
            </a:pPr>
            <a:r>
              <a:rPr lang="fr-FR" sz="2000" smtClean="0"/>
              <a:t>		UPDATE pilote SET salaire= salaire x 1.1</a:t>
            </a:r>
          </a:p>
          <a:p>
            <a:pPr eaLnBrk="1" hangingPunct="1">
              <a:lnSpc>
                <a:spcPct val="80000"/>
              </a:lnSpc>
              <a:buFontTx/>
              <a:buNone/>
            </a:pPr>
            <a:r>
              <a:rPr lang="fr-FR" sz="2000" smtClean="0"/>
              <a:t>      -- augmentation de 10%;</a:t>
            </a:r>
          </a:p>
          <a:p>
            <a:pPr eaLnBrk="1" hangingPunct="1">
              <a:lnSpc>
                <a:spcPct val="80000"/>
              </a:lnSpc>
              <a:buFontTx/>
              <a:buNone/>
            </a:pPr>
            <a:r>
              <a:rPr lang="fr-FR" sz="2000" smtClean="0"/>
              <a:t>		WHERE nompl = ‘Dupond’; </a:t>
            </a:r>
          </a:p>
          <a:p>
            <a:pPr eaLnBrk="1" hangingPunct="1">
              <a:lnSpc>
                <a:spcPct val="80000"/>
              </a:lnSpc>
              <a:buFontTx/>
              <a:buNone/>
            </a:pPr>
            <a:r>
              <a:rPr lang="fr-FR" sz="2000" smtClean="0"/>
              <a:t>	END IF;</a:t>
            </a:r>
          </a:p>
          <a:p>
            <a:pPr eaLnBrk="1" hangingPunct="1">
              <a:lnSpc>
                <a:spcPct val="80000"/>
              </a:lnSpc>
              <a:buFontTx/>
              <a:buNone/>
            </a:pPr>
            <a:r>
              <a:rPr lang="fr-FR" sz="2000" smtClean="0"/>
              <a:t>COMMIT;</a:t>
            </a:r>
          </a:p>
          <a:p>
            <a:pPr eaLnBrk="1" hangingPunct="1">
              <a:lnSpc>
                <a:spcPct val="80000"/>
              </a:lnSpc>
              <a:buFontTx/>
              <a:buNone/>
            </a:pPr>
            <a:r>
              <a:rPr lang="fr-FR" sz="2000" smtClean="0"/>
              <a:t>END;</a:t>
            </a:r>
          </a:p>
        </p:txBody>
      </p:sp>
      <p:sp>
        <p:nvSpPr>
          <p:cNvPr id="25604" name="Espace réservé du numéro de diapositive 5"/>
          <p:cNvSpPr>
            <a:spLocks noGrp="1"/>
          </p:cNvSpPr>
          <p:nvPr>
            <p:ph type="sldNum" sz="quarter" idx="12"/>
          </p:nvPr>
        </p:nvSpPr>
        <p:spPr>
          <a:noFill/>
        </p:spPr>
        <p:txBody>
          <a:bodyPr/>
          <a:lstStyle/>
          <a:p>
            <a:fld id="{43922C9B-FD77-420A-B662-97366570F751}" type="slidenum">
              <a:rPr lang="fr-FR" smtClean="0"/>
              <a:pPr/>
              <a:t>24</a:t>
            </a:fld>
            <a:endParaRPr lang="fr-FR"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fr-FR" sz="3600" smtClean="0">
                <a:solidFill>
                  <a:srgbClr val="0000FF"/>
                </a:solidFill>
              </a:rPr>
              <a:t>Structures répétitives</a:t>
            </a:r>
          </a:p>
        </p:txBody>
      </p:sp>
      <p:sp>
        <p:nvSpPr>
          <p:cNvPr id="26627" name="Rectangle 3"/>
          <p:cNvSpPr>
            <a:spLocks noGrp="1" noChangeArrowheads="1"/>
          </p:cNvSpPr>
          <p:nvPr>
            <p:ph type="body" idx="1"/>
          </p:nvPr>
        </p:nvSpPr>
        <p:spPr>
          <a:xfrm>
            <a:off x="468313" y="1989138"/>
            <a:ext cx="8229600" cy="4525962"/>
          </a:xfrm>
        </p:spPr>
        <p:txBody>
          <a:bodyPr/>
          <a:lstStyle/>
          <a:p>
            <a:pPr eaLnBrk="1" hangingPunct="1"/>
            <a:r>
              <a:rPr lang="fr-FR" smtClean="0"/>
              <a:t>WHILE condition LOOP ... END LOOP ;</a:t>
            </a:r>
          </a:p>
          <a:p>
            <a:pPr eaLnBrk="1" hangingPunct="1"/>
            <a:endParaRPr lang="fr-FR" smtClean="0"/>
          </a:p>
          <a:p>
            <a:pPr eaLnBrk="1" hangingPunct="1"/>
            <a:r>
              <a:rPr lang="fr-FR" smtClean="0"/>
              <a:t>FOR compteur IN min..max LOOP ... END LOOP ;</a:t>
            </a:r>
          </a:p>
          <a:p>
            <a:pPr eaLnBrk="1" hangingPunct="1"/>
            <a:endParaRPr lang="fr-FR" smtClean="0"/>
          </a:p>
          <a:p>
            <a:pPr eaLnBrk="1" hangingPunct="1"/>
            <a:r>
              <a:rPr lang="fr-FR" smtClean="0"/>
              <a:t>LOOP ... EXIT WHEN condition END LOOP ;</a:t>
            </a:r>
          </a:p>
        </p:txBody>
      </p:sp>
      <p:sp>
        <p:nvSpPr>
          <p:cNvPr id="26628" name="Espace réservé du numéro de diapositive 5"/>
          <p:cNvSpPr>
            <a:spLocks noGrp="1"/>
          </p:cNvSpPr>
          <p:nvPr>
            <p:ph type="sldNum" sz="quarter" idx="12"/>
          </p:nvPr>
        </p:nvSpPr>
        <p:spPr>
          <a:noFill/>
        </p:spPr>
        <p:txBody>
          <a:bodyPr/>
          <a:lstStyle/>
          <a:p>
            <a:fld id="{B2FD2CB6-52F4-413D-B331-F9FFCB346ABB}" type="slidenum">
              <a:rPr lang="fr-FR" smtClean="0"/>
              <a:pPr/>
              <a:t>25</a:t>
            </a:fld>
            <a:endParaRPr lang="fr-FR"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0"/>
            <a:ext cx="8229600" cy="1143000"/>
          </a:xfrm>
        </p:spPr>
        <p:txBody>
          <a:bodyPr/>
          <a:lstStyle/>
          <a:p>
            <a:pPr eaLnBrk="1" hangingPunct="1"/>
            <a:r>
              <a:rPr lang="fr-FR" sz="3200" smtClean="0">
                <a:solidFill>
                  <a:srgbClr val="0000FF"/>
                </a:solidFill>
              </a:rPr>
              <a:t>La boucle WHILE-LOOP</a:t>
            </a:r>
          </a:p>
        </p:txBody>
      </p:sp>
      <p:sp>
        <p:nvSpPr>
          <p:cNvPr id="27651" name="Rectangle 3"/>
          <p:cNvSpPr>
            <a:spLocks noGrp="1" noChangeArrowheads="1"/>
          </p:cNvSpPr>
          <p:nvPr>
            <p:ph type="body" idx="1"/>
          </p:nvPr>
        </p:nvSpPr>
        <p:spPr>
          <a:xfrm>
            <a:off x="457200" y="1600200"/>
            <a:ext cx="8229600" cy="5257800"/>
          </a:xfrm>
        </p:spPr>
        <p:txBody>
          <a:bodyPr/>
          <a:lstStyle/>
          <a:p>
            <a:pPr eaLnBrk="1" hangingPunct="1">
              <a:buFontTx/>
              <a:buNone/>
            </a:pPr>
            <a:r>
              <a:rPr lang="fr-FR" sz="2000" smtClean="0"/>
              <a:t>BEGIN</a:t>
            </a:r>
          </a:p>
          <a:p>
            <a:pPr eaLnBrk="1" hangingPunct="1">
              <a:buFontTx/>
              <a:buNone/>
            </a:pPr>
            <a:r>
              <a:rPr lang="fr-FR" sz="2000" smtClean="0"/>
              <a:t>...</a:t>
            </a:r>
          </a:p>
          <a:p>
            <a:pPr eaLnBrk="1" hangingPunct="1">
              <a:buFontTx/>
              <a:buNone/>
            </a:pPr>
            <a:r>
              <a:rPr lang="fr-FR" sz="2000" smtClean="0">
                <a:solidFill>
                  <a:srgbClr val="0000FF"/>
                </a:solidFill>
              </a:rPr>
              <a:t>WHILE</a:t>
            </a:r>
            <a:r>
              <a:rPr lang="fr-FR" sz="2000" smtClean="0"/>
              <a:t> condition</a:t>
            </a:r>
          </a:p>
          <a:p>
            <a:pPr eaLnBrk="1" hangingPunct="1">
              <a:buFontTx/>
              <a:buNone/>
            </a:pPr>
            <a:r>
              <a:rPr lang="fr-FR" sz="2000" smtClean="0">
                <a:solidFill>
                  <a:srgbClr val="0000FF"/>
                </a:solidFill>
              </a:rPr>
              <a:t>LOOP</a:t>
            </a:r>
          </a:p>
          <a:p>
            <a:pPr eaLnBrk="1" hangingPunct="1">
              <a:buFontTx/>
              <a:buNone/>
            </a:pPr>
            <a:r>
              <a:rPr lang="fr-FR" sz="2000" smtClean="0"/>
              <a:t>	instructions ;</a:t>
            </a:r>
          </a:p>
          <a:p>
            <a:pPr eaLnBrk="1" hangingPunct="1">
              <a:buFontTx/>
              <a:buNone/>
            </a:pPr>
            <a:r>
              <a:rPr lang="fr-FR" sz="2000" smtClean="0">
                <a:solidFill>
                  <a:srgbClr val="0000FF"/>
                </a:solidFill>
              </a:rPr>
              <a:t>END LOOP</a:t>
            </a:r>
            <a:r>
              <a:rPr lang="fr-FR" sz="2000" smtClean="0"/>
              <a:t> ;</a:t>
            </a:r>
          </a:p>
          <a:p>
            <a:pPr eaLnBrk="1" hangingPunct="1">
              <a:buFontTx/>
              <a:buNone/>
            </a:pPr>
            <a:r>
              <a:rPr lang="fr-FR" sz="2000" smtClean="0"/>
              <a:t>...</a:t>
            </a:r>
          </a:p>
          <a:p>
            <a:pPr eaLnBrk="1" hangingPunct="1">
              <a:buFontTx/>
              <a:buNone/>
            </a:pPr>
            <a:r>
              <a:rPr lang="fr-FR" sz="2000" smtClean="0"/>
              <a:t>END;</a:t>
            </a:r>
          </a:p>
          <a:p>
            <a:pPr eaLnBrk="1" hangingPunct="1">
              <a:buFontTx/>
              <a:buNone/>
            </a:pPr>
            <a:endParaRPr lang="fr-FR" sz="2000" smtClean="0"/>
          </a:p>
          <a:p>
            <a:pPr eaLnBrk="1" hangingPunct="1"/>
            <a:r>
              <a:rPr lang="fr-FR" sz="2400" smtClean="0"/>
              <a:t>La boucle </a:t>
            </a:r>
            <a:r>
              <a:rPr lang="fr-FR" sz="2000" smtClean="0"/>
              <a:t>WHILE-LOOP</a:t>
            </a:r>
            <a:r>
              <a:rPr lang="fr-FR" sz="2400" smtClean="0"/>
              <a:t> s’exécute tant que la condition de la clause </a:t>
            </a:r>
            <a:r>
              <a:rPr lang="fr-FR" sz="2000" smtClean="0"/>
              <a:t>WHILE</a:t>
            </a:r>
            <a:r>
              <a:rPr lang="fr-FR" sz="2400" smtClean="0"/>
              <a:t> est vérifiée.</a:t>
            </a:r>
          </a:p>
          <a:p>
            <a:pPr eaLnBrk="1" hangingPunct="1">
              <a:buFontTx/>
              <a:buNone/>
            </a:pPr>
            <a:r>
              <a:rPr lang="fr-FR" sz="2400" smtClean="0"/>
              <a:t/>
            </a:r>
            <a:br>
              <a:rPr lang="fr-FR" sz="2400" smtClean="0"/>
            </a:br>
            <a:endParaRPr lang="fr-FR" sz="2400" smtClean="0"/>
          </a:p>
        </p:txBody>
      </p:sp>
      <p:sp>
        <p:nvSpPr>
          <p:cNvPr id="27652" name="Espace réservé du numéro de diapositive 5"/>
          <p:cNvSpPr>
            <a:spLocks noGrp="1"/>
          </p:cNvSpPr>
          <p:nvPr>
            <p:ph type="sldNum" sz="quarter" idx="12"/>
          </p:nvPr>
        </p:nvSpPr>
        <p:spPr>
          <a:noFill/>
        </p:spPr>
        <p:txBody>
          <a:bodyPr/>
          <a:lstStyle/>
          <a:p>
            <a:fld id="{07C75670-8BE6-4576-9064-595EB6ADF5BA}" type="slidenum">
              <a:rPr lang="fr-FR" smtClean="0"/>
              <a:pPr/>
              <a:t>26</a:t>
            </a:fld>
            <a:endParaRPr lang="fr-FR"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fr-FR" sz="4000" smtClean="0">
                <a:solidFill>
                  <a:srgbClr val="0000FF"/>
                </a:solidFill>
              </a:rPr>
              <a:t>La boucle </a:t>
            </a:r>
            <a:r>
              <a:rPr lang="fr-FR" sz="3600" smtClean="0">
                <a:solidFill>
                  <a:srgbClr val="0000FF"/>
                </a:solidFill>
              </a:rPr>
              <a:t>FOR-LOOP</a:t>
            </a:r>
          </a:p>
        </p:txBody>
      </p:sp>
      <p:sp>
        <p:nvSpPr>
          <p:cNvPr id="28675" name="Rectangle 3"/>
          <p:cNvSpPr>
            <a:spLocks noGrp="1" noChangeArrowheads="1"/>
          </p:cNvSpPr>
          <p:nvPr>
            <p:ph type="body" idx="1"/>
          </p:nvPr>
        </p:nvSpPr>
        <p:spPr>
          <a:xfrm>
            <a:off x="457200" y="1600200"/>
            <a:ext cx="8507413" cy="4924425"/>
          </a:xfrm>
        </p:spPr>
        <p:txBody>
          <a:bodyPr/>
          <a:lstStyle/>
          <a:p>
            <a:pPr eaLnBrk="1" hangingPunct="1">
              <a:lnSpc>
                <a:spcPct val="80000"/>
              </a:lnSpc>
              <a:buFontTx/>
              <a:buNone/>
            </a:pPr>
            <a:r>
              <a:rPr lang="fr-FR" sz="2000" smtClean="0"/>
              <a:t>BEGIN</a:t>
            </a:r>
          </a:p>
          <a:p>
            <a:pPr eaLnBrk="1" hangingPunct="1">
              <a:lnSpc>
                <a:spcPct val="80000"/>
              </a:lnSpc>
              <a:buFontTx/>
              <a:buNone/>
            </a:pPr>
            <a:r>
              <a:rPr lang="fr-FR" sz="2000" smtClean="0"/>
              <a:t>...</a:t>
            </a:r>
          </a:p>
          <a:p>
            <a:pPr eaLnBrk="1" hangingPunct="1">
              <a:lnSpc>
                <a:spcPct val="80000"/>
              </a:lnSpc>
              <a:buFontTx/>
              <a:buNone/>
            </a:pPr>
            <a:r>
              <a:rPr lang="fr-FR" sz="2000" smtClean="0"/>
              <a:t>FOR variable_indice [REVERSE] IN valeurInf .. valeurSup</a:t>
            </a:r>
          </a:p>
          <a:p>
            <a:pPr eaLnBrk="1" hangingPunct="1">
              <a:lnSpc>
                <a:spcPct val="80000"/>
              </a:lnSpc>
              <a:buFontTx/>
              <a:buNone/>
            </a:pPr>
            <a:r>
              <a:rPr lang="fr-FR" sz="2000" smtClean="0"/>
              <a:t>LOOP</a:t>
            </a:r>
          </a:p>
          <a:p>
            <a:pPr eaLnBrk="1" hangingPunct="1">
              <a:lnSpc>
                <a:spcPct val="80000"/>
              </a:lnSpc>
              <a:buFontTx/>
              <a:buNone/>
            </a:pPr>
            <a:r>
              <a:rPr lang="fr-FR" sz="2000" smtClean="0"/>
              <a:t>instructions ;</a:t>
            </a:r>
          </a:p>
          <a:p>
            <a:pPr eaLnBrk="1" hangingPunct="1">
              <a:lnSpc>
                <a:spcPct val="80000"/>
              </a:lnSpc>
              <a:buFontTx/>
              <a:buNone/>
            </a:pPr>
            <a:r>
              <a:rPr lang="fr-FR" sz="2000" smtClean="0"/>
              <a:t>END LOOP ;</a:t>
            </a:r>
          </a:p>
          <a:p>
            <a:pPr eaLnBrk="1" hangingPunct="1">
              <a:lnSpc>
                <a:spcPct val="80000"/>
              </a:lnSpc>
              <a:buFontTx/>
              <a:buNone/>
            </a:pPr>
            <a:r>
              <a:rPr lang="fr-FR" sz="2000" smtClean="0"/>
              <a:t>...</a:t>
            </a:r>
          </a:p>
          <a:p>
            <a:pPr eaLnBrk="1" hangingPunct="1">
              <a:lnSpc>
                <a:spcPct val="80000"/>
              </a:lnSpc>
              <a:buFontTx/>
              <a:buNone/>
            </a:pPr>
            <a:r>
              <a:rPr lang="fr-FR" sz="2000" smtClean="0"/>
              <a:t>END; </a:t>
            </a:r>
          </a:p>
          <a:p>
            <a:pPr eaLnBrk="1" hangingPunct="1">
              <a:lnSpc>
                <a:spcPct val="80000"/>
              </a:lnSpc>
              <a:buFontTx/>
              <a:buNone/>
            </a:pPr>
            <a:endParaRPr lang="fr-FR" sz="2000" smtClean="0"/>
          </a:p>
          <a:p>
            <a:pPr eaLnBrk="1" hangingPunct="1">
              <a:lnSpc>
                <a:spcPct val="80000"/>
              </a:lnSpc>
            </a:pPr>
            <a:r>
              <a:rPr lang="fr-FR" sz="2000" smtClean="0"/>
              <a:t>À la première itération le compteur est initialisé avec la valeur </a:t>
            </a:r>
            <a:r>
              <a:rPr lang="fr-FR" sz="2000" i="1" smtClean="0"/>
              <a:t>valeurInf</a:t>
            </a:r>
            <a:r>
              <a:rPr lang="fr-FR" sz="2000" smtClean="0"/>
              <a:t>. </a:t>
            </a:r>
          </a:p>
          <a:p>
            <a:pPr eaLnBrk="1" hangingPunct="1">
              <a:lnSpc>
                <a:spcPct val="80000"/>
              </a:lnSpc>
            </a:pPr>
            <a:r>
              <a:rPr lang="fr-FR" sz="2000" smtClean="0"/>
              <a:t>Après chaque passage le compteur est de fait incrémenté (ou décrémenté si l’option REVERSE a été choisie).</a:t>
            </a:r>
          </a:p>
          <a:p>
            <a:pPr eaLnBrk="1" hangingPunct="1">
              <a:lnSpc>
                <a:spcPct val="80000"/>
              </a:lnSpc>
            </a:pPr>
            <a:endParaRPr lang="fr-FR" sz="2000" smtClean="0"/>
          </a:p>
          <a:p>
            <a:pPr eaLnBrk="1" hangingPunct="1">
              <a:lnSpc>
                <a:spcPct val="80000"/>
              </a:lnSpc>
            </a:pPr>
            <a:r>
              <a:rPr lang="fr-FR" sz="2000" smtClean="0"/>
              <a:t>La déclaration de la variable </a:t>
            </a:r>
            <a:r>
              <a:rPr lang="fr-FR" sz="2000" i="1" smtClean="0"/>
              <a:t>compteur </a:t>
            </a:r>
            <a:r>
              <a:rPr lang="fr-FR" sz="2000" smtClean="0"/>
              <a:t>n’est pas obligatoire. </a:t>
            </a:r>
            <a:br>
              <a:rPr lang="fr-FR" sz="2000" smtClean="0"/>
            </a:br>
            <a:endParaRPr lang="fr-FR" sz="2000" smtClean="0"/>
          </a:p>
        </p:txBody>
      </p:sp>
      <p:sp>
        <p:nvSpPr>
          <p:cNvPr id="28676" name="Espace réservé du numéro de diapositive 5"/>
          <p:cNvSpPr>
            <a:spLocks noGrp="1"/>
          </p:cNvSpPr>
          <p:nvPr>
            <p:ph type="sldNum" sz="quarter" idx="12"/>
          </p:nvPr>
        </p:nvSpPr>
        <p:spPr>
          <a:noFill/>
        </p:spPr>
        <p:txBody>
          <a:bodyPr/>
          <a:lstStyle/>
          <a:p>
            <a:fld id="{6ED26E69-D0F7-4E06-AF2B-D8EDEFBCB5A4}" type="slidenum">
              <a:rPr lang="fr-FR" smtClean="0"/>
              <a:pPr/>
              <a:t>27</a:t>
            </a:fld>
            <a:endParaRPr lang="fr-FR"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fr-FR" sz="3600" smtClean="0">
                <a:solidFill>
                  <a:srgbClr val="0000FF"/>
                </a:solidFill>
              </a:rPr>
              <a:t>La </a:t>
            </a:r>
            <a:r>
              <a:rPr lang="fr-FR" sz="3600" b="1" i="1" smtClean="0">
                <a:solidFill>
                  <a:srgbClr val="0000FF"/>
                </a:solidFill>
              </a:rPr>
              <a:t>boucle </a:t>
            </a:r>
            <a:r>
              <a:rPr lang="fr-FR" sz="3600" b="1" smtClean="0">
                <a:solidFill>
                  <a:srgbClr val="0000FF"/>
                </a:solidFill>
              </a:rPr>
              <a:t>LOOP.. EXIT</a:t>
            </a:r>
          </a:p>
        </p:txBody>
      </p:sp>
      <p:sp>
        <p:nvSpPr>
          <p:cNvPr id="29699" name="Rectangle 3"/>
          <p:cNvSpPr>
            <a:spLocks noGrp="1" noChangeArrowheads="1"/>
          </p:cNvSpPr>
          <p:nvPr>
            <p:ph type="body" idx="1"/>
          </p:nvPr>
        </p:nvSpPr>
        <p:spPr/>
        <p:txBody>
          <a:bodyPr/>
          <a:lstStyle/>
          <a:p>
            <a:pPr eaLnBrk="1" hangingPunct="1">
              <a:lnSpc>
                <a:spcPct val="80000"/>
              </a:lnSpc>
              <a:buFontTx/>
              <a:buNone/>
            </a:pPr>
            <a:r>
              <a:rPr lang="fr-FR" sz="2000" b="1" smtClean="0"/>
              <a:t>LOOP</a:t>
            </a:r>
          </a:p>
          <a:p>
            <a:pPr eaLnBrk="1" hangingPunct="1">
              <a:lnSpc>
                <a:spcPct val="80000"/>
              </a:lnSpc>
              <a:buFontTx/>
              <a:buNone/>
            </a:pPr>
            <a:r>
              <a:rPr lang="fr-FR" sz="2000" i="1" smtClean="0"/>
              <a:t>instructions</a:t>
            </a:r>
            <a:r>
              <a:rPr lang="fr-FR" sz="2000" smtClean="0"/>
              <a:t>;</a:t>
            </a:r>
          </a:p>
          <a:p>
            <a:pPr eaLnBrk="1" hangingPunct="1">
              <a:lnSpc>
                <a:spcPct val="80000"/>
              </a:lnSpc>
              <a:buFontTx/>
              <a:buNone/>
            </a:pPr>
            <a:r>
              <a:rPr lang="fr-FR" sz="2000" b="1" smtClean="0"/>
              <a:t>EXIT </a:t>
            </a:r>
            <a:r>
              <a:rPr lang="fr-FR" sz="2000" smtClean="0"/>
              <a:t>[</a:t>
            </a:r>
            <a:r>
              <a:rPr lang="fr-FR" sz="2000" b="1" smtClean="0"/>
              <a:t>WHEN </a:t>
            </a:r>
            <a:r>
              <a:rPr lang="fr-FR" sz="2000" i="1" smtClean="0"/>
              <a:t>condition</a:t>
            </a:r>
            <a:r>
              <a:rPr lang="fr-FR" sz="2000" smtClean="0"/>
              <a:t>;]</a:t>
            </a:r>
          </a:p>
          <a:p>
            <a:pPr eaLnBrk="1" hangingPunct="1">
              <a:lnSpc>
                <a:spcPct val="80000"/>
              </a:lnSpc>
              <a:buFontTx/>
              <a:buNone/>
            </a:pPr>
            <a:r>
              <a:rPr lang="fr-FR" sz="2000" b="1" smtClean="0"/>
              <a:t>END LOOP</a:t>
            </a:r>
            <a:r>
              <a:rPr lang="fr-FR" sz="2000" smtClean="0"/>
              <a:t>;</a:t>
            </a:r>
          </a:p>
          <a:p>
            <a:pPr eaLnBrk="1" hangingPunct="1">
              <a:lnSpc>
                <a:spcPct val="80000"/>
              </a:lnSpc>
              <a:buFontTx/>
              <a:buNone/>
            </a:pPr>
            <a:endParaRPr lang="fr-FR" sz="2000" smtClean="0"/>
          </a:p>
          <a:p>
            <a:pPr eaLnBrk="1" hangingPunct="1">
              <a:lnSpc>
                <a:spcPct val="80000"/>
              </a:lnSpc>
            </a:pPr>
            <a:r>
              <a:rPr lang="fr-FR" sz="2000" smtClean="0"/>
              <a:t>La première itération est effectuée quelles que soient les conditions initiales. La condition n’est évaluée qu’en fin de boucle.</a:t>
            </a:r>
            <a:br>
              <a:rPr lang="fr-FR" sz="2000" smtClean="0"/>
            </a:br>
            <a:endParaRPr lang="fr-FR" sz="2000" smtClean="0"/>
          </a:p>
          <a:p>
            <a:pPr eaLnBrk="1" hangingPunct="1">
              <a:lnSpc>
                <a:spcPct val="80000"/>
              </a:lnSpc>
            </a:pPr>
            <a:r>
              <a:rPr lang="fr-FR" sz="2000" smtClean="0"/>
              <a:t>Si aucune condition n’est spécifiée, la sortie de la boucle est immédiate</a:t>
            </a:r>
          </a:p>
          <a:p>
            <a:pPr eaLnBrk="1" hangingPunct="1">
              <a:lnSpc>
                <a:spcPct val="80000"/>
              </a:lnSpc>
            </a:pPr>
            <a:endParaRPr lang="fr-FR" sz="2000" smtClean="0"/>
          </a:p>
          <a:p>
            <a:pPr eaLnBrk="1" hangingPunct="1">
              <a:lnSpc>
                <a:spcPct val="80000"/>
              </a:lnSpc>
            </a:pPr>
            <a:r>
              <a:rPr lang="fr-FR" sz="2000" smtClean="0"/>
              <a:t>Si la condition est fausse, la séquence d’instructions est de nouveau exécutée jusqu’à ce que la condition soit vraie </a:t>
            </a:r>
          </a:p>
          <a:p>
            <a:pPr eaLnBrk="1" hangingPunct="1">
              <a:lnSpc>
                <a:spcPct val="80000"/>
              </a:lnSpc>
            </a:pPr>
            <a:endParaRPr lang="fr-FR" sz="2000" smtClean="0"/>
          </a:p>
        </p:txBody>
      </p:sp>
      <p:sp>
        <p:nvSpPr>
          <p:cNvPr id="29700" name="Espace réservé du numéro de diapositive 5"/>
          <p:cNvSpPr>
            <a:spLocks noGrp="1"/>
          </p:cNvSpPr>
          <p:nvPr>
            <p:ph type="sldNum" sz="quarter" idx="12"/>
          </p:nvPr>
        </p:nvSpPr>
        <p:spPr>
          <a:noFill/>
        </p:spPr>
        <p:txBody>
          <a:bodyPr/>
          <a:lstStyle/>
          <a:p>
            <a:fld id="{0FC02254-5779-4C63-8763-3BFAF970FA28}" type="slidenum">
              <a:rPr lang="fr-FR" smtClean="0"/>
              <a:pPr/>
              <a:t>28</a:t>
            </a:fld>
            <a:endParaRPr lang="fr-FR"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8" y="0"/>
            <a:ext cx="8229600" cy="1143000"/>
          </a:xfrm>
        </p:spPr>
        <p:txBody>
          <a:bodyPr/>
          <a:lstStyle/>
          <a:p>
            <a:pPr eaLnBrk="1" hangingPunct="1"/>
            <a:r>
              <a:rPr lang="fr-FR" sz="3200" smtClean="0">
                <a:solidFill>
                  <a:srgbClr val="0000FF"/>
                </a:solidFill>
              </a:rPr>
              <a:t>Fonctions et procédures stockées</a:t>
            </a:r>
          </a:p>
        </p:txBody>
      </p:sp>
      <p:sp>
        <p:nvSpPr>
          <p:cNvPr id="30723" name="Rectangle 3"/>
          <p:cNvSpPr>
            <a:spLocks noGrp="1" noChangeArrowheads="1"/>
          </p:cNvSpPr>
          <p:nvPr>
            <p:ph type="body" idx="1"/>
          </p:nvPr>
        </p:nvSpPr>
        <p:spPr>
          <a:xfrm>
            <a:off x="457200" y="1341438"/>
            <a:ext cx="8229600" cy="5183187"/>
          </a:xfrm>
        </p:spPr>
        <p:txBody>
          <a:bodyPr/>
          <a:lstStyle/>
          <a:p>
            <a:pPr eaLnBrk="1" hangingPunct="1"/>
            <a:r>
              <a:rPr lang="fr-FR" sz="1800" smtClean="0"/>
              <a:t>Les procédures et les fonctions sont des sous-programmes enregistrés dans le noyau d'Oracle</a:t>
            </a:r>
          </a:p>
          <a:p>
            <a:pPr eaLnBrk="1" hangingPunct="1"/>
            <a:endParaRPr lang="fr-FR" sz="1800" smtClean="0"/>
          </a:p>
          <a:p>
            <a:pPr eaLnBrk="1" hangingPunct="1"/>
            <a:r>
              <a:rPr lang="fr-FR" sz="1800" smtClean="0"/>
              <a:t>Elles peuvent être appelées à partir d’une autre procédure, fonction ou encore depuis un programme exécutable extérieur à la base de données.</a:t>
            </a:r>
          </a:p>
          <a:p>
            <a:pPr eaLnBrk="1" hangingPunct="1"/>
            <a:endParaRPr lang="fr-FR" sz="1800" smtClean="0"/>
          </a:p>
          <a:p>
            <a:pPr eaLnBrk="1" hangingPunct="1"/>
            <a:r>
              <a:rPr lang="fr-FR" sz="1800" smtClean="0"/>
              <a:t>Elles peuvent être utilisées par d'autres utilisateurs, s'ils ont les droits requis.</a:t>
            </a:r>
          </a:p>
          <a:p>
            <a:pPr eaLnBrk="1" hangingPunct="1"/>
            <a:endParaRPr lang="fr-FR" sz="1800" smtClean="0"/>
          </a:p>
          <a:p>
            <a:pPr eaLnBrk="1" hangingPunct="1"/>
            <a:r>
              <a:rPr lang="fr-FR" sz="1800" smtClean="0"/>
              <a:t>Stockées sous forme de pseudo-code : pas besoin de nouvelle compilation.</a:t>
            </a:r>
          </a:p>
          <a:p>
            <a:pPr eaLnBrk="1" hangingPunct="1"/>
            <a:endParaRPr lang="fr-FR" sz="1800" smtClean="0"/>
          </a:p>
          <a:p>
            <a:pPr eaLnBrk="1" hangingPunct="1"/>
            <a:r>
              <a:rPr lang="fr-FR" sz="1800" smtClean="0"/>
              <a:t>Elles sont recompilées à chaque fois qu’une table ou une vue référencée est modifiée</a:t>
            </a:r>
            <a:r>
              <a:rPr lang="fr-FR" sz="2000" smtClean="0"/>
              <a:t>.</a:t>
            </a:r>
          </a:p>
        </p:txBody>
      </p:sp>
      <p:sp>
        <p:nvSpPr>
          <p:cNvPr id="30724" name="Espace réservé du numéro de diapositive 5"/>
          <p:cNvSpPr>
            <a:spLocks noGrp="1"/>
          </p:cNvSpPr>
          <p:nvPr>
            <p:ph type="sldNum" sz="quarter" idx="12"/>
          </p:nvPr>
        </p:nvSpPr>
        <p:spPr>
          <a:noFill/>
        </p:spPr>
        <p:txBody>
          <a:bodyPr/>
          <a:lstStyle/>
          <a:p>
            <a:fld id="{5C929AB8-EBD1-41DF-AE89-DA1DD761E8C5}" type="slidenum">
              <a:rPr lang="fr-FR" smtClean="0"/>
              <a:pPr/>
              <a:t>29</a:t>
            </a:fld>
            <a:endParaRPr lang="fr-FR"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8229600" cy="1143000"/>
          </a:xfrm>
        </p:spPr>
        <p:txBody>
          <a:bodyPr/>
          <a:lstStyle/>
          <a:p>
            <a:pPr eaLnBrk="1" hangingPunct="1"/>
            <a:r>
              <a:rPr lang="fr-FR" sz="3600" smtClean="0">
                <a:solidFill>
                  <a:srgbClr val="0000FF"/>
                </a:solidFill>
              </a:rPr>
              <a:t>Apports de PL/SQL</a:t>
            </a:r>
          </a:p>
        </p:txBody>
      </p:sp>
      <p:sp>
        <p:nvSpPr>
          <p:cNvPr id="4099" name="Rectangle 3"/>
          <p:cNvSpPr>
            <a:spLocks noGrp="1" noChangeArrowheads="1"/>
          </p:cNvSpPr>
          <p:nvPr>
            <p:ph type="body" idx="1"/>
          </p:nvPr>
        </p:nvSpPr>
        <p:spPr>
          <a:xfrm>
            <a:off x="457200" y="1600200"/>
            <a:ext cx="8435975" cy="4525963"/>
          </a:xfrm>
        </p:spPr>
        <p:txBody>
          <a:bodyPr/>
          <a:lstStyle/>
          <a:p>
            <a:pPr eaLnBrk="1" hangingPunct="1">
              <a:lnSpc>
                <a:spcPct val="90000"/>
              </a:lnSpc>
            </a:pPr>
            <a:r>
              <a:rPr lang="fr-FR" sz="2400" smtClean="0"/>
              <a:t>Permet de faire cohabiter des structures de contrôle (</a:t>
            </a:r>
            <a:r>
              <a:rPr lang="fr-FR" sz="2400" i="1" smtClean="0"/>
              <a:t>si</a:t>
            </a:r>
            <a:r>
              <a:rPr lang="fr-FR" sz="2400" smtClean="0"/>
              <a:t>, </a:t>
            </a:r>
            <a:r>
              <a:rPr lang="fr-FR" sz="2400" i="1" smtClean="0"/>
              <a:t>pour </a:t>
            </a:r>
            <a:r>
              <a:rPr lang="fr-FR" sz="2400" smtClean="0"/>
              <a:t>et </a:t>
            </a:r>
            <a:r>
              <a:rPr lang="fr-FR" sz="2400" i="1" smtClean="0"/>
              <a:t>tant que</a:t>
            </a:r>
            <a:r>
              <a:rPr lang="fr-FR" sz="2400" smtClean="0"/>
              <a:t>) avec des requêtes SQL </a:t>
            </a:r>
          </a:p>
          <a:p>
            <a:pPr eaLnBrk="1" hangingPunct="1">
              <a:lnSpc>
                <a:spcPct val="90000"/>
              </a:lnSpc>
            </a:pPr>
            <a:endParaRPr lang="fr-FR" sz="2400" smtClean="0"/>
          </a:p>
          <a:p>
            <a:pPr eaLnBrk="1" hangingPunct="1">
              <a:lnSpc>
                <a:spcPct val="90000"/>
              </a:lnSpc>
            </a:pPr>
            <a:r>
              <a:rPr lang="fr-FR" sz="2400" smtClean="0"/>
              <a:t>Réduit le nombre de messages échangés entre le client vers le serveur </a:t>
            </a:r>
          </a:p>
          <a:p>
            <a:pPr eaLnBrk="1" hangingPunct="1">
              <a:lnSpc>
                <a:spcPct val="90000"/>
              </a:lnSpc>
              <a:buFontTx/>
              <a:buNone/>
            </a:pPr>
            <a:r>
              <a:rPr lang="fr-FR" sz="2400" smtClean="0"/>
              <a:t>  =&gt; un bloc PL/SQL donne lieu à un seul échange sur le réseau entre le client et le serveur</a:t>
            </a:r>
            <a:r>
              <a:rPr lang="fr-FR" smtClean="0"/>
              <a:t>. </a:t>
            </a:r>
          </a:p>
          <a:p>
            <a:pPr eaLnBrk="1" hangingPunct="1">
              <a:lnSpc>
                <a:spcPct val="90000"/>
              </a:lnSpc>
            </a:pPr>
            <a:endParaRPr lang="fr-FR" sz="2400" smtClean="0"/>
          </a:p>
          <a:p>
            <a:pPr eaLnBrk="1" hangingPunct="1">
              <a:lnSpc>
                <a:spcPct val="90000"/>
              </a:lnSpc>
            </a:pPr>
            <a:r>
              <a:rPr lang="fr-FR" sz="2400" smtClean="0"/>
              <a:t>Offre des mécanismes pour </a:t>
            </a:r>
          </a:p>
          <a:p>
            <a:pPr lvl="1" eaLnBrk="1" hangingPunct="1">
              <a:lnSpc>
                <a:spcPct val="90000"/>
              </a:lnSpc>
            </a:pPr>
            <a:r>
              <a:rPr lang="fr-FR" sz="2000" smtClean="0"/>
              <a:t>parcourir des résultats de requêtes  avec des curseurs, </a:t>
            </a:r>
          </a:p>
          <a:p>
            <a:pPr lvl="1" eaLnBrk="1" hangingPunct="1">
              <a:lnSpc>
                <a:spcPct val="90000"/>
              </a:lnSpc>
            </a:pPr>
            <a:r>
              <a:rPr lang="fr-FR" sz="2000" smtClean="0"/>
              <a:t>traiter des erreurs (exceptions), et </a:t>
            </a:r>
          </a:p>
          <a:p>
            <a:pPr lvl="1" eaLnBrk="1" hangingPunct="1">
              <a:lnSpc>
                <a:spcPct val="90000"/>
              </a:lnSpc>
            </a:pPr>
            <a:r>
              <a:rPr lang="fr-FR" sz="2000" smtClean="0"/>
              <a:t>pour programmer des transactions.</a:t>
            </a:r>
          </a:p>
        </p:txBody>
      </p:sp>
      <p:sp>
        <p:nvSpPr>
          <p:cNvPr id="4100" name="Espace réservé du numéro de diapositive 5"/>
          <p:cNvSpPr>
            <a:spLocks noGrp="1"/>
          </p:cNvSpPr>
          <p:nvPr>
            <p:ph type="sldNum" sz="quarter" idx="12"/>
          </p:nvPr>
        </p:nvSpPr>
        <p:spPr>
          <a:noFill/>
        </p:spPr>
        <p:txBody>
          <a:bodyPr/>
          <a:lstStyle/>
          <a:p>
            <a:fld id="{815F4613-CC07-4379-BD8B-552896462EB8}" type="slidenum">
              <a:rPr lang="fr-FR" smtClean="0"/>
              <a:pPr/>
              <a:t>3</a:t>
            </a:fld>
            <a:endParaRPr lang="fr-FR"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8" y="0"/>
            <a:ext cx="8229600" cy="1143000"/>
          </a:xfrm>
        </p:spPr>
        <p:txBody>
          <a:bodyPr/>
          <a:lstStyle/>
          <a:p>
            <a:pPr eaLnBrk="1" hangingPunct="1"/>
            <a:r>
              <a:rPr lang="fr-FR" sz="2800" smtClean="0">
                <a:solidFill>
                  <a:srgbClr val="0000FF"/>
                </a:solidFill>
              </a:rPr>
              <a:t>Syntaxe d’une Procédure</a:t>
            </a:r>
          </a:p>
        </p:txBody>
      </p:sp>
      <p:sp>
        <p:nvSpPr>
          <p:cNvPr id="31747" name="Rectangle 3"/>
          <p:cNvSpPr>
            <a:spLocks noGrp="1" noChangeArrowheads="1"/>
          </p:cNvSpPr>
          <p:nvPr>
            <p:ph type="body" idx="1"/>
          </p:nvPr>
        </p:nvSpPr>
        <p:spPr>
          <a:xfrm>
            <a:off x="395288" y="1268413"/>
            <a:ext cx="8569325" cy="5400675"/>
          </a:xfrm>
        </p:spPr>
        <p:txBody>
          <a:bodyPr/>
          <a:lstStyle/>
          <a:p>
            <a:pPr eaLnBrk="1" hangingPunct="1">
              <a:lnSpc>
                <a:spcPct val="80000"/>
              </a:lnSpc>
              <a:buFontTx/>
              <a:buNone/>
            </a:pPr>
            <a:r>
              <a:rPr lang="fr-FR" sz="1600" b="1" dirty="0" smtClean="0"/>
              <a:t>CREATE </a:t>
            </a:r>
            <a:r>
              <a:rPr lang="fr-FR" sz="1600" dirty="0" smtClean="0"/>
              <a:t>[OR REPLACE] </a:t>
            </a:r>
            <a:r>
              <a:rPr lang="fr-FR" sz="1600" b="1" dirty="0" smtClean="0"/>
              <a:t>PROCEDURE </a:t>
            </a:r>
            <a:r>
              <a:rPr lang="fr-FR" sz="1600" i="1" dirty="0" err="1" smtClean="0"/>
              <a:t>nomProcédure</a:t>
            </a:r>
            <a:endParaRPr lang="fr-FR" sz="1600" i="1" dirty="0" smtClean="0"/>
          </a:p>
          <a:p>
            <a:pPr eaLnBrk="1" hangingPunct="1">
              <a:lnSpc>
                <a:spcPct val="80000"/>
              </a:lnSpc>
              <a:buFontTx/>
              <a:buNone/>
            </a:pPr>
            <a:r>
              <a:rPr lang="fr-FR" sz="1800" dirty="0" smtClean="0"/>
              <a:t>[(</a:t>
            </a:r>
            <a:r>
              <a:rPr lang="fr-FR" sz="1800" i="1" dirty="0" smtClean="0"/>
              <a:t>parametre1 </a:t>
            </a:r>
            <a:r>
              <a:rPr lang="fr-FR" sz="1800" dirty="0" smtClean="0"/>
              <a:t>[ IN | OUT | IN OUT ] </a:t>
            </a:r>
            <a:r>
              <a:rPr lang="fr-FR" sz="1800" i="1" dirty="0" err="1" smtClean="0"/>
              <a:t>typeSQL</a:t>
            </a:r>
            <a:r>
              <a:rPr lang="fr-FR" sz="1800" i="1" dirty="0" smtClean="0"/>
              <a:t>, parametre2 </a:t>
            </a:r>
            <a:r>
              <a:rPr lang="fr-FR" sz="1800" dirty="0" smtClean="0"/>
              <a:t>[ IN | OUT | IN OUT ] </a:t>
            </a:r>
            <a:r>
              <a:rPr lang="fr-FR" sz="1800" i="1" dirty="0" err="1" smtClean="0"/>
              <a:t>typeSQL</a:t>
            </a:r>
            <a:r>
              <a:rPr lang="fr-FR" sz="1800" i="1" dirty="0" smtClean="0"/>
              <a:t>), …]</a:t>
            </a:r>
          </a:p>
          <a:p>
            <a:pPr eaLnBrk="1" hangingPunct="1">
              <a:lnSpc>
                <a:spcPct val="80000"/>
              </a:lnSpc>
              <a:buFontTx/>
              <a:buNone/>
            </a:pPr>
            <a:r>
              <a:rPr lang="fr-FR" sz="1800" dirty="0" smtClean="0"/>
              <a:t>IS </a:t>
            </a:r>
          </a:p>
          <a:p>
            <a:pPr eaLnBrk="1" hangingPunct="1">
              <a:lnSpc>
                <a:spcPct val="80000"/>
              </a:lnSpc>
              <a:buFontTx/>
              <a:buNone/>
            </a:pPr>
            <a:r>
              <a:rPr lang="fr-FR" sz="1800" dirty="0" smtClean="0"/>
              <a:t>-- zone de déclaration </a:t>
            </a:r>
          </a:p>
          <a:p>
            <a:pPr eaLnBrk="1" hangingPunct="1">
              <a:lnSpc>
                <a:spcPct val="80000"/>
              </a:lnSpc>
              <a:buFontTx/>
              <a:buNone/>
            </a:pPr>
            <a:r>
              <a:rPr lang="fr-FR" sz="1800" dirty="0" smtClean="0"/>
              <a:t>-- des variables locales</a:t>
            </a:r>
          </a:p>
          <a:p>
            <a:pPr eaLnBrk="1" hangingPunct="1">
              <a:lnSpc>
                <a:spcPct val="80000"/>
              </a:lnSpc>
              <a:buFontTx/>
              <a:buNone/>
            </a:pPr>
            <a:r>
              <a:rPr lang="fr-FR" sz="1800" dirty="0" smtClean="0"/>
              <a:t>-- des curseurs</a:t>
            </a:r>
          </a:p>
          <a:p>
            <a:pPr eaLnBrk="1" hangingPunct="1">
              <a:lnSpc>
                <a:spcPct val="80000"/>
              </a:lnSpc>
              <a:buFontTx/>
              <a:buNone/>
            </a:pPr>
            <a:r>
              <a:rPr lang="fr-FR" sz="1800" dirty="0" smtClean="0"/>
              <a:t>-- des exceptions</a:t>
            </a:r>
          </a:p>
          <a:p>
            <a:pPr eaLnBrk="1" hangingPunct="1">
              <a:lnSpc>
                <a:spcPct val="80000"/>
              </a:lnSpc>
              <a:buFontTx/>
              <a:buNone/>
            </a:pPr>
            <a:r>
              <a:rPr lang="fr-FR" sz="1800" dirty="0" smtClean="0"/>
              <a:t>BEGIN</a:t>
            </a:r>
          </a:p>
          <a:p>
            <a:pPr eaLnBrk="1" hangingPunct="1">
              <a:lnSpc>
                <a:spcPct val="80000"/>
              </a:lnSpc>
              <a:buFontTx/>
              <a:buNone/>
            </a:pPr>
            <a:r>
              <a:rPr lang="fr-FR" sz="1800" dirty="0" smtClean="0"/>
              <a:t>-- traitements</a:t>
            </a:r>
          </a:p>
          <a:p>
            <a:pPr eaLnBrk="1" hangingPunct="1">
              <a:lnSpc>
                <a:spcPct val="80000"/>
              </a:lnSpc>
              <a:buFontTx/>
              <a:buNone/>
            </a:pPr>
            <a:r>
              <a:rPr lang="fr-FR" sz="1800" dirty="0" smtClean="0"/>
              <a:t>EXCEPTION</a:t>
            </a:r>
          </a:p>
          <a:p>
            <a:pPr eaLnBrk="1" hangingPunct="1">
              <a:lnSpc>
                <a:spcPct val="80000"/>
              </a:lnSpc>
              <a:buFontTx/>
              <a:buNone/>
            </a:pPr>
            <a:r>
              <a:rPr lang="fr-FR" sz="1800" dirty="0" smtClean="0"/>
              <a:t>-- traitement des exceptions...</a:t>
            </a:r>
          </a:p>
          <a:p>
            <a:pPr eaLnBrk="1" hangingPunct="1">
              <a:lnSpc>
                <a:spcPct val="80000"/>
              </a:lnSpc>
              <a:buFontTx/>
              <a:buNone/>
            </a:pPr>
            <a:r>
              <a:rPr lang="fr-FR" sz="1800" dirty="0" smtClean="0"/>
              <a:t>END;</a:t>
            </a:r>
          </a:p>
          <a:p>
            <a:pPr eaLnBrk="1" hangingPunct="1">
              <a:lnSpc>
                <a:spcPct val="80000"/>
              </a:lnSpc>
              <a:buFontTx/>
              <a:buNone/>
            </a:pPr>
            <a:endParaRPr lang="fr-FR" sz="1800" dirty="0" smtClean="0"/>
          </a:p>
          <a:p>
            <a:pPr lvl="1" eaLnBrk="1" hangingPunct="1">
              <a:lnSpc>
                <a:spcPct val="80000"/>
              </a:lnSpc>
            </a:pPr>
            <a:r>
              <a:rPr lang="fr-FR" sz="1800" dirty="0" smtClean="0"/>
              <a:t>IN : paramètre en entrée, non modifié par la procédure</a:t>
            </a:r>
          </a:p>
          <a:p>
            <a:pPr lvl="1" eaLnBrk="1" hangingPunct="1">
              <a:lnSpc>
                <a:spcPct val="80000"/>
              </a:lnSpc>
            </a:pPr>
            <a:r>
              <a:rPr lang="fr-FR" sz="1800" dirty="0" smtClean="0"/>
              <a:t>OUT : paramètre en sortie, peut être modifié par la procédure, transmis au programme appelant</a:t>
            </a:r>
          </a:p>
          <a:p>
            <a:pPr lvl="1" eaLnBrk="1" hangingPunct="1">
              <a:lnSpc>
                <a:spcPct val="80000"/>
              </a:lnSpc>
            </a:pPr>
            <a:r>
              <a:rPr lang="fr-FR" sz="1800" dirty="0" smtClean="0"/>
              <a:t>IN OUT : à la fois en entrée et en sortie</a:t>
            </a:r>
          </a:p>
          <a:p>
            <a:pPr lvl="1" eaLnBrk="1" hangingPunct="1">
              <a:lnSpc>
                <a:spcPct val="80000"/>
              </a:lnSpc>
            </a:pPr>
            <a:r>
              <a:rPr lang="fr-FR" sz="1800" dirty="0" smtClean="0"/>
              <a:t>par </a:t>
            </a:r>
            <a:r>
              <a:rPr lang="fr-FR" sz="1800" dirty="0" err="1" smtClean="0"/>
              <a:t>defaut</a:t>
            </a:r>
            <a:r>
              <a:rPr lang="fr-FR" sz="1800" dirty="0" smtClean="0"/>
              <a:t> : IN</a:t>
            </a:r>
          </a:p>
        </p:txBody>
      </p:sp>
      <p:sp>
        <p:nvSpPr>
          <p:cNvPr id="31748" name="Espace réservé du numéro de diapositive 5"/>
          <p:cNvSpPr>
            <a:spLocks noGrp="1"/>
          </p:cNvSpPr>
          <p:nvPr>
            <p:ph type="sldNum" sz="quarter" idx="12"/>
          </p:nvPr>
        </p:nvSpPr>
        <p:spPr>
          <a:noFill/>
        </p:spPr>
        <p:txBody>
          <a:bodyPr/>
          <a:lstStyle/>
          <a:p>
            <a:fld id="{11613E43-573B-4431-A616-C65A2F617841}" type="slidenum">
              <a:rPr lang="fr-FR" smtClean="0"/>
              <a:pPr/>
              <a:t>30</a:t>
            </a:fld>
            <a:endParaRPr lang="fr-FR"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457200" y="274638"/>
            <a:ext cx="8229600" cy="850900"/>
          </a:xfrm>
        </p:spPr>
        <p:txBody>
          <a:bodyPr/>
          <a:lstStyle/>
          <a:p>
            <a:r>
              <a:rPr lang="fr-FR" sz="3600" smtClean="0">
                <a:solidFill>
                  <a:srgbClr val="0000FF"/>
                </a:solidFill>
              </a:rPr>
              <a:t>Exemple de procédure stockée</a:t>
            </a:r>
          </a:p>
        </p:txBody>
      </p:sp>
      <p:sp>
        <p:nvSpPr>
          <p:cNvPr id="32771" name="Espace réservé du contenu 2"/>
          <p:cNvSpPr>
            <a:spLocks noGrp="1"/>
          </p:cNvSpPr>
          <p:nvPr>
            <p:ph idx="1"/>
          </p:nvPr>
        </p:nvSpPr>
        <p:spPr>
          <a:xfrm>
            <a:off x="611560" y="1700808"/>
            <a:ext cx="8229600" cy="4525963"/>
          </a:xfrm>
        </p:spPr>
        <p:txBody>
          <a:bodyPr/>
          <a:lstStyle/>
          <a:p>
            <a:pPr>
              <a:buFontTx/>
              <a:buNone/>
            </a:pPr>
            <a:endParaRPr lang="fr-FR" sz="2400" dirty="0" smtClean="0"/>
          </a:p>
          <a:p>
            <a:pPr>
              <a:buFontTx/>
              <a:buNone/>
            </a:pPr>
            <a:r>
              <a:rPr lang="en-US" sz="2000" b="1" dirty="0" smtClean="0"/>
              <a:t>CREATE OR REPLACE PROCEDURE </a:t>
            </a:r>
            <a:r>
              <a:rPr lang="en-US" sz="2000" b="1" dirty="0" err="1" smtClean="0"/>
              <a:t>miseAJourCoefficientModules</a:t>
            </a:r>
            <a:r>
              <a:rPr lang="en-US" sz="2000" b="1" dirty="0" smtClean="0"/>
              <a:t> IS</a:t>
            </a:r>
          </a:p>
          <a:p>
            <a:pPr>
              <a:buFontTx/>
              <a:buNone/>
            </a:pPr>
            <a:r>
              <a:rPr lang="fr-FR" sz="2000" b="1" dirty="0" smtClean="0"/>
              <a:t>BEGIN</a:t>
            </a:r>
          </a:p>
          <a:p>
            <a:pPr>
              <a:buFontTx/>
              <a:buNone/>
            </a:pPr>
            <a:r>
              <a:rPr lang="fr-FR" sz="2000" dirty="0" smtClean="0"/>
              <a:t>UPDATE Modules mo</a:t>
            </a:r>
          </a:p>
          <a:p>
            <a:pPr>
              <a:buFontTx/>
              <a:buNone/>
            </a:pPr>
            <a:r>
              <a:rPr lang="fr-FR" sz="2000" dirty="0" smtClean="0"/>
              <a:t>SET </a:t>
            </a:r>
            <a:r>
              <a:rPr lang="fr-FR" sz="2000" dirty="0" err="1" smtClean="0"/>
              <a:t>coefficientModule</a:t>
            </a:r>
            <a:r>
              <a:rPr lang="fr-FR" sz="2000" dirty="0" smtClean="0"/>
              <a:t> = (SELECT SUM(</a:t>
            </a:r>
            <a:r>
              <a:rPr lang="fr-FR" sz="2000" dirty="0" err="1" smtClean="0"/>
              <a:t>coefficientMatiere</a:t>
            </a:r>
            <a:r>
              <a:rPr lang="fr-FR" sz="2000" dirty="0" smtClean="0"/>
              <a:t>)</a:t>
            </a:r>
          </a:p>
          <a:p>
            <a:pPr>
              <a:buFontTx/>
              <a:buNone/>
            </a:pPr>
            <a:r>
              <a:rPr lang="fr-FR" sz="2000" dirty="0" smtClean="0"/>
              <a:t>				  FROM </a:t>
            </a:r>
            <a:r>
              <a:rPr lang="fr-FR" sz="2000" dirty="0" err="1" smtClean="0"/>
              <a:t>Matieres</a:t>
            </a:r>
            <a:r>
              <a:rPr lang="fr-FR" sz="2000" dirty="0" smtClean="0"/>
              <a:t> ma</a:t>
            </a:r>
          </a:p>
          <a:p>
            <a:pPr>
              <a:buFontTx/>
              <a:buNone/>
            </a:pPr>
            <a:r>
              <a:rPr lang="fr-FR" sz="2000" dirty="0" smtClean="0"/>
              <a:t>				 WHERE </a:t>
            </a:r>
            <a:r>
              <a:rPr lang="fr-FR" sz="2000" dirty="0" err="1" smtClean="0"/>
              <a:t>ma.idModule</a:t>
            </a:r>
            <a:r>
              <a:rPr lang="fr-FR" sz="2000" dirty="0" smtClean="0"/>
              <a:t> = </a:t>
            </a:r>
            <a:r>
              <a:rPr lang="fr-FR" sz="2000" dirty="0" err="1" smtClean="0"/>
              <a:t>mo.idModule</a:t>
            </a:r>
            <a:r>
              <a:rPr lang="fr-FR" sz="2000" dirty="0" smtClean="0"/>
              <a:t>);</a:t>
            </a:r>
          </a:p>
          <a:p>
            <a:pPr>
              <a:buFontTx/>
              <a:buNone/>
            </a:pPr>
            <a:r>
              <a:rPr lang="fr-FR" sz="2000" b="1" dirty="0" smtClean="0"/>
              <a:t>END;</a:t>
            </a:r>
            <a:endParaRPr lang="fr-FR" sz="2000" dirty="0" smtClean="0"/>
          </a:p>
        </p:txBody>
      </p:sp>
      <p:sp>
        <p:nvSpPr>
          <p:cNvPr id="32772" name="Espace réservé du numéro de diapositive 3"/>
          <p:cNvSpPr>
            <a:spLocks noGrp="1"/>
          </p:cNvSpPr>
          <p:nvPr>
            <p:ph type="sldNum" sz="quarter" idx="12"/>
          </p:nvPr>
        </p:nvSpPr>
        <p:spPr>
          <a:noFill/>
        </p:spPr>
        <p:txBody>
          <a:bodyPr/>
          <a:lstStyle/>
          <a:p>
            <a:fld id="{C8B3D2EF-C75F-44E6-A484-035930165EAA}" type="slidenum">
              <a:rPr lang="fr-FR" smtClean="0"/>
              <a:pPr/>
              <a:t>31</a:t>
            </a:fld>
            <a:endParaRPr lang="fr-FR"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750" y="260350"/>
            <a:ext cx="8229600" cy="719138"/>
          </a:xfrm>
        </p:spPr>
        <p:txBody>
          <a:bodyPr/>
          <a:lstStyle/>
          <a:p>
            <a:pPr eaLnBrk="1" hangingPunct="1"/>
            <a:r>
              <a:rPr lang="fr-FR" sz="3200" smtClean="0">
                <a:solidFill>
                  <a:srgbClr val="0000FF"/>
                </a:solidFill>
              </a:rPr>
              <a:t>Syntaxe d’une fonction</a:t>
            </a:r>
            <a:r>
              <a:rPr lang="fr-FR" sz="4000" smtClean="0">
                <a:solidFill>
                  <a:srgbClr val="0000FF"/>
                </a:solidFill>
              </a:rPr>
              <a:t/>
            </a:r>
            <a:br>
              <a:rPr lang="fr-FR" sz="4000" smtClean="0">
                <a:solidFill>
                  <a:srgbClr val="0000FF"/>
                </a:solidFill>
              </a:rPr>
            </a:br>
            <a:endParaRPr lang="fr-FR" sz="4000" smtClean="0">
              <a:solidFill>
                <a:srgbClr val="0000FF"/>
              </a:solidFill>
            </a:endParaRPr>
          </a:p>
        </p:txBody>
      </p:sp>
      <p:sp>
        <p:nvSpPr>
          <p:cNvPr id="33795" name="Rectangle 3"/>
          <p:cNvSpPr>
            <a:spLocks noGrp="1" noChangeArrowheads="1"/>
          </p:cNvSpPr>
          <p:nvPr>
            <p:ph type="body" idx="1"/>
          </p:nvPr>
        </p:nvSpPr>
        <p:spPr/>
        <p:txBody>
          <a:bodyPr/>
          <a:lstStyle/>
          <a:p>
            <a:pPr eaLnBrk="1" hangingPunct="1">
              <a:buFontTx/>
              <a:buNone/>
            </a:pPr>
            <a:r>
              <a:rPr lang="fr-FR" sz="2000" b="1" dirty="0" smtClean="0"/>
              <a:t>CREATE </a:t>
            </a:r>
            <a:r>
              <a:rPr lang="fr-FR" sz="2000" dirty="0" smtClean="0"/>
              <a:t>[OR REPLACE] </a:t>
            </a:r>
            <a:r>
              <a:rPr lang="fr-FR" sz="2000" b="1" dirty="0" smtClean="0"/>
              <a:t>FUNCTION </a:t>
            </a:r>
            <a:r>
              <a:rPr lang="fr-FR" sz="2000" i="1" dirty="0" err="1" smtClean="0"/>
              <a:t>nomfonction</a:t>
            </a:r>
            <a:endParaRPr lang="fr-FR" sz="2000" i="1" dirty="0" smtClean="0"/>
          </a:p>
          <a:p>
            <a:pPr eaLnBrk="1" hangingPunct="1">
              <a:buFontTx/>
              <a:buNone/>
            </a:pPr>
            <a:r>
              <a:rPr lang="fr-FR" sz="2000" dirty="0" smtClean="0"/>
              <a:t>[(</a:t>
            </a:r>
            <a:r>
              <a:rPr lang="fr-FR" sz="2000" i="1" dirty="0" smtClean="0"/>
              <a:t>parametre1 </a:t>
            </a:r>
            <a:r>
              <a:rPr lang="fr-FR" sz="2000" dirty="0" smtClean="0"/>
              <a:t>[ IN | OUT | IN OUT ] </a:t>
            </a:r>
            <a:r>
              <a:rPr lang="fr-FR" sz="2000" i="1" dirty="0" err="1" smtClean="0"/>
              <a:t>typeSQL</a:t>
            </a:r>
            <a:r>
              <a:rPr lang="fr-FR" sz="2000" i="1" dirty="0" smtClean="0"/>
              <a:t>, parametre2 </a:t>
            </a:r>
            <a:r>
              <a:rPr lang="fr-FR" sz="2000" dirty="0" smtClean="0"/>
              <a:t>[ IN | OUT | IN OUT ] </a:t>
            </a:r>
            <a:r>
              <a:rPr lang="fr-FR" sz="2000" i="1" dirty="0" err="1" smtClean="0"/>
              <a:t>typeSQL</a:t>
            </a:r>
            <a:r>
              <a:rPr lang="fr-FR" sz="2000" i="1" dirty="0" smtClean="0"/>
              <a:t>), …]</a:t>
            </a:r>
          </a:p>
          <a:p>
            <a:pPr eaLnBrk="1" hangingPunct="1">
              <a:lnSpc>
                <a:spcPct val="80000"/>
              </a:lnSpc>
              <a:buFontTx/>
              <a:buNone/>
            </a:pPr>
            <a:r>
              <a:rPr lang="fr-FR" sz="2000" dirty="0" smtClean="0"/>
              <a:t>RETURN </a:t>
            </a:r>
            <a:r>
              <a:rPr lang="fr-FR" sz="2000" dirty="0" err="1" smtClean="0"/>
              <a:t>type_de_la_variable_retournée</a:t>
            </a:r>
            <a:r>
              <a:rPr lang="fr-FR" sz="2000" dirty="0" smtClean="0"/>
              <a:t> IS</a:t>
            </a:r>
          </a:p>
          <a:p>
            <a:pPr eaLnBrk="1" hangingPunct="1">
              <a:lnSpc>
                <a:spcPct val="80000"/>
              </a:lnSpc>
              <a:buFontTx/>
              <a:buNone/>
            </a:pPr>
            <a:r>
              <a:rPr lang="fr-FR" sz="2000" dirty="0" smtClean="0"/>
              <a:t>-- zone de déclaration :</a:t>
            </a:r>
          </a:p>
          <a:p>
            <a:pPr eaLnBrk="1" hangingPunct="1">
              <a:lnSpc>
                <a:spcPct val="80000"/>
              </a:lnSpc>
              <a:buFontTx/>
              <a:buNone/>
            </a:pPr>
            <a:r>
              <a:rPr lang="fr-FR" sz="2000" dirty="0" smtClean="0"/>
              <a:t>-- * des variables locales</a:t>
            </a:r>
          </a:p>
          <a:p>
            <a:pPr eaLnBrk="1" hangingPunct="1">
              <a:lnSpc>
                <a:spcPct val="80000"/>
              </a:lnSpc>
              <a:buFontTx/>
              <a:buNone/>
            </a:pPr>
            <a:r>
              <a:rPr lang="fr-FR" sz="2000" dirty="0" smtClean="0"/>
              <a:t>-- * des curseurs</a:t>
            </a:r>
          </a:p>
          <a:p>
            <a:pPr eaLnBrk="1" hangingPunct="1">
              <a:lnSpc>
                <a:spcPct val="80000"/>
              </a:lnSpc>
              <a:buFontTx/>
              <a:buNone/>
            </a:pPr>
            <a:r>
              <a:rPr lang="fr-FR" sz="2000" dirty="0" smtClean="0"/>
              <a:t>-- * des exceptions</a:t>
            </a:r>
          </a:p>
          <a:p>
            <a:pPr eaLnBrk="1" hangingPunct="1">
              <a:lnSpc>
                <a:spcPct val="80000"/>
              </a:lnSpc>
              <a:buFontTx/>
              <a:buNone/>
            </a:pPr>
            <a:r>
              <a:rPr lang="fr-FR" sz="2000" dirty="0" smtClean="0"/>
              <a:t>BEGIN</a:t>
            </a:r>
          </a:p>
          <a:p>
            <a:pPr eaLnBrk="1" hangingPunct="1">
              <a:lnSpc>
                <a:spcPct val="80000"/>
              </a:lnSpc>
              <a:buFontTx/>
              <a:buNone/>
            </a:pPr>
            <a:r>
              <a:rPr lang="fr-FR" sz="2000" dirty="0" smtClean="0"/>
              <a:t>-- traitements</a:t>
            </a:r>
          </a:p>
          <a:p>
            <a:pPr eaLnBrk="1" hangingPunct="1">
              <a:lnSpc>
                <a:spcPct val="80000"/>
              </a:lnSpc>
              <a:buFontTx/>
              <a:buNone/>
            </a:pPr>
            <a:r>
              <a:rPr lang="fr-FR" sz="2000" dirty="0" smtClean="0"/>
              <a:t>-- clause RETURN</a:t>
            </a:r>
          </a:p>
          <a:p>
            <a:pPr eaLnBrk="1" hangingPunct="1">
              <a:lnSpc>
                <a:spcPct val="80000"/>
              </a:lnSpc>
              <a:buFontTx/>
              <a:buNone/>
            </a:pPr>
            <a:r>
              <a:rPr lang="fr-FR" sz="2000" dirty="0" smtClean="0"/>
              <a:t>EXCEPTION</a:t>
            </a:r>
          </a:p>
          <a:p>
            <a:pPr eaLnBrk="1" hangingPunct="1">
              <a:lnSpc>
                <a:spcPct val="80000"/>
              </a:lnSpc>
              <a:buFontTx/>
              <a:buNone/>
            </a:pPr>
            <a:r>
              <a:rPr lang="fr-FR" sz="2000" dirty="0" smtClean="0"/>
              <a:t>-- traitement des exceptions...</a:t>
            </a:r>
          </a:p>
          <a:p>
            <a:pPr eaLnBrk="1" hangingPunct="1">
              <a:lnSpc>
                <a:spcPct val="80000"/>
              </a:lnSpc>
              <a:buFontTx/>
              <a:buNone/>
            </a:pPr>
            <a:r>
              <a:rPr lang="fr-FR" sz="2000" dirty="0" smtClean="0"/>
              <a:t>-- clause RETURN</a:t>
            </a:r>
          </a:p>
          <a:p>
            <a:pPr eaLnBrk="1" hangingPunct="1">
              <a:lnSpc>
                <a:spcPct val="80000"/>
              </a:lnSpc>
              <a:buFontTx/>
              <a:buNone/>
            </a:pPr>
            <a:r>
              <a:rPr lang="fr-FR" sz="2000" dirty="0" smtClean="0"/>
              <a:t>END;</a:t>
            </a:r>
          </a:p>
        </p:txBody>
      </p:sp>
      <p:sp>
        <p:nvSpPr>
          <p:cNvPr id="33796" name="Espace réservé du numéro de diapositive 5"/>
          <p:cNvSpPr>
            <a:spLocks noGrp="1"/>
          </p:cNvSpPr>
          <p:nvPr>
            <p:ph type="sldNum" sz="quarter" idx="12"/>
          </p:nvPr>
        </p:nvSpPr>
        <p:spPr>
          <a:noFill/>
        </p:spPr>
        <p:txBody>
          <a:bodyPr/>
          <a:lstStyle/>
          <a:p>
            <a:fld id="{3AADC312-A55B-452C-847C-75FFDFCAEED1}" type="slidenum">
              <a:rPr lang="fr-FR" smtClean="0"/>
              <a:pPr/>
              <a:t>32</a:t>
            </a:fld>
            <a:endParaRPr lang="fr-FR"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8313" y="0"/>
            <a:ext cx="8229600" cy="777875"/>
          </a:xfrm>
        </p:spPr>
        <p:txBody>
          <a:bodyPr/>
          <a:lstStyle/>
          <a:p>
            <a:pPr eaLnBrk="1" hangingPunct="1"/>
            <a:r>
              <a:rPr lang="fr-FR" sz="3600" smtClean="0">
                <a:solidFill>
                  <a:srgbClr val="0000FF"/>
                </a:solidFill>
              </a:rPr>
              <a:t>Exemple de fonction</a:t>
            </a:r>
          </a:p>
        </p:txBody>
      </p:sp>
      <p:sp>
        <p:nvSpPr>
          <p:cNvPr id="34819" name="Rectangle 3"/>
          <p:cNvSpPr>
            <a:spLocks noGrp="1" noChangeArrowheads="1"/>
          </p:cNvSpPr>
          <p:nvPr>
            <p:ph type="body" idx="1"/>
          </p:nvPr>
        </p:nvSpPr>
        <p:spPr>
          <a:xfrm>
            <a:off x="457200" y="1268413"/>
            <a:ext cx="8435975" cy="5400675"/>
          </a:xfrm>
        </p:spPr>
        <p:txBody>
          <a:bodyPr/>
          <a:lstStyle/>
          <a:p>
            <a:pPr eaLnBrk="1" hangingPunct="1">
              <a:lnSpc>
                <a:spcPct val="90000"/>
              </a:lnSpc>
              <a:buFontTx/>
              <a:buNone/>
            </a:pPr>
            <a:r>
              <a:rPr lang="fr-FR" sz="2000" smtClean="0">
                <a:latin typeface="Arial Unicode MS" pitchFamily="34" charset="-128"/>
              </a:rPr>
              <a:t>La fonction EffectifsVol(p_comp,p_nbvols) retourne le nombre de pilotes</a:t>
            </a:r>
          </a:p>
          <a:p>
            <a:pPr eaLnBrk="1" hangingPunct="1">
              <a:lnSpc>
                <a:spcPct val="90000"/>
              </a:lnSpc>
              <a:buFontTx/>
              <a:buNone/>
            </a:pPr>
            <a:r>
              <a:rPr lang="fr-FR" sz="2000" smtClean="0">
                <a:latin typeface="Arial Unicode MS" pitchFamily="34" charset="-128"/>
              </a:rPr>
              <a:t> d’une compagnie donnée (1er paramètre) qui ont assuré plus de vols que la  valeur du 2eme paramètre.</a:t>
            </a:r>
          </a:p>
          <a:p>
            <a:pPr eaLnBrk="1" hangingPunct="1">
              <a:lnSpc>
                <a:spcPct val="90000"/>
              </a:lnSpc>
              <a:buFontTx/>
              <a:buNone/>
            </a:pPr>
            <a:endParaRPr lang="fr-FR" sz="2000" smtClean="0">
              <a:latin typeface="Arial Unicode MS" pitchFamily="34" charset="-128"/>
            </a:endParaRPr>
          </a:p>
          <a:p>
            <a:pPr eaLnBrk="1" hangingPunct="1">
              <a:lnSpc>
                <a:spcPct val="90000"/>
              </a:lnSpc>
              <a:buFontTx/>
              <a:buNone/>
            </a:pPr>
            <a:r>
              <a:rPr lang="fr-FR" sz="2000" smtClean="0">
                <a:latin typeface="Arial Unicode MS" pitchFamily="34" charset="-128"/>
              </a:rPr>
              <a:t>CREATE FUNCTION EffectifsVol(p_comp VARCHAR2(4), p_nbvols NUMBER) </a:t>
            </a:r>
          </a:p>
          <a:p>
            <a:pPr algn="just" eaLnBrk="1" hangingPunct="1">
              <a:lnSpc>
                <a:spcPct val="90000"/>
              </a:lnSpc>
              <a:buFontTx/>
              <a:buNone/>
            </a:pPr>
            <a:r>
              <a:rPr lang="fr-FR" sz="2000" smtClean="0">
                <a:latin typeface="Arial Unicode MS" pitchFamily="34" charset="-128"/>
              </a:rPr>
              <a:t>RETURN NUMBER IS</a:t>
            </a:r>
          </a:p>
          <a:p>
            <a:pPr algn="just" eaLnBrk="1" hangingPunct="1">
              <a:lnSpc>
                <a:spcPct val="90000"/>
              </a:lnSpc>
              <a:buFontTx/>
              <a:buNone/>
            </a:pPr>
            <a:r>
              <a:rPr lang="fr-FR" sz="2000" smtClean="0">
                <a:latin typeface="Arial Unicode MS" pitchFamily="34" charset="-128"/>
              </a:rPr>
              <a:t>resultat NUMBER := 0;</a:t>
            </a:r>
          </a:p>
          <a:p>
            <a:pPr algn="just" eaLnBrk="1" hangingPunct="1">
              <a:lnSpc>
                <a:spcPct val="90000"/>
              </a:lnSpc>
              <a:buFontTx/>
              <a:buNone/>
            </a:pPr>
            <a:r>
              <a:rPr lang="fr-FR" sz="2000" smtClean="0">
                <a:latin typeface="Arial Unicode MS" pitchFamily="34" charset="-128"/>
              </a:rPr>
              <a:t>BEGIN</a:t>
            </a:r>
          </a:p>
          <a:p>
            <a:pPr algn="just" eaLnBrk="1" hangingPunct="1">
              <a:lnSpc>
                <a:spcPct val="90000"/>
              </a:lnSpc>
              <a:buFontTx/>
              <a:buNone/>
            </a:pPr>
            <a:r>
              <a:rPr lang="fr-FR" sz="2000" smtClean="0">
                <a:latin typeface="Arial Unicode MS" pitchFamily="34" charset="-128"/>
              </a:rPr>
              <a:t>SELECT COUNT(P.numpl) INTO resultat</a:t>
            </a:r>
          </a:p>
          <a:p>
            <a:pPr algn="just" eaLnBrk="1" hangingPunct="1">
              <a:lnSpc>
                <a:spcPct val="90000"/>
              </a:lnSpc>
              <a:buFontTx/>
              <a:buNone/>
            </a:pPr>
            <a:r>
              <a:rPr lang="fr-FR" sz="2000" smtClean="0">
                <a:latin typeface="Arial Unicode MS" pitchFamily="34" charset="-128"/>
              </a:rPr>
              <a:t>FROM       Pilote P, Vol V</a:t>
            </a:r>
          </a:p>
          <a:p>
            <a:pPr algn="just" eaLnBrk="1" hangingPunct="1">
              <a:lnSpc>
                <a:spcPct val="90000"/>
              </a:lnSpc>
              <a:buFontTx/>
              <a:buNone/>
            </a:pPr>
            <a:r>
              <a:rPr lang="fr-FR" sz="2000" smtClean="0">
                <a:latin typeface="Arial Unicode MS" pitchFamily="34" charset="-128"/>
              </a:rPr>
              <a:t>WHERE    V.numpl  = P.numpl AND P.comp = p_com</a:t>
            </a:r>
          </a:p>
          <a:p>
            <a:pPr algn="just" eaLnBrk="1" hangingPunct="1">
              <a:lnSpc>
                <a:spcPct val="90000"/>
              </a:lnSpc>
              <a:buFontTx/>
              <a:buNone/>
            </a:pPr>
            <a:r>
              <a:rPr lang="fr-FR" sz="2000" smtClean="0">
                <a:latin typeface="Arial Unicode MS" pitchFamily="34" charset="-128"/>
              </a:rPr>
              <a:t>GROUP BY P.numpl</a:t>
            </a:r>
          </a:p>
          <a:p>
            <a:pPr algn="just" eaLnBrk="1" hangingPunct="1">
              <a:lnSpc>
                <a:spcPct val="90000"/>
              </a:lnSpc>
              <a:buFontTx/>
              <a:buNone/>
            </a:pPr>
            <a:r>
              <a:rPr lang="fr-FR" sz="2000" smtClean="0">
                <a:latin typeface="Arial Unicode MS" pitchFamily="34" charset="-128"/>
              </a:rPr>
              <a:t>HAVING COUNT(V.numvol) &gt; p_nbvols;</a:t>
            </a:r>
          </a:p>
          <a:p>
            <a:pPr algn="just" eaLnBrk="1" hangingPunct="1">
              <a:lnSpc>
                <a:spcPct val="90000"/>
              </a:lnSpc>
              <a:buFontTx/>
              <a:buNone/>
            </a:pPr>
            <a:r>
              <a:rPr lang="fr-FR" sz="2000" smtClean="0">
                <a:latin typeface="Arial Unicode MS" pitchFamily="34" charset="-128"/>
              </a:rPr>
              <a:t>RETURN resultat;</a:t>
            </a:r>
          </a:p>
          <a:p>
            <a:pPr algn="just" eaLnBrk="1" hangingPunct="1">
              <a:lnSpc>
                <a:spcPct val="90000"/>
              </a:lnSpc>
              <a:buFontTx/>
              <a:buNone/>
            </a:pPr>
            <a:r>
              <a:rPr lang="fr-FR" sz="2000" smtClean="0">
                <a:latin typeface="Arial Unicode MS" pitchFamily="34" charset="-128"/>
              </a:rPr>
              <a:t>END EffectifsVol;	</a:t>
            </a:r>
          </a:p>
        </p:txBody>
      </p:sp>
      <p:sp>
        <p:nvSpPr>
          <p:cNvPr id="34820" name="Espace réservé du numéro de diapositive 5"/>
          <p:cNvSpPr>
            <a:spLocks noGrp="1"/>
          </p:cNvSpPr>
          <p:nvPr>
            <p:ph type="sldNum" sz="quarter" idx="12"/>
          </p:nvPr>
        </p:nvSpPr>
        <p:spPr>
          <a:noFill/>
        </p:spPr>
        <p:txBody>
          <a:bodyPr/>
          <a:lstStyle/>
          <a:p>
            <a:fld id="{A9288CA5-BED7-46FE-AFAF-D8E2E08CE9C1}" type="slidenum">
              <a:rPr lang="fr-FR" smtClean="0"/>
              <a:pPr/>
              <a:t>33</a:t>
            </a:fld>
            <a:endParaRPr lang="fr-FR"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8893175" cy="836613"/>
          </a:xfrm>
        </p:spPr>
        <p:txBody>
          <a:bodyPr/>
          <a:lstStyle/>
          <a:p>
            <a:pPr eaLnBrk="1" hangingPunct="1"/>
            <a:r>
              <a:rPr lang="fr-FR" sz="2800" smtClean="0">
                <a:solidFill>
                  <a:srgbClr val="0000FF"/>
                </a:solidFill>
              </a:rPr>
              <a:t>Appels de procédures et fonctions sous sqlplus</a:t>
            </a:r>
            <a:r>
              <a:rPr lang="fr-FR" sz="3600" smtClean="0">
                <a:solidFill>
                  <a:srgbClr val="0000FF"/>
                </a:solidFill>
              </a:rPr>
              <a:t>*</a:t>
            </a:r>
          </a:p>
        </p:txBody>
      </p:sp>
      <p:sp>
        <p:nvSpPr>
          <p:cNvPr id="35843" name="Rectangle 3"/>
          <p:cNvSpPr>
            <a:spLocks noGrp="1" noChangeArrowheads="1"/>
          </p:cNvSpPr>
          <p:nvPr>
            <p:ph type="body" idx="1"/>
          </p:nvPr>
        </p:nvSpPr>
        <p:spPr>
          <a:xfrm>
            <a:off x="179512" y="981075"/>
            <a:ext cx="8964488" cy="5661025"/>
          </a:xfrm>
        </p:spPr>
        <p:txBody>
          <a:bodyPr/>
          <a:lstStyle/>
          <a:p>
            <a:pPr eaLnBrk="1" hangingPunct="1">
              <a:lnSpc>
                <a:spcPct val="80000"/>
              </a:lnSpc>
            </a:pPr>
            <a:r>
              <a:rPr lang="fr-FR" sz="2000" dirty="0" smtClean="0"/>
              <a:t>La commande EXECUTE permet d’appeler une procédure ou une fonction</a:t>
            </a:r>
          </a:p>
          <a:p>
            <a:pPr eaLnBrk="1" hangingPunct="1">
              <a:lnSpc>
                <a:spcPct val="80000"/>
              </a:lnSpc>
            </a:pPr>
            <a:r>
              <a:rPr lang="fr-FR" sz="2000" dirty="0" smtClean="0"/>
              <a:t> Appel aussi possible dans une instruction SQL</a:t>
            </a:r>
          </a:p>
          <a:p>
            <a:r>
              <a:rPr lang="fr-FR" sz="2000" dirty="0" smtClean="0"/>
              <a:t>on peut appeler une procédure stockée avec l’instruction CALL</a:t>
            </a:r>
          </a:p>
          <a:p>
            <a:pPr eaLnBrk="1" hangingPunct="1">
              <a:lnSpc>
                <a:spcPct val="80000"/>
              </a:lnSpc>
            </a:pPr>
            <a:endParaRPr lang="fr-FR" sz="2000" dirty="0" smtClean="0"/>
          </a:p>
          <a:p>
            <a:pPr eaLnBrk="1" hangingPunct="1">
              <a:lnSpc>
                <a:spcPct val="80000"/>
              </a:lnSpc>
              <a:buFontTx/>
              <a:buNone/>
            </a:pPr>
            <a:r>
              <a:rPr lang="fr-FR" sz="2000" dirty="0" smtClean="0">
                <a:solidFill>
                  <a:srgbClr val="0000FF"/>
                </a:solidFill>
              </a:rPr>
              <a:t>Exemple</a:t>
            </a:r>
          </a:p>
          <a:p>
            <a:pPr eaLnBrk="1" hangingPunct="1">
              <a:lnSpc>
                <a:spcPct val="80000"/>
              </a:lnSpc>
              <a:buFontTx/>
              <a:buNone/>
            </a:pPr>
            <a:r>
              <a:rPr lang="fr-FR" sz="1600" dirty="0" smtClean="0"/>
              <a:t>VARIABLE </a:t>
            </a:r>
            <a:r>
              <a:rPr lang="fr-FR" sz="1800" dirty="0" err="1" smtClean="0"/>
              <a:t>v_comp</a:t>
            </a:r>
            <a:r>
              <a:rPr lang="fr-FR" sz="1800" dirty="0" smtClean="0"/>
              <a:t>%</a:t>
            </a:r>
            <a:r>
              <a:rPr lang="fr-FR" sz="1800" dirty="0" err="1" smtClean="0"/>
              <a:t>Pilote.comp</a:t>
            </a:r>
            <a:r>
              <a:rPr lang="fr-FR" sz="1800" dirty="0" smtClean="0"/>
              <a:t>;</a:t>
            </a:r>
          </a:p>
          <a:p>
            <a:pPr eaLnBrk="1" hangingPunct="1">
              <a:lnSpc>
                <a:spcPct val="80000"/>
              </a:lnSpc>
              <a:buFontTx/>
              <a:buNone/>
            </a:pPr>
            <a:r>
              <a:rPr lang="fr-FR" sz="1600" dirty="0" smtClean="0"/>
              <a:t>VARIABLE</a:t>
            </a:r>
            <a:r>
              <a:rPr lang="fr-FR" sz="1800" dirty="0" smtClean="0"/>
              <a:t> </a:t>
            </a:r>
            <a:r>
              <a:rPr lang="fr-FR" sz="1800" dirty="0" err="1" smtClean="0"/>
              <a:t>v_nbVol</a:t>
            </a:r>
            <a:r>
              <a:rPr lang="fr-FR" sz="1800" dirty="0" smtClean="0"/>
              <a:t> </a:t>
            </a:r>
            <a:r>
              <a:rPr lang="fr-FR" sz="1600" dirty="0" smtClean="0"/>
              <a:t>NUMBER</a:t>
            </a:r>
            <a:r>
              <a:rPr lang="fr-FR" sz="1800" dirty="0" smtClean="0"/>
              <a:t>;</a:t>
            </a:r>
          </a:p>
          <a:p>
            <a:pPr eaLnBrk="1" hangingPunct="1">
              <a:lnSpc>
                <a:spcPct val="80000"/>
              </a:lnSpc>
              <a:buFontTx/>
              <a:buNone/>
            </a:pPr>
            <a:r>
              <a:rPr lang="fr-FR" sz="1600" dirty="0" smtClean="0"/>
              <a:t>VARIABLE</a:t>
            </a:r>
            <a:r>
              <a:rPr lang="fr-FR" sz="1800" dirty="0" smtClean="0"/>
              <a:t> </a:t>
            </a:r>
            <a:r>
              <a:rPr lang="fr-FR" sz="1800" dirty="0" err="1" smtClean="0"/>
              <a:t>v_résultat</a:t>
            </a:r>
            <a:r>
              <a:rPr lang="fr-FR" sz="1800" dirty="0" smtClean="0"/>
              <a:t> </a:t>
            </a:r>
            <a:r>
              <a:rPr lang="fr-FR" sz="1600" dirty="0" smtClean="0"/>
              <a:t>NUMBER</a:t>
            </a:r>
            <a:r>
              <a:rPr lang="fr-FR" sz="1800" dirty="0" smtClean="0"/>
              <a:t>;</a:t>
            </a:r>
          </a:p>
          <a:p>
            <a:pPr eaLnBrk="1" hangingPunct="1">
              <a:lnSpc>
                <a:spcPct val="80000"/>
              </a:lnSpc>
              <a:buFontTx/>
              <a:buNone/>
            </a:pPr>
            <a:r>
              <a:rPr lang="fr-FR" sz="1600" dirty="0" smtClean="0"/>
              <a:t>BEGIN</a:t>
            </a:r>
          </a:p>
          <a:p>
            <a:pPr eaLnBrk="1" hangingPunct="1">
              <a:lnSpc>
                <a:spcPct val="80000"/>
              </a:lnSpc>
              <a:buFontTx/>
              <a:buNone/>
            </a:pPr>
            <a:r>
              <a:rPr lang="fr-FR" sz="1800" dirty="0" smtClean="0"/>
              <a:t>:</a:t>
            </a:r>
            <a:r>
              <a:rPr lang="fr-FR" sz="1800" dirty="0" err="1" smtClean="0"/>
              <a:t>v_comp</a:t>
            </a:r>
            <a:r>
              <a:rPr lang="fr-FR" sz="1800" dirty="0" smtClean="0"/>
              <a:t> := 'AF';</a:t>
            </a:r>
          </a:p>
          <a:p>
            <a:pPr eaLnBrk="1" hangingPunct="1">
              <a:lnSpc>
                <a:spcPct val="80000"/>
              </a:lnSpc>
              <a:buFontTx/>
              <a:buNone/>
            </a:pPr>
            <a:r>
              <a:rPr lang="fr-FR" sz="1800" dirty="0" smtClean="0"/>
              <a:t>:</a:t>
            </a:r>
            <a:r>
              <a:rPr lang="fr-FR" sz="1800" dirty="0" err="1" smtClean="0"/>
              <a:t>v_NBVol</a:t>
            </a:r>
            <a:r>
              <a:rPr lang="fr-FR" sz="1800" dirty="0" smtClean="0"/>
              <a:t> := 20;</a:t>
            </a:r>
          </a:p>
          <a:p>
            <a:pPr eaLnBrk="1" hangingPunct="1">
              <a:lnSpc>
                <a:spcPct val="80000"/>
              </a:lnSpc>
              <a:buFontTx/>
              <a:buNone/>
            </a:pPr>
            <a:r>
              <a:rPr lang="fr-FR" sz="1600" dirty="0" smtClean="0"/>
              <a:t>END</a:t>
            </a:r>
            <a:r>
              <a:rPr lang="fr-FR" sz="1800" dirty="0" smtClean="0"/>
              <a:t>;</a:t>
            </a:r>
          </a:p>
          <a:p>
            <a:pPr eaLnBrk="1" hangingPunct="1">
              <a:lnSpc>
                <a:spcPct val="80000"/>
              </a:lnSpc>
              <a:buFontTx/>
              <a:buNone/>
            </a:pPr>
            <a:r>
              <a:rPr lang="fr-FR" sz="1600" b="1" dirty="0" smtClean="0"/>
              <a:t>EXECUTE</a:t>
            </a:r>
            <a:r>
              <a:rPr lang="fr-FR" sz="1800" b="1" dirty="0" smtClean="0"/>
              <a:t> </a:t>
            </a:r>
            <a:r>
              <a:rPr lang="fr-FR" sz="1800" dirty="0" smtClean="0"/>
              <a:t>:</a:t>
            </a:r>
            <a:r>
              <a:rPr lang="fr-FR" sz="1800" dirty="0" err="1" smtClean="0"/>
              <a:t>v_résultat</a:t>
            </a:r>
            <a:r>
              <a:rPr lang="fr-FR" sz="1800" dirty="0" smtClean="0"/>
              <a:t> :=</a:t>
            </a:r>
            <a:r>
              <a:rPr lang="fr-FR" sz="1800" dirty="0" err="1" smtClean="0"/>
              <a:t>EffectifVols</a:t>
            </a:r>
            <a:r>
              <a:rPr lang="fr-FR" sz="1800" dirty="0" smtClean="0"/>
              <a:t>(</a:t>
            </a:r>
            <a:r>
              <a:rPr lang="fr-FR" sz="1800" dirty="0" err="1" smtClean="0"/>
              <a:t>v_comp</a:t>
            </a:r>
            <a:r>
              <a:rPr lang="fr-FR" sz="1800" dirty="0" smtClean="0"/>
              <a:t>, </a:t>
            </a:r>
            <a:r>
              <a:rPr lang="fr-FR" sz="1800" dirty="0" err="1" smtClean="0"/>
              <a:t>v_nbVol</a:t>
            </a:r>
            <a:r>
              <a:rPr lang="fr-FR" sz="1800" dirty="0" smtClean="0"/>
              <a:t>);</a:t>
            </a:r>
          </a:p>
          <a:p>
            <a:pPr eaLnBrk="1" hangingPunct="1">
              <a:lnSpc>
                <a:spcPct val="80000"/>
              </a:lnSpc>
              <a:buFontTx/>
              <a:buNone/>
            </a:pPr>
            <a:r>
              <a:rPr lang="fr-FR" sz="1800" dirty="0" smtClean="0"/>
              <a:t>SQL&gt; </a:t>
            </a:r>
            <a:r>
              <a:rPr lang="fr-FR" sz="1600" dirty="0" smtClean="0"/>
              <a:t>PRINT</a:t>
            </a:r>
            <a:r>
              <a:rPr lang="fr-FR" sz="1800" dirty="0" smtClean="0"/>
              <a:t> :</a:t>
            </a:r>
            <a:r>
              <a:rPr lang="fr-FR" sz="1800" dirty="0" err="1" smtClean="0"/>
              <a:t>v_comp</a:t>
            </a:r>
            <a:r>
              <a:rPr lang="fr-FR" sz="1800" dirty="0" smtClean="0"/>
              <a:t> </a:t>
            </a:r>
          </a:p>
          <a:p>
            <a:pPr eaLnBrk="1" hangingPunct="1">
              <a:lnSpc>
                <a:spcPct val="80000"/>
              </a:lnSpc>
              <a:buFontTx/>
              <a:buNone/>
            </a:pPr>
            <a:endParaRPr lang="fr-FR" sz="1800" dirty="0" smtClean="0"/>
          </a:p>
          <a:p>
            <a:pPr eaLnBrk="1" hangingPunct="1">
              <a:lnSpc>
                <a:spcPct val="80000"/>
              </a:lnSpc>
              <a:buFontTx/>
              <a:buNone/>
            </a:pPr>
            <a:r>
              <a:rPr lang="fr-FR" sz="1800" b="1" dirty="0" smtClean="0">
                <a:solidFill>
                  <a:srgbClr val="0000FF"/>
                </a:solidFill>
              </a:rPr>
              <a:t>Fonction </a:t>
            </a:r>
            <a:r>
              <a:rPr lang="fr-FR" sz="1800" dirty="0" smtClean="0">
                <a:solidFill>
                  <a:srgbClr val="0000FF"/>
                </a:solidFill>
              </a:rPr>
              <a:t>appelée dans une instruction SQL</a:t>
            </a:r>
          </a:p>
          <a:p>
            <a:pPr eaLnBrk="1" hangingPunct="1">
              <a:lnSpc>
                <a:spcPct val="80000"/>
              </a:lnSpc>
              <a:buFontTx/>
              <a:buNone/>
            </a:pPr>
            <a:r>
              <a:rPr lang="fr-FR" sz="1600" b="1" dirty="0" smtClean="0"/>
              <a:t>SQL&gt; SELECT</a:t>
            </a:r>
            <a:r>
              <a:rPr lang="fr-FR" sz="1600" dirty="0" smtClean="0"/>
              <a:t> </a:t>
            </a:r>
            <a:r>
              <a:rPr lang="fr-FR" sz="1800" dirty="0" err="1" smtClean="0"/>
              <a:t>comp</a:t>
            </a:r>
            <a:r>
              <a:rPr lang="fr-FR" sz="1800" dirty="0" smtClean="0"/>
              <a:t>, </a:t>
            </a:r>
            <a:r>
              <a:rPr lang="fr-FR" sz="1800" b="1" dirty="0" err="1" smtClean="0"/>
              <a:t>EffectifVols</a:t>
            </a:r>
            <a:r>
              <a:rPr lang="fr-FR" sz="1800" dirty="0" smtClean="0"/>
              <a:t>(</a:t>
            </a:r>
            <a:r>
              <a:rPr lang="fr-FR" sz="1800" dirty="0" err="1" smtClean="0"/>
              <a:t>comp</a:t>
            </a:r>
            <a:r>
              <a:rPr lang="fr-FR" sz="1800" dirty="0" smtClean="0"/>
              <a:t>, 20)</a:t>
            </a:r>
          </a:p>
          <a:p>
            <a:pPr eaLnBrk="1" hangingPunct="1">
              <a:lnSpc>
                <a:spcPct val="80000"/>
              </a:lnSpc>
              <a:buFontTx/>
              <a:buNone/>
            </a:pPr>
            <a:r>
              <a:rPr lang="fr-FR" sz="1600" dirty="0" smtClean="0"/>
              <a:t>FROM </a:t>
            </a:r>
            <a:r>
              <a:rPr lang="fr-FR" sz="1800" dirty="0" smtClean="0"/>
              <a:t>Pilote </a:t>
            </a:r>
          </a:p>
          <a:p>
            <a:pPr eaLnBrk="1" hangingPunct="1">
              <a:lnSpc>
                <a:spcPct val="80000"/>
              </a:lnSpc>
              <a:buFontTx/>
              <a:buNone/>
            </a:pPr>
            <a:r>
              <a:rPr lang="fr-FR" sz="1600" dirty="0" smtClean="0"/>
              <a:t>GROUP BY </a:t>
            </a:r>
            <a:r>
              <a:rPr lang="fr-FR" sz="1800" dirty="0" err="1" smtClean="0"/>
              <a:t>comp</a:t>
            </a:r>
            <a:r>
              <a:rPr lang="fr-FR" sz="1800" dirty="0" smtClean="0"/>
              <a:t>;</a:t>
            </a:r>
          </a:p>
        </p:txBody>
      </p:sp>
      <p:sp>
        <p:nvSpPr>
          <p:cNvPr id="35844" name="Espace réservé du numéro de diapositive 5"/>
          <p:cNvSpPr>
            <a:spLocks noGrp="1"/>
          </p:cNvSpPr>
          <p:nvPr>
            <p:ph type="sldNum" sz="quarter" idx="12"/>
          </p:nvPr>
        </p:nvSpPr>
        <p:spPr>
          <a:noFill/>
        </p:spPr>
        <p:txBody>
          <a:bodyPr/>
          <a:lstStyle/>
          <a:p>
            <a:fld id="{5D65002B-F98D-4F3F-BB4D-55E0A29EAB18}" type="slidenum">
              <a:rPr lang="fr-FR" smtClean="0"/>
              <a:pPr/>
              <a:t>34</a:t>
            </a:fld>
            <a:endParaRPr lang="fr-FR"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0"/>
            <a:ext cx="8713787" cy="1143000"/>
          </a:xfrm>
        </p:spPr>
        <p:txBody>
          <a:bodyPr/>
          <a:lstStyle/>
          <a:p>
            <a:pPr eaLnBrk="1" hangingPunct="1"/>
            <a:r>
              <a:rPr lang="fr-FR" sz="2800" smtClean="0">
                <a:solidFill>
                  <a:srgbClr val="0000FF"/>
                </a:solidFill>
              </a:rPr>
              <a:t>Appels de procédure et fonctions dans un programme</a:t>
            </a:r>
            <a:r>
              <a:rPr lang="fr-FR" sz="2000" smtClean="0">
                <a:solidFill>
                  <a:srgbClr val="0000FF"/>
                </a:solidFill>
              </a:rPr>
              <a:t> </a:t>
            </a:r>
            <a:r>
              <a:rPr lang="fr-FR" sz="2400" smtClean="0">
                <a:solidFill>
                  <a:srgbClr val="0000FF"/>
                </a:solidFill>
              </a:rPr>
              <a:t>PL/SQL</a:t>
            </a:r>
          </a:p>
        </p:txBody>
      </p:sp>
      <p:sp>
        <p:nvSpPr>
          <p:cNvPr id="36867" name="Rectangle 3"/>
          <p:cNvSpPr>
            <a:spLocks noGrp="1" noChangeArrowheads="1"/>
          </p:cNvSpPr>
          <p:nvPr>
            <p:ph type="body" idx="1"/>
          </p:nvPr>
        </p:nvSpPr>
        <p:spPr>
          <a:xfrm>
            <a:off x="250825" y="1700213"/>
            <a:ext cx="8686800" cy="4968875"/>
          </a:xfrm>
        </p:spPr>
        <p:txBody>
          <a:bodyPr/>
          <a:lstStyle/>
          <a:p>
            <a:pPr eaLnBrk="1" hangingPunct="1">
              <a:buFontTx/>
              <a:buNone/>
            </a:pPr>
            <a:r>
              <a:rPr lang="fr-FR" sz="2000" smtClean="0">
                <a:solidFill>
                  <a:srgbClr val="0000FF"/>
                </a:solidFill>
              </a:rPr>
              <a:t>Appel à une procédure dans un programme PL/SQL</a:t>
            </a:r>
          </a:p>
          <a:p>
            <a:pPr eaLnBrk="1" hangingPunct="1">
              <a:buFontTx/>
              <a:buNone/>
            </a:pPr>
            <a:endParaRPr lang="fr-FR" sz="1100" smtClean="0"/>
          </a:p>
          <a:p>
            <a:pPr eaLnBrk="1" hangingPunct="1">
              <a:buFontTx/>
              <a:buNone/>
            </a:pPr>
            <a:r>
              <a:rPr lang="fr-FR" sz="2000" smtClean="0"/>
              <a:t>nom procedure [(liste de paramètres effectifs)];</a:t>
            </a:r>
          </a:p>
          <a:p>
            <a:pPr eaLnBrk="1" hangingPunct="1">
              <a:buFontTx/>
              <a:buNone/>
            </a:pPr>
            <a:endParaRPr lang="fr-FR" sz="2000" smtClean="0"/>
          </a:p>
          <a:p>
            <a:pPr eaLnBrk="1" hangingPunct="1">
              <a:buFontTx/>
              <a:buNone/>
            </a:pPr>
            <a:r>
              <a:rPr lang="fr-FR" sz="2000" smtClean="0">
                <a:solidFill>
                  <a:srgbClr val="0000FF"/>
                </a:solidFill>
              </a:rPr>
              <a:t>Exemple :</a:t>
            </a:r>
          </a:p>
          <a:p>
            <a:pPr eaLnBrk="1" hangingPunct="1">
              <a:buFontTx/>
              <a:buNone/>
            </a:pPr>
            <a:r>
              <a:rPr lang="fr-FR" sz="2000" smtClean="0"/>
              <a:t>v_nbfilms NUMBER(2);</a:t>
            </a:r>
          </a:p>
          <a:p>
            <a:pPr eaLnBrk="1" hangingPunct="1">
              <a:spcBef>
                <a:spcPct val="0"/>
              </a:spcBef>
              <a:buFontTx/>
              <a:buNone/>
            </a:pPr>
            <a:r>
              <a:rPr lang="fr-FR" sz="2000" smtClean="0"/>
              <a:t>v_nbfilms := 3;</a:t>
            </a:r>
          </a:p>
          <a:p>
            <a:pPr eaLnBrk="1" hangingPunct="1">
              <a:spcBef>
                <a:spcPct val="0"/>
              </a:spcBef>
              <a:buFontTx/>
              <a:buNone/>
            </a:pPr>
            <a:r>
              <a:rPr lang="fr-FR" sz="2000" smtClean="0"/>
              <a:t>CALL ActeurHitchcokiens(v_nbfilms);</a:t>
            </a:r>
          </a:p>
          <a:p>
            <a:pPr eaLnBrk="1" hangingPunct="1">
              <a:spcBef>
                <a:spcPct val="0"/>
              </a:spcBef>
              <a:buFontTx/>
              <a:buNone/>
            </a:pPr>
            <a:endParaRPr lang="fr-FR" sz="2000" smtClean="0"/>
          </a:p>
        </p:txBody>
      </p:sp>
      <p:sp>
        <p:nvSpPr>
          <p:cNvPr id="36868" name="Espace réservé du numéro de diapositive 5"/>
          <p:cNvSpPr>
            <a:spLocks noGrp="1"/>
          </p:cNvSpPr>
          <p:nvPr>
            <p:ph type="sldNum" sz="quarter" idx="12"/>
          </p:nvPr>
        </p:nvSpPr>
        <p:spPr>
          <a:noFill/>
        </p:spPr>
        <p:txBody>
          <a:bodyPr/>
          <a:lstStyle/>
          <a:p>
            <a:fld id="{2EE0E172-941A-4F5A-AEB9-179B591521A7}" type="slidenum">
              <a:rPr lang="fr-FR" smtClean="0"/>
              <a:pPr/>
              <a:t>35</a:t>
            </a:fld>
            <a:endParaRPr lang="fr-FR"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sz="2800" smtClean="0">
                <a:solidFill>
                  <a:srgbClr val="0000FF"/>
                </a:solidFill>
              </a:rPr>
              <a:t>Appel  d’une fonction dans un programme PL/SQL</a:t>
            </a:r>
            <a:r>
              <a:rPr lang="fr-FR" sz="3200" b="1" i="1" smtClean="0">
                <a:solidFill>
                  <a:srgbClr val="0000FF"/>
                </a:solidFill>
              </a:rPr>
              <a:t/>
            </a:r>
            <a:br>
              <a:rPr lang="fr-FR" sz="3200" b="1" i="1" smtClean="0">
                <a:solidFill>
                  <a:srgbClr val="0000FF"/>
                </a:solidFill>
              </a:rPr>
            </a:br>
            <a:endParaRPr lang="fr-FR" sz="3200" b="1" i="1" smtClean="0">
              <a:solidFill>
                <a:srgbClr val="0000FF"/>
              </a:solidFill>
            </a:endParaRPr>
          </a:p>
        </p:txBody>
      </p:sp>
      <p:sp>
        <p:nvSpPr>
          <p:cNvPr id="36867" name="Rectangle 3"/>
          <p:cNvSpPr>
            <a:spLocks noGrp="1" noChangeArrowheads="1"/>
          </p:cNvSpPr>
          <p:nvPr>
            <p:ph type="body" idx="1"/>
          </p:nvPr>
        </p:nvSpPr>
        <p:spPr>
          <a:xfrm>
            <a:off x="457200" y="1600200"/>
            <a:ext cx="8578850" cy="4525963"/>
          </a:xfrm>
        </p:spPr>
        <p:txBody>
          <a:bodyPr/>
          <a:lstStyle/>
          <a:p>
            <a:pPr eaLnBrk="1" hangingPunct="1">
              <a:buFontTx/>
              <a:buNone/>
              <a:defRPr/>
            </a:pPr>
            <a:endParaRPr lang="fr-FR" sz="1050" dirty="0" smtClean="0"/>
          </a:p>
          <a:p>
            <a:pPr eaLnBrk="1" hangingPunct="1">
              <a:buFontTx/>
              <a:buNone/>
              <a:defRPr/>
            </a:pPr>
            <a:r>
              <a:rPr lang="fr-FR" sz="2400" dirty="0" err="1" smtClean="0"/>
              <a:t>nomVariable</a:t>
            </a:r>
            <a:r>
              <a:rPr lang="fr-FR" sz="2400" dirty="0" smtClean="0"/>
              <a:t> := nom fonction [(liste de paramètres effectifs)];</a:t>
            </a:r>
          </a:p>
          <a:p>
            <a:pPr eaLnBrk="1" hangingPunct="1">
              <a:lnSpc>
                <a:spcPct val="90000"/>
              </a:lnSpc>
              <a:buFontTx/>
              <a:buNone/>
              <a:defRPr/>
            </a:pPr>
            <a:endParaRPr lang="fr-FR" sz="2000" dirty="0" smtClean="0"/>
          </a:p>
          <a:p>
            <a:pPr eaLnBrk="1" hangingPunct="1">
              <a:lnSpc>
                <a:spcPct val="90000"/>
              </a:lnSpc>
              <a:buFontTx/>
              <a:buNone/>
              <a:defRPr/>
            </a:pPr>
            <a:r>
              <a:rPr lang="fr-FR" sz="2400" dirty="0" smtClean="0">
                <a:solidFill>
                  <a:srgbClr val="0000FF"/>
                </a:solidFill>
              </a:rPr>
              <a:t>Exemple </a:t>
            </a:r>
          </a:p>
          <a:p>
            <a:pPr eaLnBrk="1" hangingPunct="1">
              <a:lnSpc>
                <a:spcPct val="90000"/>
              </a:lnSpc>
              <a:buFontTx/>
              <a:buNone/>
              <a:defRPr/>
            </a:pPr>
            <a:r>
              <a:rPr lang="fr-FR" sz="1600" dirty="0" smtClean="0"/>
              <a:t>SET SERVEROUTPUT ON;</a:t>
            </a:r>
          </a:p>
          <a:p>
            <a:pPr eaLnBrk="1" hangingPunct="1">
              <a:lnSpc>
                <a:spcPct val="90000"/>
              </a:lnSpc>
              <a:buFontTx/>
              <a:buNone/>
              <a:defRPr/>
            </a:pPr>
            <a:r>
              <a:rPr lang="fr-FR" sz="1600" dirty="0" smtClean="0"/>
              <a:t>DECLARE</a:t>
            </a:r>
          </a:p>
          <a:p>
            <a:pPr eaLnBrk="1" hangingPunct="1">
              <a:lnSpc>
                <a:spcPct val="90000"/>
              </a:lnSpc>
              <a:buFontTx/>
              <a:buNone/>
              <a:defRPr/>
            </a:pPr>
            <a:r>
              <a:rPr lang="fr-FR" sz="2000" dirty="0" err="1" smtClean="0"/>
              <a:t>v_comp</a:t>
            </a:r>
            <a:r>
              <a:rPr lang="fr-FR" sz="2000" dirty="0" smtClean="0"/>
              <a:t> %</a:t>
            </a:r>
            <a:r>
              <a:rPr lang="fr-FR" sz="2000" dirty="0" err="1" smtClean="0"/>
              <a:t>Pilote.comp</a:t>
            </a:r>
            <a:r>
              <a:rPr lang="fr-FR" sz="2000" dirty="0" smtClean="0"/>
              <a:t>:= 'AF';</a:t>
            </a:r>
          </a:p>
          <a:p>
            <a:pPr eaLnBrk="1" hangingPunct="1">
              <a:lnSpc>
                <a:spcPct val="90000"/>
              </a:lnSpc>
              <a:buFontTx/>
              <a:buNone/>
              <a:defRPr/>
            </a:pPr>
            <a:r>
              <a:rPr lang="fr-FR" sz="2000" dirty="0" err="1" smtClean="0"/>
              <a:t>v_heuresVol</a:t>
            </a:r>
            <a:r>
              <a:rPr lang="fr-FR" sz="2000" dirty="0" smtClean="0"/>
              <a:t> </a:t>
            </a:r>
            <a:r>
              <a:rPr lang="fr-FR" sz="1800" dirty="0" smtClean="0"/>
              <a:t>NUMBER(7) </a:t>
            </a:r>
            <a:r>
              <a:rPr lang="fr-FR" sz="2000" dirty="0" smtClean="0"/>
              <a:t>:= 20;</a:t>
            </a:r>
          </a:p>
          <a:p>
            <a:pPr eaLnBrk="1" hangingPunct="1">
              <a:lnSpc>
                <a:spcPct val="90000"/>
              </a:lnSpc>
              <a:buFontTx/>
              <a:buNone/>
              <a:defRPr/>
            </a:pPr>
            <a:r>
              <a:rPr lang="fr-FR" sz="2000" dirty="0" err="1" smtClean="0"/>
              <a:t>v_resultat</a:t>
            </a:r>
            <a:r>
              <a:rPr lang="fr-FR" sz="2000" dirty="0" smtClean="0"/>
              <a:t> </a:t>
            </a:r>
            <a:r>
              <a:rPr lang="fr-FR" sz="1800" dirty="0" smtClean="0"/>
              <a:t>NUMBER</a:t>
            </a:r>
            <a:r>
              <a:rPr lang="fr-FR" sz="2000" dirty="0" smtClean="0"/>
              <a:t>;</a:t>
            </a:r>
          </a:p>
          <a:p>
            <a:pPr eaLnBrk="1" hangingPunct="1">
              <a:lnSpc>
                <a:spcPct val="90000"/>
              </a:lnSpc>
              <a:buFontTx/>
              <a:buNone/>
              <a:defRPr/>
            </a:pPr>
            <a:r>
              <a:rPr lang="fr-FR" sz="1800" dirty="0" smtClean="0"/>
              <a:t>BEGIN</a:t>
            </a:r>
          </a:p>
          <a:p>
            <a:pPr eaLnBrk="1" hangingPunct="1">
              <a:lnSpc>
                <a:spcPct val="90000"/>
              </a:lnSpc>
              <a:buFontTx/>
              <a:buNone/>
              <a:defRPr/>
            </a:pPr>
            <a:r>
              <a:rPr lang="fr-FR" sz="1800" dirty="0" smtClean="0"/>
              <a:t>DBMS_OUTPUT.ENABLE;</a:t>
            </a:r>
          </a:p>
          <a:p>
            <a:pPr eaLnBrk="1" hangingPunct="1">
              <a:lnSpc>
                <a:spcPct val="90000"/>
              </a:lnSpc>
              <a:buFontTx/>
              <a:buNone/>
              <a:defRPr/>
            </a:pPr>
            <a:r>
              <a:rPr lang="fr-FR" sz="2000" dirty="0" err="1" smtClean="0"/>
              <a:t>v_résultat</a:t>
            </a:r>
            <a:r>
              <a:rPr lang="fr-FR" sz="2000" dirty="0" smtClean="0"/>
              <a:t> := </a:t>
            </a:r>
            <a:r>
              <a:rPr lang="fr-FR" sz="2000" b="1" dirty="0" err="1" smtClean="0"/>
              <a:t>EffectifsVols</a:t>
            </a:r>
            <a:r>
              <a:rPr lang="fr-FR" sz="2000" dirty="0" smtClean="0"/>
              <a:t>(</a:t>
            </a:r>
            <a:r>
              <a:rPr lang="fr-FR" sz="2000" dirty="0" err="1" smtClean="0"/>
              <a:t>v_comp</a:t>
            </a:r>
            <a:r>
              <a:rPr lang="fr-FR" sz="2000" dirty="0" smtClean="0"/>
              <a:t>,</a:t>
            </a:r>
            <a:r>
              <a:rPr lang="fr-FR" sz="2000" dirty="0" err="1" smtClean="0"/>
              <a:t>v_heuresVol</a:t>
            </a:r>
            <a:r>
              <a:rPr lang="fr-FR" sz="2000" dirty="0" smtClean="0"/>
              <a:t>);</a:t>
            </a:r>
          </a:p>
          <a:p>
            <a:pPr eaLnBrk="1" hangingPunct="1">
              <a:lnSpc>
                <a:spcPct val="90000"/>
              </a:lnSpc>
              <a:buFontTx/>
              <a:buNone/>
              <a:defRPr/>
            </a:pPr>
            <a:r>
              <a:rPr lang="fr-FR" sz="1600" dirty="0" smtClean="0"/>
              <a:t>DBMS_OUTPUT.PUT_LINE</a:t>
            </a:r>
            <a:r>
              <a:rPr lang="fr-FR" sz="1800" dirty="0" smtClean="0"/>
              <a:t>(</a:t>
            </a:r>
            <a:r>
              <a:rPr lang="fr-FR" sz="2000" dirty="0" smtClean="0"/>
              <a:t>'Pour AF et 20 vols résultat : ' || </a:t>
            </a:r>
            <a:r>
              <a:rPr lang="fr-FR" sz="2000" dirty="0" err="1" smtClean="0"/>
              <a:t>v_resultat</a:t>
            </a:r>
            <a:r>
              <a:rPr lang="fr-FR" sz="2000" dirty="0" smtClean="0"/>
              <a:t> );</a:t>
            </a:r>
          </a:p>
          <a:p>
            <a:pPr eaLnBrk="1" hangingPunct="1">
              <a:lnSpc>
                <a:spcPct val="90000"/>
              </a:lnSpc>
              <a:buFontTx/>
              <a:buNone/>
              <a:defRPr/>
            </a:pPr>
            <a:r>
              <a:rPr lang="fr-FR" sz="1800" dirty="0" smtClean="0"/>
              <a:t>END</a:t>
            </a:r>
            <a:r>
              <a:rPr lang="fr-FR" sz="2000" dirty="0" smtClean="0"/>
              <a:t>;</a:t>
            </a:r>
          </a:p>
          <a:p>
            <a:pPr eaLnBrk="1" hangingPunct="1">
              <a:lnSpc>
                <a:spcPct val="90000"/>
              </a:lnSpc>
              <a:buFontTx/>
              <a:buNone/>
              <a:defRPr/>
            </a:pPr>
            <a:r>
              <a:rPr lang="fr-FR" sz="2000" dirty="0" smtClean="0"/>
              <a:t>/</a:t>
            </a:r>
          </a:p>
        </p:txBody>
      </p:sp>
      <p:sp>
        <p:nvSpPr>
          <p:cNvPr id="37892" name="Espace réservé du numéro de diapositive 5"/>
          <p:cNvSpPr>
            <a:spLocks noGrp="1"/>
          </p:cNvSpPr>
          <p:nvPr>
            <p:ph type="sldNum" sz="quarter" idx="12"/>
          </p:nvPr>
        </p:nvSpPr>
        <p:spPr>
          <a:noFill/>
        </p:spPr>
        <p:txBody>
          <a:bodyPr/>
          <a:lstStyle/>
          <a:p>
            <a:fld id="{2FCAD02F-3E35-43C9-995C-A4796AD40687}" type="slidenum">
              <a:rPr lang="fr-FR" smtClean="0"/>
              <a:pPr/>
              <a:t>36</a:t>
            </a:fld>
            <a:endParaRPr lang="fr-FR"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288" y="0"/>
            <a:ext cx="8229600" cy="765175"/>
          </a:xfrm>
        </p:spPr>
        <p:txBody>
          <a:bodyPr/>
          <a:lstStyle/>
          <a:p>
            <a:pPr eaLnBrk="1" hangingPunct="1"/>
            <a:r>
              <a:rPr lang="fr-FR" sz="3200" smtClean="0">
                <a:solidFill>
                  <a:srgbClr val="0000FF"/>
                </a:solidFill>
              </a:rPr>
              <a:t>Compilation</a:t>
            </a:r>
          </a:p>
        </p:txBody>
      </p:sp>
      <p:sp>
        <p:nvSpPr>
          <p:cNvPr id="38915" name="Rectangle 3"/>
          <p:cNvSpPr>
            <a:spLocks noGrp="1" noChangeArrowheads="1"/>
          </p:cNvSpPr>
          <p:nvPr>
            <p:ph type="body" idx="1"/>
          </p:nvPr>
        </p:nvSpPr>
        <p:spPr>
          <a:xfrm>
            <a:off x="358775" y="1125538"/>
            <a:ext cx="8785225" cy="5257800"/>
          </a:xfrm>
        </p:spPr>
        <p:txBody>
          <a:bodyPr/>
          <a:lstStyle/>
          <a:p>
            <a:pPr eaLnBrk="1" hangingPunct="1"/>
            <a:r>
              <a:rPr lang="fr-FR" sz="2000" smtClean="0"/>
              <a:t>Oracle recompile automatiquement un sous-programme quand un objet qui en dépend directement (table, vue, synonyme, etc.) a été modifié dans sa structure.</a:t>
            </a:r>
          </a:p>
          <a:p>
            <a:pPr eaLnBrk="1" hangingPunct="1">
              <a:lnSpc>
                <a:spcPct val="80000"/>
              </a:lnSpc>
              <a:buFontTx/>
              <a:buNone/>
            </a:pPr>
            <a:endParaRPr lang="fr-FR" sz="2000" b="1" smtClean="0"/>
          </a:p>
          <a:p>
            <a:pPr eaLnBrk="1" hangingPunct="1">
              <a:lnSpc>
                <a:spcPct val="80000"/>
              </a:lnSpc>
              <a:buFontTx/>
              <a:buNone/>
            </a:pPr>
            <a:endParaRPr lang="fr-FR" sz="2000" b="1" smtClean="0"/>
          </a:p>
          <a:p>
            <a:pPr eaLnBrk="1" hangingPunct="1">
              <a:lnSpc>
                <a:spcPct val="80000"/>
              </a:lnSpc>
              <a:buFontTx/>
              <a:buNone/>
            </a:pPr>
            <a:r>
              <a:rPr lang="fr-FR" sz="2000" b="1" smtClean="0"/>
              <a:t>Compilation manuelle</a:t>
            </a:r>
          </a:p>
          <a:p>
            <a:pPr eaLnBrk="1" hangingPunct="1">
              <a:lnSpc>
                <a:spcPct val="80000"/>
              </a:lnSpc>
              <a:buFontTx/>
              <a:buNone/>
            </a:pPr>
            <a:endParaRPr lang="fr-FR" sz="2000" b="1" smtClean="0"/>
          </a:p>
          <a:p>
            <a:pPr eaLnBrk="1" hangingPunct="1">
              <a:lnSpc>
                <a:spcPct val="80000"/>
              </a:lnSpc>
              <a:buFontTx/>
              <a:buNone/>
            </a:pPr>
            <a:r>
              <a:rPr lang="fr-FR" sz="1800" b="1" smtClean="0"/>
              <a:t>ALTER </a:t>
            </a:r>
            <a:r>
              <a:rPr lang="fr-FR" sz="1800" smtClean="0"/>
              <a:t>PROCEDURE</a:t>
            </a:r>
            <a:r>
              <a:rPr lang="fr-FR" sz="2000" smtClean="0"/>
              <a:t> </a:t>
            </a:r>
            <a:r>
              <a:rPr lang="fr-FR" sz="2000" i="1" smtClean="0"/>
              <a:t>nomProcédure </a:t>
            </a:r>
            <a:r>
              <a:rPr lang="fr-FR" sz="2000" b="1" smtClean="0"/>
              <a:t>COMPILE</a:t>
            </a:r>
            <a:r>
              <a:rPr lang="fr-FR" sz="2000" smtClean="0"/>
              <a:t>;</a:t>
            </a:r>
          </a:p>
          <a:p>
            <a:pPr eaLnBrk="1" hangingPunct="1">
              <a:lnSpc>
                <a:spcPct val="80000"/>
              </a:lnSpc>
              <a:buFontTx/>
              <a:buNone/>
            </a:pPr>
            <a:endParaRPr lang="fr-FR" sz="1800" b="1" smtClean="0"/>
          </a:p>
          <a:p>
            <a:pPr eaLnBrk="1" hangingPunct="1">
              <a:lnSpc>
                <a:spcPct val="80000"/>
              </a:lnSpc>
              <a:buFontTx/>
              <a:buNone/>
            </a:pPr>
            <a:r>
              <a:rPr lang="fr-FR" sz="1800" b="1" smtClean="0"/>
              <a:t>ALTER </a:t>
            </a:r>
            <a:r>
              <a:rPr lang="fr-FR" sz="1800" smtClean="0"/>
              <a:t>FUNCTION</a:t>
            </a:r>
            <a:r>
              <a:rPr lang="fr-FR" sz="2000" smtClean="0"/>
              <a:t> </a:t>
            </a:r>
            <a:r>
              <a:rPr lang="fr-FR" sz="2000" i="1" smtClean="0"/>
              <a:t>nomFonction </a:t>
            </a:r>
            <a:r>
              <a:rPr lang="fr-FR" sz="2000" b="1" smtClean="0"/>
              <a:t>COMPILE</a:t>
            </a:r>
            <a:r>
              <a:rPr lang="fr-FR" sz="2000" smtClean="0"/>
              <a:t>;</a:t>
            </a:r>
          </a:p>
          <a:p>
            <a:pPr eaLnBrk="1" hangingPunct="1">
              <a:lnSpc>
                <a:spcPct val="80000"/>
              </a:lnSpc>
              <a:buFontTx/>
              <a:buNone/>
            </a:pPr>
            <a:endParaRPr lang="fr-FR" sz="2000" smtClean="0"/>
          </a:p>
        </p:txBody>
      </p:sp>
      <p:sp>
        <p:nvSpPr>
          <p:cNvPr id="38916" name="Espace réservé du numéro de diapositive 5"/>
          <p:cNvSpPr>
            <a:spLocks noGrp="1"/>
          </p:cNvSpPr>
          <p:nvPr>
            <p:ph type="sldNum" sz="quarter" idx="12"/>
          </p:nvPr>
        </p:nvSpPr>
        <p:spPr>
          <a:noFill/>
        </p:spPr>
        <p:txBody>
          <a:bodyPr/>
          <a:lstStyle/>
          <a:p>
            <a:fld id="{6D08366D-6518-4476-B023-3709B8E4A12A}" type="slidenum">
              <a:rPr lang="fr-FR" smtClean="0"/>
              <a:pPr/>
              <a:t>37</a:t>
            </a:fld>
            <a:endParaRPr lang="fr-FR"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5288" y="0"/>
            <a:ext cx="8229600" cy="908050"/>
          </a:xfrm>
        </p:spPr>
        <p:txBody>
          <a:bodyPr/>
          <a:lstStyle/>
          <a:p>
            <a:pPr eaLnBrk="1" hangingPunct="1"/>
            <a:r>
              <a:rPr lang="fr-FR" sz="3200" smtClean="0">
                <a:solidFill>
                  <a:srgbClr val="0000FF"/>
                </a:solidFill>
              </a:rPr>
              <a:t>Compilation suite</a:t>
            </a:r>
          </a:p>
        </p:txBody>
      </p:sp>
      <p:sp>
        <p:nvSpPr>
          <p:cNvPr id="38915" name="Rectangle 3"/>
          <p:cNvSpPr>
            <a:spLocks noGrp="1" noChangeArrowheads="1"/>
          </p:cNvSpPr>
          <p:nvPr>
            <p:ph type="body" idx="1"/>
          </p:nvPr>
        </p:nvSpPr>
        <p:spPr>
          <a:xfrm>
            <a:off x="457200" y="1600200"/>
            <a:ext cx="8229600" cy="4924425"/>
          </a:xfrm>
        </p:spPr>
        <p:txBody>
          <a:bodyPr/>
          <a:lstStyle/>
          <a:p>
            <a:pPr eaLnBrk="1" hangingPunct="1">
              <a:lnSpc>
                <a:spcPct val="80000"/>
              </a:lnSpc>
              <a:buFontTx/>
              <a:buNone/>
              <a:defRPr/>
            </a:pPr>
            <a:r>
              <a:rPr lang="fr-FR" sz="2400" b="1" dirty="0" smtClean="0">
                <a:solidFill>
                  <a:srgbClr val="0000FF"/>
                </a:solidFill>
              </a:rPr>
              <a:t>Sous </a:t>
            </a:r>
            <a:r>
              <a:rPr lang="fr-FR" sz="2400" b="1" dirty="0" err="1" smtClean="0">
                <a:solidFill>
                  <a:srgbClr val="0000FF"/>
                </a:solidFill>
              </a:rPr>
              <a:t>Sqlplus</a:t>
            </a:r>
            <a:endParaRPr lang="fr-FR" sz="2400" b="1" dirty="0" smtClean="0">
              <a:solidFill>
                <a:srgbClr val="0000FF"/>
              </a:solidFill>
            </a:endParaRPr>
          </a:p>
          <a:p>
            <a:pPr eaLnBrk="1" hangingPunct="1">
              <a:lnSpc>
                <a:spcPct val="80000"/>
              </a:lnSpc>
              <a:buFontTx/>
              <a:buNone/>
              <a:defRPr/>
            </a:pPr>
            <a:endParaRPr lang="fr-FR" sz="2400" b="1" dirty="0" smtClean="0">
              <a:solidFill>
                <a:srgbClr val="0000FF"/>
              </a:solidFill>
            </a:endParaRPr>
          </a:p>
          <a:p>
            <a:pPr eaLnBrk="1" hangingPunct="1">
              <a:buFontTx/>
              <a:buNone/>
              <a:defRPr/>
            </a:pPr>
            <a:r>
              <a:rPr lang="fr-FR" sz="2000" dirty="0" smtClean="0"/>
              <a:t>Pour compiler ces sous-programmes à partir de l’interface SQL*Plus, </a:t>
            </a:r>
          </a:p>
          <a:p>
            <a:pPr eaLnBrk="1" hangingPunct="1">
              <a:buFontTx/>
              <a:buNone/>
              <a:defRPr/>
            </a:pPr>
            <a:r>
              <a:rPr lang="fr-FR" sz="2000" dirty="0" smtClean="0"/>
              <a:t>Il faut rajouter le symbole / après chaque dernier END. </a:t>
            </a:r>
          </a:p>
          <a:p>
            <a:pPr eaLnBrk="1" hangingPunct="1">
              <a:buFontTx/>
              <a:buNone/>
              <a:defRPr/>
            </a:pPr>
            <a:endParaRPr lang="fr-FR" sz="2000" dirty="0" smtClean="0"/>
          </a:p>
          <a:p>
            <a:pPr eaLnBrk="1" hangingPunct="1">
              <a:buFontTx/>
              <a:buNone/>
              <a:defRPr/>
            </a:pPr>
            <a:r>
              <a:rPr lang="fr-FR" sz="2000" dirty="0" smtClean="0"/>
              <a:t>Si le message suivant apparaît,</a:t>
            </a:r>
          </a:p>
          <a:p>
            <a:pPr eaLnBrk="1" hangingPunct="1">
              <a:buFontTx/>
              <a:buNone/>
              <a:defRPr/>
            </a:pPr>
            <a:r>
              <a:rPr lang="fr-FR" sz="2000" dirty="0" smtClean="0"/>
              <a:t>« warning : </a:t>
            </a:r>
            <a:r>
              <a:rPr lang="en-US" sz="2000" dirty="0" smtClean="0"/>
              <a:t>Function/procedure created with compilation errors </a:t>
            </a:r>
            <a:r>
              <a:rPr lang="fr-FR" sz="2000" dirty="0" smtClean="0"/>
              <a:t> »</a:t>
            </a:r>
          </a:p>
          <a:p>
            <a:pPr eaLnBrk="1" hangingPunct="1">
              <a:buFontTx/>
              <a:buNone/>
              <a:defRPr/>
            </a:pPr>
            <a:endParaRPr lang="fr-FR" sz="2000" smtClean="0"/>
          </a:p>
          <a:p>
            <a:pPr eaLnBrk="1" hangingPunct="1">
              <a:buFontTx/>
              <a:buNone/>
              <a:defRPr/>
            </a:pPr>
            <a:r>
              <a:rPr lang="fr-FR" sz="2000" dirty="0" smtClean="0"/>
              <a:t>Il est possible de visualiser les erreurs de compilation :</a:t>
            </a:r>
          </a:p>
          <a:p>
            <a:pPr eaLnBrk="1" hangingPunct="1">
              <a:lnSpc>
                <a:spcPct val="80000"/>
              </a:lnSpc>
              <a:buFontTx/>
              <a:buNone/>
              <a:defRPr/>
            </a:pPr>
            <a:endParaRPr lang="fr-FR" sz="900" dirty="0" smtClean="0"/>
          </a:p>
          <a:p>
            <a:pPr marL="457200" indent="-457200" eaLnBrk="1" hangingPunct="1">
              <a:lnSpc>
                <a:spcPct val="80000"/>
              </a:lnSpc>
              <a:buFontTx/>
              <a:buAutoNum type="arabicPeriod"/>
              <a:defRPr/>
            </a:pPr>
            <a:r>
              <a:rPr lang="fr-FR" sz="1800" dirty="0" smtClean="0"/>
              <a:t>SHOW ERRORS sous SQL*Plus ;</a:t>
            </a:r>
          </a:p>
          <a:p>
            <a:pPr marL="457200" indent="-457200" eaLnBrk="1" hangingPunct="1">
              <a:lnSpc>
                <a:spcPct val="80000"/>
              </a:lnSpc>
              <a:buFontTx/>
              <a:buAutoNum type="arabicPeriod"/>
              <a:defRPr/>
            </a:pPr>
            <a:endParaRPr lang="fr-FR" sz="1000" dirty="0" smtClean="0"/>
          </a:p>
          <a:p>
            <a:pPr eaLnBrk="1" hangingPunct="1">
              <a:lnSpc>
                <a:spcPct val="80000"/>
              </a:lnSpc>
              <a:buFontTx/>
              <a:buNone/>
              <a:defRPr/>
            </a:pPr>
            <a:r>
              <a:rPr lang="fr-FR" sz="1800" dirty="0" smtClean="0"/>
              <a:t>2.  En interrogeant la vue USER_ERRORS comme suit :</a:t>
            </a:r>
          </a:p>
          <a:p>
            <a:pPr eaLnBrk="1" hangingPunct="1">
              <a:lnSpc>
                <a:spcPct val="80000"/>
              </a:lnSpc>
              <a:buFontTx/>
              <a:buNone/>
              <a:defRPr/>
            </a:pPr>
            <a:endParaRPr lang="fr-FR" sz="700" dirty="0" smtClean="0"/>
          </a:p>
          <a:p>
            <a:pPr eaLnBrk="1" hangingPunct="1">
              <a:lnSpc>
                <a:spcPct val="80000"/>
              </a:lnSpc>
              <a:buFontTx/>
              <a:buNone/>
              <a:defRPr/>
            </a:pPr>
            <a:r>
              <a:rPr lang="fr-FR" sz="1600" dirty="0" smtClean="0"/>
              <a:t>	SELECT LINE,POSITION,TEXT FROM USER_ERRORS</a:t>
            </a:r>
          </a:p>
          <a:p>
            <a:pPr eaLnBrk="1" hangingPunct="1">
              <a:lnSpc>
                <a:spcPct val="80000"/>
              </a:lnSpc>
              <a:buFontTx/>
              <a:buNone/>
              <a:defRPr/>
            </a:pPr>
            <a:r>
              <a:rPr lang="fr-FR" sz="1600" dirty="0" smtClean="0"/>
              <a:t>	WHERE NAME</a:t>
            </a:r>
            <a:r>
              <a:rPr lang="fr-FR" sz="1800" dirty="0" smtClean="0"/>
              <a:t>='</a:t>
            </a:r>
            <a:r>
              <a:rPr lang="fr-FR" sz="1800" i="1" dirty="0" err="1" smtClean="0"/>
              <a:t>nomFonction</a:t>
            </a:r>
            <a:r>
              <a:rPr lang="fr-FR" sz="1800" dirty="0" smtClean="0"/>
              <a:t>/</a:t>
            </a:r>
            <a:r>
              <a:rPr lang="fr-FR" sz="1800" i="1" dirty="0" err="1" smtClean="0"/>
              <a:t>nomProcédure</a:t>
            </a:r>
            <a:r>
              <a:rPr lang="fr-FR" sz="1800" dirty="0" smtClean="0"/>
              <a:t>';</a:t>
            </a:r>
          </a:p>
          <a:p>
            <a:pPr eaLnBrk="1" hangingPunct="1">
              <a:lnSpc>
                <a:spcPct val="80000"/>
              </a:lnSpc>
              <a:defRPr/>
            </a:pPr>
            <a:endParaRPr lang="fr-FR" sz="2000" dirty="0" smtClean="0"/>
          </a:p>
        </p:txBody>
      </p:sp>
      <p:sp>
        <p:nvSpPr>
          <p:cNvPr id="39940" name="Espace réservé du numéro de diapositive 5"/>
          <p:cNvSpPr>
            <a:spLocks noGrp="1"/>
          </p:cNvSpPr>
          <p:nvPr>
            <p:ph type="sldNum" sz="quarter" idx="12"/>
          </p:nvPr>
        </p:nvSpPr>
        <p:spPr>
          <a:noFill/>
        </p:spPr>
        <p:txBody>
          <a:bodyPr/>
          <a:lstStyle/>
          <a:p>
            <a:fld id="{E7A6D757-6E12-4F86-AB19-FCD297F60117}" type="slidenum">
              <a:rPr lang="fr-FR" smtClean="0"/>
              <a:pPr/>
              <a:t>38</a:t>
            </a:fld>
            <a:endParaRPr lang="fr-FR"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p:txBody>
          <a:bodyPr/>
          <a:lstStyle/>
          <a:p>
            <a:pPr algn="ctr" eaLnBrk="1" hangingPunct="1">
              <a:buFontTx/>
              <a:buNone/>
            </a:pPr>
            <a:r>
              <a:rPr lang="fr-FR" sz="3600" smtClean="0"/>
              <a:t>Cas d’une requête qui renvoie </a:t>
            </a:r>
            <a:r>
              <a:rPr lang="fr-FR" sz="3600" smtClean="0">
                <a:solidFill>
                  <a:srgbClr val="0000FF"/>
                </a:solidFill>
              </a:rPr>
              <a:t>un ensemble de tuples</a:t>
            </a:r>
          </a:p>
          <a:p>
            <a:pPr algn="ctr" eaLnBrk="1" hangingPunct="1">
              <a:buFontTx/>
              <a:buNone/>
            </a:pPr>
            <a:endParaRPr lang="fr-FR" sz="3600" smtClean="0">
              <a:solidFill>
                <a:srgbClr val="0000FF"/>
              </a:solidFill>
            </a:endParaRPr>
          </a:p>
          <a:p>
            <a:pPr lvl="1" eaLnBrk="1" hangingPunct="1">
              <a:buFontTx/>
              <a:buNone/>
            </a:pPr>
            <a:r>
              <a:rPr lang="fr-FR" sz="3200" smtClean="0"/>
              <a:t> 			= &gt; Utilisation d’un </a:t>
            </a:r>
            <a:r>
              <a:rPr lang="fr-FR" sz="3200" smtClean="0">
                <a:solidFill>
                  <a:srgbClr val="0000FF"/>
                </a:solidFill>
              </a:rPr>
              <a:t>curseur</a:t>
            </a:r>
          </a:p>
          <a:p>
            <a:pPr eaLnBrk="1" hangingPunct="1"/>
            <a:endParaRPr lang="fr-FR" sz="3600" smtClean="0"/>
          </a:p>
        </p:txBody>
      </p:sp>
      <p:sp>
        <p:nvSpPr>
          <p:cNvPr id="40963" name="Espace réservé du numéro de diapositive 5"/>
          <p:cNvSpPr>
            <a:spLocks noGrp="1"/>
          </p:cNvSpPr>
          <p:nvPr>
            <p:ph type="sldNum" sz="quarter" idx="12"/>
          </p:nvPr>
        </p:nvSpPr>
        <p:spPr>
          <a:noFill/>
        </p:spPr>
        <p:txBody>
          <a:bodyPr/>
          <a:lstStyle/>
          <a:p>
            <a:fld id="{404E80E8-1027-42ED-9A3A-D92266B77070}" type="slidenum">
              <a:rPr lang="fr-FR" smtClean="0"/>
              <a:pPr/>
              <a:t>39</a:t>
            </a:fld>
            <a:endParaRPr lang="fr-FR"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FR" sz="2800" smtClean="0">
                <a:solidFill>
                  <a:srgbClr val="0000FF"/>
                </a:solidFill>
              </a:rPr>
              <a:t>Messages échangés entre  le client vers le serveur</a:t>
            </a:r>
          </a:p>
        </p:txBody>
      </p:sp>
      <p:pic>
        <p:nvPicPr>
          <p:cNvPr id="5123" name="Picture 4"/>
          <p:cNvPicPr>
            <a:picLocks noGrp="1" noChangeAspect="1" noChangeArrowheads="1"/>
          </p:cNvPicPr>
          <p:nvPr>
            <p:ph type="body" idx="1"/>
          </p:nvPr>
        </p:nvPicPr>
        <p:blipFill>
          <a:blip r:embed="rId2" cstate="print"/>
          <a:srcRect/>
          <a:stretch>
            <a:fillRect/>
          </a:stretch>
        </p:blipFill>
        <p:spPr>
          <a:xfrm>
            <a:off x="468313" y="1708150"/>
            <a:ext cx="8207375" cy="4310063"/>
          </a:xfrm>
          <a:noFill/>
        </p:spPr>
      </p:pic>
      <p:sp>
        <p:nvSpPr>
          <p:cNvPr id="5124" name="Espace réservé du numéro de diapositive 5"/>
          <p:cNvSpPr>
            <a:spLocks noGrp="1"/>
          </p:cNvSpPr>
          <p:nvPr>
            <p:ph type="sldNum" sz="quarter" idx="12"/>
          </p:nvPr>
        </p:nvSpPr>
        <p:spPr>
          <a:noFill/>
        </p:spPr>
        <p:txBody>
          <a:bodyPr/>
          <a:lstStyle/>
          <a:p>
            <a:fld id="{DCB6900B-B546-447F-84DA-CA5C19BBA974}" type="slidenum">
              <a:rPr lang="fr-FR" smtClean="0"/>
              <a:pPr/>
              <a:t>4</a:t>
            </a:fld>
            <a:endParaRPr lang="fr-FR"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23850"/>
            <a:ext cx="7772400" cy="1143000"/>
          </a:xfrm>
          <a:noFill/>
        </p:spPr>
        <p:txBody>
          <a:bodyPr lIns="90488" tIns="44450" rIns="90488" bIns="44450"/>
          <a:lstStyle/>
          <a:p>
            <a:pPr eaLnBrk="1" hangingPunct="1"/>
            <a:r>
              <a:rPr lang="en-US" sz="3600" smtClean="0">
                <a:solidFill>
                  <a:srgbClr val="0000FF"/>
                </a:solidFill>
              </a:rPr>
              <a:t>Concept de curseur</a:t>
            </a:r>
          </a:p>
        </p:txBody>
      </p:sp>
      <p:sp>
        <p:nvSpPr>
          <p:cNvPr id="41987" name="Rectangle 3"/>
          <p:cNvSpPr>
            <a:spLocks noGrp="1" noChangeArrowheads="1"/>
          </p:cNvSpPr>
          <p:nvPr>
            <p:ph type="body" idx="1"/>
          </p:nvPr>
        </p:nvSpPr>
        <p:spPr>
          <a:noFill/>
        </p:spPr>
        <p:txBody>
          <a:bodyPr lIns="90488" tIns="44450" rIns="90488" bIns="44450"/>
          <a:lstStyle/>
          <a:p>
            <a:pPr eaLnBrk="1" hangingPunct="1"/>
            <a:r>
              <a:rPr lang="en-US" sz="2800" smtClean="0">
                <a:solidFill>
                  <a:schemeClr val="accent2"/>
                </a:solidFill>
              </a:rPr>
              <a:t>Pointeur d'un tuple dans la table virtuelle définie par une requête SQL</a:t>
            </a:r>
          </a:p>
        </p:txBody>
      </p:sp>
      <p:sp>
        <p:nvSpPr>
          <p:cNvPr id="41988" name="Rectangle 4"/>
          <p:cNvSpPr>
            <a:spLocks noChangeArrowheads="1"/>
          </p:cNvSpPr>
          <p:nvPr/>
        </p:nvSpPr>
        <p:spPr bwMode="auto">
          <a:xfrm>
            <a:off x="900113" y="3644900"/>
            <a:ext cx="534987" cy="7254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41989" name="Rectangle 5"/>
          <p:cNvSpPr>
            <a:spLocks noChangeArrowheads="1"/>
          </p:cNvSpPr>
          <p:nvPr/>
        </p:nvSpPr>
        <p:spPr bwMode="auto">
          <a:xfrm>
            <a:off x="896938" y="4992688"/>
            <a:ext cx="311150" cy="725487"/>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41990" name="AutoShape 6"/>
          <p:cNvSpPr>
            <a:spLocks noChangeArrowheads="1"/>
          </p:cNvSpPr>
          <p:nvPr/>
        </p:nvSpPr>
        <p:spPr bwMode="auto">
          <a:xfrm>
            <a:off x="1816100" y="4411663"/>
            <a:ext cx="1011238" cy="701675"/>
          </a:xfrm>
          <a:prstGeom prst="homePlate">
            <a:avLst>
              <a:gd name="adj" fmla="val 48039"/>
            </a:avLst>
          </a:prstGeom>
          <a:solidFill>
            <a:schemeClr val="tx2"/>
          </a:solidFill>
          <a:ln w="12700">
            <a:solidFill>
              <a:schemeClr val="tx1"/>
            </a:solidFill>
            <a:miter lim="800000"/>
            <a:headEnd/>
            <a:tailEnd/>
          </a:ln>
        </p:spPr>
        <p:txBody>
          <a:bodyPr wrap="none" lIns="90488" tIns="44450" rIns="90488" bIns="44450" anchor="ctr"/>
          <a:lstStyle/>
          <a:p>
            <a:pPr algn="ctr" eaLnBrk="0" hangingPunct="0"/>
            <a:r>
              <a:rPr lang="en-US" sz="2400" b="1">
                <a:solidFill>
                  <a:srgbClr val="000000"/>
                </a:solidFill>
                <a:latin typeface="Times New Roman" pitchFamily="18" charset="0"/>
              </a:rPr>
              <a:t>SQL</a:t>
            </a:r>
          </a:p>
        </p:txBody>
      </p:sp>
      <p:sp>
        <p:nvSpPr>
          <p:cNvPr id="41991" name="AutoShape 7"/>
          <p:cNvSpPr>
            <a:spLocks noChangeArrowheads="1"/>
          </p:cNvSpPr>
          <p:nvPr/>
        </p:nvSpPr>
        <p:spPr bwMode="auto">
          <a:xfrm>
            <a:off x="506413" y="3411538"/>
            <a:ext cx="1177925" cy="2535237"/>
          </a:xfrm>
          <a:prstGeom prst="octagon">
            <a:avLst>
              <a:gd name="adj" fmla="val 29282"/>
            </a:avLst>
          </a:prstGeom>
          <a:noFill/>
          <a:ln w="12700">
            <a:solidFill>
              <a:schemeClr val="tx1"/>
            </a:solidFill>
            <a:miter lim="800000"/>
            <a:headEnd/>
            <a:tailEnd/>
          </a:ln>
        </p:spPr>
        <p:txBody>
          <a:bodyPr wrap="none" anchor="ctr"/>
          <a:lstStyle/>
          <a:p>
            <a:endParaRPr lang="fr-FR"/>
          </a:p>
        </p:txBody>
      </p:sp>
      <p:sp>
        <p:nvSpPr>
          <p:cNvPr id="41992" name="Rectangle 8"/>
          <p:cNvSpPr>
            <a:spLocks noChangeArrowheads="1"/>
          </p:cNvSpPr>
          <p:nvPr/>
        </p:nvSpPr>
        <p:spPr bwMode="auto">
          <a:xfrm>
            <a:off x="3419475" y="3933825"/>
            <a:ext cx="415925" cy="1773238"/>
          </a:xfrm>
          <a:prstGeom prst="rect">
            <a:avLst/>
          </a:prstGeom>
          <a:solidFill>
            <a:schemeClr val="folHlink"/>
          </a:solidFill>
          <a:ln w="12700">
            <a:solidFill>
              <a:schemeClr val="tx1"/>
            </a:solidFill>
            <a:miter lim="800000"/>
            <a:headEnd/>
            <a:tailEnd/>
          </a:ln>
        </p:spPr>
        <p:txBody>
          <a:bodyPr wrap="none" anchor="ctr"/>
          <a:lstStyle/>
          <a:p>
            <a:endParaRPr lang="fr-FR"/>
          </a:p>
        </p:txBody>
      </p:sp>
      <p:sp>
        <p:nvSpPr>
          <p:cNvPr id="41993" name="Line 9"/>
          <p:cNvSpPr>
            <a:spLocks noChangeShapeType="1"/>
          </p:cNvSpPr>
          <p:nvPr/>
        </p:nvSpPr>
        <p:spPr bwMode="auto">
          <a:xfrm>
            <a:off x="3924300" y="5589588"/>
            <a:ext cx="463550" cy="0"/>
          </a:xfrm>
          <a:prstGeom prst="line">
            <a:avLst/>
          </a:prstGeom>
          <a:noFill/>
          <a:ln w="12700">
            <a:solidFill>
              <a:schemeClr val="tx1"/>
            </a:solidFill>
            <a:round/>
            <a:headEnd type="triangle" w="med" len="med"/>
            <a:tailEnd/>
          </a:ln>
        </p:spPr>
        <p:txBody>
          <a:bodyPr wrap="none" anchor="ctr"/>
          <a:lstStyle/>
          <a:p>
            <a:endParaRPr lang="fr-FR"/>
          </a:p>
        </p:txBody>
      </p:sp>
      <p:sp>
        <p:nvSpPr>
          <p:cNvPr id="41994" name="Rectangle 10"/>
          <p:cNvSpPr>
            <a:spLocks noChangeArrowheads="1"/>
          </p:cNvSpPr>
          <p:nvPr/>
        </p:nvSpPr>
        <p:spPr bwMode="auto">
          <a:xfrm>
            <a:off x="4403725" y="5362575"/>
            <a:ext cx="604838" cy="454025"/>
          </a:xfrm>
          <a:prstGeom prst="rect">
            <a:avLst/>
          </a:prstGeom>
          <a:noFill/>
          <a:ln w="12700">
            <a:noFill/>
            <a:miter lim="800000"/>
            <a:headEnd/>
            <a:tailEnd/>
          </a:ln>
        </p:spPr>
        <p:txBody>
          <a:bodyPr wrap="none" lIns="90488" tIns="44450" rIns="90488" bIns="44450">
            <a:spAutoFit/>
          </a:bodyPr>
          <a:lstStyle/>
          <a:p>
            <a:pPr eaLnBrk="0" hangingPunct="0"/>
            <a:r>
              <a:rPr lang="en-US" sz="2400"/>
              <a:t>var</a:t>
            </a:r>
          </a:p>
        </p:txBody>
      </p:sp>
      <p:sp>
        <p:nvSpPr>
          <p:cNvPr id="41995" name="AutoShape 11"/>
          <p:cNvSpPr>
            <a:spLocks noChangeArrowheads="1"/>
          </p:cNvSpPr>
          <p:nvPr/>
        </p:nvSpPr>
        <p:spPr bwMode="auto">
          <a:xfrm>
            <a:off x="3983038" y="3649663"/>
            <a:ext cx="1558925" cy="644525"/>
          </a:xfrm>
          <a:prstGeom prst="wedgeRoundRectCallout">
            <a:avLst>
              <a:gd name="adj1" fmla="val -41667"/>
              <a:gd name="adj2" fmla="val 66667"/>
              <a:gd name="adj3" fmla="val 16667"/>
            </a:avLst>
          </a:prstGeom>
          <a:solidFill>
            <a:schemeClr val="hlink"/>
          </a:solidFill>
          <a:ln w="12700">
            <a:solidFill>
              <a:schemeClr val="tx1"/>
            </a:solidFill>
            <a:miter lim="800000"/>
            <a:headEnd/>
            <a:tailEnd/>
          </a:ln>
        </p:spPr>
        <p:txBody>
          <a:bodyPr wrap="none" lIns="90488" tIns="44450" rIns="90488" bIns="44450" anchor="ctr"/>
          <a:lstStyle/>
          <a:p>
            <a:pPr algn="ctr" eaLnBrk="0" hangingPunct="0"/>
            <a:r>
              <a:rPr lang="en-US" b="1">
                <a:solidFill>
                  <a:srgbClr val="000000"/>
                </a:solidFill>
              </a:rPr>
              <a:t>Table</a:t>
            </a:r>
          </a:p>
          <a:p>
            <a:pPr algn="ctr" eaLnBrk="0" hangingPunct="0"/>
            <a:r>
              <a:rPr lang="en-US" b="1">
                <a:solidFill>
                  <a:srgbClr val="000000"/>
                </a:solidFill>
              </a:rPr>
              <a:t>virtuelle</a:t>
            </a:r>
          </a:p>
        </p:txBody>
      </p:sp>
      <p:sp>
        <p:nvSpPr>
          <p:cNvPr id="41996" name="Line 12"/>
          <p:cNvSpPr>
            <a:spLocks noChangeShapeType="1"/>
          </p:cNvSpPr>
          <p:nvPr/>
        </p:nvSpPr>
        <p:spPr bwMode="auto">
          <a:xfrm>
            <a:off x="3419475" y="5445125"/>
            <a:ext cx="409575" cy="0"/>
          </a:xfrm>
          <a:prstGeom prst="line">
            <a:avLst/>
          </a:prstGeom>
          <a:noFill/>
          <a:ln w="12700">
            <a:solidFill>
              <a:schemeClr val="tx1"/>
            </a:solidFill>
            <a:round/>
            <a:headEnd/>
            <a:tailEnd/>
          </a:ln>
        </p:spPr>
        <p:txBody>
          <a:bodyPr wrap="none" anchor="ctr"/>
          <a:lstStyle/>
          <a:p>
            <a:endParaRPr lang="fr-FR"/>
          </a:p>
        </p:txBody>
      </p:sp>
      <p:sp>
        <p:nvSpPr>
          <p:cNvPr id="41997" name="Line 13"/>
          <p:cNvSpPr>
            <a:spLocks noChangeShapeType="1"/>
          </p:cNvSpPr>
          <p:nvPr/>
        </p:nvSpPr>
        <p:spPr bwMode="auto">
          <a:xfrm>
            <a:off x="3419475" y="5229225"/>
            <a:ext cx="398463" cy="0"/>
          </a:xfrm>
          <a:prstGeom prst="line">
            <a:avLst/>
          </a:prstGeom>
          <a:noFill/>
          <a:ln w="12700">
            <a:solidFill>
              <a:schemeClr val="tx1"/>
            </a:solidFill>
            <a:round/>
            <a:headEnd/>
            <a:tailEnd/>
          </a:ln>
        </p:spPr>
        <p:txBody>
          <a:bodyPr wrap="none" anchor="ctr"/>
          <a:lstStyle/>
          <a:p>
            <a:endParaRPr lang="fr-FR"/>
          </a:p>
        </p:txBody>
      </p:sp>
      <p:sp>
        <p:nvSpPr>
          <p:cNvPr id="41998" name="Text Box 14"/>
          <p:cNvSpPr txBox="1">
            <a:spLocks noChangeArrowheads="1"/>
          </p:cNvSpPr>
          <p:nvPr/>
        </p:nvSpPr>
        <p:spPr bwMode="auto">
          <a:xfrm>
            <a:off x="1692275" y="3789363"/>
            <a:ext cx="1824038" cy="646112"/>
          </a:xfrm>
          <a:prstGeom prst="rect">
            <a:avLst/>
          </a:prstGeom>
          <a:noFill/>
          <a:ln w="9525">
            <a:noFill/>
            <a:miter lim="800000"/>
            <a:headEnd/>
            <a:tailEnd/>
          </a:ln>
        </p:spPr>
        <p:txBody>
          <a:bodyPr>
            <a:spAutoFit/>
          </a:bodyPr>
          <a:lstStyle/>
          <a:p>
            <a:pPr eaLnBrk="0" hangingPunct="0"/>
            <a:r>
              <a:rPr lang="fr-FR"/>
              <a:t>Résultat d’une</a:t>
            </a:r>
          </a:p>
          <a:p>
            <a:pPr eaLnBrk="0" hangingPunct="0"/>
            <a:r>
              <a:rPr lang="fr-FR"/>
              <a:t> requête SQL</a:t>
            </a:r>
          </a:p>
        </p:txBody>
      </p:sp>
      <p:sp>
        <p:nvSpPr>
          <p:cNvPr id="41999" name="Text Box 15"/>
          <p:cNvSpPr txBox="1">
            <a:spLocks noChangeArrowheads="1"/>
          </p:cNvSpPr>
          <p:nvPr/>
        </p:nvSpPr>
        <p:spPr bwMode="auto">
          <a:xfrm>
            <a:off x="519113" y="5872163"/>
            <a:ext cx="1312862" cy="701675"/>
          </a:xfrm>
          <a:prstGeom prst="rect">
            <a:avLst/>
          </a:prstGeom>
          <a:noFill/>
          <a:ln w="9525">
            <a:noFill/>
            <a:miter lim="800000"/>
            <a:headEnd/>
            <a:tailEnd/>
          </a:ln>
        </p:spPr>
        <p:txBody>
          <a:bodyPr wrap="none">
            <a:spAutoFit/>
          </a:bodyPr>
          <a:lstStyle/>
          <a:p>
            <a:pPr eaLnBrk="0" hangingPunct="0"/>
            <a:r>
              <a:rPr lang="fr-FR" sz="2000"/>
              <a:t>Bases de </a:t>
            </a:r>
          </a:p>
          <a:p>
            <a:pPr eaLnBrk="0" hangingPunct="0"/>
            <a:r>
              <a:rPr lang="fr-FR" sz="2000"/>
              <a:t>données</a:t>
            </a:r>
          </a:p>
        </p:txBody>
      </p:sp>
      <p:sp>
        <p:nvSpPr>
          <p:cNvPr id="42000" name="Espace réservé du numéro de diapositive 17"/>
          <p:cNvSpPr>
            <a:spLocks noGrp="1"/>
          </p:cNvSpPr>
          <p:nvPr>
            <p:ph type="sldNum" sz="quarter" idx="12"/>
          </p:nvPr>
        </p:nvSpPr>
        <p:spPr>
          <a:noFill/>
        </p:spPr>
        <p:txBody>
          <a:bodyPr/>
          <a:lstStyle/>
          <a:p>
            <a:fld id="{219A841C-876A-4B36-B507-6EC43F578E09}" type="slidenum">
              <a:rPr lang="fr-FR" smtClean="0"/>
              <a:pPr/>
              <a:t>40</a:t>
            </a:fld>
            <a:endParaRPr lang="fr-FR" smtClean="0"/>
          </a:p>
        </p:txBody>
      </p:sp>
    </p:spTree>
  </p:cSld>
  <p:clrMapOvr>
    <a:masterClrMapping/>
  </p:clrMapOvr>
  <p:transition spd="slow">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0"/>
            <a:ext cx="8229600" cy="1143000"/>
          </a:xfrm>
        </p:spPr>
        <p:txBody>
          <a:bodyPr/>
          <a:lstStyle/>
          <a:p>
            <a:pPr eaLnBrk="1" hangingPunct="1"/>
            <a:r>
              <a:rPr lang="fr-FR" sz="3600" smtClean="0">
                <a:solidFill>
                  <a:srgbClr val="0000FF"/>
                </a:solidFill>
              </a:rPr>
              <a:t>Les curseurs</a:t>
            </a:r>
          </a:p>
        </p:txBody>
      </p:sp>
      <p:sp>
        <p:nvSpPr>
          <p:cNvPr id="43011" name="Rectangle 3"/>
          <p:cNvSpPr>
            <a:spLocks noGrp="1" noChangeArrowheads="1"/>
          </p:cNvSpPr>
          <p:nvPr>
            <p:ph type="body" idx="1"/>
          </p:nvPr>
        </p:nvSpPr>
        <p:spPr>
          <a:xfrm>
            <a:off x="395288" y="1341438"/>
            <a:ext cx="8435975" cy="5255914"/>
          </a:xfrm>
        </p:spPr>
        <p:txBody>
          <a:bodyPr/>
          <a:lstStyle/>
          <a:p>
            <a:pPr eaLnBrk="1" hangingPunct="1">
              <a:lnSpc>
                <a:spcPct val="120000"/>
              </a:lnSpc>
              <a:spcBef>
                <a:spcPct val="0"/>
              </a:spcBef>
              <a:buFontTx/>
              <a:buNone/>
            </a:pPr>
            <a:r>
              <a:rPr lang="fr-FR" sz="2000" dirty="0" smtClean="0">
                <a:solidFill>
                  <a:srgbClr val="0000FF"/>
                </a:solidFill>
              </a:rPr>
              <a:t>Déclaration du curseur</a:t>
            </a:r>
            <a:r>
              <a:rPr lang="fr-FR" sz="2000" dirty="0" smtClean="0"/>
              <a:t> </a:t>
            </a:r>
            <a:endParaRPr lang="fr-FR" sz="2000" b="1" dirty="0" smtClean="0"/>
          </a:p>
          <a:p>
            <a:pPr eaLnBrk="1" hangingPunct="1">
              <a:lnSpc>
                <a:spcPct val="120000"/>
              </a:lnSpc>
              <a:spcBef>
                <a:spcPct val="0"/>
              </a:spcBef>
              <a:buFontTx/>
              <a:buNone/>
            </a:pPr>
            <a:r>
              <a:rPr lang="fr-FR" sz="2000" b="1" dirty="0" smtClean="0"/>
              <a:t>CURSOR </a:t>
            </a:r>
            <a:r>
              <a:rPr lang="fr-FR" sz="2000" i="1" dirty="0" err="1" smtClean="0"/>
              <a:t>nomCurseur</a:t>
            </a:r>
            <a:r>
              <a:rPr lang="fr-FR" sz="2000" i="1" dirty="0" smtClean="0"/>
              <a:t> </a:t>
            </a:r>
            <a:r>
              <a:rPr lang="fr-FR" sz="2000" b="1" dirty="0" smtClean="0"/>
              <a:t>IS  </a:t>
            </a:r>
            <a:r>
              <a:rPr lang="fr-FR" sz="2000" i="1" dirty="0" smtClean="0"/>
              <a:t>requête</a:t>
            </a:r>
            <a:r>
              <a:rPr lang="fr-FR" sz="2000" dirty="0" smtClean="0"/>
              <a:t>;</a:t>
            </a:r>
          </a:p>
          <a:p>
            <a:pPr eaLnBrk="1" hangingPunct="1">
              <a:lnSpc>
                <a:spcPct val="80000"/>
              </a:lnSpc>
              <a:buFontTx/>
              <a:buNone/>
            </a:pPr>
            <a:endParaRPr lang="fr-FR" sz="2000" dirty="0" smtClean="0"/>
          </a:p>
          <a:p>
            <a:pPr eaLnBrk="1" hangingPunct="1">
              <a:buFontTx/>
              <a:buNone/>
            </a:pPr>
            <a:r>
              <a:rPr lang="fr-FR" sz="2000" dirty="0" smtClean="0">
                <a:solidFill>
                  <a:srgbClr val="0000FF"/>
                </a:solidFill>
              </a:rPr>
              <a:t>Ouverture du curseur</a:t>
            </a:r>
            <a:r>
              <a:rPr lang="fr-FR" sz="2000" dirty="0" smtClean="0"/>
              <a:t> (chargement des lignes).</a:t>
            </a:r>
          </a:p>
          <a:p>
            <a:pPr eaLnBrk="1" hangingPunct="1">
              <a:buFontTx/>
              <a:buNone/>
            </a:pPr>
            <a:r>
              <a:rPr lang="fr-FR" sz="2000" b="1" dirty="0" smtClean="0"/>
              <a:t>OPEN </a:t>
            </a:r>
            <a:r>
              <a:rPr lang="fr-FR" sz="2000" i="1" dirty="0" err="1" smtClean="0"/>
              <a:t>nomCurseur</a:t>
            </a:r>
            <a:r>
              <a:rPr lang="fr-FR" sz="2000" dirty="0" smtClean="0"/>
              <a:t>; </a:t>
            </a:r>
          </a:p>
          <a:p>
            <a:pPr eaLnBrk="1" hangingPunct="1">
              <a:lnSpc>
                <a:spcPct val="80000"/>
              </a:lnSpc>
              <a:buFontTx/>
              <a:buNone/>
            </a:pPr>
            <a:endParaRPr lang="fr-FR" sz="2000" dirty="0" smtClean="0"/>
          </a:p>
          <a:p>
            <a:pPr eaLnBrk="1" hangingPunct="1">
              <a:buFontTx/>
              <a:buNone/>
            </a:pPr>
            <a:r>
              <a:rPr lang="fr-FR" sz="2000" b="1" dirty="0" smtClean="0"/>
              <a:t>FETCH </a:t>
            </a:r>
            <a:r>
              <a:rPr lang="fr-FR" sz="2000" i="1" dirty="0" err="1" smtClean="0"/>
              <a:t>nomCurseur</a:t>
            </a:r>
            <a:r>
              <a:rPr lang="fr-FR" sz="2000" i="1" dirty="0" smtClean="0"/>
              <a:t> </a:t>
            </a:r>
            <a:r>
              <a:rPr lang="fr-FR" sz="2000" b="1" dirty="0" smtClean="0"/>
              <a:t>INTO </a:t>
            </a:r>
            <a:r>
              <a:rPr lang="fr-FR" sz="2000" i="1" dirty="0" err="1" smtClean="0"/>
              <a:t>listeVariables</a:t>
            </a:r>
            <a:r>
              <a:rPr lang="fr-FR" sz="2000" i="1" dirty="0" smtClean="0"/>
              <a:t> </a:t>
            </a:r>
            <a:r>
              <a:rPr lang="fr-FR" sz="2000" dirty="0" smtClean="0"/>
              <a:t>|</a:t>
            </a:r>
            <a:r>
              <a:rPr lang="fr-FR" sz="2000" i="1" dirty="0" err="1" smtClean="0"/>
              <a:t>nomRECORD</a:t>
            </a:r>
            <a:r>
              <a:rPr lang="fr-FR" sz="2000" dirty="0" smtClean="0"/>
              <a:t>;</a:t>
            </a:r>
          </a:p>
          <a:p>
            <a:pPr eaLnBrk="1" hangingPunct="1">
              <a:buFontTx/>
              <a:buNone/>
            </a:pPr>
            <a:r>
              <a:rPr lang="fr-FR" sz="2000" dirty="0" smtClean="0"/>
              <a:t>Positionnement sur la ligne suivante et chargement de</a:t>
            </a:r>
          </a:p>
          <a:p>
            <a:pPr eaLnBrk="1" hangingPunct="1">
              <a:buFontTx/>
              <a:buNone/>
            </a:pPr>
            <a:r>
              <a:rPr lang="fr-FR" sz="2000" dirty="0" smtClean="0"/>
              <a:t>l’enregistrement courant dans une ou plusieurs variables.</a:t>
            </a:r>
          </a:p>
          <a:p>
            <a:pPr eaLnBrk="1" hangingPunct="1">
              <a:buFontTx/>
              <a:buNone/>
            </a:pPr>
            <a:endParaRPr lang="fr-FR" sz="1400" b="1" dirty="0" smtClean="0"/>
          </a:p>
          <a:p>
            <a:pPr eaLnBrk="1" hangingPunct="1">
              <a:buFontTx/>
              <a:buNone/>
            </a:pPr>
            <a:r>
              <a:rPr lang="fr-FR" sz="2000" dirty="0" smtClean="0">
                <a:solidFill>
                  <a:srgbClr val="0000FF"/>
                </a:solidFill>
              </a:rPr>
              <a:t>Fermeture du curseur</a:t>
            </a:r>
            <a:endParaRPr lang="fr-FR" sz="2000" b="1" dirty="0" smtClean="0">
              <a:solidFill>
                <a:srgbClr val="0000FF"/>
              </a:solidFill>
            </a:endParaRPr>
          </a:p>
          <a:p>
            <a:pPr eaLnBrk="1" hangingPunct="1">
              <a:buFontTx/>
              <a:buNone/>
            </a:pPr>
            <a:r>
              <a:rPr lang="fr-FR" sz="2000" b="1" dirty="0" smtClean="0"/>
              <a:t>CLOSE </a:t>
            </a:r>
            <a:r>
              <a:rPr lang="fr-FR" sz="2000" i="1" dirty="0" err="1" smtClean="0"/>
              <a:t>nomCurseur</a:t>
            </a:r>
            <a:r>
              <a:rPr lang="fr-FR" sz="2000" dirty="0" smtClean="0"/>
              <a:t>;. </a:t>
            </a:r>
          </a:p>
          <a:p>
            <a:pPr eaLnBrk="1" hangingPunct="1">
              <a:buFontTx/>
              <a:buNone/>
            </a:pPr>
            <a:endParaRPr lang="fr-FR" sz="2000" dirty="0" smtClean="0"/>
          </a:p>
          <a:p>
            <a:pPr eaLnBrk="1" hangingPunct="1">
              <a:buFontTx/>
              <a:buNone/>
            </a:pPr>
            <a:r>
              <a:rPr lang="fr-FR" sz="2000" dirty="0" smtClean="0">
                <a:solidFill>
                  <a:srgbClr val="7030A0"/>
                </a:solidFill>
              </a:rPr>
              <a:t>Remarque</a:t>
            </a:r>
            <a:r>
              <a:rPr lang="fr-FR" sz="2000" dirty="0" smtClean="0"/>
              <a:t> : L’exception INVALID_CURSOR se déclenche si des accès au curseur sont opérés après sa fermeture.</a:t>
            </a:r>
          </a:p>
          <a:p>
            <a:pPr eaLnBrk="1" hangingPunct="1">
              <a:buFontTx/>
              <a:buNone/>
            </a:pPr>
            <a:endParaRPr lang="fr-FR" sz="2000" dirty="0" smtClean="0"/>
          </a:p>
        </p:txBody>
      </p:sp>
      <p:sp>
        <p:nvSpPr>
          <p:cNvPr id="43012" name="Espace réservé du numéro de diapositive 5"/>
          <p:cNvSpPr>
            <a:spLocks noGrp="1"/>
          </p:cNvSpPr>
          <p:nvPr>
            <p:ph type="sldNum" sz="quarter" idx="12"/>
          </p:nvPr>
        </p:nvSpPr>
        <p:spPr>
          <a:noFill/>
        </p:spPr>
        <p:txBody>
          <a:bodyPr/>
          <a:lstStyle/>
          <a:p>
            <a:fld id="{9BFBEED4-7EE2-4A31-808C-98EADC920BEC}" type="slidenum">
              <a:rPr lang="fr-FR" smtClean="0"/>
              <a:pPr/>
              <a:t>41</a:t>
            </a:fld>
            <a:endParaRPr lang="fr-FR"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fr-FR" sz="3600" smtClean="0">
                <a:solidFill>
                  <a:srgbClr val="0000FF"/>
                </a:solidFill>
              </a:rPr>
              <a:t>Exemple de curseur</a:t>
            </a:r>
          </a:p>
        </p:txBody>
      </p:sp>
      <p:grpSp>
        <p:nvGrpSpPr>
          <p:cNvPr id="44035" name="Group 8"/>
          <p:cNvGrpSpPr>
            <a:grpSpLocks/>
          </p:cNvGrpSpPr>
          <p:nvPr/>
        </p:nvGrpSpPr>
        <p:grpSpPr bwMode="auto">
          <a:xfrm>
            <a:off x="179388" y="2368550"/>
            <a:ext cx="8520112" cy="3235325"/>
            <a:chOff x="113" y="1492"/>
            <a:chExt cx="5367" cy="2038"/>
          </a:xfrm>
        </p:grpSpPr>
        <p:sp>
          <p:nvSpPr>
            <p:cNvPr id="44037" name="AutoShape 5"/>
            <p:cNvSpPr>
              <a:spLocks noChangeAspect="1" noChangeArrowheads="1" noTextEdit="1"/>
            </p:cNvSpPr>
            <p:nvPr/>
          </p:nvSpPr>
          <p:spPr bwMode="auto">
            <a:xfrm>
              <a:off x="113" y="1492"/>
              <a:ext cx="5359" cy="2029"/>
            </a:xfrm>
            <a:prstGeom prst="rect">
              <a:avLst/>
            </a:prstGeom>
            <a:noFill/>
            <a:ln w="9525">
              <a:noFill/>
              <a:miter lim="800000"/>
              <a:headEnd/>
              <a:tailEnd/>
            </a:ln>
          </p:spPr>
          <p:txBody>
            <a:bodyPr/>
            <a:lstStyle/>
            <a:p>
              <a:endParaRPr lang="fr-FR"/>
            </a:p>
          </p:txBody>
        </p:sp>
        <p:pic>
          <p:nvPicPr>
            <p:cNvPr id="44038" name="Picture 7"/>
            <p:cNvPicPr>
              <a:picLocks noChangeAspect="1" noChangeArrowheads="1"/>
            </p:cNvPicPr>
            <p:nvPr/>
          </p:nvPicPr>
          <p:blipFill>
            <a:blip r:embed="rId2" cstate="print"/>
            <a:srcRect/>
            <a:stretch>
              <a:fillRect/>
            </a:stretch>
          </p:blipFill>
          <p:spPr bwMode="auto">
            <a:xfrm>
              <a:off x="113" y="1492"/>
              <a:ext cx="5367" cy="2038"/>
            </a:xfrm>
            <a:prstGeom prst="rect">
              <a:avLst/>
            </a:prstGeom>
            <a:noFill/>
            <a:ln w="9525">
              <a:noFill/>
              <a:miter lim="800000"/>
              <a:headEnd/>
              <a:tailEnd/>
            </a:ln>
          </p:spPr>
        </p:pic>
      </p:grpSp>
      <p:sp>
        <p:nvSpPr>
          <p:cNvPr id="44036" name="Espace réservé du numéro de diapositive 7"/>
          <p:cNvSpPr>
            <a:spLocks noGrp="1"/>
          </p:cNvSpPr>
          <p:nvPr>
            <p:ph type="sldNum" sz="quarter" idx="12"/>
          </p:nvPr>
        </p:nvSpPr>
        <p:spPr>
          <a:noFill/>
        </p:spPr>
        <p:txBody>
          <a:bodyPr/>
          <a:lstStyle/>
          <a:p>
            <a:fld id="{73D033F8-C84A-467E-8CE0-EC37A81C27EB}" type="slidenum">
              <a:rPr lang="fr-FR" smtClean="0"/>
              <a:pPr/>
              <a:t>42</a:t>
            </a:fld>
            <a:endParaRPr lang="fr-FR"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7544" y="0"/>
            <a:ext cx="8229600" cy="836712"/>
          </a:xfrm>
        </p:spPr>
        <p:txBody>
          <a:bodyPr/>
          <a:lstStyle/>
          <a:p>
            <a:pPr eaLnBrk="1" hangingPunct="1"/>
            <a:r>
              <a:rPr lang="fr-FR" sz="3600" dirty="0" smtClean="0">
                <a:solidFill>
                  <a:srgbClr val="0000FF"/>
                </a:solidFill>
              </a:rPr>
              <a:t>Curseur</a:t>
            </a:r>
          </a:p>
        </p:txBody>
      </p:sp>
      <p:sp>
        <p:nvSpPr>
          <p:cNvPr id="45059" name="Rectangle 3"/>
          <p:cNvSpPr>
            <a:spLocks noGrp="1" noChangeArrowheads="1"/>
          </p:cNvSpPr>
          <p:nvPr>
            <p:ph type="body" idx="1"/>
          </p:nvPr>
        </p:nvSpPr>
        <p:spPr>
          <a:xfrm>
            <a:off x="457200" y="1124744"/>
            <a:ext cx="8435280" cy="5256584"/>
          </a:xfrm>
        </p:spPr>
        <p:txBody>
          <a:bodyPr/>
          <a:lstStyle/>
          <a:p>
            <a:pPr eaLnBrk="1" hangingPunct="1">
              <a:lnSpc>
                <a:spcPct val="90000"/>
              </a:lnSpc>
              <a:buFontTx/>
              <a:buNone/>
            </a:pPr>
            <a:r>
              <a:rPr lang="fr-FR" sz="1800" dirty="0" smtClean="0"/>
              <a:t>DECLARE</a:t>
            </a:r>
          </a:p>
          <a:p>
            <a:pPr eaLnBrk="1" hangingPunct="1">
              <a:lnSpc>
                <a:spcPct val="90000"/>
              </a:lnSpc>
              <a:buFontTx/>
              <a:buNone/>
            </a:pPr>
            <a:r>
              <a:rPr lang="fr-FR" sz="1800" dirty="0" smtClean="0"/>
              <a:t>CURSOR </a:t>
            </a:r>
            <a:r>
              <a:rPr lang="fr-FR" sz="1800" dirty="0" err="1" smtClean="0"/>
              <a:t>nom_cur</a:t>
            </a:r>
            <a:r>
              <a:rPr lang="fr-FR" sz="1800" dirty="0" smtClean="0"/>
              <a:t> IS</a:t>
            </a:r>
          </a:p>
          <a:p>
            <a:pPr eaLnBrk="1" hangingPunct="1">
              <a:lnSpc>
                <a:spcPct val="90000"/>
              </a:lnSpc>
              <a:buFontTx/>
              <a:buNone/>
            </a:pPr>
            <a:r>
              <a:rPr lang="fr-FR" sz="1800" dirty="0" smtClean="0"/>
              <a:t>Requête SELECT ... ;</a:t>
            </a:r>
          </a:p>
          <a:p>
            <a:pPr eaLnBrk="1" hangingPunct="1">
              <a:lnSpc>
                <a:spcPct val="90000"/>
              </a:lnSpc>
              <a:buFontTx/>
              <a:buNone/>
            </a:pPr>
            <a:endParaRPr lang="fr-FR" sz="600" dirty="0" smtClean="0"/>
          </a:p>
          <a:p>
            <a:pPr eaLnBrk="1" hangingPunct="1">
              <a:lnSpc>
                <a:spcPct val="90000"/>
              </a:lnSpc>
              <a:buFontTx/>
              <a:buNone/>
            </a:pPr>
            <a:r>
              <a:rPr lang="fr-FR" sz="1800" dirty="0" smtClean="0"/>
              <a:t>BEGIN</a:t>
            </a:r>
          </a:p>
          <a:p>
            <a:pPr eaLnBrk="1" hangingPunct="1">
              <a:lnSpc>
                <a:spcPct val="90000"/>
              </a:lnSpc>
              <a:buFontTx/>
              <a:buNone/>
            </a:pPr>
            <a:r>
              <a:rPr lang="fr-FR" sz="1800" dirty="0" smtClean="0"/>
              <a:t> OPEN </a:t>
            </a:r>
            <a:r>
              <a:rPr lang="fr-FR" sz="1800" dirty="0" err="1" smtClean="0"/>
              <a:t>nom_cur</a:t>
            </a:r>
            <a:r>
              <a:rPr lang="fr-FR" sz="1800" dirty="0" smtClean="0"/>
              <a:t> ;</a:t>
            </a:r>
          </a:p>
          <a:p>
            <a:pPr eaLnBrk="1" hangingPunct="1">
              <a:lnSpc>
                <a:spcPct val="90000"/>
              </a:lnSpc>
              <a:buFontTx/>
              <a:buNone/>
            </a:pPr>
            <a:r>
              <a:rPr lang="fr-FR" sz="1800" dirty="0" smtClean="0"/>
              <a:t> LOOP</a:t>
            </a:r>
          </a:p>
          <a:p>
            <a:pPr eaLnBrk="1" hangingPunct="1">
              <a:lnSpc>
                <a:spcPct val="90000"/>
              </a:lnSpc>
              <a:buFontTx/>
              <a:buNone/>
            </a:pPr>
            <a:r>
              <a:rPr lang="fr-FR" sz="1800" dirty="0" smtClean="0"/>
              <a:t>     FETCH </a:t>
            </a:r>
            <a:r>
              <a:rPr lang="fr-FR" sz="1800" dirty="0" err="1" smtClean="0"/>
              <a:t>nom_cur</a:t>
            </a:r>
            <a:r>
              <a:rPr lang="fr-FR" sz="1800" dirty="0" smtClean="0"/>
              <a:t> INTO variable ;</a:t>
            </a:r>
          </a:p>
          <a:p>
            <a:pPr eaLnBrk="1" hangingPunct="1">
              <a:lnSpc>
                <a:spcPct val="90000"/>
              </a:lnSpc>
              <a:buFontTx/>
              <a:buNone/>
            </a:pPr>
            <a:r>
              <a:rPr lang="fr-FR" sz="1800" dirty="0" smtClean="0"/>
              <a:t>     EXIT WHEN </a:t>
            </a:r>
            <a:r>
              <a:rPr lang="fr-FR" sz="1800" dirty="0" err="1" smtClean="0"/>
              <a:t>nom_cur</a:t>
            </a:r>
            <a:r>
              <a:rPr lang="fr-FR" sz="1800" dirty="0" smtClean="0"/>
              <a:t>%NOTFOUND;</a:t>
            </a:r>
          </a:p>
          <a:p>
            <a:pPr eaLnBrk="1" hangingPunct="1">
              <a:lnSpc>
                <a:spcPct val="90000"/>
              </a:lnSpc>
              <a:buFontTx/>
              <a:buNone/>
            </a:pPr>
            <a:r>
              <a:rPr lang="fr-FR" sz="1800" dirty="0" smtClean="0"/>
              <a:t>...</a:t>
            </a:r>
          </a:p>
          <a:p>
            <a:pPr eaLnBrk="1" hangingPunct="1">
              <a:lnSpc>
                <a:spcPct val="90000"/>
              </a:lnSpc>
              <a:buFontTx/>
              <a:buNone/>
            </a:pPr>
            <a:r>
              <a:rPr lang="fr-FR" sz="1800" dirty="0" smtClean="0"/>
              <a:t> END LOOP ;</a:t>
            </a:r>
          </a:p>
          <a:p>
            <a:pPr eaLnBrk="1" hangingPunct="1">
              <a:lnSpc>
                <a:spcPct val="90000"/>
              </a:lnSpc>
              <a:buFontTx/>
              <a:buNone/>
            </a:pPr>
            <a:r>
              <a:rPr lang="fr-FR" sz="1800" dirty="0" smtClean="0"/>
              <a:t>END;</a:t>
            </a:r>
          </a:p>
          <a:p>
            <a:pPr eaLnBrk="1" hangingPunct="1">
              <a:lnSpc>
                <a:spcPct val="90000"/>
              </a:lnSpc>
              <a:buFontTx/>
              <a:buNone/>
            </a:pPr>
            <a:endParaRPr lang="fr-FR" sz="1600" dirty="0" smtClean="0"/>
          </a:p>
          <a:p>
            <a:pPr eaLnBrk="1" hangingPunct="1">
              <a:lnSpc>
                <a:spcPct val="90000"/>
              </a:lnSpc>
              <a:buFontTx/>
              <a:buNone/>
            </a:pPr>
            <a:r>
              <a:rPr lang="fr-FR" sz="1800" b="1" dirty="0" smtClean="0">
                <a:solidFill>
                  <a:srgbClr val="7030A0"/>
                </a:solidFill>
              </a:rPr>
              <a:t>Remarques</a:t>
            </a:r>
            <a:r>
              <a:rPr lang="fr-FR" sz="1800" dirty="0" smtClean="0"/>
              <a:t> :</a:t>
            </a:r>
          </a:p>
          <a:p>
            <a:pPr eaLnBrk="1" hangingPunct="1">
              <a:lnSpc>
                <a:spcPct val="90000"/>
              </a:lnSpc>
              <a:buFontTx/>
              <a:buNone/>
            </a:pPr>
            <a:r>
              <a:rPr lang="fr-FR" sz="1800" dirty="0" smtClean="0"/>
              <a:t> </a:t>
            </a:r>
            <a:r>
              <a:rPr lang="fr-FR" sz="1800" dirty="0" err="1" smtClean="0"/>
              <a:t>nom_cur</a:t>
            </a:r>
            <a:r>
              <a:rPr lang="fr-FR" sz="1800" dirty="0" smtClean="0"/>
              <a:t>%</a:t>
            </a:r>
            <a:r>
              <a:rPr lang="fr-FR" sz="1800" b="1" dirty="0" smtClean="0"/>
              <a:t>NOTFOUND </a:t>
            </a:r>
            <a:r>
              <a:rPr lang="fr-FR" sz="1800" dirty="0" smtClean="0"/>
              <a:t>retourne TRUE si le dernier FETCH n’a pas renvoyé de ligne (fin de curseur).</a:t>
            </a:r>
          </a:p>
          <a:p>
            <a:pPr eaLnBrk="1" hangingPunct="1">
              <a:lnSpc>
                <a:spcPct val="90000"/>
              </a:lnSpc>
              <a:buNone/>
            </a:pPr>
            <a:endParaRPr lang="fr-FR" sz="1800" i="1" dirty="0" smtClean="0"/>
          </a:p>
          <a:p>
            <a:pPr eaLnBrk="1" hangingPunct="1">
              <a:lnSpc>
                <a:spcPct val="90000"/>
              </a:lnSpc>
              <a:buNone/>
            </a:pPr>
            <a:r>
              <a:rPr lang="fr-FR" sz="1800" i="1" dirty="0" err="1" smtClean="0"/>
              <a:t>nomCurseur</a:t>
            </a:r>
            <a:r>
              <a:rPr lang="fr-FR" sz="1800" dirty="0" smtClean="0"/>
              <a:t>%</a:t>
            </a:r>
            <a:r>
              <a:rPr lang="fr-FR" sz="1800" b="1" dirty="0" smtClean="0"/>
              <a:t>ROWCOUNT </a:t>
            </a:r>
            <a:r>
              <a:rPr lang="fr-FR" sz="1800" dirty="0" smtClean="0"/>
              <a:t>retourne le nombre total de lignes traitées jusqu’à présent.</a:t>
            </a:r>
          </a:p>
          <a:p>
            <a:pPr eaLnBrk="1" hangingPunct="1">
              <a:lnSpc>
                <a:spcPct val="90000"/>
              </a:lnSpc>
              <a:buFontTx/>
              <a:buNone/>
            </a:pPr>
            <a:endParaRPr lang="fr-FR" sz="1800" dirty="0" smtClean="0"/>
          </a:p>
          <a:p>
            <a:pPr eaLnBrk="1" hangingPunct="1">
              <a:lnSpc>
                <a:spcPct val="90000"/>
              </a:lnSpc>
              <a:buFontTx/>
              <a:buNone/>
            </a:pPr>
            <a:endParaRPr lang="fr-FR" sz="2000" dirty="0" smtClean="0"/>
          </a:p>
        </p:txBody>
      </p:sp>
      <p:sp>
        <p:nvSpPr>
          <p:cNvPr id="45060" name="Espace réservé du numéro de diapositive 5"/>
          <p:cNvSpPr>
            <a:spLocks noGrp="1"/>
          </p:cNvSpPr>
          <p:nvPr>
            <p:ph type="sldNum" sz="quarter" idx="12"/>
          </p:nvPr>
        </p:nvSpPr>
        <p:spPr>
          <a:noFill/>
        </p:spPr>
        <p:txBody>
          <a:bodyPr/>
          <a:lstStyle/>
          <a:p>
            <a:fld id="{9C7E08FB-D4F0-4199-8F70-72A308C40AA4}" type="slidenum">
              <a:rPr lang="fr-FR" smtClean="0"/>
              <a:pPr/>
              <a:t>43</a:t>
            </a:fld>
            <a:endParaRPr lang="fr-FR"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fr-FR" sz="2800" smtClean="0">
                <a:solidFill>
                  <a:srgbClr val="0000FF"/>
                </a:solidFill>
              </a:rPr>
              <a:t>Simplification d’écriture des curseurs </a:t>
            </a:r>
            <a:r>
              <a:rPr lang="fr-FR" sz="3200" smtClean="0">
                <a:solidFill>
                  <a:srgbClr val="0000FF"/>
                </a:solidFill>
              </a:rPr>
              <a:t/>
            </a:r>
            <a:br>
              <a:rPr lang="fr-FR" sz="3200" smtClean="0">
                <a:solidFill>
                  <a:srgbClr val="0000FF"/>
                </a:solidFill>
              </a:rPr>
            </a:br>
            <a:endParaRPr lang="fr-FR" sz="3200" smtClean="0">
              <a:solidFill>
                <a:srgbClr val="0000FF"/>
              </a:solidFill>
            </a:endParaRPr>
          </a:p>
        </p:txBody>
      </p:sp>
      <p:sp>
        <p:nvSpPr>
          <p:cNvPr id="46083" name="Rectangle 3"/>
          <p:cNvSpPr>
            <a:spLocks noGrp="1" noChangeArrowheads="1"/>
          </p:cNvSpPr>
          <p:nvPr>
            <p:ph type="body" idx="1"/>
          </p:nvPr>
        </p:nvSpPr>
        <p:spPr>
          <a:xfrm>
            <a:off x="250825" y="1341438"/>
            <a:ext cx="8893175" cy="5257800"/>
          </a:xfrm>
        </p:spPr>
        <p:txBody>
          <a:bodyPr/>
          <a:lstStyle/>
          <a:p>
            <a:pPr eaLnBrk="1" hangingPunct="1">
              <a:lnSpc>
                <a:spcPct val="80000"/>
              </a:lnSpc>
              <a:buFontTx/>
              <a:buNone/>
            </a:pPr>
            <a:r>
              <a:rPr lang="fr-FR" sz="2000" smtClean="0"/>
              <a:t>La syntaxe </a:t>
            </a:r>
            <a:r>
              <a:rPr lang="fr-FR" sz="2000" smtClean="0">
                <a:solidFill>
                  <a:srgbClr val="0000FF"/>
                </a:solidFill>
              </a:rPr>
              <a:t>FOR… IN</a:t>
            </a:r>
            <a:r>
              <a:rPr lang="fr-FR" sz="2000" smtClean="0"/>
              <a:t> évite de déclarer le curseur dans la section </a:t>
            </a:r>
            <a:r>
              <a:rPr lang="fr-FR" sz="1800" smtClean="0"/>
              <a:t>DECLARE</a:t>
            </a:r>
            <a:r>
              <a:rPr lang="fr-FR" sz="2000" smtClean="0"/>
              <a:t>.</a:t>
            </a:r>
          </a:p>
          <a:p>
            <a:pPr eaLnBrk="1" hangingPunct="1">
              <a:lnSpc>
                <a:spcPct val="80000"/>
              </a:lnSpc>
              <a:buFontTx/>
              <a:buNone/>
            </a:pPr>
            <a:endParaRPr lang="fr-FR" sz="1800" smtClean="0"/>
          </a:p>
          <a:p>
            <a:pPr eaLnBrk="1" hangingPunct="1">
              <a:lnSpc>
                <a:spcPct val="80000"/>
              </a:lnSpc>
              <a:buFontTx/>
              <a:buNone/>
            </a:pPr>
            <a:r>
              <a:rPr lang="fr-FR" sz="1800" smtClean="0"/>
              <a:t>DECLARE</a:t>
            </a:r>
          </a:p>
          <a:p>
            <a:pPr eaLnBrk="1" hangingPunct="1">
              <a:lnSpc>
                <a:spcPct val="80000"/>
              </a:lnSpc>
              <a:buFontTx/>
              <a:buNone/>
            </a:pPr>
            <a:r>
              <a:rPr lang="fr-FR" sz="2000" smtClean="0"/>
              <a:t>v_salaire Number(6)</a:t>
            </a:r>
          </a:p>
          <a:p>
            <a:pPr eaLnBrk="1" hangingPunct="1">
              <a:lnSpc>
                <a:spcPct val="80000"/>
              </a:lnSpc>
              <a:buFontTx/>
              <a:buNone/>
            </a:pPr>
            <a:r>
              <a:rPr lang="fr-FR" sz="2000" smtClean="0"/>
              <a:t>BEGIN</a:t>
            </a:r>
          </a:p>
          <a:p>
            <a:pPr eaLnBrk="1" hangingPunct="1">
              <a:lnSpc>
                <a:spcPct val="80000"/>
              </a:lnSpc>
              <a:buFontTx/>
              <a:buNone/>
            </a:pPr>
            <a:r>
              <a:rPr lang="fr-FR" sz="1800" smtClean="0"/>
              <a:t>FOR</a:t>
            </a:r>
            <a:r>
              <a:rPr lang="fr-FR" sz="2000" smtClean="0"/>
              <a:t> pilote_cur </a:t>
            </a:r>
            <a:r>
              <a:rPr lang="fr-FR" sz="1800" smtClean="0"/>
              <a:t>IN</a:t>
            </a:r>
            <a:r>
              <a:rPr lang="fr-FR" sz="2000" smtClean="0"/>
              <a:t> (</a:t>
            </a:r>
            <a:r>
              <a:rPr lang="fr-FR" sz="1800" smtClean="0"/>
              <a:t>SELECT</a:t>
            </a:r>
            <a:r>
              <a:rPr lang="fr-FR" sz="2000" smtClean="0"/>
              <a:t> brevet, salaire </a:t>
            </a:r>
            <a:r>
              <a:rPr lang="fr-FR" sz="1800" smtClean="0"/>
              <a:t>FROM</a:t>
            </a:r>
            <a:r>
              <a:rPr lang="fr-FR" sz="2000" smtClean="0"/>
              <a:t> Pilote </a:t>
            </a:r>
            <a:r>
              <a:rPr lang="fr-FR" sz="1800" smtClean="0"/>
              <a:t>WHERE</a:t>
            </a:r>
            <a:r>
              <a:rPr lang="fr-FR" sz="2000" smtClean="0"/>
              <a:t> comp = ‘AF’)</a:t>
            </a:r>
          </a:p>
          <a:p>
            <a:pPr eaLnBrk="1" hangingPunct="1">
              <a:lnSpc>
                <a:spcPct val="80000"/>
              </a:lnSpc>
              <a:buFontTx/>
              <a:buNone/>
            </a:pPr>
            <a:r>
              <a:rPr lang="fr-FR" sz="1800" smtClean="0"/>
              <a:t>LOOP</a:t>
            </a:r>
          </a:p>
          <a:p>
            <a:pPr eaLnBrk="1" hangingPunct="1">
              <a:lnSpc>
                <a:spcPct val="80000"/>
              </a:lnSpc>
              <a:buFontTx/>
              <a:buNone/>
            </a:pPr>
            <a:r>
              <a:rPr lang="fr-FR" sz="2000" smtClean="0"/>
              <a:t>-- ouverture automatique du curseur !</a:t>
            </a:r>
          </a:p>
          <a:p>
            <a:pPr eaLnBrk="1" hangingPunct="1">
              <a:lnSpc>
                <a:spcPct val="80000"/>
              </a:lnSpc>
              <a:buFontTx/>
              <a:buNone/>
            </a:pPr>
            <a:r>
              <a:rPr lang="fr-FR" sz="2000" smtClean="0"/>
              <a:t>-- FETCH automatique du curseur !</a:t>
            </a:r>
          </a:p>
          <a:p>
            <a:pPr eaLnBrk="1" hangingPunct="1">
              <a:lnSpc>
                <a:spcPct val="80000"/>
              </a:lnSpc>
              <a:buFontTx/>
              <a:buNone/>
            </a:pPr>
            <a:r>
              <a:rPr lang="fr-FR" sz="2000" smtClean="0"/>
              <a:t>-- condition de sortie %NOTFOUND automatique !</a:t>
            </a:r>
          </a:p>
          <a:p>
            <a:pPr eaLnBrk="1" hangingPunct="1">
              <a:lnSpc>
                <a:spcPct val="80000"/>
              </a:lnSpc>
              <a:buFontTx/>
              <a:buNone/>
            </a:pPr>
            <a:r>
              <a:rPr lang="fr-FR" sz="2000" smtClean="0"/>
              <a:t>...</a:t>
            </a:r>
          </a:p>
          <a:p>
            <a:pPr eaLnBrk="1" hangingPunct="1">
              <a:lnSpc>
                <a:spcPct val="80000"/>
              </a:lnSpc>
              <a:buFontTx/>
              <a:buNone/>
            </a:pPr>
            <a:r>
              <a:rPr lang="fr-FR" sz="2000" smtClean="0"/>
              <a:t>-- votre traitement</a:t>
            </a:r>
          </a:p>
          <a:p>
            <a:pPr eaLnBrk="1" hangingPunct="1">
              <a:lnSpc>
                <a:spcPct val="80000"/>
              </a:lnSpc>
              <a:buFontTx/>
              <a:buNone/>
            </a:pPr>
            <a:r>
              <a:rPr lang="fr-FR" sz="2000" smtClean="0"/>
              <a:t>v_salaire := pilote_cur.salaire</a:t>
            </a:r>
          </a:p>
          <a:p>
            <a:pPr eaLnBrk="1" hangingPunct="1">
              <a:lnSpc>
                <a:spcPct val="80000"/>
              </a:lnSpc>
              <a:buFontTx/>
              <a:buNone/>
            </a:pPr>
            <a:r>
              <a:rPr lang="fr-FR" sz="2000" smtClean="0"/>
              <a:t>…</a:t>
            </a:r>
          </a:p>
          <a:p>
            <a:pPr eaLnBrk="1" hangingPunct="1">
              <a:lnSpc>
                <a:spcPct val="80000"/>
              </a:lnSpc>
              <a:buFontTx/>
              <a:buNone/>
            </a:pPr>
            <a:r>
              <a:rPr lang="fr-FR" sz="1800" smtClean="0"/>
              <a:t>END LOOP;</a:t>
            </a:r>
          </a:p>
          <a:p>
            <a:pPr eaLnBrk="1" hangingPunct="1">
              <a:lnSpc>
                <a:spcPct val="80000"/>
              </a:lnSpc>
              <a:buFontTx/>
              <a:buNone/>
            </a:pPr>
            <a:r>
              <a:rPr lang="fr-FR" sz="2000" smtClean="0"/>
              <a:t>-- fermeture automatique du curseur !</a:t>
            </a:r>
          </a:p>
          <a:p>
            <a:pPr eaLnBrk="1" hangingPunct="1">
              <a:lnSpc>
                <a:spcPct val="80000"/>
              </a:lnSpc>
              <a:buFontTx/>
              <a:buNone/>
            </a:pPr>
            <a:r>
              <a:rPr lang="fr-FR" sz="2000" smtClean="0"/>
              <a:t>END;</a:t>
            </a:r>
          </a:p>
        </p:txBody>
      </p:sp>
      <p:sp>
        <p:nvSpPr>
          <p:cNvPr id="46084" name="Espace réservé du numéro de diapositive 5"/>
          <p:cNvSpPr>
            <a:spLocks noGrp="1"/>
          </p:cNvSpPr>
          <p:nvPr>
            <p:ph type="sldNum" sz="quarter" idx="12"/>
          </p:nvPr>
        </p:nvSpPr>
        <p:spPr>
          <a:noFill/>
        </p:spPr>
        <p:txBody>
          <a:bodyPr/>
          <a:lstStyle/>
          <a:p>
            <a:fld id="{FD7C5A1D-5EDF-4954-8EE8-1F366EA383E0}" type="slidenum">
              <a:rPr lang="fr-FR" smtClean="0"/>
              <a:pPr/>
              <a:t>44</a:t>
            </a:fld>
            <a:endParaRPr lang="fr-FR"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8313" y="0"/>
            <a:ext cx="8229600" cy="1143000"/>
          </a:xfrm>
        </p:spPr>
        <p:txBody>
          <a:bodyPr/>
          <a:lstStyle/>
          <a:p>
            <a:pPr eaLnBrk="1" hangingPunct="1"/>
            <a:r>
              <a:rPr lang="fr-FR" sz="2800" dirty="0" smtClean="0">
                <a:solidFill>
                  <a:srgbClr val="0000FF"/>
                </a:solidFill>
              </a:rPr>
              <a:t>Curseur et </a:t>
            </a:r>
            <a:r>
              <a:rPr lang="fr-FR" sz="2400" dirty="0" smtClean="0">
                <a:solidFill>
                  <a:srgbClr val="0000FF"/>
                </a:solidFill>
              </a:rPr>
              <a:t>%</a:t>
            </a:r>
            <a:r>
              <a:rPr lang="fr-FR" sz="2400" b="1" dirty="0" smtClean="0">
                <a:solidFill>
                  <a:srgbClr val="0000FF"/>
                </a:solidFill>
              </a:rPr>
              <a:t>ROWTYPE</a:t>
            </a:r>
          </a:p>
        </p:txBody>
      </p:sp>
      <p:sp>
        <p:nvSpPr>
          <p:cNvPr id="47107" name="Rectangle 3"/>
          <p:cNvSpPr>
            <a:spLocks noGrp="1" noChangeArrowheads="1"/>
          </p:cNvSpPr>
          <p:nvPr>
            <p:ph type="body" idx="1"/>
          </p:nvPr>
        </p:nvSpPr>
        <p:spPr>
          <a:xfrm>
            <a:off x="457200" y="1600200"/>
            <a:ext cx="8229600" cy="5068888"/>
          </a:xfrm>
        </p:spPr>
        <p:txBody>
          <a:bodyPr/>
          <a:lstStyle/>
          <a:p>
            <a:pPr eaLnBrk="1" hangingPunct="1">
              <a:lnSpc>
                <a:spcPct val="80000"/>
              </a:lnSpc>
            </a:pPr>
            <a:r>
              <a:rPr lang="fr-FR" sz="2000" dirty="0" smtClean="0"/>
              <a:t>Il est possible de définir un enregistrement en fonction de la liste des attributs d’un curseur.</a:t>
            </a:r>
          </a:p>
          <a:p>
            <a:pPr eaLnBrk="1" hangingPunct="1">
              <a:lnSpc>
                <a:spcPct val="80000"/>
              </a:lnSpc>
            </a:pPr>
            <a:endParaRPr lang="fr-FR" sz="2000" dirty="0" smtClean="0"/>
          </a:p>
          <a:p>
            <a:pPr eaLnBrk="1" hangingPunct="1">
              <a:lnSpc>
                <a:spcPct val="80000"/>
              </a:lnSpc>
            </a:pPr>
            <a:r>
              <a:rPr lang="fr-FR" sz="2000" dirty="0" smtClean="0"/>
              <a:t>Cela permet d’éviter de déclarer autant de variables que d’attributs contenus dans le curseur.</a:t>
            </a:r>
          </a:p>
          <a:p>
            <a:pPr eaLnBrk="1" hangingPunct="1">
              <a:lnSpc>
                <a:spcPct val="80000"/>
              </a:lnSpc>
            </a:pPr>
            <a:endParaRPr lang="fr-FR" sz="2000" b="1" dirty="0" smtClean="0"/>
          </a:p>
          <a:p>
            <a:pPr eaLnBrk="1" hangingPunct="1">
              <a:lnSpc>
                <a:spcPct val="80000"/>
              </a:lnSpc>
              <a:buFontTx/>
              <a:buNone/>
            </a:pPr>
            <a:r>
              <a:rPr lang="fr-FR" sz="2400" dirty="0" smtClean="0">
                <a:solidFill>
                  <a:srgbClr val="0000FF"/>
                </a:solidFill>
              </a:rPr>
              <a:t>Exemple</a:t>
            </a:r>
          </a:p>
          <a:p>
            <a:pPr eaLnBrk="1" hangingPunct="1">
              <a:lnSpc>
                <a:spcPct val="80000"/>
              </a:lnSpc>
              <a:buFontTx/>
              <a:buNone/>
            </a:pPr>
            <a:r>
              <a:rPr lang="fr-FR" sz="1800" b="1" dirty="0" smtClean="0"/>
              <a:t>CURSOR</a:t>
            </a:r>
            <a:r>
              <a:rPr lang="fr-FR" sz="2000" b="1" dirty="0" smtClean="0"/>
              <a:t> </a:t>
            </a:r>
            <a:r>
              <a:rPr lang="fr-FR" sz="2000" dirty="0" smtClean="0"/>
              <a:t>zone2 </a:t>
            </a:r>
            <a:r>
              <a:rPr lang="fr-FR" sz="1800" dirty="0" smtClean="0"/>
              <a:t>IS SELECT</a:t>
            </a:r>
            <a:r>
              <a:rPr lang="fr-FR" sz="2000" dirty="0" smtClean="0"/>
              <a:t> </a:t>
            </a:r>
            <a:r>
              <a:rPr lang="fr-FR" sz="2000" dirty="0" err="1" smtClean="0"/>
              <a:t>nompl</a:t>
            </a:r>
            <a:r>
              <a:rPr lang="fr-FR" sz="2000" dirty="0" smtClean="0"/>
              <a:t>, salaire</a:t>
            </a:r>
          </a:p>
          <a:p>
            <a:pPr eaLnBrk="1" hangingPunct="1">
              <a:lnSpc>
                <a:spcPct val="80000"/>
              </a:lnSpc>
              <a:buFontTx/>
              <a:buNone/>
            </a:pPr>
            <a:r>
              <a:rPr lang="fr-FR" sz="1800" dirty="0" smtClean="0"/>
              <a:t>FROM</a:t>
            </a:r>
            <a:r>
              <a:rPr lang="fr-FR" sz="2000" dirty="0" smtClean="0"/>
              <a:t> Pilote </a:t>
            </a:r>
            <a:r>
              <a:rPr lang="fr-FR" sz="1800" dirty="0" smtClean="0"/>
              <a:t>WHERE NOT</a:t>
            </a:r>
            <a:r>
              <a:rPr lang="fr-FR" sz="2000" dirty="0" smtClean="0"/>
              <a:t> (</a:t>
            </a:r>
            <a:r>
              <a:rPr lang="fr-FR" sz="2000" dirty="0" err="1" smtClean="0"/>
              <a:t>comp</a:t>
            </a:r>
            <a:r>
              <a:rPr lang="fr-FR" sz="2000" dirty="0" smtClean="0"/>
              <a:t>='AF');</a:t>
            </a:r>
          </a:p>
          <a:p>
            <a:pPr eaLnBrk="1" hangingPunct="1">
              <a:lnSpc>
                <a:spcPct val="80000"/>
              </a:lnSpc>
              <a:buFontTx/>
              <a:buNone/>
            </a:pPr>
            <a:r>
              <a:rPr lang="fr-FR" sz="2000" dirty="0" err="1" smtClean="0"/>
              <a:t>Pilot_cur</a:t>
            </a:r>
            <a:r>
              <a:rPr lang="fr-FR" sz="2000" dirty="0" smtClean="0"/>
              <a:t> zone</a:t>
            </a:r>
            <a:r>
              <a:rPr lang="fr-FR" sz="1800" dirty="0" smtClean="0"/>
              <a:t>2%</a:t>
            </a:r>
            <a:r>
              <a:rPr lang="fr-FR" sz="1800" b="1" dirty="0" smtClean="0"/>
              <a:t>ROWTYPE</a:t>
            </a:r>
            <a:r>
              <a:rPr lang="fr-FR" sz="2000" dirty="0" smtClean="0"/>
              <a:t>;</a:t>
            </a:r>
          </a:p>
          <a:p>
            <a:pPr eaLnBrk="1" hangingPunct="1">
              <a:lnSpc>
                <a:spcPct val="80000"/>
              </a:lnSpc>
              <a:buFontTx/>
              <a:buNone/>
            </a:pPr>
            <a:endParaRPr lang="fr-FR" sz="2000" dirty="0" smtClean="0"/>
          </a:p>
          <a:p>
            <a:pPr eaLnBrk="1" hangingPunct="1">
              <a:lnSpc>
                <a:spcPct val="80000"/>
              </a:lnSpc>
              <a:buFontTx/>
              <a:buNone/>
            </a:pPr>
            <a:r>
              <a:rPr lang="fr-FR" sz="2000" dirty="0" smtClean="0"/>
              <a:t>La variable </a:t>
            </a:r>
            <a:r>
              <a:rPr lang="fr-FR" sz="2000" dirty="0" err="1" smtClean="0"/>
              <a:t>Pilot_cur</a:t>
            </a:r>
            <a:r>
              <a:rPr lang="fr-FR" sz="2000" i="1" dirty="0" smtClean="0"/>
              <a:t> </a:t>
            </a:r>
            <a:r>
              <a:rPr lang="fr-FR" sz="2000" dirty="0" smtClean="0"/>
              <a:t>correspond à un </a:t>
            </a:r>
            <a:r>
              <a:rPr lang="fr-FR" sz="2000" dirty="0" err="1" smtClean="0"/>
              <a:t>tuple</a:t>
            </a:r>
            <a:r>
              <a:rPr lang="fr-FR" sz="2000" dirty="0" smtClean="0"/>
              <a:t> ayant 2 attributs : </a:t>
            </a:r>
            <a:r>
              <a:rPr lang="fr-FR" sz="2000" dirty="0" err="1" smtClean="0"/>
              <a:t>nompl</a:t>
            </a:r>
            <a:r>
              <a:rPr lang="fr-FR" sz="2000" dirty="0" smtClean="0"/>
              <a:t> et salaire</a:t>
            </a:r>
          </a:p>
        </p:txBody>
      </p:sp>
      <p:sp>
        <p:nvSpPr>
          <p:cNvPr id="47108" name="Espace réservé du numéro de diapositive 5"/>
          <p:cNvSpPr>
            <a:spLocks noGrp="1"/>
          </p:cNvSpPr>
          <p:nvPr>
            <p:ph type="sldNum" sz="quarter" idx="12"/>
          </p:nvPr>
        </p:nvSpPr>
        <p:spPr>
          <a:noFill/>
        </p:spPr>
        <p:txBody>
          <a:bodyPr/>
          <a:lstStyle/>
          <a:p>
            <a:fld id="{6354B8F8-3375-46F7-AFEF-B99460110732}" type="slidenum">
              <a:rPr lang="fr-FR" smtClean="0"/>
              <a:pPr/>
              <a:t>45</a:t>
            </a:fld>
            <a:endParaRPr lang="fr-FR"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250825" y="260350"/>
            <a:ext cx="8686800" cy="6858000"/>
          </a:xfrm>
        </p:spPr>
        <p:txBody>
          <a:bodyPr/>
          <a:lstStyle/>
          <a:p>
            <a:pPr eaLnBrk="1" hangingPunct="1">
              <a:lnSpc>
                <a:spcPct val="90000"/>
              </a:lnSpc>
              <a:buFontTx/>
              <a:buNone/>
            </a:pPr>
            <a:r>
              <a:rPr lang="fr-FR" sz="2400" dirty="0" smtClean="0">
                <a:solidFill>
                  <a:srgbClr val="0000FF"/>
                </a:solidFill>
              </a:rPr>
              <a:t>Exemple de procédure (utilisant un curseur)</a:t>
            </a:r>
          </a:p>
          <a:p>
            <a:pPr eaLnBrk="1" hangingPunct="1">
              <a:lnSpc>
                <a:spcPct val="90000"/>
              </a:lnSpc>
              <a:buFontTx/>
              <a:buNone/>
            </a:pPr>
            <a:r>
              <a:rPr lang="fr-FR" sz="1800" dirty="0" smtClean="0"/>
              <a:t>Nom des acteurs ayant joué dans plus d’un certain nombre de films réalisés par Hitchcock ainsi que leur nombre.</a:t>
            </a:r>
          </a:p>
          <a:p>
            <a:pPr eaLnBrk="1" hangingPunct="1">
              <a:lnSpc>
                <a:spcPct val="90000"/>
              </a:lnSpc>
              <a:buFontTx/>
              <a:buNone/>
            </a:pPr>
            <a:endParaRPr lang="fr-FR" sz="2000" dirty="0" smtClean="0"/>
          </a:p>
          <a:p>
            <a:pPr eaLnBrk="1" hangingPunct="1">
              <a:lnSpc>
                <a:spcPct val="90000"/>
              </a:lnSpc>
              <a:buFontTx/>
              <a:buNone/>
            </a:pPr>
            <a:r>
              <a:rPr lang="fr-FR" sz="1800" dirty="0" smtClean="0"/>
              <a:t>CREATE PROCEDURE </a:t>
            </a:r>
            <a:r>
              <a:rPr lang="fr-FR" sz="1800" dirty="0" err="1" smtClean="0"/>
              <a:t>ActeurHitchcokiens</a:t>
            </a:r>
            <a:r>
              <a:rPr lang="fr-FR" sz="1800" dirty="0" smtClean="0"/>
              <a:t>(</a:t>
            </a:r>
            <a:r>
              <a:rPr lang="fr-FR" sz="1800" dirty="0" err="1" smtClean="0"/>
              <a:t>p_nbFilms</a:t>
            </a:r>
            <a:r>
              <a:rPr lang="fr-FR" sz="1800" dirty="0" smtClean="0"/>
              <a:t> NUMBER) IS</a:t>
            </a:r>
          </a:p>
          <a:p>
            <a:pPr eaLnBrk="1" hangingPunct="1">
              <a:lnSpc>
                <a:spcPct val="90000"/>
              </a:lnSpc>
              <a:buFontTx/>
              <a:buNone/>
            </a:pPr>
            <a:r>
              <a:rPr lang="fr-FR" sz="1800" dirty="0" err="1" smtClean="0"/>
              <a:t>Cursor</a:t>
            </a:r>
            <a:r>
              <a:rPr lang="fr-FR" sz="1800" dirty="0" smtClean="0"/>
              <a:t> </a:t>
            </a:r>
            <a:r>
              <a:rPr lang="fr-FR" sz="1800" dirty="0" err="1" smtClean="0"/>
              <a:t>lesActeurs</a:t>
            </a:r>
            <a:r>
              <a:rPr lang="fr-FR" sz="1800" dirty="0" smtClean="0"/>
              <a:t> IS</a:t>
            </a:r>
          </a:p>
          <a:p>
            <a:pPr eaLnBrk="1" hangingPunct="1">
              <a:lnSpc>
                <a:spcPct val="80000"/>
              </a:lnSpc>
              <a:buFontTx/>
              <a:buNone/>
            </a:pPr>
            <a:r>
              <a:rPr lang="en-US" sz="1800" dirty="0" smtClean="0"/>
              <a:t>	SELECT </a:t>
            </a:r>
            <a:r>
              <a:rPr lang="en-US" sz="1800" dirty="0" err="1" smtClean="0"/>
              <a:t>F.acteur</a:t>
            </a:r>
            <a:endParaRPr lang="en-US" sz="1800" dirty="0" smtClean="0"/>
          </a:p>
          <a:p>
            <a:pPr eaLnBrk="1" hangingPunct="1">
              <a:lnSpc>
                <a:spcPct val="80000"/>
              </a:lnSpc>
              <a:buFontTx/>
              <a:buNone/>
            </a:pPr>
            <a:r>
              <a:rPr lang="en-US" sz="1800" dirty="0" smtClean="0"/>
              <a:t>	FROM Film F, Technique T</a:t>
            </a:r>
          </a:p>
          <a:p>
            <a:pPr eaLnBrk="1" hangingPunct="1">
              <a:lnSpc>
                <a:spcPct val="80000"/>
              </a:lnSpc>
              <a:buFontTx/>
              <a:buNone/>
            </a:pPr>
            <a:r>
              <a:rPr lang="en-US" sz="1800" dirty="0" smtClean="0"/>
              <a:t>	WHERE </a:t>
            </a:r>
            <a:r>
              <a:rPr lang="en-US" sz="1800" dirty="0" err="1" smtClean="0"/>
              <a:t>F.numf</a:t>
            </a:r>
            <a:r>
              <a:rPr lang="en-US" sz="1800" dirty="0" smtClean="0"/>
              <a:t>=</a:t>
            </a:r>
            <a:r>
              <a:rPr lang="en-US" sz="1800" dirty="0" err="1" smtClean="0"/>
              <a:t>T.numf</a:t>
            </a:r>
            <a:r>
              <a:rPr lang="en-US" sz="1800" dirty="0" smtClean="0"/>
              <a:t> AND </a:t>
            </a:r>
            <a:r>
              <a:rPr lang="en-US" sz="1800" dirty="0" err="1" smtClean="0"/>
              <a:t>T.realisateur</a:t>
            </a:r>
            <a:r>
              <a:rPr lang="en-US" sz="1800" dirty="0" smtClean="0"/>
              <a:t> = ‘Hitchcock’</a:t>
            </a:r>
          </a:p>
          <a:p>
            <a:pPr eaLnBrk="1" hangingPunct="1">
              <a:lnSpc>
                <a:spcPct val="80000"/>
              </a:lnSpc>
              <a:buFontTx/>
              <a:buNone/>
            </a:pPr>
            <a:r>
              <a:rPr lang="en-US" sz="1800" dirty="0" smtClean="0"/>
              <a:t>	GROUP BY </a:t>
            </a:r>
            <a:r>
              <a:rPr lang="en-US" sz="1800" dirty="0" err="1" smtClean="0"/>
              <a:t>F.acteur</a:t>
            </a:r>
            <a:endParaRPr lang="en-US" sz="1800" dirty="0" smtClean="0"/>
          </a:p>
          <a:p>
            <a:pPr eaLnBrk="1" hangingPunct="1">
              <a:lnSpc>
                <a:spcPct val="80000"/>
              </a:lnSpc>
              <a:buFontTx/>
              <a:buNone/>
            </a:pPr>
            <a:r>
              <a:rPr lang="en-US" sz="1800" dirty="0" smtClean="0"/>
              <a:t>	HAVING  COUNT(</a:t>
            </a:r>
            <a:r>
              <a:rPr lang="en-US" sz="1800" dirty="0" err="1" smtClean="0"/>
              <a:t>F.numf</a:t>
            </a:r>
            <a:r>
              <a:rPr lang="en-US" sz="1800" dirty="0" smtClean="0"/>
              <a:t>) &gt; p_</a:t>
            </a:r>
            <a:r>
              <a:rPr lang="fr-FR" sz="1800" dirty="0" err="1" smtClean="0"/>
              <a:t>nbFilms</a:t>
            </a:r>
            <a:r>
              <a:rPr lang="fr-FR" sz="1800" dirty="0" smtClean="0"/>
              <a:t> ;</a:t>
            </a:r>
          </a:p>
          <a:p>
            <a:pPr eaLnBrk="1" hangingPunct="1">
              <a:lnSpc>
                <a:spcPct val="80000"/>
              </a:lnSpc>
              <a:buFontTx/>
              <a:buNone/>
            </a:pPr>
            <a:r>
              <a:rPr lang="fr-FR" sz="1800" dirty="0" err="1" smtClean="0"/>
              <a:t>cur_film</a:t>
            </a:r>
            <a:r>
              <a:rPr lang="fr-FR" sz="1800" dirty="0" smtClean="0"/>
              <a:t>%</a:t>
            </a:r>
            <a:r>
              <a:rPr lang="fr-FR" sz="1800" dirty="0" err="1" smtClean="0"/>
              <a:t>lesActeurs</a:t>
            </a:r>
            <a:r>
              <a:rPr lang="fr-FR" sz="1800" dirty="0" smtClean="0"/>
              <a:t>           - -cette déclaration est facultative</a:t>
            </a:r>
          </a:p>
          <a:p>
            <a:pPr eaLnBrk="1" hangingPunct="1">
              <a:lnSpc>
                <a:spcPct val="80000"/>
              </a:lnSpc>
              <a:buFontTx/>
              <a:buNone/>
            </a:pPr>
            <a:r>
              <a:rPr lang="fr-FR" sz="1800" dirty="0" smtClean="0"/>
              <a:t>BEGIN</a:t>
            </a:r>
          </a:p>
          <a:p>
            <a:pPr eaLnBrk="1" hangingPunct="1">
              <a:lnSpc>
                <a:spcPct val="80000"/>
              </a:lnSpc>
              <a:buFontTx/>
              <a:buNone/>
            </a:pPr>
            <a:r>
              <a:rPr lang="fr-FR" sz="1800" dirty="0" smtClean="0"/>
              <a:t>DBMS OUTPUT.PUT LINE(‘ Noms des acteurs ayant joue dans plus de’ </a:t>
            </a:r>
          </a:p>
          <a:p>
            <a:pPr eaLnBrk="1" hangingPunct="1">
              <a:lnSpc>
                <a:spcPct val="80000"/>
              </a:lnSpc>
              <a:buFontTx/>
              <a:buNone/>
            </a:pPr>
            <a:r>
              <a:rPr lang="fr-FR" sz="1800" dirty="0" smtClean="0"/>
              <a:t> || </a:t>
            </a:r>
            <a:r>
              <a:rPr lang="fr-FR" sz="1800" dirty="0" err="1" smtClean="0"/>
              <a:t>p_nbFilms</a:t>
            </a:r>
            <a:r>
              <a:rPr lang="fr-FR" sz="1800" dirty="0" smtClean="0"/>
              <a:t>  || ' films : ')</a:t>
            </a:r>
          </a:p>
          <a:p>
            <a:pPr eaLnBrk="1" hangingPunct="1">
              <a:lnSpc>
                <a:spcPct val="80000"/>
              </a:lnSpc>
              <a:buFontTx/>
              <a:buNone/>
            </a:pPr>
            <a:r>
              <a:rPr lang="fr-FR" sz="1800" dirty="0" smtClean="0"/>
              <a:t>FOR </a:t>
            </a:r>
            <a:r>
              <a:rPr lang="fr-FR" sz="1800" dirty="0" err="1" smtClean="0"/>
              <a:t>cur_film</a:t>
            </a:r>
            <a:r>
              <a:rPr lang="fr-FR" sz="1800" dirty="0" smtClean="0"/>
              <a:t> IN </a:t>
            </a:r>
            <a:r>
              <a:rPr lang="fr-FR" sz="1800" dirty="0" err="1" smtClean="0"/>
              <a:t>lesActeurs</a:t>
            </a:r>
            <a:r>
              <a:rPr lang="fr-FR" sz="1800" dirty="0" smtClean="0"/>
              <a:t> ;</a:t>
            </a:r>
          </a:p>
          <a:p>
            <a:pPr eaLnBrk="1" hangingPunct="1">
              <a:lnSpc>
                <a:spcPct val="80000"/>
              </a:lnSpc>
              <a:buFontTx/>
              <a:buNone/>
            </a:pPr>
            <a:r>
              <a:rPr lang="fr-FR" sz="1800" dirty="0" smtClean="0"/>
              <a:t>LOOP</a:t>
            </a:r>
          </a:p>
          <a:p>
            <a:pPr eaLnBrk="1" hangingPunct="1">
              <a:lnSpc>
                <a:spcPct val="80000"/>
              </a:lnSpc>
              <a:buFontTx/>
              <a:buNone/>
            </a:pPr>
            <a:r>
              <a:rPr lang="fr-FR" sz="1800" dirty="0" smtClean="0"/>
              <a:t>DBMS OUTPUT.PUT LINE (</a:t>
            </a:r>
            <a:r>
              <a:rPr lang="fr-FR" sz="1800" dirty="0" err="1" smtClean="0"/>
              <a:t>cur_film.acteur</a:t>
            </a:r>
            <a:r>
              <a:rPr lang="fr-FR" sz="1800" dirty="0" smtClean="0"/>
              <a:t>)</a:t>
            </a:r>
          </a:p>
          <a:p>
            <a:pPr eaLnBrk="1" hangingPunct="1">
              <a:lnSpc>
                <a:spcPct val="80000"/>
              </a:lnSpc>
              <a:buFontTx/>
              <a:buNone/>
            </a:pPr>
            <a:r>
              <a:rPr lang="fr-FR" sz="1800" dirty="0" smtClean="0"/>
              <a:t>END LOOP;</a:t>
            </a:r>
          </a:p>
          <a:p>
            <a:pPr eaLnBrk="1" hangingPunct="1">
              <a:lnSpc>
                <a:spcPct val="80000"/>
              </a:lnSpc>
              <a:buFontTx/>
              <a:buNone/>
            </a:pPr>
            <a:r>
              <a:rPr lang="fr-FR" sz="1800" dirty="0" smtClean="0"/>
              <a:t>DBMS OUTPUT.PUT LINE(‘Nombre d'acteurs ayant joue dans plus || </a:t>
            </a:r>
            <a:r>
              <a:rPr lang="fr-FR" sz="1800" dirty="0" err="1" smtClean="0"/>
              <a:t>p_nbFilms</a:t>
            </a:r>
            <a:r>
              <a:rPr lang="fr-FR" sz="1800" dirty="0" smtClean="0"/>
              <a:t>  || ' films :’ || </a:t>
            </a:r>
            <a:r>
              <a:rPr lang="fr-FR" sz="1800" dirty="0" err="1" smtClean="0"/>
              <a:t>lesActeurs</a:t>
            </a:r>
            <a:r>
              <a:rPr lang="fr-FR" sz="1800" dirty="0" smtClean="0"/>
              <a:t>%</a:t>
            </a:r>
            <a:r>
              <a:rPr lang="fr-FR" sz="1800" dirty="0" err="1" smtClean="0"/>
              <a:t>rowCount</a:t>
            </a:r>
            <a:r>
              <a:rPr lang="fr-FR" sz="1800" dirty="0" smtClean="0"/>
              <a:t>);</a:t>
            </a:r>
          </a:p>
          <a:p>
            <a:pPr eaLnBrk="1" hangingPunct="1">
              <a:lnSpc>
                <a:spcPct val="80000"/>
              </a:lnSpc>
              <a:buFontTx/>
              <a:buNone/>
            </a:pPr>
            <a:r>
              <a:rPr lang="fr-FR" sz="1800" dirty="0" smtClean="0"/>
              <a:t>END;</a:t>
            </a:r>
          </a:p>
        </p:txBody>
      </p:sp>
      <p:sp>
        <p:nvSpPr>
          <p:cNvPr id="48131" name="Espace réservé du numéro de diapositive 4"/>
          <p:cNvSpPr>
            <a:spLocks noGrp="1"/>
          </p:cNvSpPr>
          <p:nvPr>
            <p:ph type="sldNum" sz="quarter" idx="12"/>
          </p:nvPr>
        </p:nvSpPr>
        <p:spPr>
          <a:noFill/>
        </p:spPr>
        <p:txBody>
          <a:bodyPr/>
          <a:lstStyle/>
          <a:p>
            <a:fld id="{BF3031EE-C5EA-4401-B98D-320DE65D36D0}" type="slidenum">
              <a:rPr lang="fr-FR" smtClean="0"/>
              <a:pPr/>
              <a:t>46</a:t>
            </a:fld>
            <a:endParaRPr lang="fr-FR"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750" y="0"/>
            <a:ext cx="8229600" cy="1143000"/>
          </a:xfrm>
        </p:spPr>
        <p:txBody>
          <a:bodyPr/>
          <a:lstStyle/>
          <a:p>
            <a:pPr eaLnBrk="1" hangingPunct="1"/>
            <a:r>
              <a:rPr lang="fr-FR" sz="3600" smtClean="0">
                <a:solidFill>
                  <a:srgbClr val="0000FF"/>
                </a:solidFill>
              </a:rPr>
              <a:t>Curseur paramétré</a:t>
            </a:r>
          </a:p>
        </p:txBody>
      </p:sp>
      <p:sp>
        <p:nvSpPr>
          <p:cNvPr id="49155" name="Rectangle 3"/>
          <p:cNvSpPr>
            <a:spLocks noGrp="1" noChangeArrowheads="1"/>
          </p:cNvSpPr>
          <p:nvPr>
            <p:ph type="body" idx="1"/>
          </p:nvPr>
        </p:nvSpPr>
        <p:spPr/>
        <p:txBody>
          <a:bodyPr/>
          <a:lstStyle/>
          <a:p>
            <a:pPr eaLnBrk="1" hangingPunct="1">
              <a:lnSpc>
                <a:spcPct val="80000"/>
              </a:lnSpc>
              <a:buFontTx/>
              <a:buNone/>
            </a:pPr>
            <a:r>
              <a:rPr lang="fr-FR" sz="2000" smtClean="0"/>
              <a:t>DECLARE</a:t>
            </a:r>
          </a:p>
          <a:p>
            <a:pPr eaLnBrk="1" hangingPunct="1">
              <a:lnSpc>
                <a:spcPct val="80000"/>
              </a:lnSpc>
              <a:buFontTx/>
              <a:buNone/>
            </a:pPr>
            <a:r>
              <a:rPr lang="fr-FR" sz="2000" smtClean="0"/>
              <a:t>CURSOR nom_cur (param1 TYPE, param2 TYPE, ... )  IS  SELECT…. ;</a:t>
            </a:r>
          </a:p>
          <a:p>
            <a:pPr eaLnBrk="1" hangingPunct="1">
              <a:lnSpc>
                <a:spcPct val="80000"/>
              </a:lnSpc>
              <a:buFontTx/>
              <a:buNone/>
            </a:pPr>
            <a:r>
              <a:rPr lang="fr-FR" sz="2000" smtClean="0"/>
              <a:t>-- la requête ci-dessus doit utiliser les paramètres param1, param2...</a:t>
            </a:r>
          </a:p>
          <a:p>
            <a:pPr eaLnBrk="1" hangingPunct="1">
              <a:lnSpc>
                <a:spcPct val="80000"/>
              </a:lnSpc>
              <a:buFontTx/>
              <a:buNone/>
            </a:pPr>
            <a:endParaRPr lang="fr-FR" sz="2000" smtClean="0"/>
          </a:p>
          <a:p>
            <a:pPr eaLnBrk="1" hangingPunct="1">
              <a:lnSpc>
                <a:spcPct val="80000"/>
              </a:lnSpc>
              <a:buFontTx/>
              <a:buNone/>
            </a:pPr>
            <a:r>
              <a:rPr lang="fr-FR" sz="2000" smtClean="0"/>
              <a:t>BEGIN</a:t>
            </a:r>
          </a:p>
          <a:p>
            <a:pPr eaLnBrk="1" hangingPunct="1">
              <a:lnSpc>
                <a:spcPct val="80000"/>
              </a:lnSpc>
              <a:buFontTx/>
              <a:buNone/>
            </a:pPr>
            <a:r>
              <a:rPr lang="fr-FR" sz="2000" smtClean="0"/>
              <a:t>OPEN nom_cur (val1, val2,...) ;</a:t>
            </a:r>
          </a:p>
          <a:p>
            <a:pPr eaLnBrk="1" hangingPunct="1">
              <a:lnSpc>
                <a:spcPct val="80000"/>
              </a:lnSpc>
              <a:buFontTx/>
              <a:buNone/>
            </a:pPr>
            <a:r>
              <a:rPr lang="fr-FR" sz="2000" smtClean="0"/>
              <a:t>...</a:t>
            </a:r>
          </a:p>
          <a:p>
            <a:pPr eaLnBrk="1" hangingPunct="1">
              <a:lnSpc>
                <a:spcPct val="80000"/>
              </a:lnSpc>
              <a:buFontTx/>
              <a:buNone/>
            </a:pPr>
            <a:r>
              <a:rPr lang="fr-FR" sz="2000" smtClean="0"/>
              <a:t>CLOSE nom_cur;</a:t>
            </a:r>
          </a:p>
          <a:p>
            <a:pPr eaLnBrk="1" hangingPunct="1">
              <a:lnSpc>
                <a:spcPct val="80000"/>
              </a:lnSpc>
              <a:buFontTx/>
              <a:buNone/>
            </a:pPr>
            <a:r>
              <a:rPr lang="fr-FR" sz="2000" smtClean="0"/>
              <a:t>END;</a:t>
            </a:r>
          </a:p>
          <a:p>
            <a:pPr eaLnBrk="1" hangingPunct="1">
              <a:lnSpc>
                <a:spcPct val="80000"/>
              </a:lnSpc>
              <a:buFontTx/>
              <a:buNone/>
            </a:pPr>
            <a:endParaRPr lang="fr-FR" sz="2000" smtClean="0"/>
          </a:p>
          <a:p>
            <a:pPr eaLnBrk="1" hangingPunct="1">
              <a:lnSpc>
                <a:spcPct val="80000"/>
              </a:lnSpc>
              <a:buFontTx/>
              <a:buNone/>
            </a:pPr>
            <a:endParaRPr lang="fr-FR" sz="2000" smtClean="0"/>
          </a:p>
          <a:p>
            <a:pPr eaLnBrk="1" hangingPunct="1">
              <a:lnSpc>
                <a:spcPct val="80000"/>
              </a:lnSpc>
            </a:pPr>
            <a:r>
              <a:rPr lang="fr-FR" sz="2000" smtClean="0"/>
              <a:t>Le paramétrage permet de réutiliser un même curseur avec des valeurs différentes, dans un même bloc PL/SQL</a:t>
            </a:r>
          </a:p>
        </p:txBody>
      </p:sp>
      <p:sp>
        <p:nvSpPr>
          <p:cNvPr id="49156" name="Espace réservé du numéro de diapositive 5"/>
          <p:cNvSpPr>
            <a:spLocks noGrp="1"/>
          </p:cNvSpPr>
          <p:nvPr>
            <p:ph type="sldNum" sz="quarter" idx="12"/>
          </p:nvPr>
        </p:nvSpPr>
        <p:spPr>
          <a:noFill/>
        </p:spPr>
        <p:txBody>
          <a:bodyPr/>
          <a:lstStyle/>
          <a:p>
            <a:fld id="{DD647D12-35A7-4B25-9178-3A3F555C5E18}" type="slidenum">
              <a:rPr lang="fr-FR" smtClean="0"/>
              <a:pPr/>
              <a:t>47</a:t>
            </a:fld>
            <a:endParaRPr lang="fr-FR"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750" y="0"/>
            <a:ext cx="8229600" cy="1143000"/>
          </a:xfrm>
        </p:spPr>
        <p:txBody>
          <a:bodyPr/>
          <a:lstStyle/>
          <a:p>
            <a:pPr eaLnBrk="1" hangingPunct="1"/>
            <a:r>
              <a:rPr lang="fr-FR" sz="3600" smtClean="0">
                <a:solidFill>
                  <a:srgbClr val="0000FF"/>
                </a:solidFill>
              </a:rPr>
              <a:t>Exemple de curseur paramétré</a:t>
            </a:r>
          </a:p>
        </p:txBody>
      </p:sp>
      <p:sp>
        <p:nvSpPr>
          <p:cNvPr id="50179" name="Rectangle 3"/>
          <p:cNvSpPr>
            <a:spLocks noGrp="1" noChangeArrowheads="1"/>
          </p:cNvSpPr>
          <p:nvPr>
            <p:ph type="body" idx="1"/>
          </p:nvPr>
        </p:nvSpPr>
        <p:spPr>
          <a:xfrm>
            <a:off x="457200" y="1600200"/>
            <a:ext cx="8507413" cy="4525963"/>
          </a:xfrm>
        </p:spPr>
        <p:txBody>
          <a:bodyPr/>
          <a:lstStyle/>
          <a:p>
            <a:pPr eaLnBrk="1" hangingPunct="1">
              <a:lnSpc>
                <a:spcPct val="80000"/>
              </a:lnSpc>
              <a:buFontTx/>
              <a:buNone/>
            </a:pPr>
            <a:r>
              <a:rPr lang="fr-FR" sz="2000" dirty="0" smtClean="0"/>
              <a:t>DECLARE</a:t>
            </a:r>
          </a:p>
          <a:p>
            <a:pPr eaLnBrk="1" hangingPunct="1">
              <a:lnSpc>
                <a:spcPct val="80000"/>
              </a:lnSpc>
              <a:buFontTx/>
              <a:buNone/>
            </a:pPr>
            <a:r>
              <a:rPr lang="fr-FR" sz="2000" dirty="0" smtClean="0"/>
              <a:t>CURSOR </a:t>
            </a:r>
            <a:r>
              <a:rPr lang="fr-FR" sz="2000" dirty="0" err="1" smtClean="0"/>
              <a:t>pilote_cur</a:t>
            </a:r>
            <a:r>
              <a:rPr lang="fr-FR" sz="2000" dirty="0" smtClean="0"/>
              <a:t> (</a:t>
            </a:r>
            <a:r>
              <a:rPr lang="fr-FR" sz="2000" dirty="0" err="1" smtClean="0"/>
              <a:t>p_nompl</a:t>
            </a:r>
            <a:r>
              <a:rPr lang="fr-FR" sz="2000" dirty="0" smtClean="0"/>
              <a:t> </a:t>
            </a:r>
            <a:r>
              <a:rPr lang="fr-FR" sz="1800" dirty="0" smtClean="0"/>
              <a:t>VARCHAR2(25),</a:t>
            </a:r>
            <a:r>
              <a:rPr lang="fr-FR" sz="2000" dirty="0" smtClean="0"/>
              <a:t> </a:t>
            </a:r>
            <a:r>
              <a:rPr lang="fr-FR" sz="2000" dirty="0" err="1" smtClean="0"/>
              <a:t>p_comp</a:t>
            </a:r>
            <a:r>
              <a:rPr lang="fr-FR" sz="2000" dirty="0" smtClean="0"/>
              <a:t> </a:t>
            </a:r>
            <a:r>
              <a:rPr lang="fr-FR" sz="1800" smtClean="0"/>
              <a:t>VARCHAR2(25))</a:t>
            </a:r>
            <a:r>
              <a:rPr lang="fr-FR" sz="2000" smtClean="0"/>
              <a:t> </a:t>
            </a:r>
            <a:endParaRPr lang="fr-FR" sz="2000" dirty="0" smtClean="0"/>
          </a:p>
          <a:p>
            <a:pPr eaLnBrk="1" hangingPunct="1">
              <a:lnSpc>
                <a:spcPct val="80000"/>
              </a:lnSpc>
              <a:buFontTx/>
              <a:buNone/>
            </a:pPr>
            <a:r>
              <a:rPr lang="fr-FR" sz="2000" dirty="0" smtClean="0"/>
              <a:t>IS  SELECT brevet, salaire </a:t>
            </a:r>
          </a:p>
          <a:p>
            <a:pPr eaLnBrk="1" hangingPunct="1">
              <a:lnSpc>
                <a:spcPct val="80000"/>
              </a:lnSpc>
              <a:buFontTx/>
              <a:buNone/>
            </a:pPr>
            <a:r>
              <a:rPr lang="fr-FR" sz="2000" dirty="0" smtClean="0"/>
              <a:t>FROM Pilote </a:t>
            </a:r>
          </a:p>
          <a:p>
            <a:pPr eaLnBrk="1" hangingPunct="1">
              <a:lnSpc>
                <a:spcPct val="80000"/>
              </a:lnSpc>
              <a:buFontTx/>
              <a:buNone/>
            </a:pPr>
            <a:r>
              <a:rPr lang="fr-FR" sz="2000" dirty="0" smtClean="0"/>
              <a:t>WHERE </a:t>
            </a:r>
            <a:r>
              <a:rPr lang="fr-FR" sz="2000" dirty="0" err="1" smtClean="0"/>
              <a:t>nompl</a:t>
            </a:r>
            <a:r>
              <a:rPr lang="fr-FR" sz="2000" dirty="0" smtClean="0"/>
              <a:t> = </a:t>
            </a:r>
            <a:r>
              <a:rPr lang="fr-FR" sz="2000" dirty="0" err="1" smtClean="0"/>
              <a:t>p_nompl</a:t>
            </a:r>
            <a:r>
              <a:rPr lang="fr-FR" sz="2000" dirty="0" smtClean="0"/>
              <a:t> AND </a:t>
            </a:r>
            <a:r>
              <a:rPr lang="fr-FR" sz="2000" dirty="0" err="1" smtClean="0"/>
              <a:t>comp</a:t>
            </a:r>
            <a:r>
              <a:rPr lang="fr-FR" sz="2000" dirty="0" smtClean="0"/>
              <a:t> = </a:t>
            </a:r>
            <a:r>
              <a:rPr lang="fr-FR" sz="2000" dirty="0" err="1" smtClean="0"/>
              <a:t>p_comp</a:t>
            </a:r>
            <a:r>
              <a:rPr lang="fr-FR" sz="2000" dirty="0" smtClean="0"/>
              <a:t>;</a:t>
            </a:r>
          </a:p>
          <a:p>
            <a:pPr eaLnBrk="1" hangingPunct="1">
              <a:lnSpc>
                <a:spcPct val="80000"/>
              </a:lnSpc>
              <a:buFontTx/>
              <a:buNone/>
            </a:pPr>
            <a:endParaRPr lang="fr-FR" sz="2000" dirty="0" smtClean="0"/>
          </a:p>
          <a:p>
            <a:pPr eaLnBrk="1" hangingPunct="1">
              <a:lnSpc>
                <a:spcPct val="80000"/>
              </a:lnSpc>
              <a:buFontTx/>
              <a:buNone/>
            </a:pPr>
            <a:r>
              <a:rPr lang="fr-FR" sz="2000" dirty="0" smtClean="0"/>
              <a:t>BEGIN</a:t>
            </a:r>
          </a:p>
          <a:p>
            <a:pPr eaLnBrk="1" hangingPunct="1">
              <a:lnSpc>
                <a:spcPct val="80000"/>
              </a:lnSpc>
              <a:buFontTx/>
              <a:buNone/>
            </a:pPr>
            <a:r>
              <a:rPr lang="fr-FR" sz="2000" dirty="0" smtClean="0"/>
              <a:t>OPEN </a:t>
            </a:r>
            <a:r>
              <a:rPr lang="fr-FR" sz="2000" dirty="0" err="1" smtClean="0"/>
              <a:t>pilote_cur</a:t>
            </a:r>
            <a:r>
              <a:rPr lang="fr-FR" sz="2000" dirty="0" smtClean="0"/>
              <a:t> (‘Dupond’, ‘AF’) ;</a:t>
            </a:r>
          </a:p>
          <a:p>
            <a:pPr eaLnBrk="1" hangingPunct="1">
              <a:lnSpc>
                <a:spcPct val="80000"/>
              </a:lnSpc>
              <a:buFontTx/>
              <a:buNone/>
            </a:pPr>
            <a:r>
              <a:rPr lang="fr-FR" sz="2000" dirty="0" smtClean="0"/>
              <a:t>...</a:t>
            </a:r>
          </a:p>
          <a:p>
            <a:pPr eaLnBrk="1" hangingPunct="1">
              <a:lnSpc>
                <a:spcPct val="80000"/>
              </a:lnSpc>
              <a:buFontTx/>
              <a:buNone/>
            </a:pPr>
            <a:r>
              <a:rPr lang="fr-FR" sz="2000" dirty="0" smtClean="0"/>
              <a:t>CLOSE </a:t>
            </a:r>
            <a:r>
              <a:rPr lang="fr-FR" sz="2000" dirty="0" err="1" smtClean="0"/>
              <a:t>pilote_cur</a:t>
            </a:r>
            <a:r>
              <a:rPr lang="fr-FR" sz="2000" dirty="0" smtClean="0"/>
              <a:t>;</a:t>
            </a:r>
          </a:p>
          <a:p>
            <a:pPr eaLnBrk="1" hangingPunct="1">
              <a:lnSpc>
                <a:spcPct val="80000"/>
              </a:lnSpc>
              <a:buFontTx/>
              <a:buNone/>
            </a:pPr>
            <a:endParaRPr lang="fr-FR" sz="2000" dirty="0" smtClean="0"/>
          </a:p>
          <a:p>
            <a:pPr eaLnBrk="1" hangingPunct="1">
              <a:lnSpc>
                <a:spcPct val="80000"/>
              </a:lnSpc>
              <a:buFontTx/>
              <a:buNone/>
            </a:pPr>
            <a:r>
              <a:rPr lang="fr-FR" sz="2000" dirty="0" smtClean="0"/>
              <a:t>---réutilisation du même curseur avec d’autres valeurs</a:t>
            </a:r>
          </a:p>
          <a:p>
            <a:pPr eaLnBrk="1" hangingPunct="1">
              <a:lnSpc>
                <a:spcPct val="80000"/>
              </a:lnSpc>
              <a:buFontTx/>
              <a:buNone/>
            </a:pPr>
            <a:r>
              <a:rPr lang="fr-FR" sz="2000" dirty="0" smtClean="0"/>
              <a:t>OPEN </a:t>
            </a:r>
            <a:r>
              <a:rPr lang="fr-FR" sz="2000" dirty="0" err="1" smtClean="0"/>
              <a:t>pilote_cur</a:t>
            </a:r>
            <a:r>
              <a:rPr lang="fr-FR" sz="2000" dirty="0" smtClean="0"/>
              <a:t> ( ‘</a:t>
            </a:r>
            <a:r>
              <a:rPr lang="fr-FR" sz="2000" dirty="0" err="1" smtClean="0"/>
              <a:t>Narley</a:t>
            </a:r>
            <a:r>
              <a:rPr lang="fr-FR" sz="2000" dirty="0" smtClean="0"/>
              <a:t>’ ‘BAW’) …</a:t>
            </a:r>
          </a:p>
          <a:p>
            <a:pPr eaLnBrk="1" hangingPunct="1">
              <a:lnSpc>
                <a:spcPct val="80000"/>
              </a:lnSpc>
              <a:buFontTx/>
              <a:buNone/>
            </a:pPr>
            <a:r>
              <a:rPr lang="fr-FR" sz="2000" dirty="0" smtClean="0"/>
              <a:t>CLOSE </a:t>
            </a:r>
            <a:r>
              <a:rPr lang="fr-FR" sz="2000" dirty="0" err="1" smtClean="0"/>
              <a:t>pilote_cur</a:t>
            </a:r>
            <a:r>
              <a:rPr lang="fr-FR" sz="2000" dirty="0" smtClean="0"/>
              <a:t>;</a:t>
            </a:r>
          </a:p>
          <a:p>
            <a:pPr eaLnBrk="1" hangingPunct="1">
              <a:lnSpc>
                <a:spcPct val="80000"/>
              </a:lnSpc>
              <a:buFontTx/>
              <a:buNone/>
            </a:pPr>
            <a:r>
              <a:rPr lang="fr-FR" sz="2000" dirty="0" smtClean="0"/>
              <a:t>END;</a:t>
            </a:r>
          </a:p>
          <a:p>
            <a:pPr eaLnBrk="1" hangingPunct="1">
              <a:lnSpc>
                <a:spcPct val="80000"/>
              </a:lnSpc>
              <a:buFontTx/>
              <a:buNone/>
            </a:pPr>
            <a:endParaRPr lang="fr-FR" sz="2000" dirty="0" smtClean="0"/>
          </a:p>
        </p:txBody>
      </p:sp>
      <p:sp>
        <p:nvSpPr>
          <p:cNvPr id="50180" name="Espace réservé du numéro de diapositive 5"/>
          <p:cNvSpPr>
            <a:spLocks noGrp="1"/>
          </p:cNvSpPr>
          <p:nvPr>
            <p:ph type="sldNum" sz="quarter" idx="12"/>
          </p:nvPr>
        </p:nvSpPr>
        <p:spPr>
          <a:noFill/>
        </p:spPr>
        <p:txBody>
          <a:bodyPr/>
          <a:lstStyle/>
          <a:p>
            <a:fld id="{54C9B1D2-C559-44C4-AA4C-1D34A4F6C91C}" type="slidenum">
              <a:rPr lang="fr-FR" smtClean="0"/>
              <a:pPr/>
              <a:t>48</a:t>
            </a:fld>
            <a:endParaRPr lang="fr-FR"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FR" sz="3200" smtClean="0">
                <a:solidFill>
                  <a:srgbClr val="0000FF"/>
                </a:solidFill>
              </a:rPr>
              <a:t>Exception</a:t>
            </a:r>
          </a:p>
        </p:txBody>
      </p:sp>
      <p:sp>
        <p:nvSpPr>
          <p:cNvPr id="53251" name="Espace réservé du contenu 2"/>
          <p:cNvSpPr>
            <a:spLocks noGrp="1"/>
          </p:cNvSpPr>
          <p:nvPr>
            <p:ph idx="1"/>
          </p:nvPr>
        </p:nvSpPr>
        <p:spPr/>
        <p:txBody>
          <a:bodyPr/>
          <a:lstStyle/>
          <a:p>
            <a:r>
              <a:rPr lang="fr-FR" dirty="0" smtClean="0"/>
              <a:t> </a:t>
            </a:r>
            <a:r>
              <a:rPr lang="fr-FR" sz="2400" dirty="0" smtClean="0"/>
              <a:t>Permet de traiter les erreurs retournées par le SGBD à la suite d’exécution d’instructions SQL.</a:t>
            </a:r>
          </a:p>
          <a:p>
            <a:endParaRPr lang="fr-FR" sz="2400" dirty="0" smtClean="0"/>
          </a:p>
          <a:p>
            <a:pPr eaLnBrk="1" hangingPunct="1">
              <a:lnSpc>
                <a:spcPct val="80000"/>
              </a:lnSpc>
            </a:pPr>
            <a:r>
              <a:rPr lang="fr-FR" sz="2400" dirty="0" smtClean="0"/>
              <a:t>Les erreurs qui peuvent survenir dans les programmes déclenchent des exceptions. </a:t>
            </a:r>
          </a:p>
          <a:p>
            <a:pPr eaLnBrk="1" hangingPunct="1">
              <a:lnSpc>
                <a:spcPct val="80000"/>
              </a:lnSpc>
            </a:pPr>
            <a:endParaRPr lang="fr-FR" sz="2400" dirty="0" smtClean="0"/>
          </a:p>
          <a:p>
            <a:pPr eaLnBrk="1" hangingPunct="1">
              <a:lnSpc>
                <a:spcPct val="80000"/>
              </a:lnSpc>
            </a:pPr>
            <a:r>
              <a:rPr lang="fr-FR" sz="2400" dirty="0" smtClean="0"/>
              <a:t>La plupart des exceptions sont définies en standard </a:t>
            </a:r>
          </a:p>
          <a:p>
            <a:pPr eaLnBrk="1" hangingPunct="1">
              <a:lnSpc>
                <a:spcPct val="80000"/>
              </a:lnSpc>
            </a:pPr>
            <a:endParaRPr lang="fr-FR" sz="2400" dirty="0" smtClean="0"/>
          </a:p>
          <a:p>
            <a:pPr eaLnBrk="1" hangingPunct="1">
              <a:lnSpc>
                <a:spcPct val="80000"/>
              </a:lnSpc>
            </a:pPr>
            <a:r>
              <a:rPr lang="fr-FR" sz="2400" dirty="0" smtClean="0"/>
              <a:t>Possibilité de définir ses propres exceptions</a:t>
            </a:r>
          </a:p>
          <a:p>
            <a:endParaRPr lang="fr-FR" dirty="0" smtClean="0"/>
          </a:p>
        </p:txBody>
      </p:sp>
      <p:sp>
        <p:nvSpPr>
          <p:cNvPr id="53252" name="Espace réservé du numéro de diapositive 3"/>
          <p:cNvSpPr>
            <a:spLocks noGrp="1"/>
          </p:cNvSpPr>
          <p:nvPr>
            <p:ph type="sldNum" sz="quarter" idx="12"/>
          </p:nvPr>
        </p:nvSpPr>
        <p:spPr>
          <a:noFill/>
        </p:spPr>
        <p:txBody>
          <a:bodyPr/>
          <a:lstStyle/>
          <a:p>
            <a:fld id="{8FF0B340-0FE3-4CA5-8F25-6258E8258A6A}" type="slidenum">
              <a:rPr lang="fr-FR" smtClean="0"/>
              <a:pPr/>
              <a:t>49</a:t>
            </a:fld>
            <a:endParaRPr lang="fr-F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sz="3200" smtClean="0">
                <a:solidFill>
                  <a:srgbClr val="0000FF"/>
                </a:solidFill>
              </a:rPr>
              <a:t>Structure d’un programme PL/SQL</a:t>
            </a:r>
          </a:p>
        </p:txBody>
      </p:sp>
      <p:pic>
        <p:nvPicPr>
          <p:cNvPr id="6147" name="Picture 4"/>
          <p:cNvPicPr>
            <a:picLocks noGrp="1" noChangeAspect="1" noChangeArrowheads="1"/>
          </p:cNvPicPr>
          <p:nvPr>
            <p:ph type="body" idx="1"/>
          </p:nvPr>
        </p:nvPicPr>
        <p:blipFill>
          <a:blip r:embed="rId2" cstate="print"/>
          <a:srcRect/>
          <a:stretch>
            <a:fillRect/>
          </a:stretch>
        </p:blipFill>
        <p:spPr>
          <a:xfrm>
            <a:off x="611188" y="1773238"/>
            <a:ext cx="8064500" cy="4591050"/>
          </a:xfrm>
          <a:noFill/>
        </p:spPr>
      </p:pic>
      <p:sp>
        <p:nvSpPr>
          <p:cNvPr id="6148" name="Espace réservé du numéro de diapositive 5"/>
          <p:cNvSpPr>
            <a:spLocks noGrp="1"/>
          </p:cNvSpPr>
          <p:nvPr>
            <p:ph type="sldNum" sz="quarter" idx="12"/>
          </p:nvPr>
        </p:nvSpPr>
        <p:spPr>
          <a:noFill/>
        </p:spPr>
        <p:txBody>
          <a:bodyPr/>
          <a:lstStyle/>
          <a:p>
            <a:fld id="{28C33BE7-B2A4-4AF3-8255-652AF557981A}" type="slidenum">
              <a:rPr lang="fr-FR" smtClean="0"/>
              <a:pPr/>
              <a:t>5</a:t>
            </a:fld>
            <a:endParaRPr lang="fr-FR"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95288" y="0"/>
            <a:ext cx="8435975" cy="1143000"/>
          </a:xfrm>
        </p:spPr>
        <p:txBody>
          <a:bodyPr/>
          <a:lstStyle/>
          <a:p>
            <a:pPr eaLnBrk="1" hangingPunct="1"/>
            <a:r>
              <a:rPr lang="fr-FR" sz="3200" b="1" smtClean="0">
                <a:solidFill>
                  <a:srgbClr val="0000FF"/>
                </a:solidFill>
              </a:rPr>
              <a:t>Exceptions</a:t>
            </a:r>
            <a:r>
              <a:rPr lang="fr-FR" sz="3200" smtClean="0">
                <a:solidFill>
                  <a:srgbClr val="0000FF"/>
                </a:solidFill>
              </a:rPr>
              <a:t> nommées définies par l'utilisateur</a:t>
            </a:r>
          </a:p>
        </p:txBody>
      </p:sp>
      <p:sp>
        <p:nvSpPr>
          <p:cNvPr id="55299" name="Rectangle 3"/>
          <p:cNvSpPr>
            <a:spLocks noGrp="1" noChangeArrowheads="1"/>
          </p:cNvSpPr>
          <p:nvPr>
            <p:ph type="body" idx="1"/>
          </p:nvPr>
        </p:nvSpPr>
        <p:spPr/>
        <p:txBody>
          <a:bodyPr/>
          <a:lstStyle/>
          <a:p>
            <a:pPr eaLnBrk="1" hangingPunct="1">
              <a:lnSpc>
                <a:spcPct val="80000"/>
              </a:lnSpc>
              <a:buFontTx/>
              <a:buNone/>
            </a:pPr>
            <a:r>
              <a:rPr lang="fr-FR" sz="2400" smtClean="0"/>
              <a:t>DECLARE</a:t>
            </a:r>
          </a:p>
          <a:p>
            <a:pPr eaLnBrk="1" hangingPunct="1">
              <a:lnSpc>
                <a:spcPct val="80000"/>
              </a:lnSpc>
              <a:buFontTx/>
              <a:buNone/>
            </a:pPr>
            <a:r>
              <a:rPr lang="fr-FR" sz="2400" smtClean="0"/>
              <a:t>nomException EXCEPTION;</a:t>
            </a:r>
          </a:p>
          <a:p>
            <a:pPr eaLnBrk="1" hangingPunct="1">
              <a:lnSpc>
                <a:spcPct val="80000"/>
              </a:lnSpc>
              <a:buFontTx/>
              <a:buNone/>
            </a:pPr>
            <a:r>
              <a:rPr lang="fr-FR" sz="2400" smtClean="0"/>
              <a:t>BEGIN</a:t>
            </a:r>
          </a:p>
          <a:p>
            <a:pPr eaLnBrk="1" hangingPunct="1">
              <a:lnSpc>
                <a:spcPct val="80000"/>
              </a:lnSpc>
              <a:buFontTx/>
              <a:buNone/>
            </a:pPr>
            <a:r>
              <a:rPr lang="fr-FR" sz="2400" smtClean="0"/>
              <a:t>...</a:t>
            </a:r>
          </a:p>
          <a:p>
            <a:pPr eaLnBrk="1" hangingPunct="1">
              <a:lnSpc>
                <a:spcPct val="80000"/>
              </a:lnSpc>
              <a:buFontTx/>
              <a:buNone/>
            </a:pPr>
            <a:r>
              <a:rPr lang="fr-FR" sz="2400" smtClean="0"/>
              <a:t>RAISE nomException;</a:t>
            </a:r>
          </a:p>
          <a:p>
            <a:pPr eaLnBrk="1" hangingPunct="1">
              <a:lnSpc>
                <a:spcPct val="80000"/>
              </a:lnSpc>
              <a:buFontTx/>
              <a:buNone/>
            </a:pPr>
            <a:r>
              <a:rPr lang="fr-FR" sz="2400" smtClean="0"/>
              <a:t>...</a:t>
            </a:r>
          </a:p>
          <a:p>
            <a:pPr eaLnBrk="1" hangingPunct="1">
              <a:lnSpc>
                <a:spcPct val="80000"/>
              </a:lnSpc>
              <a:buFontTx/>
              <a:buNone/>
            </a:pPr>
            <a:r>
              <a:rPr lang="fr-FR" sz="2400" smtClean="0"/>
              <a:t>EXCEPTION</a:t>
            </a:r>
          </a:p>
          <a:p>
            <a:pPr eaLnBrk="1" hangingPunct="1">
              <a:lnSpc>
                <a:spcPct val="80000"/>
              </a:lnSpc>
              <a:buFontTx/>
              <a:buNone/>
            </a:pPr>
            <a:r>
              <a:rPr lang="fr-FR" sz="2400" smtClean="0"/>
              <a:t>WHEN nomException THEN traitement1</a:t>
            </a:r>
          </a:p>
          <a:p>
            <a:pPr eaLnBrk="1" hangingPunct="1">
              <a:lnSpc>
                <a:spcPct val="80000"/>
              </a:lnSpc>
              <a:buFontTx/>
              <a:buNone/>
            </a:pPr>
            <a:r>
              <a:rPr lang="fr-FR" sz="2400" smtClean="0"/>
              <a:t>[WHEN OTHERS THEN traitementN]</a:t>
            </a:r>
          </a:p>
          <a:p>
            <a:pPr eaLnBrk="1" hangingPunct="1">
              <a:lnSpc>
                <a:spcPct val="80000"/>
              </a:lnSpc>
              <a:buFontTx/>
              <a:buNone/>
            </a:pPr>
            <a:r>
              <a:rPr lang="fr-FR" sz="2400" smtClean="0"/>
              <a:t>END;</a:t>
            </a:r>
          </a:p>
        </p:txBody>
      </p:sp>
      <p:sp>
        <p:nvSpPr>
          <p:cNvPr id="55300" name="Espace réservé du numéro de diapositive 5"/>
          <p:cNvSpPr>
            <a:spLocks noGrp="1"/>
          </p:cNvSpPr>
          <p:nvPr>
            <p:ph type="sldNum" sz="quarter" idx="12"/>
          </p:nvPr>
        </p:nvSpPr>
        <p:spPr>
          <a:noFill/>
        </p:spPr>
        <p:txBody>
          <a:bodyPr/>
          <a:lstStyle/>
          <a:p>
            <a:fld id="{CCB61513-5ED1-4F96-9997-102CC7894E0E}" type="slidenum">
              <a:rPr lang="fr-FR" smtClean="0"/>
              <a:pPr/>
              <a:t>50</a:t>
            </a:fld>
            <a:endParaRPr lang="fr-FR"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0"/>
            <a:ext cx="8229600" cy="1143000"/>
          </a:xfrm>
        </p:spPr>
        <p:txBody>
          <a:bodyPr/>
          <a:lstStyle/>
          <a:p>
            <a:pPr eaLnBrk="1" hangingPunct="1"/>
            <a:r>
              <a:rPr lang="fr-FR" sz="3200" dirty="0" smtClean="0">
                <a:solidFill>
                  <a:srgbClr val="0000FF"/>
                </a:solidFill>
              </a:rPr>
              <a:t>Exemple de traitement des erreurs</a:t>
            </a:r>
          </a:p>
        </p:txBody>
      </p:sp>
      <p:sp>
        <p:nvSpPr>
          <p:cNvPr id="51203" name="Rectangle 3"/>
          <p:cNvSpPr>
            <a:spLocks noGrp="1" noChangeArrowheads="1"/>
          </p:cNvSpPr>
          <p:nvPr>
            <p:ph type="body" idx="1"/>
          </p:nvPr>
        </p:nvSpPr>
        <p:spPr>
          <a:xfrm>
            <a:off x="179388" y="1052513"/>
            <a:ext cx="8785225" cy="5589587"/>
          </a:xfrm>
        </p:spPr>
        <p:txBody>
          <a:bodyPr/>
          <a:lstStyle/>
          <a:p>
            <a:pPr eaLnBrk="1" hangingPunct="1">
              <a:lnSpc>
                <a:spcPct val="80000"/>
              </a:lnSpc>
            </a:pPr>
            <a:endParaRPr lang="fr-FR" sz="2000" dirty="0" smtClean="0"/>
          </a:p>
          <a:p>
            <a:pPr eaLnBrk="1" hangingPunct="1">
              <a:lnSpc>
                <a:spcPct val="80000"/>
              </a:lnSpc>
              <a:buFontTx/>
              <a:buNone/>
            </a:pPr>
            <a:r>
              <a:rPr lang="fr-FR" sz="1800" dirty="0" smtClean="0"/>
              <a:t>DECLARE</a:t>
            </a:r>
          </a:p>
          <a:p>
            <a:pPr eaLnBrk="1" hangingPunct="1">
              <a:lnSpc>
                <a:spcPct val="80000"/>
              </a:lnSpc>
              <a:buFontTx/>
              <a:buNone/>
            </a:pPr>
            <a:r>
              <a:rPr lang="fr-FR" sz="1800" dirty="0" smtClean="0"/>
              <a:t>...</a:t>
            </a:r>
          </a:p>
          <a:p>
            <a:pPr eaLnBrk="1" hangingPunct="1">
              <a:lnSpc>
                <a:spcPct val="80000"/>
              </a:lnSpc>
              <a:buFontTx/>
              <a:buNone/>
            </a:pPr>
            <a:r>
              <a:rPr lang="fr-FR" sz="1800" dirty="0" err="1" smtClean="0"/>
              <a:t>excep_salaire</a:t>
            </a:r>
            <a:r>
              <a:rPr lang="fr-FR" sz="1800" dirty="0" smtClean="0"/>
              <a:t> EXCEPTION ;</a:t>
            </a:r>
          </a:p>
          <a:p>
            <a:pPr eaLnBrk="1" hangingPunct="1">
              <a:lnSpc>
                <a:spcPct val="80000"/>
              </a:lnSpc>
              <a:buFontTx/>
              <a:buNone/>
            </a:pPr>
            <a:r>
              <a:rPr lang="fr-FR" sz="1800" dirty="0" smtClean="0"/>
              <a:t>...</a:t>
            </a:r>
          </a:p>
          <a:p>
            <a:pPr eaLnBrk="1" hangingPunct="1">
              <a:lnSpc>
                <a:spcPct val="80000"/>
              </a:lnSpc>
              <a:buFontTx/>
              <a:buNone/>
            </a:pPr>
            <a:r>
              <a:rPr lang="fr-FR" sz="1800" dirty="0" smtClean="0"/>
              <a:t>BEGIN</a:t>
            </a:r>
          </a:p>
          <a:p>
            <a:pPr eaLnBrk="1" hangingPunct="1">
              <a:lnSpc>
                <a:spcPct val="80000"/>
              </a:lnSpc>
              <a:buFontTx/>
              <a:buNone/>
            </a:pPr>
            <a:r>
              <a:rPr lang="fr-FR" sz="1800" dirty="0" smtClean="0"/>
              <a:t>IF salaire &lt;</a:t>
            </a:r>
            <a:r>
              <a:rPr lang="fr-FR" sz="1800" dirty="0" err="1" smtClean="0"/>
              <a:t>minsalaire</a:t>
            </a:r>
            <a:r>
              <a:rPr lang="fr-FR" sz="1800" dirty="0" smtClean="0"/>
              <a:t> THEN</a:t>
            </a:r>
          </a:p>
          <a:p>
            <a:pPr eaLnBrk="1" hangingPunct="1">
              <a:lnSpc>
                <a:spcPct val="80000"/>
              </a:lnSpc>
              <a:buFontTx/>
              <a:buNone/>
            </a:pPr>
            <a:r>
              <a:rPr lang="fr-FR" sz="1800" dirty="0" smtClean="0"/>
              <a:t>RAISE </a:t>
            </a:r>
            <a:r>
              <a:rPr lang="fr-FR" sz="1800" dirty="0" err="1" smtClean="0"/>
              <a:t>excep_salaire</a:t>
            </a:r>
            <a:r>
              <a:rPr lang="fr-FR" sz="1800" dirty="0" smtClean="0"/>
              <a:t> ; -- branche sur l’exception</a:t>
            </a:r>
          </a:p>
          <a:p>
            <a:pPr eaLnBrk="1" hangingPunct="1">
              <a:lnSpc>
                <a:spcPct val="80000"/>
              </a:lnSpc>
              <a:buFontTx/>
              <a:buNone/>
            </a:pPr>
            <a:r>
              <a:rPr lang="fr-FR" sz="1800" dirty="0" smtClean="0"/>
              <a:t>ELSE</a:t>
            </a:r>
          </a:p>
          <a:p>
            <a:pPr eaLnBrk="1" hangingPunct="1">
              <a:lnSpc>
                <a:spcPct val="80000"/>
              </a:lnSpc>
              <a:buFontTx/>
              <a:buNone/>
            </a:pPr>
            <a:r>
              <a:rPr lang="fr-FR" sz="1800" dirty="0" smtClean="0"/>
              <a:t>...</a:t>
            </a:r>
          </a:p>
          <a:p>
            <a:pPr eaLnBrk="1" hangingPunct="1">
              <a:lnSpc>
                <a:spcPct val="80000"/>
              </a:lnSpc>
              <a:buFontTx/>
              <a:buNone/>
            </a:pPr>
            <a:r>
              <a:rPr lang="fr-FR" sz="1800" dirty="0" smtClean="0"/>
              <a:t>END IF ;</a:t>
            </a:r>
          </a:p>
          <a:p>
            <a:pPr eaLnBrk="1" hangingPunct="1">
              <a:lnSpc>
                <a:spcPct val="80000"/>
              </a:lnSpc>
              <a:buFontTx/>
              <a:buNone/>
            </a:pPr>
            <a:r>
              <a:rPr lang="fr-FR" sz="1800" dirty="0" smtClean="0"/>
              <a:t>EXCEPTION</a:t>
            </a:r>
          </a:p>
          <a:p>
            <a:pPr eaLnBrk="1" hangingPunct="1">
              <a:lnSpc>
                <a:spcPct val="80000"/>
              </a:lnSpc>
              <a:buFontTx/>
              <a:buNone/>
            </a:pPr>
            <a:r>
              <a:rPr lang="fr-FR" sz="1800" dirty="0" smtClean="0"/>
              <a:t>WHEN </a:t>
            </a:r>
            <a:r>
              <a:rPr lang="fr-FR" sz="1800" dirty="0" err="1" smtClean="0"/>
              <a:t>excep_salaire</a:t>
            </a:r>
            <a:r>
              <a:rPr lang="fr-FR" sz="1800" dirty="0" smtClean="0"/>
              <a:t> THEN DBMS_OUTPUT.PUT_LINE (‘salaire inférieur au SMIC');</a:t>
            </a:r>
          </a:p>
          <a:p>
            <a:pPr eaLnBrk="1" hangingPunct="1">
              <a:lnSpc>
                <a:spcPct val="80000"/>
              </a:lnSpc>
              <a:buFontTx/>
              <a:buNone/>
            </a:pPr>
            <a:endParaRPr lang="fr-FR" sz="1800" dirty="0" smtClean="0"/>
          </a:p>
          <a:p>
            <a:pPr eaLnBrk="1" hangingPunct="1">
              <a:lnSpc>
                <a:spcPct val="80000"/>
              </a:lnSpc>
              <a:buFontTx/>
              <a:buNone/>
            </a:pPr>
            <a:r>
              <a:rPr lang="fr-FR" sz="1800" dirty="0" smtClean="0"/>
              <a:t>END;</a:t>
            </a:r>
          </a:p>
        </p:txBody>
      </p:sp>
      <p:sp>
        <p:nvSpPr>
          <p:cNvPr id="51204" name="Espace réservé du numéro de diapositive 5"/>
          <p:cNvSpPr>
            <a:spLocks noGrp="1"/>
          </p:cNvSpPr>
          <p:nvPr>
            <p:ph type="sldNum" sz="quarter" idx="12"/>
          </p:nvPr>
        </p:nvSpPr>
        <p:spPr>
          <a:noFill/>
        </p:spPr>
        <p:txBody>
          <a:bodyPr/>
          <a:lstStyle/>
          <a:p>
            <a:fld id="{0EB7EB35-BB43-4D01-89BE-CA7F1FD1F7DB}" type="slidenum">
              <a:rPr lang="fr-FR" smtClean="0"/>
              <a:pPr/>
              <a:t>51</a:t>
            </a:fld>
            <a:endParaRPr lang="fr-FR"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288" y="0"/>
            <a:ext cx="8229600" cy="981075"/>
          </a:xfrm>
        </p:spPr>
        <p:txBody>
          <a:bodyPr/>
          <a:lstStyle/>
          <a:p>
            <a:pPr eaLnBrk="1" hangingPunct="1"/>
            <a:r>
              <a:rPr lang="fr-FR" sz="3600" dirty="0" smtClean="0">
                <a:solidFill>
                  <a:srgbClr val="0000FF"/>
                </a:solidFill>
              </a:rPr>
              <a:t>Autre exemple d’exception</a:t>
            </a:r>
          </a:p>
        </p:txBody>
      </p:sp>
      <p:sp>
        <p:nvSpPr>
          <p:cNvPr id="56323" name="Rectangle 3"/>
          <p:cNvSpPr>
            <a:spLocks noGrp="1" noChangeArrowheads="1"/>
          </p:cNvSpPr>
          <p:nvPr>
            <p:ph type="body" idx="1"/>
          </p:nvPr>
        </p:nvSpPr>
        <p:spPr/>
        <p:txBody>
          <a:bodyPr/>
          <a:lstStyle/>
          <a:p>
            <a:pPr eaLnBrk="1" hangingPunct="1">
              <a:lnSpc>
                <a:spcPct val="80000"/>
              </a:lnSpc>
              <a:buFontTx/>
              <a:buNone/>
            </a:pPr>
            <a:r>
              <a:rPr lang="fr-FR" sz="2000" dirty="0" smtClean="0"/>
              <a:t>DECLARE</a:t>
            </a:r>
          </a:p>
          <a:p>
            <a:pPr eaLnBrk="1" hangingPunct="1">
              <a:lnSpc>
                <a:spcPct val="80000"/>
              </a:lnSpc>
              <a:buFontTx/>
              <a:buNone/>
            </a:pPr>
            <a:r>
              <a:rPr lang="fr-FR" sz="2000" dirty="0" err="1" smtClean="0"/>
              <a:t>v_cpt</a:t>
            </a:r>
            <a:r>
              <a:rPr lang="fr-FR" sz="2000" dirty="0" smtClean="0"/>
              <a:t> NUMBER := 0; </a:t>
            </a:r>
            <a:r>
              <a:rPr lang="fr-FR" sz="2000" dirty="0" err="1" smtClean="0"/>
              <a:t>monException</a:t>
            </a:r>
            <a:r>
              <a:rPr lang="fr-FR" sz="2000" dirty="0" smtClean="0"/>
              <a:t> EXCEPTION;</a:t>
            </a:r>
          </a:p>
          <a:p>
            <a:pPr eaLnBrk="1" hangingPunct="1">
              <a:lnSpc>
                <a:spcPct val="80000"/>
              </a:lnSpc>
              <a:buFontTx/>
              <a:buNone/>
            </a:pPr>
            <a:r>
              <a:rPr lang="fr-FR" sz="2000" dirty="0" smtClean="0"/>
              <a:t>BEGIN</a:t>
            </a:r>
          </a:p>
          <a:p>
            <a:pPr eaLnBrk="1" hangingPunct="1">
              <a:lnSpc>
                <a:spcPct val="80000"/>
              </a:lnSpc>
              <a:buFontTx/>
              <a:buNone/>
            </a:pPr>
            <a:r>
              <a:rPr lang="fr-FR" sz="2000" dirty="0" smtClean="0"/>
              <a:t>..</a:t>
            </a:r>
          </a:p>
          <a:p>
            <a:pPr eaLnBrk="1" hangingPunct="1">
              <a:lnSpc>
                <a:spcPct val="80000"/>
              </a:lnSpc>
              <a:buFontTx/>
              <a:buNone/>
            </a:pPr>
            <a:r>
              <a:rPr lang="fr-FR" sz="2000" dirty="0" err="1" smtClean="0"/>
              <a:t>IFv_cpt</a:t>
            </a:r>
            <a:r>
              <a:rPr lang="fr-FR" sz="2000" dirty="0" smtClean="0"/>
              <a:t> &lt; 0 THEN</a:t>
            </a:r>
          </a:p>
          <a:p>
            <a:pPr eaLnBrk="1" hangingPunct="1">
              <a:lnSpc>
                <a:spcPct val="80000"/>
              </a:lnSpc>
              <a:buFontTx/>
              <a:buNone/>
            </a:pPr>
            <a:r>
              <a:rPr lang="fr-FR" sz="2000" dirty="0" smtClean="0"/>
              <a:t>RAISE </a:t>
            </a:r>
            <a:r>
              <a:rPr lang="fr-FR" sz="2000" dirty="0" err="1" smtClean="0"/>
              <a:t>monException</a:t>
            </a:r>
            <a:r>
              <a:rPr lang="fr-FR" sz="2000" dirty="0" smtClean="0"/>
              <a:t>;</a:t>
            </a:r>
          </a:p>
          <a:p>
            <a:pPr eaLnBrk="1" hangingPunct="1">
              <a:lnSpc>
                <a:spcPct val="80000"/>
              </a:lnSpc>
              <a:buFontTx/>
              <a:buNone/>
            </a:pPr>
            <a:r>
              <a:rPr lang="fr-FR" sz="2000" dirty="0" smtClean="0"/>
              <a:t>END IF;</a:t>
            </a:r>
          </a:p>
          <a:p>
            <a:pPr eaLnBrk="1" hangingPunct="1">
              <a:lnSpc>
                <a:spcPct val="80000"/>
              </a:lnSpc>
              <a:buFontTx/>
              <a:buNone/>
            </a:pPr>
            <a:r>
              <a:rPr lang="fr-FR" sz="2000" dirty="0" smtClean="0"/>
              <a:t>...</a:t>
            </a:r>
          </a:p>
          <a:p>
            <a:pPr eaLnBrk="1" hangingPunct="1">
              <a:lnSpc>
                <a:spcPct val="80000"/>
              </a:lnSpc>
              <a:buFontTx/>
              <a:buNone/>
            </a:pPr>
            <a:r>
              <a:rPr lang="fr-FR" sz="2000" dirty="0" smtClean="0"/>
              <a:t>EXCEPTION</a:t>
            </a:r>
          </a:p>
          <a:p>
            <a:pPr eaLnBrk="1" hangingPunct="1">
              <a:lnSpc>
                <a:spcPct val="80000"/>
              </a:lnSpc>
              <a:buFontTx/>
              <a:buNone/>
            </a:pPr>
            <a:r>
              <a:rPr lang="fr-FR" sz="2000" dirty="0" smtClean="0"/>
              <a:t>WHEN </a:t>
            </a:r>
            <a:r>
              <a:rPr lang="fr-FR" sz="2000" dirty="0" err="1" smtClean="0"/>
              <a:t>monException</a:t>
            </a:r>
            <a:r>
              <a:rPr lang="fr-FR" sz="2000" dirty="0" smtClean="0"/>
              <a:t> THEN</a:t>
            </a:r>
          </a:p>
          <a:p>
            <a:pPr eaLnBrk="1" hangingPunct="1">
              <a:lnSpc>
                <a:spcPct val="80000"/>
              </a:lnSpc>
              <a:buFontTx/>
              <a:buNone/>
            </a:pPr>
            <a:r>
              <a:rPr lang="fr-FR" sz="2000" dirty="0" smtClean="0"/>
              <a:t>	DBMS OUTPUT.PUT LINE(‘un compte ne doit pas </a:t>
            </a:r>
            <a:r>
              <a:rPr lang="fr-FR" sz="2000" dirty="0" err="1" smtClean="0"/>
              <a:t>etre</a:t>
            </a:r>
            <a:r>
              <a:rPr lang="fr-FR" sz="2000" dirty="0" smtClean="0"/>
              <a:t> </a:t>
            </a:r>
            <a:r>
              <a:rPr lang="fr-FR" sz="2000" dirty="0" err="1" smtClean="0"/>
              <a:t>negatif</a:t>
            </a:r>
            <a:r>
              <a:rPr lang="fr-FR" sz="2000" dirty="0" smtClean="0"/>
              <a:t>');</a:t>
            </a:r>
          </a:p>
          <a:p>
            <a:pPr eaLnBrk="1" hangingPunct="1">
              <a:lnSpc>
                <a:spcPct val="80000"/>
              </a:lnSpc>
              <a:buFontTx/>
              <a:buNone/>
            </a:pPr>
            <a:r>
              <a:rPr lang="fr-FR" sz="2000" dirty="0" smtClean="0"/>
              <a:t>WHEN OTHERS THEN</a:t>
            </a:r>
          </a:p>
          <a:p>
            <a:pPr eaLnBrk="1" hangingPunct="1">
              <a:lnSpc>
                <a:spcPct val="80000"/>
              </a:lnSpc>
              <a:buFontTx/>
              <a:buNone/>
            </a:pPr>
            <a:r>
              <a:rPr lang="fr-FR" sz="2000" dirty="0" smtClean="0"/>
              <a:t>	DBMS OUTPUT.PUT LINE('Je ne connais pas cette erreur');</a:t>
            </a:r>
          </a:p>
          <a:p>
            <a:pPr eaLnBrk="1" hangingPunct="1">
              <a:lnSpc>
                <a:spcPct val="80000"/>
              </a:lnSpc>
              <a:buFontTx/>
              <a:buNone/>
            </a:pPr>
            <a:r>
              <a:rPr lang="fr-FR" sz="2000" dirty="0" smtClean="0"/>
              <a:t>END;</a:t>
            </a:r>
          </a:p>
        </p:txBody>
      </p:sp>
      <p:sp>
        <p:nvSpPr>
          <p:cNvPr id="56324" name="Espace réservé du numéro de diapositive 5"/>
          <p:cNvSpPr>
            <a:spLocks noGrp="1"/>
          </p:cNvSpPr>
          <p:nvPr>
            <p:ph type="sldNum" sz="quarter" idx="12"/>
          </p:nvPr>
        </p:nvSpPr>
        <p:spPr>
          <a:noFill/>
        </p:spPr>
        <p:txBody>
          <a:bodyPr/>
          <a:lstStyle/>
          <a:p>
            <a:fld id="{6FA986E0-FEC5-424E-A925-284AA0D336B5}" type="slidenum">
              <a:rPr lang="fr-FR" smtClean="0"/>
              <a:pPr/>
              <a:t>52</a:t>
            </a:fld>
            <a:endParaRPr lang="fr-FR"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0"/>
            <a:ext cx="8229600" cy="1143000"/>
          </a:xfrm>
        </p:spPr>
        <p:txBody>
          <a:bodyPr/>
          <a:lstStyle/>
          <a:p>
            <a:pPr eaLnBrk="1" hangingPunct="1"/>
            <a:r>
              <a:rPr lang="fr-FR" sz="2800" smtClean="0">
                <a:solidFill>
                  <a:srgbClr val="0000FF"/>
                </a:solidFill>
              </a:rPr>
              <a:t>Gestion des erreurs liées au curseur</a:t>
            </a:r>
          </a:p>
        </p:txBody>
      </p:sp>
      <p:sp>
        <p:nvSpPr>
          <p:cNvPr id="52227" name="Rectangle 3"/>
          <p:cNvSpPr>
            <a:spLocks noGrp="1" noChangeArrowheads="1"/>
          </p:cNvSpPr>
          <p:nvPr>
            <p:ph type="body" idx="1"/>
          </p:nvPr>
        </p:nvSpPr>
        <p:spPr>
          <a:xfrm>
            <a:off x="457200" y="1340768"/>
            <a:ext cx="8229600" cy="5183857"/>
          </a:xfrm>
        </p:spPr>
        <p:txBody>
          <a:bodyPr/>
          <a:lstStyle/>
          <a:p>
            <a:pPr eaLnBrk="1" hangingPunct="1">
              <a:lnSpc>
                <a:spcPct val="80000"/>
              </a:lnSpc>
            </a:pPr>
            <a:r>
              <a:rPr lang="fr-FR" sz="1800" i="1" dirty="0" err="1" smtClean="0"/>
              <a:t>nomCurseur</a:t>
            </a:r>
            <a:r>
              <a:rPr lang="fr-FR" sz="1800" dirty="0" smtClean="0"/>
              <a:t>%</a:t>
            </a:r>
            <a:r>
              <a:rPr lang="fr-FR" sz="1800" b="1" dirty="0" smtClean="0"/>
              <a:t>ISOPEN </a:t>
            </a:r>
            <a:r>
              <a:rPr lang="fr-FR" sz="1800" dirty="0" smtClean="0"/>
              <a:t>Retourne TRUE si le curseur est ouvert, FALSE sinon.</a:t>
            </a:r>
          </a:p>
          <a:p>
            <a:pPr eaLnBrk="1" hangingPunct="1">
              <a:lnSpc>
                <a:spcPct val="80000"/>
              </a:lnSpc>
              <a:buFontTx/>
              <a:buNone/>
            </a:pPr>
            <a:r>
              <a:rPr lang="fr-FR" sz="1800" dirty="0" smtClean="0">
                <a:solidFill>
                  <a:srgbClr val="0000FF"/>
                </a:solidFill>
              </a:rPr>
              <a:t> Exemple </a:t>
            </a:r>
          </a:p>
          <a:p>
            <a:pPr eaLnBrk="1" hangingPunct="1">
              <a:lnSpc>
                <a:spcPct val="80000"/>
              </a:lnSpc>
              <a:buFontTx/>
              <a:buNone/>
            </a:pPr>
            <a:r>
              <a:rPr lang="fr-FR" sz="1800" dirty="0" smtClean="0"/>
              <a:t>IF zone1%</a:t>
            </a:r>
            <a:r>
              <a:rPr lang="fr-FR" sz="1800" b="1" dirty="0" smtClean="0"/>
              <a:t>ISOPEN </a:t>
            </a:r>
            <a:r>
              <a:rPr lang="fr-FR" sz="1800" dirty="0" smtClean="0"/>
              <a:t>THEN …</a:t>
            </a:r>
          </a:p>
          <a:p>
            <a:pPr eaLnBrk="1" hangingPunct="1">
              <a:lnSpc>
                <a:spcPct val="80000"/>
              </a:lnSpc>
              <a:buFontTx/>
              <a:buNone/>
            </a:pPr>
            <a:endParaRPr lang="fr-FR" sz="1800" dirty="0" smtClean="0"/>
          </a:p>
          <a:p>
            <a:pPr eaLnBrk="1" hangingPunct="1">
              <a:lnSpc>
                <a:spcPct val="80000"/>
              </a:lnSpc>
            </a:pPr>
            <a:r>
              <a:rPr lang="fr-FR" sz="1800" i="1" dirty="0" err="1" smtClean="0"/>
              <a:t>nomCurseur</a:t>
            </a:r>
            <a:r>
              <a:rPr lang="fr-FR" sz="1800" dirty="0" smtClean="0"/>
              <a:t>%</a:t>
            </a:r>
            <a:r>
              <a:rPr lang="fr-FR" sz="1800" b="1" dirty="0" smtClean="0"/>
              <a:t>NOTFOUND </a:t>
            </a:r>
            <a:r>
              <a:rPr lang="fr-FR" sz="1800" dirty="0" smtClean="0"/>
              <a:t>Retourne TRUE si le dernier FETCH n’a pas renvoyé de ligne (fin de curseur).</a:t>
            </a:r>
            <a:endParaRPr lang="fr-FR" sz="1800" dirty="0" smtClean="0">
              <a:solidFill>
                <a:srgbClr val="0000FF"/>
              </a:solidFill>
            </a:endParaRPr>
          </a:p>
          <a:p>
            <a:pPr eaLnBrk="1" hangingPunct="1">
              <a:lnSpc>
                <a:spcPct val="80000"/>
              </a:lnSpc>
              <a:buFontTx/>
              <a:buNone/>
            </a:pPr>
            <a:r>
              <a:rPr lang="fr-FR" sz="1800" dirty="0" smtClean="0">
                <a:solidFill>
                  <a:srgbClr val="0000FF"/>
                </a:solidFill>
              </a:rPr>
              <a:t>Exemple </a:t>
            </a:r>
          </a:p>
          <a:p>
            <a:pPr eaLnBrk="1" hangingPunct="1">
              <a:lnSpc>
                <a:spcPct val="80000"/>
              </a:lnSpc>
              <a:buFontTx/>
              <a:buNone/>
            </a:pPr>
            <a:r>
              <a:rPr lang="fr-FR" sz="1800" dirty="0" smtClean="0"/>
              <a:t>EXIT WHEN zone1%</a:t>
            </a:r>
            <a:r>
              <a:rPr lang="fr-FR" sz="1800" b="1" dirty="0" smtClean="0"/>
              <a:t>NOTFOUND</a:t>
            </a:r>
            <a:r>
              <a:rPr lang="fr-FR" sz="1800" dirty="0" smtClean="0"/>
              <a:t>;</a:t>
            </a:r>
          </a:p>
          <a:p>
            <a:pPr eaLnBrk="1" hangingPunct="1">
              <a:lnSpc>
                <a:spcPct val="80000"/>
              </a:lnSpc>
              <a:buFontTx/>
              <a:buNone/>
            </a:pPr>
            <a:endParaRPr lang="fr-FR" sz="1800" i="1" dirty="0" smtClean="0"/>
          </a:p>
          <a:p>
            <a:pPr eaLnBrk="1" hangingPunct="1">
              <a:lnSpc>
                <a:spcPct val="80000"/>
              </a:lnSpc>
            </a:pPr>
            <a:r>
              <a:rPr lang="fr-FR" sz="1800" i="1" dirty="0" err="1" smtClean="0"/>
              <a:t>nomCurseur</a:t>
            </a:r>
            <a:r>
              <a:rPr lang="fr-FR" sz="1800" dirty="0" smtClean="0"/>
              <a:t>%</a:t>
            </a:r>
            <a:r>
              <a:rPr lang="fr-FR" sz="1800" b="1" dirty="0" smtClean="0"/>
              <a:t>FOUND </a:t>
            </a:r>
            <a:r>
              <a:rPr lang="fr-FR" sz="1800" dirty="0" smtClean="0"/>
              <a:t>Retourne TRUE si le dernier FETCH a renvoyé une ligne.</a:t>
            </a:r>
          </a:p>
          <a:p>
            <a:pPr eaLnBrk="1" hangingPunct="1">
              <a:lnSpc>
                <a:spcPct val="80000"/>
              </a:lnSpc>
            </a:pPr>
            <a:endParaRPr lang="fr-FR" sz="1100" dirty="0" smtClean="0"/>
          </a:p>
          <a:p>
            <a:pPr eaLnBrk="1" hangingPunct="1">
              <a:lnSpc>
                <a:spcPct val="80000"/>
              </a:lnSpc>
              <a:buFontTx/>
              <a:buNone/>
            </a:pPr>
            <a:r>
              <a:rPr lang="fr-FR" sz="1800" dirty="0" smtClean="0">
                <a:solidFill>
                  <a:srgbClr val="0000FF"/>
                </a:solidFill>
              </a:rPr>
              <a:t>Exemple</a:t>
            </a:r>
            <a:r>
              <a:rPr lang="fr-FR" sz="1800" dirty="0" smtClean="0"/>
              <a:t> </a:t>
            </a:r>
          </a:p>
          <a:p>
            <a:pPr eaLnBrk="1" hangingPunct="1">
              <a:lnSpc>
                <a:spcPct val="80000"/>
              </a:lnSpc>
              <a:buFontTx/>
              <a:buNone/>
            </a:pPr>
            <a:r>
              <a:rPr lang="fr-FR" sz="1800" dirty="0" smtClean="0"/>
              <a:t>WHILE (zone1%</a:t>
            </a:r>
            <a:r>
              <a:rPr lang="fr-FR" sz="1800" b="1" dirty="0" smtClean="0"/>
              <a:t>FOUND</a:t>
            </a:r>
            <a:r>
              <a:rPr lang="fr-FR" sz="1800" dirty="0" smtClean="0"/>
              <a:t>) LOOP</a:t>
            </a:r>
          </a:p>
          <a:p>
            <a:pPr eaLnBrk="1" hangingPunct="1">
              <a:lnSpc>
                <a:spcPct val="80000"/>
              </a:lnSpc>
            </a:pPr>
            <a:endParaRPr lang="fr-FR" sz="1800" dirty="0" smtClean="0"/>
          </a:p>
          <a:p>
            <a:pPr eaLnBrk="1" hangingPunct="1">
              <a:lnSpc>
                <a:spcPct val="80000"/>
              </a:lnSpc>
            </a:pPr>
            <a:r>
              <a:rPr lang="fr-FR" sz="1800" i="1" dirty="0" err="1" smtClean="0"/>
              <a:t>nomCurseur</a:t>
            </a:r>
            <a:r>
              <a:rPr lang="fr-FR" sz="1800" dirty="0" smtClean="0"/>
              <a:t>%</a:t>
            </a:r>
            <a:r>
              <a:rPr lang="fr-FR" sz="1800" b="1" dirty="0" smtClean="0"/>
              <a:t>ROWCOUNT </a:t>
            </a:r>
            <a:r>
              <a:rPr lang="fr-FR" sz="1800" dirty="0" smtClean="0"/>
              <a:t>Retourne le nombre total de lignes traitées jusqu’à présent.</a:t>
            </a:r>
          </a:p>
        </p:txBody>
      </p:sp>
      <p:sp>
        <p:nvSpPr>
          <p:cNvPr id="52228" name="Espace réservé du numéro de diapositive 5"/>
          <p:cNvSpPr>
            <a:spLocks noGrp="1"/>
          </p:cNvSpPr>
          <p:nvPr>
            <p:ph type="sldNum" sz="quarter" idx="12"/>
          </p:nvPr>
        </p:nvSpPr>
        <p:spPr>
          <a:noFill/>
        </p:spPr>
        <p:txBody>
          <a:bodyPr/>
          <a:lstStyle/>
          <a:p>
            <a:fld id="{85C4223C-10C3-40BF-9029-6181E0A59E72}" type="slidenum">
              <a:rPr lang="fr-FR" smtClean="0"/>
              <a:pPr/>
              <a:t>53</a:t>
            </a:fld>
            <a:endParaRPr lang="fr-FR"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0"/>
            <a:ext cx="8229600" cy="836613"/>
          </a:xfrm>
        </p:spPr>
        <p:txBody>
          <a:bodyPr/>
          <a:lstStyle/>
          <a:p>
            <a:pPr eaLnBrk="1" hangingPunct="1"/>
            <a:r>
              <a:rPr lang="fr-FR" sz="2400" smtClean="0">
                <a:solidFill>
                  <a:srgbClr val="0000FF"/>
                </a:solidFill>
              </a:rPr>
              <a:t>Exemple de programme PL/SQL (avec exception)</a:t>
            </a:r>
          </a:p>
        </p:txBody>
      </p:sp>
      <p:sp>
        <p:nvSpPr>
          <p:cNvPr id="57347" name="Rectangle 3"/>
          <p:cNvSpPr>
            <a:spLocks noGrp="1" noChangeArrowheads="1"/>
          </p:cNvSpPr>
          <p:nvPr>
            <p:ph type="body" idx="1"/>
          </p:nvPr>
        </p:nvSpPr>
        <p:spPr>
          <a:xfrm>
            <a:off x="250825" y="1241425"/>
            <a:ext cx="8462963" cy="5616575"/>
          </a:xfrm>
        </p:spPr>
        <p:txBody>
          <a:bodyPr/>
          <a:lstStyle/>
          <a:p>
            <a:pPr eaLnBrk="1" hangingPunct="1">
              <a:lnSpc>
                <a:spcPct val="140000"/>
              </a:lnSpc>
              <a:buFontTx/>
              <a:buNone/>
            </a:pPr>
            <a:r>
              <a:rPr lang="fr-FR" sz="1800" dirty="0" smtClean="0"/>
              <a:t>Réalisateurs ayant joué plusieurs fois dans leurs films</a:t>
            </a:r>
          </a:p>
          <a:p>
            <a:pPr eaLnBrk="1" hangingPunct="1">
              <a:lnSpc>
                <a:spcPct val="140000"/>
              </a:lnSpc>
              <a:buFontTx/>
              <a:buNone/>
            </a:pPr>
            <a:r>
              <a:rPr lang="fr-FR" sz="1400" dirty="0" smtClean="0"/>
              <a:t>SET SERVEROUT ON   --permet d’utiliser le package DBMS OUTPUT.PUT_LINE</a:t>
            </a:r>
          </a:p>
          <a:p>
            <a:pPr eaLnBrk="1" hangingPunct="1">
              <a:lnSpc>
                <a:spcPct val="140000"/>
              </a:lnSpc>
              <a:buFontTx/>
              <a:buNone/>
            </a:pPr>
            <a:r>
              <a:rPr lang="fr-FR" sz="1400" dirty="0" smtClean="0"/>
              <a:t>DECLARE</a:t>
            </a:r>
          </a:p>
          <a:p>
            <a:pPr eaLnBrk="1" hangingPunct="1">
              <a:lnSpc>
                <a:spcPct val="140000"/>
              </a:lnSpc>
              <a:buFontTx/>
              <a:buNone/>
            </a:pPr>
            <a:r>
              <a:rPr lang="fr-FR" sz="1400" dirty="0" err="1" smtClean="0"/>
              <a:t>nbRealAct</a:t>
            </a:r>
            <a:r>
              <a:rPr lang="fr-FR" sz="1400" dirty="0" smtClean="0"/>
              <a:t> NUMBER(5);</a:t>
            </a:r>
          </a:p>
          <a:p>
            <a:pPr eaLnBrk="1" hangingPunct="1">
              <a:lnSpc>
                <a:spcPct val="140000"/>
              </a:lnSpc>
              <a:buFontTx/>
              <a:buNone/>
            </a:pPr>
            <a:r>
              <a:rPr lang="fr-FR" sz="1400" dirty="0" err="1" smtClean="0"/>
              <a:t>singulierException</a:t>
            </a:r>
            <a:r>
              <a:rPr lang="fr-FR" sz="1400" dirty="0" smtClean="0"/>
              <a:t> EXCEPTION;</a:t>
            </a:r>
          </a:p>
          <a:p>
            <a:pPr eaLnBrk="1" hangingPunct="1">
              <a:lnSpc>
                <a:spcPct val="140000"/>
              </a:lnSpc>
              <a:buFontTx/>
              <a:buNone/>
            </a:pPr>
            <a:r>
              <a:rPr lang="fr-FR" sz="1400" dirty="0" smtClean="0"/>
              <a:t>BEGIN</a:t>
            </a:r>
          </a:p>
          <a:p>
            <a:pPr eaLnBrk="1" hangingPunct="1">
              <a:lnSpc>
                <a:spcPct val="140000"/>
              </a:lnSpc>
              <a:buFontTx/>
              <a:buNone/>
            </a:pPr>
            <a:r>
              <a:rPr lang="fr-FR" sz="1400" dirty="0" smtClean="0"/>
              <a:t>SELECT COUNT(distinct </a:t>
            </a:r>
            <a:r>
              <a:rPr lang="fr-FR" sz="1400" dirty="0" err="1" smtClean="0"/>
              <a:t>T.realisateur</a:t>
            </a:r>
            <a:r>
              <a:rPr lang="fr-FR" sz="1400" dirty="0" smtClean="0"/>
              <a:t>) INTO </a:t>
            </a:r>
            <a:r>
              <a:rPr lang="fr-FR" sz="1400" dirty="0" err="1" smtClean="0"/>
              <a:t>nbRealAct</a:t>
            </a:r>
            <a:endParaRPr lang="fr-FR" sz="1400" dirty="0" smtClean="0"/>
          </a:p>
          <a:p>
            <a:pPr eaLnBrk="1" hangingPunct="1">
              <a:lnSpc>
                <a:spcPct val="140000"/>
              </a:lnSpc>
              <a:buFontTx/>
              <a:buNone/>
            </a:pPr>
            <a:r>
              <a:rPr lang="fr-FR" sz="1400" dirty="0" smtClean="0"/>
              <a:t>FROM Film F, Technique T</a:t>
            </a:r>
          </a:p>
          <a:p>
            <a:pPr eaLnBrk="1" hangingPunct="1">
              <a:lnSpc>
                <a:spcPct val="140000"/>
              </a:lnSpc>
              <a:buFontTx/>
              <a:buNone/>
            </a:pPr>
            <a:r>
              <a:rPr lang="fr-FR" sz="1400" dirty="0" smtClean="0"/>
              <a:t>WHERE </a:t>
            </a:r>
            <a:r>
              <a:rPr lang="fr-FR" sz="1400" dirty="0" err="1" smtClean="0"/>
              <a:t>F.acteur</a:t>
            </a:r>
            <a:r>
              <a:rPr lang="fr-FR" sz="1400" dirty="0" smtClean="0"/>
              <a:t> = </a:t>
            </a:r>
            <a:r>
              <a:rPr lang="fr-FR" sz="1400" dirty="0" err="1" smtClean="0"/>
              <a:t>T.realisateur</a:t>
            </a:r>
            <a:r>
              <a:rPr lang="fr-FR" sz="1400" dirty="0" smtClean="0"/>
              <a:t> AND </a:t>
            </a:r>
            <a:r>
              <a:rPr lang="fr-FR" sz="1400" dirty="0" err="1" smtClean="0"/>
              <a:t>F.numf</a:t>
            </a:r>
            <a:r>
              <a:rPr lang="fr-FR" sz="1400" dirty="0" smtClean="0"/>
              <a:t>= </a:t>
            </a:r>
            <a:r>
              <a:rPr lang="fr-FR" sz="1400" dirty="0" err="1" smtClean="0"/>
              <a:t>T.numf</a:t>
            </a:r>
            <a:r>
              <a:rPr lang="fr-FR" sz="1400" dirty="0" smtClean="0"/>
              <a:t>;</a:t>
            </a:r>
          </a:p>
          <a:p>
            <a:pPr eaLnBrk="1" hangingPunct="1">
              <a:lnSpc>
                <a:spcPct val="140000"/>
              </a:lnSpc>
              <a:buFontTx/>
              <a:buNone/>
            </a:pPr>
            <a:r>
              <a:rPr lang="fr-FR" sz="1400" dirty="0" smtClean="0"/>
              <a:t>IF </a:t>
            </a:r>
            <a:r>
              <a:rPr lang="fr-FR" sz="1400" dirty="0" err="1" smtClean="0"/>
              <a:t>nbRealAct</a:t>
            </a:r>
            <a:r>
              <a:rPr lang="fr-FR" sz="1400" dirty="0" smtClean="0"/>
              <a:t> = 1 THEN RAISE </a:t>
            </a:r>
            <a:r>
              <a:rPr lang="fr-FR" sz="1400" dirty="0" err="1" smtClean="0"/>
              <a:t>singulierException</a:t>
            </a:r>
            <a:r>
              <a:rPr lang="fr-FR" sz="1400" dirty="0" smtClean="0"/>
              <a:t>; END IF;</a:t>
            </a:r>
          </a:p>
          <a:p>
            <a:pPr eaLnBrk="1" hangingPunct="1">
              <a:lnSpc>
                <a:spcPct val="140000"/>
              </a:lnSpc>
              <a:buFontTx/>
              <a:buNone/>
            </a:pPr>
            <a:r>
              <a:rPr lang="fr-FR" sz="1400" dirty="0" smtClean="0"/>
              <a:t>DBMS OUTPUT.PUT_LINE(</a:t>
            </a:r>
            <a:r>
              <a:rPr lang="fr-FR" sz="1400" dirty="0" err="1" smtClean="0"/>
              <a:t>nbRealAct</a:t>
            </a:r>
            <a:r>
              <a:rPr lang="fr-FR" sz="1400" dirty="0" smtClean="0"/>
              <a:t> </a:t>
            </a:r>
            <a:r>
              <a:rPr lang="fr-FR" sz="1200" dirty="0" smtClean="0"/>
              <a:t>||</a:t>
            </a:r>
            <a:r>
              <a:rPr lang="fr-FR" sz="1400" dirty="0" smtClean="0"/>
              <a:t> '</a:t>
            </a:r>
            <a:r>
              <a:rPr lang="fr-FR" sz="1400" dirty="0" err="1" smtClean="0"/>
              <a:t>realisateurs</a:t>
            </a:r>
            <a:r>
              <a:rPr lang="fr-FR" sz="1400" dirty="0" smtClean="0"/>
              <a:t> ont joue dans leur film');</a:t>
            </a:r>
          </a:p>
          <a:p>
            <a:pPr eaLnBrk="1" hangingPunct="1">
              <a:lnSpc>
                <a:spcPct val="140000"/>
              </a:lnSpc>
              <a:buFontTx/>
              <a:buNone/>
            </a:pPr>
            <a:r>
              <a:rPr lang="fr-FR" sz="1400" dirty="0" smtClean="0"/>
              <a:t>EXCEPTION</a:t>
            </a:r>
          </a:p>
          <a:p>
            <a:pPr eaLnBrk="1" hangingPunct="1">
              <a:lnSpc>
                <a:spcPct val="140000"/>
              </a:lnSpc>
              <a:buFontTx/>
              <a:buNone/>
            </a:pPr>
            <a:r>
              <a:rPr lang="fr-FR" sz="1400" dirty="0" smtClean="0"/>
              <a:t>WHEN </a:t>
            </a:r>
            <a:r>
              <a:rPr lang="fr-FR" sz="1400" dirty="0" err="1" smtClean="0"/>
              <a:t>singulierException</a:t>
            </a:r>
            <a:r>
              <a:rPr lang="fr-FR" sz="1400" dirty="0" smtClean="0"/>
              <a:t> THEN</a:t>
            </a:r>
          </a:p>
          <a:p>
            <a:pPr eaLnBrk="1" hangingPunct="1">
              <a:lnSpc>
                <a:spcPct val="140000"/>
              </a:lnSpc>
              <a:buFontTx/>
              <a:buNone/>
            </a:pPr>
            <a:r>
              <a:rPr lang="fr-FR" sz="1400" dirty="0" smtClean="0"/>
              <a:t>DBMS OUTPUT.PUT_LINE('Un seul </a:t>
            </a:r>
            <a:r>
              <a:rPr lang="fr-FR" sz="1400" dirty="0" err="1" smtClean="0"/>
              <a:t>realisateur</a:t>
            </a:r>
            <a:r>
              <a:rPr lang="fr-FR" sz="1400" dirty="0" smtClean="0"/>
              <a:t> </a:t>
            </a:r>
            <a:r>
              <a:rPr lang="fr-FR" sz="1400" smtClean="0"/>
              <a:t>a joué </a:t>
            </a:r>
            <a:r>
              <a:rPr lang="fr-FR" sz="1400" dirty="0" smtClean="0"/>
              <a:t>dans son film');</a:t>
            </a:r>
          </a:p>
          <a:p>
            <a:pPr eaLnBrk="1" hangingPunct="1">
              <a:lnSpc>
                <a:spcPct val="140000"/>
              </a:lnSpc>
              <a:buFontTx/>
              <a:buNone/>
            </a:pPr>
            <a:r>
              <a:rPr lang="fr-FR" sz="1400" dirty="0" smtClean="0"/>
              <a:t>END;</a:t>
            </a:r>
          </a:p>
        </p:txBody>
      </p:sp>
      <p:sp>
        <p:nvSpPr>
          <p:cNvPr id="57348" name="Espace réservé du numéro de diapositive 5"/>
          <p:cNvSpPr>
            <a:spLocks noGrp="1"/>
          </p:cNvSpPr>
          <p:nvPr>
            <p:ph type="sldNum" sz="quarter" idx="12"/>
          </p:nvPr>
        </p:nvSpPr>
        <p:spPr>
          <a:noFill/>
        </p:spPr>
        <p:txBody>
          <a:bodyPr/>
          <a:lstStyle/>
          <a:p>
            <a:fld id="{2FB2A383-6F74-4E4C-AF03-04D717658BEF}" type="slidenum">
              <a:rPr lang="fr-FR" smtClean="0"/>
              <a:pPr/>
              <a:t>54</a:t>
            </a:fld>
            <a:endParaRPr lang="fr-FR"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fr-FR" smtClean="0"/>
              <a:t>Rappel</a:t>
            </a:r>
          </a:p>
        </p:txBody>
      </p:sp>
      <p:sp>
        <p:nvSpPr>
          <p:cNvPr id="58371" name="Rectangle 3"/>
          <p:cNvSpPr>
            <a:spLocks noGrp="1" noChangeArrowheads="1"/>
          </p:cNvSpPr>
          <p:nvPr>
            <p:ph type="body" idx="1"/>
          </p:nvPr>
        </p:nvSpPr>
        <p:spPr/>
        <p:txBody>
          <a:bodyPr/>
          <a:lstStyle/>
          <a:p>
            <a:pPr eaLnBrk="1" hangingPunct="1"/>
            <a:r>
              <a:rPr lang="fr-FR" smtClean="0"/>
              <a:t>Film(</a:t>
            </a:r>
            <a:r>
              <a:rPr lang="fr-FR" u="sng" smtClean="0"/>
              <a:t>numf, acteur</a:t>
            </a:r>
            <a:r>
              <a:rPr lang="fr-FR" smtClean="0"/>
              <a:t>, titre,)</a:t>
            </a:r>
          </a:p>
          <a:p>
            <a:pPr eaLnBrk="1" hangingPunct="1"/>
            <a:r>
              <a:rPr lang="fr-FR" smtClean="0"/>
              <a:t>Technique(</a:t>
            </a:r>
            <a:r>
              <a:rPr lang="fr-FR" u="sng" smtClean="0"/>
              <a:t>numf, producteur, realisateur</a:t>
            </a:r>
            <a:r>
              <a:rPr lang="fr-FR" smtClean="0"/>
              <a:t>)</a:t>
            </a:r>
          </a:p>
        </p:txBody>
      </p:sp>
      <p:sp>
        <p:nvSpPr>
          <p:cNvPr id="58372" name="Espace réservé du numéro de diapositive 5"/>
          <p:cNvSpPr>
            <a:spLocks noGrp="1"/>
          </p:cNvSpPr>
          <p:nvPr>
            <p:ph type="sldNum" sz="quarter" idx="12"/>
          </p:nvPr>
        </p:nvSpPr>
        <p:spPr>
          <a:noFill/>
        </p:spPr>
        <p:txBody>
          <a:bodyPr/>
          <a:lstStyle/>
          <a:p>
            <a:fld id="{81684032-2F16-4E9E-A32E-944ECA5B65A1}" type="slidenum">
              <a:rPr lang="fr-FR" smtClean="0"/>
              <a:pPr/>
              <a:t>55</a:t>
            </a:fld>
            <a:endParaRPr lang="fr-FR"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fr-FR" smtClean="0"/>
          </a:p>
        </p:txBody>
      </p:sp>
      <p:sp>
        <p:nvSpPr>
          <p:cNvPr id="59395" name="Rectangle 3"/>
          <p:cNvSpPr>
            <a:spLocks noGrp="1" noChangeArrowheads="1"/>
          </p:cNvSpPr>
          <p:nvPr>
            <p:ph type="body" idx="1"/>
          </p:nvPr>
        </p:nvSpPr>
        <p:spPr>
          <a:xfrm>
            <a:off x="179388" y="1600200"/>
            <a:ext cx="8964612" cy="4525963"/>
          </a:xfrm>
        </p:spPr>
        <p:txBody>
          <a:bodyPr/>
          <a:lstStyle/>
          <a:p>
            <a:pPr algn="ctr" eaLnBrk="1" hangingPunct="1">
              <a:buFontTx/>
              <a:buNone/>
            </a:pPr>
            <a:endParaRPr lang="fr-FR" smtClean="0"/>
          </a:p>
          <a:p>
            <a:pPr algn="ctr" eaLnBrk="1" hangingPunct="1">
              <a:buFontTx/>
              <a:buNone/>
            </a:pPr>
            <a:endParaRPr lang="fr-FR" smtClean="0"/>
          </a:p>
          <a:p>
            <a:pPr>
              <a:buFontTx/>
              <a:buNone/>
            </a:pPr>
            <a:r>
              <a:rPr lang="fr-FR" sz="2400" smtClean="0"/>
              <a:t>Pour une aide sur la syntaxe PL/SQL voir</a:t>
            </a:r>
          </a:p>
          <a:p>
            <a:pPr>
              <a:buFontTx/>
              <a:buNone/>
            </a:pPr>
            <a:endParaRPr lang="fr-FR" sz="2400" smtClean="0"/>
          </a:p>
          <a:p>
            <a:pPr>
              <a:buFontTx/>
              <a:buNone/>
            </a:pPr>
            <a:r>
              <a:rPr lang="fr-FR" sz="2000" smtClean="0"/>
              <a:t>http://docs.oracle.com/cd/B10501_01/appdev.920/a96624/01_oview.htm#777</a:t>
            </a:r>
          </a:p>
          <a:p>
            <a:pPr>
              <a:buFontTx/>
              <a:buNone/>
            </a:pPr>
            <a:r>
              <a:rPr lang="fr-FR" sz="4800" smtClean="0"/>
              <a:t> </a:t>
            </a:r>
          </a:p>
        </p:txBody>
      </p:sp>
      <p:sp>
        <p:nvSpPr>
          <p:cNvPr id="59396" name="Espace réservé du numéro de diapositive 5"/>
          <p:cNvSpPr>
            <a:spLocks noGrp="1"/>
          </p:cNvSpPr>
          <p:nvPr>
            <p:ph type="sldNum" sz="quarter" idx="12"/>
          </p:nvPr>
        </p:nvSpPr>
        <p:spPr>
          <a:noFill/>
        </p:spPr>
        <p:txBody>
          <a:bodyPr/>
          <a:lstStyle/>
          <a:p>
            <a:fld id="{3C6C979E-0FAD-4D9E-8E0E-C54BB2E85649}" type="slidenum">
              <a:rPr lang="fr-FR" smtClean="0"/>
              <a:pPr/>
              <a:t>56</a:t>
            </a:fld>
            <a:endParaRPr lang="fr-FR"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z="3600" smtClean="0">
                <a:solidFill>
                  <a:srgbClr val="0000FF"/>
                </a:solidFill>
              </a:rPr>
              <a:t>Structure d’un programme PL/SQL</a:t>
            </a:r>
          </a:p>
        </p:txBody>
      </p:sp>
      <p:sp>
        <p:nvSpPr>
          <p:cNvPr id="7171" name="Rectangle 3"/>
          <p:cNvSpPr>
            <a:spLocks noGrp="1" noChangeArrowheads="1"/>
          </p:cNvSpPr>
          <p:nvPr>
            <p:ph type="body" idx="1"/>
          </p:nvPr>
        </p:nvSpPr>
        <p:spPr/>
        <p:txBody>
          <a:bodyPr/>
          <a:lstStyle/>
          <a:p>
            <a:pPr eaLnBrk="1" hangingPunct="1">
              <a:lnSpc>
                <a:spcPct val="80000"/>
              </a:lnSpc>
            </a:pPr>
            <a:r>
              <a:rPr lang="fr-FR" sz="2400" smtClean="0"/>
              <a:t>Un programme </a:t>
            </a:r>
            <a:r>
              <a:rPr lang="fr-FR" sz="2000" smtClean="0"/>
              <a:t>PL/SQL</a:t>
            </a:r>
            <a:r>
              <a:rPr lang="fr-FR" sz="2400" smtClean="0"/>
              <a:t> est composé de trois sections</a:t>
            </a:r>
          </a:p>
          <a:p>
            <a:pPr lvl="1" eaLnBrk="1" hangingPunct="1">
              <a:lnSpc>
                <a:spcPct val="80000"/>
              </a:lnSpc>
            </a:pPr>
            <a:r>
              <a:rPr lang="fr-FR" sz="2000" smtClean="0">
                <a:solidFill>
                  <a:schemeClr val="accent2"/>
                </a:solidFill>
              </a:rPr>
              <a:t>DECLARE</a:t>
            </a:r>
            <a:r>
              <a:rPr lang="fr-FR" sz="2400" smtClean="0"/>
              <a:t> (section optionnelle) </a:t>
            </a:r>
          </a:p>
          <a:p>
            <a:pPr lvl="1" eaLnBrk="1" hangingPunct="1">
              <a:lnSpc>
                <a:spcPct val="80000"/>
              </a:lnSpc>
              <a:buFontTx/>
              <a:buNone/>
            </a:pPr>
            <a:r>
              <a:rPr lang="fr-FR" sz="2400" smtClean="0"/>
              <a:t>	déclare les variables, </a:t>
            </a:r>
            <a:r>
              <a:rPr lang="fr-FR" sz="2000" smtClean="0"/>
              <a:t>types, curseurs, exceptions, etc. </a:t>
            </a:r>
          </a:p>
          <a:p>
            <a:pPr lvl="1" eaLnBrk="1" hangingPunct="1">
              <a:lnSpc>
                <a:spcPct val="80000"/>
              </a:lnSpc>
              <a:buFontTx/>
              <a:buNone/>
            </a:pPr>
            <a:endParaRPr lang="fr-FR" sz="2000" smtClean="0"/>
          </a:p>
          <a:p>
            <a:pPr lvl="1" eaLnBrk="1" hangingPunct="1">
              <a:lnSpc>
                <a:spcPct val="80000"/>
              </a:lnSpc>
            </a:pPr>
            <a:r>
              <a:rPr lang="fr-FR" sz="2000" smtClean="0"/>
              <a:t> </a:t>
            </a:r>
            <a:r>
              <a:rPr lang="fr-FR" sz="2000" smtClean="0">
                <a:solidFill>
                  <a:schemeClr val="accent2"/>
                </a:solidFill>
              </a:rPr>
              <a:t>BEGIN … END</a:t>
            </a:r>
            <a:r>
              <a:rPr lang="fr-FR" sz="2000" smtClean="0"/>
              <a:t> (</a:t>
            </a:r>
            <a:r>
              <a:rPr lang="fr-FR" sz="2000" smtClean="0">
                <a:solidFill>
                  <a:schemeClr val="accent2"/>
                </a:solidFill>
              </a:rPr>
              <a:t>section</a:t>
            </a:r>
            <a:r>
              <a:rPr lang="fr-FR" sz="2400" smtClean="0">
                <a:solidFill>
                  <a:schemeClr val="accent2"/>
                </a:solidFill>
              </a:rPr>
              <a:t> obligatoire</a:t>
            </a:r>
            <a:r>
              <a:rPr lang="fr-FR" sz="2400" smtClean="0"/>
              <a:t>) </a:t>
            </a:r>
          </a:p>
          <a:p>
            <a:pPr lvl="1" eaLnBrk="1" hangingPunct="1">
              <a:lnSpc>
                <a:spcPct val="80000"/>
              </a:lnSpc>
              <a:buFontTx/>
              <a:buNone/>
            </a:pPr>
            <a:r>
              <a:rPr lang="fr-FR" sz="2400" smtClean="0"/>
              <a:t>	contient le code </a:t>
            </a:r>
            <a:r>
              <a:rPr lang="fr-FR" sz="2000" smtClean="0"/>
              <a:t>PL/SQL</a:t>
            </a:r>
            <a:r>
              <a:rPr lang="fr-FR" sz="2400" smtClean="0"/>
              <a:t> incluant ou non des ordres SQL</a:t>
            </a:r>
          </a:p>
          <a:p>
            <a:pPr lvl="1" eaLnBrk="1" hangingPunct="1">
              <a:lnSpc>
                <a:spcPct val="80000"/>
              </a:lnSpc>
            </a:pPr>
            <a:r>
              <a:rPr lang="fr-FR" sz="2000" smtClean="0">
                <a:solidFill>
                  <a:schemeClr val="accent2"/>
                </a:solidFill>
              </a:rPr>
              <a:t>EXCEPTION</a:t>
            </a:r>
            <a:r>
              <a:rPr lang="fr-FR" sz="2400" smtClean="0"/>
              <a:t> (section optionnelle) </a:t>
            </a:r>
          </a:p>
          <a:p>
            <a:pPr lvl="1" eaLnBrk="1" hangingPunct="1">
              <a:lnSpc>
                <a:spcPct val="80000"/>
              </a:lnSpc>
              <a:buFontTx/>
              <a:buNone/>
            </a:pPr>
            <a:r>
              <a:rPr lang="fr-FR" sz="2400" smtClean="0"/>
              <a:t>	permet de traiter les erreurs retournées par le SGBD </a:t>
            </a:r>
          </a:p>
          <a:p>
            <a:pPr lvl="1" eaLnBrk="1" hangingPunct="1">
              <a:lnSpc>
                <a:spcPct val="80000"/>
              </a:lnSpc>
              <a:buFontTx/>
              <a:buNone/>
            </a:pPr>
            <a:endParaRPr lang="fr-FR" sz="2400" smtClean="0"/>
          </a:p>
          <a:p>
            <a:pPr lvl="1" eaLnBrk="1" hangingPunct="1">
              <a:lnSpc>
                <a:spcPct val="80000"/>
              </a:lnSpc>
            </a:pPr>
            <a:r>
              <a:rPr lang="fr-FR" sz="2400" smtClean="0"/>
              <a:t>Le caractère «</a:t>
            </a:r>
            <a:r>
              <a:rPr lang="fr-FR" sz="2400" smtClean="0">
                <a:solidFill>
                  <a:schemeClr val="accent2"/>
                </a:solidFill>
              </a:rPr>
              <a:t> /</a:t>
            </a:r>
            <a:r>
              <a:rPr lang="fr-FR" sz="2400" smtClean="0"/>
              <a:t> » termine un bloc pour son exécution dans l’interface SQL*Plus.</a:t>
            </a:r>
          </a:p>
          <a:p>
            <a:pPr lvl="1" eaLnBrk="1" hangingPunct="1">
              <a:lnSpc>
                <a:spcPct val="80000"/>
              </a:lnSpc>
            </a:pPr>
            <a:endParaRPr lang="fr-FR" sz="2400" smtClean="0"/>
          </a:p>
        </p:txBody>
      </p:sp>
      <p:sp>
        <p:nvSpPr>
          <p:cNvPr id="7172" name="Espace réservé du numéro de diapositive 5"/>
          <p:cNvSpPr>
            <a:spLocks noGrp="1"/>
          </p:cNvSpPr>
          <p:nvPr>
            <p:ph type="sldNum" sz="quarter" idx="12"/>
          </p:nvPr>
        </p:nvSpPr>
        <p:spPr>
          <a:noFill/>
        </p:spPr>
        <p:txBody>
          <a:bodyPr/>
          <a:lstStyle/>
          <a:p>
            <a:fld id="{B1DDE487-4147-4C91-B1F6-6FC007E5C664}" type="slidenum">
              <a:rPr lang="fr-FR" smtClean="0"/>
              <a:pPr/>
              <a:t>6</a:t>
            </a:fld>
            <a:endParaRPr lang="fr-FR"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0"/>
            <a:ext cx="8229600" cy="1143000"/>
          </a:xfrm>
        </p:spPr>
        <p:txBody>
          <a:bodyPr/>
          <a:lstStyle/>
          <a:p>
            <a:pPr eaLnBrk="1" hangingPunct="1"/>
            <a:r>
              <a:rPr lang="fr-FR" sz="3600" smtClean="0">
                <a:solidFill>
                  <a:srgbClr val="0000FF"/>
                </a:solidFill>
              </a:rPr>
              <a:t>Déclaration de variables</a:t>
            </a:r>
          </a:p>
        </p:txBody>
      </p:sp>
      <p:sp>
        <p:nvSpPr>
          <p:cNvPr id="8195" name="Rectangle 3"/>
          <p:cNvSpPr>
            <a:spLocks noGrp="1" noChangeArrowheads="1"/>
          </p:cNvSpPr>
          <p:nvPr>
            <p:ph type="body" idx="1"/>
          </p:nvPr>
        </p:nvSpPr>
        <p:spPr/>
        <p:txBody>
          <a:bodyPr/>
          <a:lstStyle/>
          <a:p>
            <a:pPr eaLnBrk="1" hangingPunct="1">
              <a:buFontTx/>
              <a:buNone/>
            </a:pPr>
            <a:r>
              <a:rPr lang="fr-FR" sz="2400" smtClean="0"/>
              <a:t>La déclaration d’une variable est de la forme suivante :</a:t>
            </a:r>
          </a:p>
          <a:p>
            <a:pPr eaLnBrk="1" hangingPunct="1">
              <a:buFontTx/>
              <a:buNone/>
            </a:pPr>
            <a:endParaRPr lang="fr-FR" sz="2400" smtClean="0"/>
          </a:p>
          <a:p>
            <a:pPr eaLnBrk="1" hangingPunct="1">
              <a:buFontTx/>
              <a:buNone/>
            </a:pPr>
            <a:r>
              <a:rPr lang="fr-FR" sz="2400" i="1" smtClean="0">
                <a:solidFill>
                  <a:schemeClr val="accent2"/>
                </a:solidFill>
              </a:rPr>
              <a:t>identificateur </a:t>
            </a:r>
            <a:r>
              <a:rPr lang="fr-FR" sz="2400" smtClean="0">
                <a:solidFill>
                  <a:schemeClr val="accent2"/>
                </a:solidFill>
              </a:rPr>
              <a:t>[CONSTANT] </a:t>
            </a:r>
            <a:r>
              <a:rPr lang="fr-FR" sz="2400" i="1" smtClean="0">
                <a:solidFill>
                  <a:schemeClr val="accent2"/>
                </a:solidFill>
              </a:rPr>
              <a:t>typeDeDonnée </a:t>
            </a:r>
            <a:r>
              <a:rPr lang="fr-FR" sz="2400" smtClean="0">
                <a:solidFill>
                  <a:schemeClr val="accent2"/>
                </a:solidFill>
              </a:rPr>
              <a:t>[NOT NULL] [:= | DEFAULT </a:t>
            </a:r>
            <a:r>
              <a:rPr lang="fr-FR" sz="2400" i="1" smtClean="0">
                <a:solidFill>
                  <a:schemeClr val="accent2"/>
                </a:solidFill>
              </a:rPr>
              <a:t>expression</a:t>
            </a:r>
            <a:r>
              <a:rPr lang="fr-FR" sz="2400" smtClean="0">
                <a:solidFill>
                  <a:schemeClr val="accent2"/>
                </a:solidFill>
              </a:rPr>
              <a:t>];</a:t>
            </a:r>
          </a:p>
          <a:p>
            <a:pPr eaLnBrk="1" hangingPunct="1">
              <a:buFontTx/>
              <a:buNone/>
            </a:pPr>
            <a:endParaRPr lang="fr-FR" sz="1200" smtClean="0">
              <a:solidFill>
                <a:schemeClr val="accent2"/>
              </a:solidFill>
            </a:endParaRPr>
          </a:p>
          <a:p>
            <a:pPr eaLnBrk="1" hangingPunct="1"/>
            <a:r>
              <a:rPr lang="fr-FR" sz="1800" smtClean="0"/>
              <a:t>CONSTANT</a:t>
            </a:r>
            <a:r>
              <a:rPr lang="fr-FR" sz="2000" smtClean="0"/>
              <a:t> précise qu’il s’agit d’une constante </a:t>
            </a:r>
          </a:p>
          <a:p>
            <a:pPr eaLnBrk="1" hangingPunct="1"/>
            <a:r>
              <a:rPr lang="fr-FR" sz="1800" smtClean="0"/>
              <a:t>NOT NULL</a:t>
            </a:r>
            <a:r>
              <a:rPr lang="fr-FR" sz="2000" smtClean="0"/>
              <a:t> pose une contrainte en ligne sur la variable </a:t>
            </a:r>
          </a:p>
          <a:p>
            <a:pPr eaLnBrk="1" hangingPunct="1"/>
            <a:r>
              <a:rPr lang="fr-FR" sz="1800" smtClean="0"/>
              <a:t>DEFAULT</a:t>
            </a:r>
            <a:r>
              <a:rPr lang="fr-FR" sz="2000" smtClean="0"/>
              <a:t> permet d’initialiser la variable (équivaut à l’affectation)</a:t>
            </a:r>
          </a:p>
          <a:p>
            <a:pPr eaLnBrk="1" hangingPunct="1"/>
            <a:endParaRPr lang="fr-FR" sz="2000" smtClean="0"/>
          </a:p>
          <a:p>
            <a:pPr eaLnBrk="1" hangingPunct="1">
              <a:buFontTx/>
              <a:buNone/>
            </a:pPr>
            <a:r>
              <a:rPr lang="fr-FR" sz="2400" smtClean="0">
                <a:solidFill>
                  <a:srgbClr val="0000FF"/>
                </a:solidFill>
              </a:rPr>
              <a:t>Exemple :</a:t>
            </a:r>
          </a:p>
          <a:p>
            <a:pPr eaLnBrk="1" hangingPunct="1">
              <a:buFontTx/>
              <a:buNone/>
            </a:pPr>
            <a:r>
              <a:rPr lang="fr-FR" sz="2000" smtClean="0"/>
              <a:t>v_prime NUMBER(5,2) := 500.50;</a:t>
            </a:r>
          </a:p>
          <a:p>
            <a:pPr eaLnBrk="1" hangingPunct="1"/>
            <a:endParaRPr lang="fr-FR" sz="2400" smtClean="0"/>
          </a:p>
        </p:txBody>
      </p:sp>
      <p:sp>
        <p:nvSpPr>
          <p:cNvPr id="8196" name="Espace réservé du numéro de diapositive 5"/>
          <p:cNvSpPr>
            <a:spLocks noGrp="1"/>
          </p:cNvSpPr>
          <p:nvPr>
            <p:ph type="sldNum" sz="quarter" idx="12"/>
          </p:nvPr>
        </p:nvSpPr>
        <p:spPr>
          <a:noFill/>
        </p:spPr>
        <p:txBody>
          <a:bodyPr/>
          <a:lstStyle/>
          <a:p>
            <a:fld id="{76A60295-F96F-4048-B835-86C1EA83FCA2}" type="slidenum">
              <a:rPr lang="fr-FR" smtClean="0"/>
              <a:pPr/>
              <a:t>7</a:t>
            </a:fld>
            <a:endParaRPr lang="fr-FR"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z="3600" smtClean="0">
                <a:solidFill>
                  <a:srgbClr val="0000FF"/>
                </a:solidFill>
              </a:rPr>
              <a:t>Affectations de Variables</a:t>
            </a:r>
          </a:p>
        </p:txBody>
      </p:sp>
      <p:sp>
        <p:nvSpPr>
          <p:cNvPr id="9219" name="Rectangle 3"/>
          <p:cNvSpPr>
            <a:spLocks noGrp="1" noChangeArrowheads="1"/>
          </p:cNvSpPr>
          <p:nvPr>
            <p:ph type="body" idx="1"/>
          </p:nvPr>
        </p:nvSpPr>
        <p:spPr>
          <a:xfrm>
            <a:off x="457200" y="1600200"/>
            <a:ext cx="8362950" cy="4525963"/>
          </a:xfrm>
        </p:spPr>
        <p:txBody>
          <a:bodyPr/>
          <a:lstStyle/>
          <a:p>
            <a:pPr eaLnBrk="1" hangingPunct="1"/>
            <a:r>
              <a:rPr lang="fr-FR" sz="2400" smtClean="0"/>
              <a:t>Il existe plusieurs possibilités pour affecter une valeur à une variable :</a:t>
            </a:r>
          </a:p>
          <a:p>
            <a:pPr eaLnBrk="1" hangingPunct="1"/>
            <a:endParaRPr lang="fr-FR" sz="1200" smtClean="0"/>
          </a:p>
          <a:p>
            <a:pPr lvl="1" eaLnBrk="1" hangingPunct="1"/>
            <a:r>
              <a:rPr lang="fr-FR" sz="2000" smtClean="0"/>
              <a:t>l’affectation comme on la connaît dans les langages de programmation</a:t>
            </a:r>
          </a:p>
          <a:p>
            <a:pPr lvl="1" eaLnBrk="1" hangingPunct="1"/>
            <a:r>
              <a:rPr lang="fr-FR" sz="2000" smtClean="0"/>
              <a:t>la directive DEFAULT </a:t>
            </a:r>
          </a:p>
          <a:p>
            <a:pPr lvl="1" eaLnBrk="1" hangingPunct="1"/>
            <a:r>
              <a:rPr lang="fr-FR" sz="2000" smtClean="0"/>
              <a:t>la directive INTO d’une requête (SELECT … </a:t>
            </a:r>
            <a:r>
              <a:rPr lang="fr-FR" sz="2000" b="1" smtClean="0"/>
              <a:t>INTO </a:t>
            </a:r>
            <a:r>
              <a:rPr lang="fr-FR" sz="2000" i="1" smtClean="0"/>
              <a:t>variable </a:t>
            </a:r>
            <a:r>
              <a:rPr lang="fr-FR" sz="2000" smtClean="0"/>
              <a:t>FROM …)</a:t>
            </a:r>
          </a:p>
          <a:p>
            <a:pPr lvl="1" eaLnBrk="1" hangingPunct="1"/>
            <a:endParaRPr lang="fr-FR" sz="2000" smtClean="0"/>
          </a:p>
          <a:p>
            <a:pPr eaLnBrk="1" hangingPunct="1"/>
            <a:r>
              <a:rPr lang="fr-FR" sz="2400" smtClean="0">
                <a:solidFill>
                  <a:srgbClr val="0000FF"/>
                </a:solidFill>
              </a:rPr>
              <a:t>Remarque </a:t>
            </a:r>
            <a:r>
              <a:rPr lang="fr-FR" sz="2000" smtClean="0"/>
              <a:t>: La contrainte </a:t>
            </a:r>
            <a:r>
              <a:rPr lang="fr-FR" sz="2400" smtClean="0"/>
              <a:t>NOT NULL </a:t>
            </a:r>
            <a:r>
              <a:rPr lang="fr-FR" sz="2000" smtClean="0"/>
              <a:t>doit être suivie d’une clause d’initialisation.</a:t>
            </a:r>
            <a:endParaRPr lang="fr-FR" sz="6000" smtClean="0"/>
          </a:p>
        </p:txBody>
      </p:sp>
      <p:sp>
        <p:nvSpPr>
          <p:cNvPr id="9220" name="Espace réservé du numéro de diapositive 5"/>
          <p:cNvSpPr>
            <a:spLocks noGrp="1"/>
          </p:cNvSpPr>
          <p:nvPr>
            <p:ph type="sldNum" sz="quarter" idx="12"/>
          </p:nvPr>
        </p:nvSpPr>
        <p:spPr>
          <a:noFill/>
        </p:spPr>
        <p:txBody>
          <a:bodyPr/>
          <a:lstStyle/>
          <a:p>
            <a:fld id="{A8AE5DD9-7F12-43E3-8E97-72D3E67ACA5B}" type="slidenum">
              <a:rPr lang="fr-FR" smtClean="0"/>
              <a:pPr/>
              <a:t>8</a:t>
            </a:fld>
            <a:endParaRPr lang="fr-FR"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188913"/>
            <a:ext cx="8229600" cy="1143000"/>
          </a:xfrm>
        </p:spPr>
        <p:txBody>
          <a:bodyPr/>
          <a:lstStyle/>
          <a:p>
            <a:pPr eaLnBrk="1" hangingPunct="1"/>
            <a:r>
              <a:rPr lang="fr-FR" sz="3600" smtClean="0">
                <a:solidFill>
                  <a:srgbClr val="0000FF"/>
                </a:solidFill>
              </a:rPr>
              <a:t>Les types</a:t>
            </a:r>
          </a:p>
        </p:txBody>
      </p:sp>
      <p:sp>
        <p:nvSpPr>
          <p:cNvPr id="10243" name="Rectangle 3"/>
          <p:cNvSpPr>
            <a:spLocks noGrp="1" noChangeArrowheads="1"/>
          </p:cNvSpPr>
          <p:nvPr>
            <p:ph type="body" idx="1"/>
          </p:nvPr>
        </p:nvSpPr>
        <p:spPr>
          <a:xfrm>
            <a:off x="539750" y="1341438"/>
            <a:ext cx="8424863" cy="5173662"/>
          </a:xfrm>
        </p:spPr>
        <p:txBody>
          <a:bodyPr/>
          <a:lstStyle/>
          <a:p>
            <a:pPr eaLnBrk="1" hangingPunct="1"/>
            <a:r>
              <a:rPr lang="fr-FR" sz="2000" smtClean="0"/>
              <a:t>Les types habituels correspondants aux types SQL2 ou Oracle : integer, varchar, number, etc.</a:t>
            </a:r>
          </a:p>
          <a:p>
            <a:pPr eaLnBrk="1" hangingPunct="1">
              <a:buFontTx/>
              <a:buNone/>
            </a:pPr>
            <a:endParaRPr lang="fr-FR" sz="2000" smtClean="0">
              <a:solidFill>
                <a:srgbClr val="0000FF"/>
              </a:solidFill>
            </a:endParaRPr>
          </a:p>
          <a:p>
            <a:pPr eaLnBrk="1" hangingPunct="1"/>
            <a:r>
              <a:rPr lang="fr-FR" sz="2000" smtClean="0"/>
              <a:t>La directive </a:t>
            </a:r>
            <a:r>
              <a:rPr lang="fr-FR" sz="2000" smtClean="0">
                <a:solidFill>
                  <a:srgbClr val="0000FF"/>
                </a:solidFill>
              </a:rPr>
              <a:t>%TYPE </a:t>
            </a:r>
            <a:r>
              <a:rPr lang="fr-FR" sz="2000" smtClean="0"/>
              <a:t>déclare </a:t>
            </a:r>
          </a:p>
          <a:p>
            <a:pPr marL="800100" lvl="1" indent="-342900" eaLnBrk="1" hangingPunct="1">
              <a:buFontTx/>
              <a:buAutoNum type="arabicPeriod"/>
            </a:pPr>
            <a:r>
              <a:rPr lang="fr-FR" sz="2000" smtClean="0"/>
              <a:t>une variable selon la définition d’un attribut d’une table ou d’une vue existante.</a:t>
            </a:r>
            <a:endParaRPr lang="fr-FR" sz="2000" smtClean="0">
              <a:solidFill>
                <a:srgbClr val="0000FF"/>
              </a:solidFill>
            </a:endParaRPr>
          </a:p>
          <a:p>
            <a:pPr marL="800100" lvl="1" indent="-342900">
              <a:buFontTx/>
              <a:buNone/>
            </a:pPr>
            <a:r>
              <a:rPr lang="fr-FR" sz="2000" i="1" smtClean="0"/>
              <a:t>	nomvariable nomTable.nomColonne%TYPE </a:t>
            </a:r>
          </a:p>
          <a:p>
            <a:pPr marL="800100" lvl="1" indent="-342900">
              <a:buFontTx/>
              <a:buNone/>
            </a:pPr>
            <a:endParaRPr lang="fr-FR" sz="2000" i="1" smtClean="0">
              <a:solidFill>
                <a:srgbClr val="0000FF"/>
              </a:solidFill>
            </a:endParaRPr>
          </a:p>
          <a:p>
            <a:pPr marL="800100" lvl="1" indent="-342900">
              <a:buFontTx/>
              <a:buNone/>
            </a:pPr>
            <a:r>
              <a:rPr lang="fr-FR" sz="2000" i="1" smtClean="0">
                <a:solidFill>
                  <a:srgbClr val="0000FF"/>
                </a:solidFill>
              </a:rPr>
              <a:t>Exemple</a:t>
            </a:r>
          </a:p>
          <a:p>
            <a:pPr marL="800100" lvl="1" indent="-342900">
              <a:buFontTx/>
              <a:buNone/>
            </a:pPr>
            <a:r>
              <a:rPr lang="fr-FR" sz="2000" smtClean="0"/>
              <a:t>v_brevet  Pilote.brevet%</a:t>
            </a:r>
            <a:r>
              <a:rPr lang="fr-FR" sz="2000" b="1" smtClean="0"/>
              <a:t>TYPE;</a:t>
            </a:r>
          </a:p>
          <a:p>
            <a:pPr marL="800100" lvl="1" indent="-342900">
              <a:buFontTx/>
              <a:buNone/>
            </a:pPr>
            <a:r>
              <a:rPr lang="fr-FR" sz="2000" smtClean="0"/>
              <a:t>--v_brevet prend le type de l’attribut brevet de la table Pilote.</a:t>
            </a:r>
          </a:p>
          <a:p>
            <a:pPr marL="800100" lvl="1" indent="-342900">
              <a:buFontTx/>
              <a:buNone/>
            </a:pPr>
            <a:endParaRPr lang="fr-FR" sz="1800" b="1" smtClean="0"/>
          </a:p>
        </p:txBody>
      </p:sp>
      <p:sp>
        <p:nvSpPr>
          <p:cNvPr id="10244" name="Espace réservé du numéro de diapositive 5"/>
          <p:cNvSpPr>
            <a:spLocks noGrp="1"/>
          </p:cNvSpPr>
          <p:nvPr>
            <p:ph type="sldNum" sz="quarter" idx="12"/>
          </p:nvPr>
        </p:nvSpPr>
        <p:spPr>
          <a:noFill/>
        </p:spPr>
        <p:txBody>
          <a:bodyPr/>
          <a:lstStyle/>
          <a:p>
            <a:fld id="{EBF35B67-4432-4D9F-82AE-E70F643F1C61}" type="slidenum">
              <a:rPr lang="fr-FR" smtClean="0"/>
              <a:pPr/>
              <a:t>9</a:t>
            </a:fld>
            <a:endParaRPr lang="fr-FR" smtClean="0"/>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3684</TotalTime>
  <Words>2525</Words>
  <Application>Microsoft Office PowerPoint</Application>
  <PresentationFormat>Affichage à l'écran (4:3)</PresentationFormat>
  <Paragraphs>659</Paragraphs>
  <Slides>56</Slides>
  <Notes>1</Notes>
  <HiddenSlides>0</HiddenSlides>
  <MMClips>0</MMClips>
  <ScaleCrop>false</ScaleCrop>
  <HeadingPairs>
    <vt:vector size="4" baseType="variant">
      <vt:variant>
        <vt:lpstr>Thème</vt:lpstr>
      </vt:variant>
      <vt:variant>
        <vt:i4>1</vt:i4>
      </vt:variant>
      <vt:variant>
        <vt:lpstr>Titres des diapositives</vt:lpstr>
      </vt:variant>
      <vt:variant>
        <vt:i4>56</vt:i4>
      </vt:variant>
    </vt:vector>
  </HeadingPairs>
  <TitlesOfParts>
    <vt:vector size="57" baseType="lpstr">
      <vt:lpstr>Modèle par défaut</vt:lpstr>
      <vt:lpstr>PL/SQL</vt:lpstr>
      <vt:lpstr>Plan du cours</vt:lpstr>
      <vt:lpstr>Apports de PL/SQL</vt:lpstr>
      <vt:lpstr>Messages échangés entre  le client vers le serveur</vt:lpstr>
      <vt:lpstr>Structure d’un programme PL/SQL</vt:lpstr>
      <vt:lpstr>Structure d’un programme PL/SQL</vt:lpstr>
      <vt:lpstr>Déclaration de variables</vt:lpstr>
      <vt:lpstr>Affectations de Variables</vt:lpstr>
      <vt:lpstr>Les types</vt:lpstr>
      <vt:lpstr>Déclaration de TYPE (suite)</vt:lpstr>
      <vt:lpstr>Exemple  avec le Type %ROWTYPE</vt:lpstr>
      <vt:lpstr>Interaction avec la base de données</vt:lpstr>
      <vt:lpstr>Requête qui renvoie un seul tuple </vt:lpstr>
      <vt:lpstr>Le paquetage DBMS_OUTPUT </vt:lpstr>
      <vt:lpstr> Exceptions prédéfinies</vt:lpstr>
      <vt:lpstr>Exemple</vt:lpstr>
      <vt:lpstr>Résolution de noms </vt:lpstr>
      <vt:lpstr>Conventions recommandées </vt:lpstr>
      <vt:lpstr>Variables de substitution</vt:lpstr>
      <vt:lpstr>Exemple  </vt:lpstr>
      <vt:lpstr>Structures conditionnelles et répétitives</vt:lpstr>
      <vt:lpstr>Structures conditionnelles</vt:lpstr>
      <vt:lpstr>Structures conditionnelles (suite)</vt:lpstr>
      <vt:lpstr>Exemple</vt:lpstr>
      <vt:lpstr>Structures répétitives</vt:lpstr>
      <vt:lpstr>La boucle WHILE-LOOP</vt:lpstr>
      <vt:lpstr>La boucle FOR-LOOP</vt:lpstr>
      <vt:lpstr>La boucle LOOP.. EXIT</vt:lpstr>
      <vt:lpstr>Fonctions et procédures stockées</vt:lpstr>
      <vt:lpstr>Syntaxe d’une Procédure</vt:lpstr>
      <vt:lpstr>Exemple de procédure stockée</vt:lpstr>
      <vt:lpstr>Syntaxe d’une fonction </vt:lpstr>
      <vt:lpstr>Exemple de fonction</vt:lpstr>
      <vt:lpstr>Appels de procédures et fonctions sous sqlplus*</vt:lpstr>
      <vt:lpstr>Appels de procédure et fonctions dans un programme PL/SQL</vt:lpstr>
      <vt:lpstr>Appel  d’une fonction dans un programme PL/SQL </vt:lpstr>
      <vt:lpstr>Compilation</vt:lpstr>
      <vt:lpstr>Compilation suite</vt:lpstr>
      <vt:lpstr>Diapositive 39</vt:lpstr>
      <vt:lpstr>Concept de curseur</vt:lpstr>
      <vt:lpstr>Les curseurs</vt:lpstr>
      <vt:lpstr>Exemple de curseur</vt:lpstr>
      <vt:lpstr>Curseur</vt:lpstr>
      <vt:lpstr>Simplification d’écriture des curseurs  </vt:lpstr>
      <vt:lpstr>Curseur et %ROWTYPE</vt:lpstr>
      <vt:lpstr>Diapositive 46</vt:lpstr>
      <vt:lpstr>Curseur paramétré</vt:lpstr>
      <vt:lpstr>Exemple de curseur paramétré</vt:lpstr>
      <vt:lpstr>Exception</vt:lpstr>
      <vt:lpstr>Exceptions nommées définies par l'utilisateur</vt:lpstr>
      <vt:lpstr>Exemple de traitement des erreurs</vt:lpstr>
      <vt:lpstr>Autre exemple d’exception</vt:lpstr>
      <vt:lpstr>Gestion des erreurs liées au curseur</vt:lpstr>
      <vt:lpstr>Exemple de programme PL/SQL (avec exception)</vt:lpstr>
      <vt:lpstr>Rappel</vt:lpstr>
      <vt:lpstr>Diapositive 56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Bella</dc:creator>
  <cp:lastModifiedBy>Bella</cp:lastModifiedBy>
  <cp:revision>353</cp:revision>
  <dcterms:created xsi:type="dcterms:W3CDTF">2014-02-26T13:51:20Z</dcterms:created>
  <dcterms:modified xsi:type="dcterms:W3CDTF">2019-05-14T13:50:33Z</dcterms:modified>
</cp:coreProperties>
</file>