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3" r:id="rId4"/>
    <p:sldId id="277" r:id="rId5"/>
    <p:sldId id="258" r:id="rId6"/>
    <p:sldId id="261" r:id="rId7"/>
    <p:sldId id="262" r:id="rId8"/>
    <p:sldId id="263" r:id="rId9"/>
    <p:sldId id="264" r:id="rId10"/>
    <p:sldId id="265" r:id="rId11"/>
    <p:sldId id="284" r:id="rId12"/>
    <p:sldId id="267" r:id="rId13"/>
    <p:sldId id="278" r:id="rId14"/>
    <p:sldId id="268" r:id="rId15"/>
    <p:sldId id="269" r:id="rId16"/>
    <p:sldId id="282" r:id="rId17"/>
    <p:sldId id="279" r:id="rId18"/>
    <p:sldId id="271" r:id="rId19"/>
    <p:sldId id="287" r:id="rId20"/>
    <p:sldId id="285" r:id="rId21"/>
    <p:sldId id="273" r:id="rId22"/>
    <p:sldId id="281" r:id="rId23"/>
    <p:sldId id="286" r:id="rId24"/>
    <p:sldId id="274" r:id="rId25"/>
    <p:sldId id="276" r:id="rId26"/>
    <p:sldId id="275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91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 откатов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1988407699037624E-2"/>
          <c:y val="5.1400554097404488E-2"/>
          <c:w val="0.74795538057742783"/>
          <c:h val="0.8326195683872849"/>
        </c:manualLayout>
      </c:layout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Лист6!$B$6:$K$6</c:f>
              <c:numCache>
                <c:formatCode>General</c:formatCode>
                <c:ptCount val="10"/>
                <c:pt idx="0">
                  <c:v>61</c:v>
                </c:pt>
                <c:pt idx="1">
                  <c:v>67</c:v>
                </c:pt>
                <c:pt idx="2">
                  <c:v>77</c:v>
                </c:pt>
                <c:pt idx="3">
                  <c:v>73</c:v>
                </c:pt>
                <c:pt idx="4">
                  <c:v>74</c:v>
                </c:pt>
                <c:pt idx="5">
                  <c:v>70</c:v>
                </c:pt>
                <c:pt idx="6">
                  <c:v>74</c:v>
                </c:pt>
                <c:pt idx="7">
                  <c:v>69</c:v>
                </c:pt>
                <c:pt idx="8">
                  <c:v>74</c:v>
                </c:pt>
                <c:pt idx="9">
                  <c:v>73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Лист6!$B$7:$K$7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2</c:v>
                </c:pt>
                <c:pt idx="6">
                  <c:v>7</c:v>
                </c:pt>
                <c:pt idx="7">
                  <c:v>4</c:v>
                </c:pt>
                <c:pt idx="8">
                  <c:v>1</c:v>
                </c:pt>
                <c:pt idx="9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927360"/>
        <c:axId val="76928896"/>
      </c:lineChart>
      <c:catAx>
        <c:axId val="76927360"/>
        <c:scaling>
          <c:orientation val="minMax"/>
        </c:scaling>
        <c:delete val="0"/>
        <c:axPos val="b"/>
        <c:majorTickMark val="out"/>
        <c:minorTickMark val="none"/>
        <c:tickLblPos val="nextTo"/>
        <c:crossAx val="76928896"/>
        <c:crosses val="autoZero"/>
        <c:auto val="1"/>
        <c:lblAlgn val="ctr"/>
        <c:lblOffset val="100"/>
        <c:noMultiLvlLbl val="0"/>
      </c:catAx>
      <c:valAx>
        <c:axId val="76928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927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1234711286089241"/>
          <c:y val="0.51813466025080201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</a:t>
            </a:r>
            <a:r>
              <a:rPr lang="ru-RU" baseline="0"/>
              <a:t> антисообщений</a:t>
            </a:r>
            <a:endParaRPr lang="ru-RU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607174103237096E-2"/>
          <c:y val="5.1400554097404488E-2"/>
          <c:w val="0.73387204724409449"/>
          <c:h val="0.8326195683872849"/>
        </c:manualLayout>
      </c:layout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Лист6!$B$16:$K$16</c:f>
              <c:numCache>
                <c:formatCode>General</c:formatCode>
                <c:ptCount val="10"/>
                <c:pt idx="0">
                  <c:v>103</c:v>
                </c:pt>
                <c:pt idx="1">
                  <c:v>79</c:v>
                </c:pt>
                <c:pt idx="2">
                  <c:v>115</c:v>
                </c:pt>
                <c:pt idx="3">
                  <c:v>110</c:v>
                </c:pt>
                <c:pt idx="4">
                  <c:v>116</c:v>
                </c:pt>
                <c:pt idx="5">
                  <c:v>105</c:v>
                </c:pt>
                <c:pt idx="6">
                  <c:v>139</c:v>
                </c:pt>
                <c:pt idx="7">
                  <c:v>101</c:v>
                </c:pt>
                <c:pt idx="8">
                  <c:v>122</c:v>
                </c:pt>
                <c:pt idx="9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Лист6!$B$17:$K$17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17</c:v>
                </c:pt>
                <c:pt idx="3">
                  <c:v>16</c:v>
                </c:pt>
                <c:pt idx="4">
                  <c:v>20</c:v>
                </c:pt>
                <c:pt idx="5">
                  <c:v>8</c:v>
                </c:pt>
                <c:pt idx="6">
                  <c:v>30</c:v>
                </c:pt>
                <c:pt idx="7">
                  <c:v>11</c:v>
                </c:pt>
                <c:pt idx="8">
                  <c:v>2</c:v>
                </c:pt>
                <c:pt idx="9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723712"/>
        <c:axId val="78725504"/>
      </c:lineChart>
      <c:catAx>
        <c:axId val="78723712"/>
        <c:scaling>
          <c:orientation val="minMax"/>
        </c:scaling>
        <c:delete val="0"/>
        <c:axPos val="b"/>
        <c:majorTickMark val="out"/>
        <c:minorTickMark val="none"/>
        <c:tickLblPos val="nextTo"/>
        <c:crossAx val="78725504"/>
        <c:crosses val="autoZero"/>
        <c:auto val="1"/>
        <c:lblAlgn val="ctr"/>
        <c:lblOffset val="100"/>
        <c:noMultiLvlLbl val="0"/>
      </c:catAx>
      <c:valAx>
        <c:axId val="7872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23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383267716535433"/>
          <c:y val="0.48572725284339457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EC404-FDE2-4BA7-9213-6EBC981D8DEB}" type="datetimeFigureOut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A7F224-ECB4-4357-B1B7-09D1BFA4FE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14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47BF4-0FF1-4297-AA10-0CFC900BD14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E4B947-F24D-4501-B543-5137477E052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EA7FB5-1B37-49B2-9AFC-5C74AB03547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5C1CA-B8B6-4118-8A35-757CEE04CAC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A441E-6718-49F2-B7ED-5BC3A094D96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DB80F-67D3-402E-A293-DBB5040140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2D27C-C0B0-4A6E-841F-2C34A748F14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C8FC7-56C3-472C-801B-AC63816CEBC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2CC531-0E66-4916-8ABB-B2503FF391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EF1F2-EF8C-4E2F-8BCC-5080235FE4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345DE-6BFF-4B1E-BD70-3B1A6EF97BE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D2AF65-3C19-4BEB-812B-FFCEBD578C8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28F26-0556-421E-9B33-BB2C5589149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3E45BA-5473-4DA6-A57C-E5769635D51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408D7-AF5F-44D8-B7DB-06CE9C03850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16C1D-C3AF-44BA-A996-C937DA53CA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90FDC-1120-4DFB-A18D-D9F84B385CD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F3363-39FF-4609-8B9D-1EAA4727ECB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1077D-A412-4C97-BAD7-212F88E0B3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FC72-1F41-47AC-8C21-233964B57A65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17BF-522E-4967-9737-975C24EE1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0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E472-01D5-43E9-A6E8-A139774DD1F9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0E5B-E545-4274-AF5A-C9319C429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2481A-1007-40F7-B3FE-44EF71EF2450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6F049-2E6D-4521-BE5E-9701C624B3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D545-946D-43FE-9DF9-EA629571004D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08802-28DE-4D73-ACE5-287EDC781B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8B6C3-5BD3-4939-B830-5C519E01C4A3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A9F0-FD9B-4FB7-AA4A-11C8C2B77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1433D-1F11-4B07-8AE7-288B4D86F793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1682-36B4-44FA-AED4-267E5389F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4C4AA-06B5-474D-B2F3-9E05A3A9C690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018F-CC1F-4171-B057-D959673B6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7D03-0E9D-4F50-AEE5-470C446FB495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EC1D-0972-4C07-9648-2579DE33A4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EB767-F2C3-4FA7-87BA-96BBA384DA0E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6584-70BD-4772-ADCD-55B46AF34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012D-A56E-4998-9828-79972599EF30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958F-500D-4C23-BA1A-AEF6C9F4F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2E075-FAB0-4E5D-8871-ECC0174DD9AA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0C38-2F51-4627-B278-E322F03A78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F52D4C-E684-4FA1-85B7-B32B2AB7BDCA}" type="datetime1">
              <a:rPr lang="ru-RU"/>
              <a:pPr>
                <a:defRPr/>
              </a:pPr>
              <a:t>28.06.2013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71C575-F650-46B1-BC48-F0827A8C82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8800" y="2327275"/>
            <a:ext cx="8137525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/>
              <a:t>Алгоритмы синхронизации агентов в системе моделирования «</a:t>
            </a:r>
            <a:r>
              <a:rPr lang="en-US" sz="3200" b="1" cap="all" dirty="0"/>
              <a:t>Better</a:t>
            </a:r>
            <a:r>
              <a:rPr lang="ru-RU" sz="3200" b="1" cap="all" dirty="0"/>
              <a:t>»</a:t>
            </a:r>
            <a:endParaRPr lang="ru-RU" sz="3200" b="1" dirty="0"/>
          </a:p>
        </p:txBody>
      </p:sp>
      <p:sp>
        <p:nvSpPr>
          <p:cNvPr id="2051" name="Прямоугольник 4"/>
          <p:cNvSpPr>
            <a:spLocks noChangeArrowheads="1"/>
          </p:cNvSpPr>
          <p:nvPr/>
        </p:nvSpPr>
        <p:spPr bwMode="auto">
          <a:xfrm>
            <a:off x="3203848" y="3825875"/>
            <a:ext cx="55175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sz="2400" dirty="0"/>
              <a:t>Работу представляет: </a:t>
            </a:r>
            <a:r>
              <a:rPr lang="ru-RU" sz="2400" i="1" dirty="0"/>
              <a:t>Митраков А.А.</a:t>
            </a:r>
          </a:p>
          <a:p>
            <a:endParaRPr lang="ru-RU" sz="2400" dirty="0"/>
          </a:p>
          <a:p>
            <a:r>
              <a:rPr lang="ru-RU" sz="2400" dirty="0"/>
              <a:t>Научный</a:t>
            </a:r>
            <a:r>
              <a:rPr lang="en-US" sz="2400" dirty="0"/>
              <a:t> </a:t>
            </a:r>
            <a:r>
              <a:rPr lang="ru-RU" sz="2400" dirty="0"/>
              <a:t>руководитель:</a:t>
            </a:r>
            <a:br>
              <a:rPr lang="ru-RU" sz="2400" dirty="0"/>
            </a:br>
            <a:r>
              <a:rPr lang="ru-RU" sz="2400" dirty="0" smtClean="0"/>
              <a:t>Доцент,</a:t>
            </a:r>
            <a:r>
              <a:rPr lang="en-US" sz="2400" dirty="0" smtClean="0"/>
              <a:t> </a:t>
            </a:r>
            <a:r>
              <a:rPr lang="ru-RU" sz="2400" dirty="0" smtClean="0"/>
              <a:t>кандидат</a:t>
            </a:r>
            <a:r>
              <a:rPr lang="en-US" sz="2400" dirty="0"/>
              <a:t> </a:t>
            </a:r>
            <a:r>
              <a:rPr lang="ru-RU" sz="2400" dirty="0"/>
              <a:t>физико-математических</a:t>
            </a:r>
            <a:r>
              <a:rPr lang="en-US" sz="2400" dirty="0"/>
              <a:t> </a:t>
            </a:r>
            <a:r>
              <a:rPr lang="ru-RU" sz="2400" dirty="0"/>
              <a:t>наук, </a:t>
            </a:r>
            <a:r>
              <a:rPr lang="ru-RU" sz="2400" i="1" dirty="0"/>
              <a:t>Замятина Е.Б.</a:t>
            </a:r>
          </a:p>
        </p:txBody>
      </p:sp>
      <p:sp>
        <p:nvSpPr>
          <p:cNvPr id="2052" name="Прямоугольник 6"/>
          <p:cNvSpPr>
            <a:spLocks noChangeArrowheads="1"/>
          </p:cNvSpPr>
          <p:nvPr/>
        </p:nvSpPr>
        <p:spPr bwMode="auto">
          <a:xfrm>
            <a:off x="3465513" y="6165850"/>
            <a:ext cx="2286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600"/>
              <a:t>Пермь, 2013</a:t>
            </a:r>
          </a:p>
        </p:txBody>
      </p:sp>
      <p:sp>
        <p:nvSpPr>
          <p:cNvPr id="2053" name="Заголовок 5"/>
          <p:cNvSpPr>
            <a:spLocks noGrp="1"/>
          </p:cNvSpPr>
          <p:nvPr>
            <p:ph type="ctrTitle"/>
          </p:nvPr>
        </p:nvSpPr>
        <p:spPr>
          <a:xfrm>
            <a:off x="395288" y="6142038"/>
            <a:ext cx="806450" cy="392112"/>
          </a:xfrm>
        </p:spPr>
        <p:txBody>
          <a:bodyPr/>
          <a:lstStyle/>
          <a:p>
            <a:pPr eaLnBrk="1" hangingPunct="1"/>
            <a:r>
              <a:rPr lang="ru-RU" smtClean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613" y="404813"/>
            <a:ext cx="88471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/>
              <a:t>Федеральное государственное бюджетное образовательное учреждение высшего профессионального образования</a:t>
            </a:r>
            <a:br>
              <a:rPr lang="ru-RU" dirty="0"/>
            </a:br>
            <a:r>
              <a:rPr lang="ru-RU" cap="all" dirty="0"/>
              <a:t>Пермский государственный национальный исследовательский университет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473075" y="212725"/>
            <a:ext cx="8201025" cy="8636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Классификация откатов</a:t>
            </a:r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052513"/>
            <a:ext cx="7920038" cy="52562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200" b="1" dirty="0" smtClean="0">
                <a:solidFill>
                  <a:schemeClr val="tx1"/>
                </a:solidFill>
              </a:rPr>
              <a:t>По </a:t>
            </a:r>
            <a:r>
              <a:rPr lang="ru-RU" sz="2200" b="1" dirty="0">
                <a:solidFill>
                  <a:schemeClr val="tx1"/>
                </a:solidFill>
              </a:rPr>
              <a:t>числу вовлечённых логических процессов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Локальные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</a:t>
            </a:r>
            <a:r>
              <a:rPr lang="ru-RU" sz="2200" dirty="0" smtClean="0">
                <a:solidFill>
                  <a:schemeClr val="tx1"/>
                </a:solidFill>
              </a:rPr>
              <a:t>Каскадные</a:t>
            </a:r>
          </a:p>
          <a:p>
            <a:pPr algn="l" eaLnBrk="1" hangingPunct="1">
              <a:defRPr/>
            </a:pPr>
            <a:r>
              <a:rPr lang="ru-RU" sz="2200" b="1" dirty="0" smtClean="0">
                <a:solidFill>
                  <a:schemeClr val="tx1"/>
                </a:solidFill>
              </a:rPr>
              <a:t>По </a:t>
            </a:r>
            <a:r>
              <a:rPr lang="ru-RU" sz="2200" b="1" dirty="0">
                <a:solidFill>
                  <a:schemeClr val="tx1"/>
                </a:solidFill>
              </a:rPr>
              <a:t>коммуникативной цели агента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запросом к </a:t>
            </a:r>
            <a:r>
              <a:rPr lang="ru-RU" sz="2200" dirty="0" smtClean="0">
                <a:solidFill>
                  <a:schemeClr val="tx1"/>
                </a:solidFill>
              </a:rPr>
              <a:t>агенту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ответом на </a:t>
            </a:r>
            <a:r>
              <a:rPr lang="ru-RU" sz="2200" dirty="0" smtClean="0">
                <a:solidFill>
                  <a:schemeClr val="tx1"/>
                </a:solidFill>
              </a:rPr>
              <a:t>запрос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событиями, не требующих ответа</a:t>
            </a:r>
          </a:p>
          <a:p>
            <a:pPr algn="l" eaLnBrk="1" hangingPunct="1">
              <a:defRPr/>
            </a:pPr>
            <a:r>
              <a:rPr lang="ru-RU" sz="2200" b="1" dirty="0" smtClean="0">
                <a:solidFill>
                  <a:schemeClr val="tx1"/>
                </a:solidFill>
              </a:rPr>
              <a:t>По </a:t>
            </a:r>
            <a:r>
              <a:rPr lang="ru-RU" sz="2200" b="1" dirty="0">
                <a:solidFill>
                  <a:schemeClr val="tx1"/>
                </a:solidFill>
              </a:rPr>
              <a:t>наличию парадокса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вызывающие парадокс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не вызывающие парадокса времени</a:t>
            </a:r>
          </a:p>
          <a:p>
            <a:pPr algn="l" eaLnBrk="1" hangingPunct="1">
              <a:defRPr/>
            </a:pPr>
            <a:r>
              <a:rPr lang="ru-RU" sz="2200" b="1" dirty="0" smtClean="0">
                <a:solidFill>
                  <a:schemeClr val="tx1"/>
                </a:solidFill>
              </a:rPr>
              <a:t>По </a:t>
            </a:r>
            <a:r>
              <a:rPr lang="ru-RU" sz="2200" b="1" dirty="0">
                <a:solidFill>
                  <a:schemeClr val="tx1"/>
                </a:solidFill>
              </a:rPr>
              <a:t>числу упущенных событий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терминальными событиями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нетерминальными </a:t>
            </a:r>
            <a:r>
              <a:rPr lang="ru-RU" sz="2200" dirty="0" smtClean="0">
                <a:solidFill>
                  <a:schemeClr val="tx1"/>
                </a:solidFill>
              </a:rPr>
              <a:t>событиями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9FB9C9A-7FE0-4847-8B38-00C22455A804}" type="slidenum">
              <a:rPr lang="ru-RU" sz="2800" smtClean="0"/>
              <a:pPr>
                <a:defRPr/>
              </a:pPr>
              <a:t>10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Условие семантической определённости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6A845DB-C3CA-4CDE-BB15-240B962251BF}" type="slidenum">
              <a:rPr lang="ru-RU" sz="2800" smtClean="0"/>
              <a:pPr>
                <a:defRPr/>
              </a:pPr>
              <a:t>11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</p:spPr>
            <p:txBody>
              <a:bodyPr/>
              <a:lstStyle/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Имеется Агент-ориентированная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PDES.</a:t>
                </a:r>
              </a:p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Потребуем, чтобы для каждого события 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en-US" sz="2800" b="1" i="1" dirty="0" err="1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∈Events</a:t>
                </a:r>
                <a:r>
                  <a:rPr lang="en-US" sz="2800" b="1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ea typeface="Cambria Math"/>
                  </a:rPr>
                  <a:t>выполнялось условие:</a:t>
                </a: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  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𝑎𝑔𝑒𝑛𝑠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𝑝𝑎𝑡𝑖𝑒𝑛𝑡𝑠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𝑝𝑟𝑒𝑑𝑖𝑐𝑎𝑡𝑒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err="1" smtClean="0">
                    <a:solidFill>
                      <a:schemeClr val="tx1"/>
                    </a:solidFill>
                  </a:rPr>
                  <a:t>agens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планирующий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patients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для которого планируется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predicate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функция, изменяющая состояние модели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  <a:blipFill rotWithShape="1">
                <a:blip r:embed="rId3"/>
                <a:stretch>
                  <a:fillRect l="-1553" t="-1154" r="-78"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#1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864" cy="4608513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Основан на простейшей эвристике</a:t>
            </a:r>
          </a:p>
          <a:p>
            <a:pPr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его события могут быть обработаны в любое время, в т. ч. и в прошлом</a:t>
            </a: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 (необходимое условие </a:t>
            </a:r>
            <a:r>
              <a:rPr lang="en-US" sz="2800" dirty="0" smtClean="0">
                <a:solidFill>
                  <a:schemeClr val="tx1"/>
                </a:solidFill>
              </a:rPr>
              <a:t>stateless-</a:t>
            </a:r>
            <a:r>
              <a:rPr lang="ru-RU" sz="2800" dirty="0" smtClean="0">
                <a:solidFill>
                  <a:schemeClr val="tx1"/>
                </a:solidFill>
              </a:rPr>
              <a:t>агента).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он является реактивным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39E0B8-061A-46CB-A701-E7F9F29C3506}" type="slidenum">
              <a:rPr lang="ru-RU" sz="2800" smtClean="0"/>
              <a:pPr>
                <a:defRPr/>
              </a:pPr>
              <a:t>12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#2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412763"/>
            <a:ext cx="7993582" cy="5112581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Основан на коммуникативной цели агента</a:t>
            </a:r>
          </a:p>
          <a:p>
            <a:pPr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600" dirty="0" smtClean="0">
                <a:solidFill>
                  <a:schemeClr val="tx1"/>
                </a:solidFill>
              </a:rPr>
              <a:t>. </a:t>
            </a:r>
            <a:r>
              <a:rPr lang="ru-RU" sz="2600" i="1" dirty="0" smtClean="0">
                <a:solidFill>
                  <a:schemeClr val="tx1"/>
                </a:solidFill>
              </a:rPr>
              <a:t>Если агент посылает запрос, требующий обязательного ответа, и оба участника коммуникации расположены в разных процессах, то дальнейшая обработка событий может привести к многочисленным откатам.</a:t>
            </a: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Возможные решения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Выполнить кластеризацию агентов и балансировку логических процессов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Блокировать логический процесс до получения ответа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C99D97A-E2DF-4298-9292-A035EC26468F}" type="slidenum">
              <a:rPr lang="ru-RU" sz="2800" smtClean="0"/>
              <a:pPr>
                <a:defRPr/>
              </a:pPr>
              <a:t>13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в реализации</a:t>
            </a:r>
          </a:p>
        </p:txBody>
      </p:sp>
      <p:sp>
        <p:nvSpPr>
          <p:cNvPr id="143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200800" cy="20161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следует разрешить 2 проблемы: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Тупиковые ситуации (</a:t>
            </a:r>
            <a:r>
              <a:rPr lang="en-US" sz="2800" dirty="0" smtClean="0">
                <a:solidFill>
                  <a:schemeClr val="tx1"/>
                </a:solidFill>
              </a:rPr>
              <a:t>Deadlocks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103BD0B-838B-434D-B85C-81D280E01351}" type="slidenum">
              <a:rPr lang="ru-RU" sz="2800" smtClean="0"/>
              <a:pPr>
                <a:defRPr/>
              </a:pPr>
              <a:t>14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3641723"/>
            <a:ext cx="4567238" cy="2500313"/>
          </a:xfrm>
          <a:prstGeom prst="rect">
            <a:avLst/>
          </a:prstGeom>
          <a:noFill/>
          <a:ln w="50800" cmpd="thinThick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693986" y="3641724"/>
            <a:ext cx="331953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Тупики возникают тогда, когда в сети существует цикл, в котором процессы блокируются, ожидая ответа друг от друга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079401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E68E14-3A6F-4AC0-B4F9-65A7D55EEC52}" type="slidenum">
              <a:rPr lang="ru-RU" sz="2800" smtClean="0"/>
              <a:pPr>
                <a:defRPr/>
              </a:pPr>
              <a:t>15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4" y="1268760"/>
            <a:ext cx="865822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1219405" y="5445224"/>
            <a:ext cx="6697662" cy="863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откате процесс </a:t>
            </a:r>
            <a:r>
              <a:rPr lang="en-US" sz="2800" dirty="0" smtClean="0">
                <a:solidFill>
                  <a:schemeClr val="tx1"/>
                </a:solidFill>
              </a:rPr>
              <a:t>LP1 </a:t>
            </a:r>
            <a:r>
              <a:rPr lang="ru-RU" sz="2800" dirty="0" smtClean="0">
                <a:solidFill>
                  <a:schemeClr val="tx1"/>
                </a:solidFill>
              </a:rPr>
              <a:t>может «зависнуть», ожидая сообщения </a:t>
            </a:r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#3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25A30AE-B138-4C0D-8980-43C9886A4F32}" type="slidenum">
              <a:rPr lang="ru-RU" sz="2800" smtClean="0"/>
              <a:pPr>
                <a:defRPr/>
              </a:pPr>
              <a:t>16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776864" cy="2232248"/>
          </a:xfrm>
        </p:spPr>
        <p:txBody>
          <a:bodyPr/>
          <a:lstStyle/>
          <a:p>
            <a:pPr algn="l"/>
            <a:r>
              <a:rPr lang="ru-RU" sz="2600" dirty="0" smtClean="0">
                <a:solidFill>
                  <a:schemeClr val="tx1"/>
                </a:solidFill>
              </a:rPr>
              <a:t>Основан на идее анализа временных парадоксов</a:t>
            </a:r>
          </a:p>
          <a:p>
            <a:pPr algn="l"/>
            <a:r>
              <a:rPr lang="ru-RU" sz="2600" u="sng" dirty="0" smtClean="0">
                <a:solidFill>
                  <a:schemeClr val="tx1"/>
                </a:solidFill>
              </a:rPr>
              <a:t>Определение</a:t>
            </a:r>
            <a:r>
              <a:rPr lang="ru-RU" sz="2600" dirty="0" smtClean="0">
                <a:solidFill>
                  <a:schemeClr val="tx1"/>
                </a:solidFill>
              </a:rPr>
              <a:t>. Событие </a:t>
            </a: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ru-RU" sz="2600" b="1" i="1" dirty="0" smtClean="0">
                <a:solidFill>
                  <a:schemeClr val="tx1"/>
                </a:solidFill>
              </a:rPr>
              <a:t>каузально зависит </a:t>
            </a:r>
            <a:r>
              <a:rPr lang="ru-RU" sz="2600" dirty="0" smtClean="0">
                <a:solidFill>
                  <a:schemeClr val="tx1"/>
                </a:solidFill>
              </a:rPr>
              <a:t>от события </a:t>
            </a:r>
            <a:r>
              <a:rPr lang="en-US" sz="2600" dirty="0" smtClean="0">
                <a:solidFill>
                  <a:schemeClr val="tx1"/>
                </a:solidFill>
              </a:rPr>
              <a:t>B, </a:t>
            </a:r>
            <a:r>
              <a:rPr lang="ru-RU" sz="2600" dirty="0" smtClean="0">
                <a:solidFill>
                  <a:schemeClr val="tx1"/>
                </a:solidFill>
              </a:rPr>
              <a:t>если агент, планирующий событие </a:t>
            </a:r>
            <a:r>
              <a:rPr lang="en-US" sz="2600" dirty="0" smtClean="0">
                <a:solidFill>
                  <a:schemeClr val="tx1"/>
                </a:solidFill>
              </a:rPr>
              <a:t>A, </a:t>
            </a:r>
            <a:r>
              <a:rPr lang="ru-RU" sz="2600" dirty="0" smtClean="0">
                <a:solidFill>
                  <a:schemeClr val="tx1"/>
                </a:solidFill>
              </a:rPr>
              <a:t>может изменить планирование любого другого события в будущем под влиянием события </a:t>
            </a:r>
            <a:r>
              <a:rPr lang="en-US" sz="2600" dirty="0" smtClean="0">
                <a:solidFill>
                  <a:schemeClr val="tx1"/>
                </a:solidFill>
              </a:rPr>
              <a:t>B.</a:t>
            </a:r>
            <a:endParaRPr lang="ru-RU" sz="2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одзаголовок 1"/>
              <p:cNvSpPr txBox="1">
                <a:spLocks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noFill/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sz="2600" u="sng" dirty="0" smtClean="0">
                    <a:solidFill>
                      <a:schemeClr val="tx1"/>
                    </a:solidFill>
                  </a:rPr>
                  <a:t>Утверждение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(</a:t>
                </a:r>
                <a:r>
                  <a:rPr lang="ru-RU" sz="2600" i="1" dirty="0" smtClean="0">
                    <a:solidFill>
                      <a:schemeClr val="tx1"/>
                    </a:solidFill>
                  </a:rPr>
                  <a:t>необходимое условие каузальной зависимости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). Для того, чтобы события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были каузально зависимы, необходимо, чтобы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ru-RU" sz="2800" dirty="0">
                    <a:solidFill>
                      <a:schemeClr val="tx1"/>
                    </a:solidFill>
                  </a:rPr>
                  <a:t> =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 </a:t>
                </a:r>
                <a:endParaRPr lang="ru-RU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од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blipFill rotWithShape="1">
                <a:blip r:embed="rId3"/>
                <a:stretch>
                  <a:fillRect l="-951" t="-752" r="-1683" b="-1003"/>
                </a:stretch>
              </a:blipFill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541586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Алгоритм</a:t>
            </a:r>
            <a:r>
              <a:rPr lang="en-US" sz="4000" b="1" i="1" dirty="0" smtClean="0">
                <a:latin typeface="Georgia" pitchFamily="18" charset="0"/>
              </a:rPr>
              <a:t>#3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6E210A4-DCCD-40C9-B284-F8B7C9E989DF}" type="slidenum">
              <a:rPr lang="ru-RU" sz="2800" smtClean="0"/>
              <a:pPr>
                <a:defRPr/>
              </a:pPr>
              <a:t>17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sp>
        <p:nvSpPr>
          <p:cNvPr id="18439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42443" y="1185540"/>
            <a:ext cx="8135938" cy="1235348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Вместо непосредственного отката алгоритм проверяет сообщение «из прошлого» и события из цепочки отката на предмет каузальной зависимости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D:\Buffer\Alg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9402"/>
            <a:ext cx="4734332" cy="35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uffer\Alg3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26" y="2771850"/>
            <a:ext cx="6192588" cy="3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Buffer\Alg3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5" y="2789403"/>
            <a:ext cx="7632848" cy="35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1"/>
          <p:cNvSpPr txBox="1">
            <a:spLocks/>
          </p:cNvSpPr>
          <p:nvPr/>
        </p:nvSpPr>
        <p:spPr bwMode="auto">
          <a:xfrm>
            <a:off x="541586" y="2277948"/>
            <a:ext cx="8134870" cy="6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tx1"/>
                </a:solidFill>
              </a:rPr>
              <a:t>Обработка выполняется </a:t>
            </a:r>
            <a:r>
              <a:rPr lang="ru-RU" sz="2400" u="sng" dirty="0" smtClean="0">
                <a:solidFill>
                  <a:schemeClr val="tx1"/>
                </a:solidFill>
              </a:rPr>
              <a:t>рекурсивно</a:t>
            </a:r>
            <a:r>
              <a:rPr lang="ru-RU" sz="2400" dirty="0" smtClean="0">
                <a:solidFill>
                  <a:schemeClr val="tx1"/>
                </a:solidFill>
              </a:rPr>
              <a:t> для всех потомков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реализации</a:t>
            </a:r>
          </a:p>
        </p:txBody>
      </p:sp>
      <p:sp>
        <p:nvSpPr>
          <p:cNvPr id="2048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096" cy="46085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нужно учесть 2 особенности: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интеграции с алгоритмом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ru-RU" sz="2800" dirty="0" smtClean="0">
                <a:solidFill>
                  <a:schemeClr val="tx1"/>
                </a:solidFill>
              </a:rPr>
              <a:t>2 возникнет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ситуация, когда процесс заблокирован, и поэтому он не может обработать события «из прошлого»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Если в функции, заданной предикатом, имеются генераторы случайных чисел, то «</a:t>
            </a:r>
            <a:r>
              <a:rPr lang="ru-RU" sz="2800" dirty="0" err="1" smtClean="0">
                <a:solidFill>
                  <a:schemeClr val="tx1"/>
                </a:solidFill>
              </a:rPr>
              <a:t>псевдообработка</a:t>
            </a:r>
            <a:r>
              <a:rPr lang="ru-RU" sz="2800" dirty="0" smtClean="0">
                <a:solidFill>
                  <a:schemeClr val="tx1"/>
                </a:solidFill>
              </a:rPr>
              <a:t>» события может отличаться от реальной обработки</a:t>
            </a:r>
          </a:p>
          <a:p>
            <a:pPr algn="l" eaLnBrk="1" hangingPunct="1">
              <a:defRPr/>
            </a:pP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18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1586" y="202701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Теоретическая 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052736"/>
                <a:ext cx="7992888" cy="561662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𝑛𝑜𝑡𝑠𝑡𝑎𝑡𝑒𝑙𝑒𝑠𝑠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min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7+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𝑙𝑜𝑐𝑎𝑙</m:t>
                                  </m:r>
                                </m:sub>
                              </m:sSub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𝑐𝑜𝑟𝑟𝑒𝑙𝑎𝑡𝑒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𝑛𝑜𝑡𝑠𝑎𝑓𝑒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𝑐𝑢𝑟</m:t>
                                  </m:r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𝑜𝑘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2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обращение к подсистеме знаний;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local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определение адреса актора для агента;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correlate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определение на каузальную зависимость;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notstateless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событие не является </a:t>
                </a:r>
                <a:r>
                  <a:rPr lang="en-US" sz="2100" i="1" dirty="0" smtClean="0">
                    <a:solidFill>
                      <a:schemeClr val="tx1"/>
                    </a:solidFill>
                  </a:rPr>
                  <a:t>stateless</a:t>
                </a:r>
                <a:r>
                  <a:rPr lang="ru-RU" sz="2100" i="1" dirty="0" smtClean="0">
                    <a:solidFill>
                      <a:schemeClr val="tx1"/>
                    </a:solidFill>
                  </a:rPr>
                  <a:t>;</a:t>
                </a:r>
                <a:endParaRPr lang="en-US" sz="2100" i="1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notsafe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событие небезопасно;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smtClean="0">
                    <a:solidFill>
                      <a:schemeClr val="tx1"/>
                    </a:solidFill>
                  </a:rPr>
                  <a:t>t&lt;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cur_t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время события меньше времени 	логического процесса;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{n}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последовательность размеров цепочки отката;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{k}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последовательность номеров первого каузально 	зависимого события из цепочки отката.</a:t>
                </a:r>
              </a:p>
              <a:p>
                <a:pPr algn="l"/>
                <a:endParaRPr lang="ru-RU" sz="2400" dirty="0">
                  <a:solidFill>
                    <a:schemeClr val="tx1"/>
                  </a:solidFill>
                </a:endParaRPr>
              </a:p>
              <a:p>
                <a:pPr algn="l"/>
                <a:endParaRPr lang="ru-RU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052736"/>
                <a:ext cx="7992888" cy="5616624"/>
              </a:xfrm>
              <a:blipFill rotWithShape="1">
                <a:blip r:embed="rId3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19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4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848351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Исследуемая область</a:t>
            </a:r>
            <a:r>
              <a:rPr lang="ru-RU" sz="2800" dirty="0" smtClean="0">
                <a:solidFill>
                  <a:schemeClr val="tx1"/>
                </a:solidFill>
              </a:rPr>
              <a:t>: распределённые системы агентного имитационного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Предмет исследования</a:t>
            </a:r>
            <a:r>
              <a:rPr lang="ru-RU" sz="2800" dirty="0" smtClean="0">
                <a:solidFill>
                  <a:schemeClr val="tx1"/>
                </a:solidFill>
              </a:rPr>
              <a:t>: оптимистические алгоритмы синхронизации агентов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Проблема</a:t>
            </a:r>
            <a:r>
              <a:rPr lang="ru-RU" sz="2800" dirty="0" smtClean="0">
                <a:solidFill>
                  <a:schemeClr val="tx1"/>
                </a:solidFill>
              </a:rPr>
              <a:t>: классические оптимистические алгоритмы обладают рядом недостатков, снижающих эффективность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Цель</a:t>
            </a:r>
            <a:r>
              <a:rPr lang="ru-RU" sz="2800" dirty="0" smtClean="0">
                <a:solidFill>
                  <a:schemeClr val="tx1"/>
                </a:solidFill>
              </a:rPr>
              <a:t>: разработать алгоритм синхронизации, основанный на знаниях о модели, который бы оказался эффективнее своих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2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>
          <a:xfrm>
            <a:off x="547381" y="189359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Тестовая модель</a:t>
            </a:r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086893"/>
            <a:ext cx="7920038" cy="973955"/>
          </a:xfrm>
        </p:spPr>
        <p:txBody>
          <a:bodyPr/>
          <a:lstStyle/>
          <a:p>
            <a:pPr algn="l" eaLnBrk="1" hangingPunct="1"/>
            <a:r>
              <a:rPr lang="ru-RU" sz="2600" dirty="0" smtClean="0">
                <a:solidFill>
                  <a:schemeClr val="tx1"/>
                </a:solidFill>
              </a:rPr>
              <a:t>Эксперименты проводились на тестовой модели «супермаркет», содержащей следующих агентов: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D547743-5396-43E5-A0F1-9C631AA97EF2}" type="slidenum">
              <a:rPr lang="ru-RU" sz="2800" smtClean="0"/>
              <a:pPr>
                <a:defRPr/>
              </a:pPr>
              <a:t>20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Группа 1"/>
          <p:cNvGrpSpPr/>
          <p:nvPr/>
        </p:nvGrpSpPr>
        <p:grpSpPr>
          <a:xfrm>
            <a:off x="827584" y="2186187"/>
            <a:ext cx="8072438" cy="4032449"/>
            <a:chOff x="979984" y="2204864"/>
            <a:chExt cx="8072438" cy="4032449"/>
          </a:xfrm>
        </p:grpSpPr>
        <p:sp>
          <p:nvSpPr>
            <p:cNvPr id="15" name="Подзаголовок 2"/>
            <p:cNvSpPr txBox="1">
              <a:spLocks/>
            </p:cNvSpPr>
            <p:nvPr/>
          </p:nvSpPr>
          <p:spPr bwMode="auto">
            <a:xfrm>
              <a:off x="979984" y="2204864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Guard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охранник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открывает/закрывает </a:t>
              </a:r>
              <a:r>
                <a:rPr lang="ru-RU" sz="2000" dirty="0">
                  <a:solidFill>
                    <a:schemeClr val="tx1"/>
                  </a:solidFill>
                </a:rPr>
                <a:t>двери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</a:t>
              </a:r>
              <a:r>
                <a:rPr lang="ru-RU" sz="2000" dirty="0">
                  <a:solidFill>
                    <a:schemeClr val="tx1"/>
                  </a:solidFill>
                </a:rPr>
                <a:t>покурить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приглашает </a:t>
              </a:r>
              <a:r>
                <a:rPr lang="ru-RU" sz="2000" dirty="0">
                  <a:solidFill>
                    <a:schemeClr val="tx1"/>
                  </a:solidFill>
                </a:rPr>
                <a:t>покурить кассира2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может </a:t>
              </a:r>
              <a:r>
                <a:rPr lang="ru-RU" sz="2000" dirty="0">
                  <a:solidFill>
                    <a:schemeClr val="tx1"/>
                  </a:solidFill>
                </a:rPr>
                <a:t>заподозрить кражу </a:t>
              </a:r>
              <a:r>
                <a:rPr lang="ru-RU" sz="2000" dirty="0" smtClean="0">
                  <a:solidFill>
                    <a:schemeClr val="tx1"/>
                  </a:solidFill>
                </a:rPr>
                <a:t>	товара покупателем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Cashier1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обслуживает </a:t>
              </a:r>
              <a:r>
                <a:rPr lang="ru-RU" sz="2000" dirty="0">
                  <a:solidFill>
                    <a:schemeClr val="tx1"/>
                  </a:solidFill>
                </a:rPr>
                <a:t>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Подзаголовок 2"/>
            <p:cNvSpPr txBox="1">
              <a:spLocks/>
            </p:cNvSpPr>
            <p:nvPr/>
          </p:nvSpPr>
          <p:spPr bwMode="auto">
            <a:xfrm>
              <a:off x="5092403" y="2204865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Cashier2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обслуживает </a:t>
              </a:r>
              <a:r>
                <a:rPr lang="ru-RU" sz="2000" dirty="0">
                  <a:solidFill>
                    <a:schemeClr val="tx1"/>
                  </a:solidFill>
                </a:rPr>
                <a:t>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</a:t>
              </a:r>
              <a:r>
                <a:rPr lang="ru-RU" sz="2000" dirty="0">
                  <a:solidFill>
                    <a:schemeClr val="tx1"/>
                  </a:solidFill>
                </a:rPr>
                <a:t>с охранником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покурить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Purchaser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покупатель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набирает </a:t>
              </a:r>
              <a:r>
                <a:rPr lang="ru-RU" sz="2000" dirty="0">
                  <a:solidFill>
                    <a:schemeClr val="tx1"/>
                  </a:solidFill>
                </a:rPr>
                <a:t>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ворует </a:t>
              </a:r>
              <a:r>
                <a:rPr lang="ru-RU" sz="2000" dirty="0">
                  <a:solidFill>
                    <a:schemeClr val="tx1"/>
                  </a:solidFill>
                </a:rPr>
                <a:t>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обслуживается </a:t>
              </a:r>
              <a:r>
                <a:rPr lang="ru-RU" sz="2000" dirty="0">
                  <a:solidFill>
                    <a:schemeClr val="tx1"/>
                  </a:solidFill>
                </a:rPr>
                <a:t>на </a:t>
              </a:r>
              <a:r>
                <a:rPr lang="ru-RU" sz="2000" dirty="0" smtClean="0">
                  <a:solidFill>
                    <a:schemeClr val="tx1"/>
                  </a:solidFill>
                </a:rPr>
                <a:t>кассе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Environment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 err="1">
                  <a:solidFill>
                    <a:schemeClr val="tx1"/>
                  </a:solidFill>
                </a:rPr>
                <a:t>окруж</a:t>
              </a:r>
              <a:r>
                <a:rPr lang="ru-RU" sz="2000" dirty="0">
                  <a:solidFill>
                    <a:schemeClr val="tx1"/>
                  </a:solidFill>
                </a:rPr>
                <a:t>. среда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 – </a:t>
              </a:r>
              <a:r>
                <a:rPr lang="ru-RU" sz="2000" dirty="0" smtClean="0">
                  <a:solidFill>
                    <a:schemeClr val="tx1"/>
                  </a:solidFill>
                </a:rPr>
                <a:t>	реактивный </a:t>
              </a:r>
              <a:r>
                <a:rPr lang="ru-RU" sz="2000" dirty="0">
                  <a:solidFill>
                    <a:schemeClr val="tx1"/>
                  </a:solidFill>
                </a:rPr>
                <a:t>агент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 smtClean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/>
              <a:endParaRPr lang="ru-RU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Результаты </a:t>
            </a:r>
            <a:r>
              <a:rPr lang="en-US" sz="4000" b="1" i="1" dirty="0" smtClean="0">
                <a:latin typeface="Georgia" pitchFamily="18" charset="0"/>
              </a:rPr>
              <a:t>Time Warp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4D6B78D-B9A3-46FA-97B2-5EE93EF83B5A}" type="slidenum">
              <a:rPr lang="ru-RU" sz="2800" smtClean="0"/>
              <a:pPr>
                <a:defRPr/>
              </a:pPr>
              <a:t>21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6008"/>
              </p:ext>
            </p:extLst>
          </p:nvPr>
        </p:nvGraphicFramePr>
        <p:xfrm>
          <a:off x="250825" y="1268413"/>
          <a:ext cx="8642350" cy="5040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214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719386"/>
              </a:tblGrid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1231,6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MAX_TIME_WINDOW: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RECEIVED_ANTI_MESSAGES: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85,9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94,3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71,2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ROLLBACKS_DEPTH_1: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ROLLBACKS_DEPTH_3: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19,4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21,8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428,5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536,9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Полилиния 1"/>
          <p:cNvSpPr/>
          <p:nvPr/>
        </p:nvSpPr>
        <p:spPr>
          <a:xfrm>
            <a:off x="8347587" y="2639961"/>
            <a:ext cx="604684" cy="471949"/>
          </a:xfrm>
          <a:custGeom>
            <a:avLst/>
            <a:gdLst>
              <a:gd name="connsiteX0" fmla="*/ 265471 w 604684"/>
              <a:gd name="connsiteY0" fmla="*/ 0 h 471949"/>
              <a:gd name="connsiteX1" fmla="*/ 265471 w 604684"/>
              <a:gd name="connsiteY1" fmla="*/ 0 h 471949"/>
              <a:gd name="connsiteX2" fmla="*/ 44245 w 604684"/>
              <a:gd name="connsiteY2" fmla="*/ 29497 h 471949"/>
              <a:gd name="connsiteX3" fmla="*/ 0 w 604684"/>
              <a:gd name="connsiteY3" fmla="*/ 58994 h 471949"/>
              <a:gd name="connsiteX4" fmla="*/ 29497 w 604684"/>
              <a:gd name="connsiteY4" fmla="*/ 294968 h 471949"/>
              <a:gd name="connsiteX5" fmla="*/ 147484 w 604684"/>
              <a:gd name="connsiteY5" fmla="*/ 398207 h 471949"/>
              <a:gd name="connsiteX6" fmla="*/ 235974 w 604684"/>
              <a:gd name="connsiteY6" fmla="*/ 457200 h 471949"/>
              <a:gd name="connsiteX7" fmla="*/ 280219 w 604684"/>
              <a:gd name="connsiteY7" fmla="*/ 471949 h 471949"/>
              <a:gd name="connsiteX8" fmla="*/ 486697 w 604684"/>
              <a:gd name="connsiteY8" fmla="*/ 442452 h 471949"/>
              <a:gd name="connsiteX9" fmla="*/ 530942 w 604684"/>
              <a:gd name="connsiteY9" fmla="*/ 412955 h 471949"/>
              <a:gd name="connsiteX10" fmla="*/ 575187 w 604684"/>
              <a:gd name="connsiteY10" fmla="*/ 368710 h 471949"/>
              <a:gd name="connsiteX11" fmla="*/ 604684 w 604684"/>
              <a:gd name="connsiteY11" fmla="*/ 309716 h 471949"/>
              <a:gd name="connsiteX12" fmla="*/ 545690 w 604684"/>
              <a:gd name="connsiteY12" fmla="*/ 117987 h 471949"/>
              <a:gd name="connsiteX13" fmla="*/ 501445 w 604684"/>
              <a:gd name="connsiteY13" fmla="*/ 103239 h 471949"/>
              <a:gd name="connsiteX14" fmla="*/ 457200 w 604684"/>
              <a:gd name="connsiteY14" fmla="*/ 58994 h 471949"/>
              <a:gd name="connsiteX15" fmla="*/ 339213 w 604684"/>
              <a:gd name="connsiteY15" fmla="*/ 29497 h 471949"/>
              <a:gd name="connsiteX16" fmla="*/ 265471 w 604684"/>
              <a:gd name="connsiteY16" fmla="*/ 0 h 4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4684" h="471949">
                <a:moveTo>
                  <a:pt x="265471" y="0"/>
                </a:moveTo>
                <a:lnTo>
                  <a:pt x="265471" y="0"/>
                </a:lnTo>
                <a:cubicBezTo>
                  <a:pt x="225940" y="3294"/>
                  <a:pt x="104486" y="-624"/>
                  <a:pt x="44245" y="29497"/>
                </a:cubicBezTo>
                <a:cubicBezTo>
                  <a:pt x="28391" y="37424"/>
                  <a:pt x="14748" y="49162"/>
                  <a:pt x="0" y="58994"/>
                </a:cubicBezTo>
                <a:cubicBezTo>
                  <a:pt x="1614" y="76750"/>
                  <a:pt x="11209" y="246202"/>
                  <a:pt x="29497" y="294968"/>
                </a:cubicBezTo>
                <a:cubicBezTo>
                  <a:pt x="49981" y="349591"/>
                  <a:pt x="101601" y="367618"/>
                  <a:pt x="147484" y="398207"/>
                </a:cubicBezTo>
                <a:lnTo>
                  <a:pt x="235974" y="457200"/>
                </a:lnTo>
                <a:lnTo>
                  <a:pt x="280219" y="471949"/>
                </a:lnTo>
                <a:cubicBezTo>
                  <a:pt x="321659" y="468182"/>
                  <a:pt x="429953" y="470824"/>
                  <a:pt x="486697" y="442452"/>
                </a:cubicBezTo>
                <a:cubicBezTo>
                  <a:pt x="502551" y="434525"/>
                  <a:pt x="517325" y="424303"/>
                  <a:pt x="530942" y="412955"/>
                </a:cubicBezTo>
                <a:cubicBezTo>
                  <a:pt x="546965" y="399602"/>
                  <a:pt x="563064" y="385682"/>
                  <a:pt x="575187" y="368710"/>
                </a:cubicBezTo>
                <a:cubicBezTo>
                  <a:pt x="587966" y="350819"/>
                  <a:pt x="594852" y="329381"/>
                  <a:pt x="604684" y="309716"/>
                </a:cubicBezTo>
                <a:cubicBezTo>
                  <a:pt x="592679" y="177663"/>
                  <a:pt x="633697" y="161990"/>
                  <a:pt x="545690" y="117987"/>
                </a:cubicBezTo>
                <a:cubicBezTo>
                  <a:pt x="531785" y="111035"/>
                  <a:pt x="516193" y="108155"/>
                  <a:pt x="501445" y="103239"/>
                </a:cubicBezTo>
                <a:cubicBezTo>
                  <a:pt x="486697" y="88491"/>
                  <a:pt x="474554" y="70564"/>
                  <a:pt x="457200" y="58994"/>
                </a:cubicBezTo>
                <a:cubicBezTo>
                  <a:pt x="436277" y="45045"/>
                  <a:pt x="352248" y="33221"/>
                  <a:pt x="339213" y="29497"/>
                </a:cubicBezTo>
                <a:cubicBezTo>
                  <a:pt x="328643" y="26477"/>
                  <a:pt x="277761" y="4916"/>
                  <a:pt x="265471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Результаты нового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22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13778"/>
              </p:ext>
            </p:extLst>
          </p:nvPr>
        </p:nvGraphicFramePr>
        <p:xfrm>
          <a:off x="251520" y="1268752"/>
          <a:ext cx="8640960" cy="504055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37571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714499"/>
              </a:tblGrid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875,7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MAX_TIME_WINDOW: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6,8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1,1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78,7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79,8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ROLLBACKS_DEPTH_1: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ROLLBACKS_DEPTH_3: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18,9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321,9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334,7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635896" y="2996952"/>
            <a:ext cx="5328592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522037" y="2595716"/>
            <a:ext cx="442451" cy="471948"/>
          </a:xfrm>
          <a:custGeom>
            <a:avLst/>
            <a:gdLst>
              <a:gd name="connsiteX0" fmla="*/ 412954 w 442451"/>
              <a:gd name="connsiteY0" fmla="*/ 117987 h 471948"/>
              <a:gd name="connsiteX1" fmla="*/ 412954 w 442451"/>
              <a:gd name="connsiteY1" fmla="*/ 117987 h 471948"/>
              <a:gd name="connsiteX2" fmla="*/ 221225 w 442451"/>
              <a:gd name="connsiteY2" fmla="*/ 0 h 471948"/>
              <a:gd name="connsiteX3" fmla="*/ 117987 w 442451"/>
              <a:gd name="connsiteY3" fmla="*/ 29497 h 471948"/>
              <a:gd name="connsiteX4" fmla="*/ 73741 w 442451"/>
              <a:gd name="connsiteY4" fmla="*/ 58994 h 471948"/>
              <a:gd name="connsiteX5" fmla="*/ 58993 w 442451"/>
              <a:gd name="connsiteY5" fmla="*/ 103239 h 471948"/>
              <a:gd name="connsiteX6" fmla="*/ 0 w 442451"/>
              <a:gd name="connsiteY6" fmla="*/ 191729 h 471948"/>
              <a:gd name="connsiteX7" fmla="*/ 14748 w 442451"/>
              <a:gd name="connsiteY7" fmla="*/ 294968 h 471948"/>
              <a:gd name="connsiteX8" fmla="*/ 103238 w 442451"/>
              <a:gd name="connsiteY8" fmla="*/ 353961 h 471948"/>
              <a:gd name="connsiteX9" fmla="*/ 191729 w 442451"/>
              <a:gd name="connsiteY9" fmla="*/ 398206 h 471948"/>
              <a:gd name="connsiteX10" fmla="*/ 324464 w 442451"/>
              <a:gd name="connsiteY10" fmla="*/ 471948 h 471948"/>
              <a:gd name="connsiteX11" fmla="*/ 383458 w 442451"/>
              <a:gd name="connsiteY11" fmla="*/ 457200 h 471948"/>
              <a:gd name="connsiteX12" fmla="*/ 442451 w 442451"/>
              <a:gd name="connsiteY12" fmla="*/ 294968 h 471948"/>
              <a:gd name="connsiteX13" fmla="*/ 412954 w 442451"/>
              <a:gd name="connsiteY13" fmla="*/ 117987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451" h="471948">
                <a:moveTo>
                  <a:pt x="412954" y="117987"/>
                </a:moveTo>
                <a:lnTo>
                  <a:pt x="412954" y="117987"/>
                </a:lnTo>
                <a:cubicBezTo>
                  <a:pt x="252734" y="5833"/>
                  <a:pt x="322400" y="33724"/>
                  <a:pt x="221225" y="0"/>
                </a:cubicBezTo>
                <a:cubicBezTo>
                  <a:pt x="202318" y="4727"/>
                  <a:pt x="139149" y="18916"/>
                  <a:pt x="117987" y="29497"/>
                </a:cubicBezTo>
                <a:cubicBezTo>
                  <a:pt x="102133" y="37424"/>
                  <a:pt x="88490" y="49162"/>
                  <a:pt x="73741" y="58994"/>
                </a:cubicBezTo>
                <a:cubicBezTo>
                  <a:pt x="68825" y="73742"/>
                  <a:pt x="67616" y="90304"/>
                  <a:pt x="58993" y="103239"/>
                </a:cubicBezTo>
                <a:cubicBezTo>
                  <a:pt x="-14657" y="213714"/>
                  <a:pt x="35067" y="86525"/>
                  <a:pt x="0" y="191729"/>
                </a:cubicBezTo>
                <a:cubicBezTo>
                  <a:pt x="4916" y="226142"/>
                  <a:pt x="-3915" y="265640"/>
                  <a:pt x="14748" y="294968"/>
                </a:cubicBezTo>
                <a:cubicBezTo>
                  <a:pt x="33780" y="324876"/>
                  <a:pt x="73741" y="334297"/>
                  <a:pt x="103238" y="353961"/>
                </a:cubicBezTo>
                <a:cubicBezTo>
                  <a:pt x="160420" y="392082"/>
                  <a:pt x="130666" y="377853"/>
                  <a:pt x="191729" y="398206"/>
                </a:cubicBezTo>
                <a:cubicBezTo>
                  <a:pt x="293154" y="465823"/>
                  <a:pt x="246587" y="445990"/>
                  <a:pt x="324464" y="471948"/>
                </a:cubicBezTo>
                <a:cubicBezTo>
                  <a:pt x="344129" y="467032"/>
                  <a:pt x="365859" y="467257"/>
                  <a:pt x="383458" y="457200"/>
                </a:cubicBezTo>
                <a:cubicBezTo>
                  <a:pt x="451560" y="418285"/>
                  <a:pt x="433039" y="370264"/>
                  <a:pt x="442451" y="294968"/>
                </a:cubicBezTo>
                <a:cubicBezTo>
                  <a:pt x="427214" y="142592"/>
                  <a:pt x="417870" y="147484"/>
                  <a:pt x="412954" y="11798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23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06687"/>
              </p:ext>
            </p:extLst>
          </p:nvPr>
        </p:nvGraphicFramePr>
        <p:xfrm>
          <a:off x="323528" y="1052736"/>
          <a:ext cx="3960440" cy="5545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934"/>
                <a:gridCol w="672528"/>
                <a:gridCol w="821978"/>
              </a:tblGrid>
              <a:tr h="280452"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Time Warp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KBASA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EVENTS_HANDLED: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1231,6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875,7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MAX_TIME_WINDOW: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85,9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78,7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79,8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ROLLBACKS_DEPTH_1: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ROLLBACKS_DEPTH_2: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ROLLBACKS_DEPTH_3: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ROLLBACKS_DEPTH_4: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ROLLBACKS_DEPTH_5: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ROLLBACKS_DEPTH_6: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ROLLBACKS_DEPTH_7: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ROLLBACKS_DEPTH_MORE: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ROLLBACKS_MAXDEPTH: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428,5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321,9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536,9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334,7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716016" y="980728"/>
            <a:ext cx="4572857" cy="5551512"/>
            <a:chOff x="4571143" y="1052736"/>
            <a:chExt cx="4572857" cy="5551512"/>
          </a:xfrm>
        </p:grpSpPr>
        <p:graphicFrame>
          <p:nvGraphicFramePr>
            <p:cNvPr id="15" name="Диаграмма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7421531"/>
                </p:ext>
              </p:extLst>
            </p:nvPr>
          </p:nvGraphicFramePr>
          <p:xfrm>
            <a:off x="4572000" y="105273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Диаграмма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4538816"/>
                </p:ext>
              </p:extLst>
            </p:nvPr>
          </p:nvGraphicFramePr>
          <p:xfrm>
            <a:off x="4571143" y="386104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63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52736"/>
            <a:ext cx="83058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075" y="46038"/>
            <a:ext cx="851217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Представление знаний в модели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BB2B372-41C0-4EE7-8614-8AF7ECD9011B}" type="slidenum">
              <a:rPr lang="ru-RU" sz="2800" smtClean="0"/>
              <a:pPr>
                <a:defRPr/>
              </a:pPr>
              <a:t>24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339752" y="908720"/>
            <a:ext cx="6598000" cy="936104"/>
            <a:chOff x="2339752" y="908720"/>
            <a:chExt cx="6598000" cy="936104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2339752" y="908720"/>
              <a:ext cx="2952328" cy="93610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H="1">
              <a:off x="5292082" y="1231886"/>
              <a:ext cx="936102" cy="7877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908720"/>
              <a:ext cx="2853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>
                  <a:solidFill>
                    <a:srgbClr val="FF0000"/>
                  </a:solidFill>
                </a:rPr>
                <a:t>Элементы онтологии предметной области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22380" y="1621165"/>
            <a:ext cx="9029802" cy="5026730"/>
            <a:chOff x="122380" y="1621165"/>
            <a:chExt cx="9029802" cy="5026730"/>
          </a:xfrm>
        </p:grpSpPr>
        <p:sp>
          <p:nvSpPr>
            <p:cNvPr id="9" name="Полилиния 8"/>
            <p:cNvSpPr/>
            <p:nvPr/>
          </p:nvSpPr>
          <p:spPr>
            <a:xfrm>
              <a:off x="122380" y="1621165"/>
              <a:ext cx="8815372" cy="5026730"/>
            </a:xfrm>
            <a:custGeom>
              <a:avLst/>
              <a:gdLst>
                <a:gd name="connsiteX0" fmla="*/ 1573685 w 8815372"/>
                <a:gd name="connsiteY0" fmla="*/ 237132 h 5026730"/>
                <a:gd name="connsiteX1" fmla="*/ 172588 w 8815372"/>
                <a:gd name="connsiteY1" fmla="*/ 222383 h 5026730"/>
                <a:gd name="connsiteX2" fmla="*/ 69349 w 8815372"/>
                <a:gd name="connsiteY2" fmla="*/ 3172061 h 5026730"/>
                <a:gd name="connsiteX3" fmla="*/ 600291 w 8815372"/>
                <a:gd name="connsiteY3" fmla="*/ 4794383 h 5026730"/>
                <a:gd name="connsiteX4" fmla="*/ 4331633 w 8815372"/>
                <a:gd name="connsiteY4" fmla="*/ 4956616 h 5026730"/>
                <a:gd name="connsiteX5" fmla="*/ 8431685 w 8815372"/>
                <a:gd name="connsiteY5" fmla="*/ 4219196 h 5026730"/>
                <a:gd name="connsiteX6" fmla="*/ 8298949 w 8815372"/>
                <a:gd name="connsiteY6" fmla="*/ 1475996 h 5026730"/>
                <a:gd name="connsiteX7" fmla="*/ 5423014 w 8815372"/>
                <a:gd name="connsiteY7" fmla="*/ 458358 h 5026730"/>
                <a:gd name="connsiteX8" fmla="*/ 1573685 w 8815372"/>
                <a:gd name="connsiteY8" fmla="*/ 237132 h 50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15372" h="5026730">
                  <a:moveTo>
                    <a:pt x="1573685" y="237132"/>
                  </a:moveTo>
                  <a:cubicBezTo>
                    <a:pt x="698614" y="197803"/>
                    <a:pt x="423311" y="-266772"/>
                    <a:pt x="172588" y="222383"/>
                  </a:cubicBezTo>
                  <a:cubicBezTo>
                    <a:pt x="-78135" y="711538"/>
                    <a:pt x="-1935" y="2410061"/>
                    <a:pt x="69349" y="3172061"/>
                  </a:cubicBezTo>
                  <a:cubicBezTo>
                    <a:pt x="140633" y="3934061"/>
                    <a:pt x="-110090" y="4496957"/>
                    <a:pt x="600291" y="4794383"/>
                  </a:cubicBezTo>
                  <a:cubicBezTo>
                    <a:pt x="1310672" y="5091809"/>
                    <a:pt x="3026401" y="5052481"/>
                    <a:pt x="4331633" y="4956616"/>
                  </a:cubicBezTo>
                  <a:cubicBezTo>
                    <a:pt x="5636865" y="4860751"/>
                    <a:pt x="7770466" y="4799299"/>
                    <a:pt x="8431685" y="4219196"/>
                  </a:cubicBezTo>
                  <a:cubicBezTo>
                    <a:pt x="9092904" y="3639093"/>
                    <a:pt x="8800394" y="2102802"/>
                    <a:pt x="8298949" y="1475996"/>
                  </a:cubicBezTo>
                  <a:cubicBezTo>
                    <a:pt x="7797504" y="849190"/>
                    <a:pt x="6551266" y="667293"/>
                    <a:pt x="5423014" y="458358"/>
                  </a:cubicBezTo>
                  <a:cubicBezTo>
                    <a:pt x="4294762" y="249423"/>
                    <a:pt x="2448756" y="276461"/>
                    <a:pt x="1573685" y="23713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5842648" y="1968515"/>
              <a:ext cx="1058802" cy="923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912789" y="1830015"/>
              <a:ext cx="2239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Онтология задачи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ctrTitle"/>
          </p:nvPr>
        </p:nvSpPr>
        <p:spPr>
          <a:xfrm>
            <a:off x="538975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Реализация</a:t>
            </a:r>
          </a:p>
        </p:txBody>
      </p:sp>
      <p:sp>
        <p:nvSpPr>
          <p:cNvPr id="2457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6933" y="1476413"/>
            <a:ext cx="7919417" cy="2592388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Разработана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агентного платформа</a:t>
            </a:r>
            <a:r>
              <a:rPr lang="en-US" sz="2600" dirty="0" smtClean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tx1"/>
                </a:solidFill>
              </a:rPr>
              <a:t>open-source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алгоритм </a:t>
            </a:r>
            <a:r>
              <a:rPr lang="en-US" sz="2600" dirty="0" smtClean="0">
                <a:solidFill>
                  <a:schemeClr val="tx1"/>
                </a:solidFill>
              </a:rPr>
              <a:t>Time Warp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новые алгоритмы синхронизации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средства сбора статистики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DSL </a:t>
            </a:r>
            <a:r>
              <a:rPr lang="ru-RU" sz="2600" dirty="0" smtClean="0">
                <a:solidFill>
                  <a:schemeClr val="tx1"/>
                </a:solidFill>
              </a:rPr>
              <a:t>для описания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F8188AD-E973-4E43-BF72-B5DD9209D6FF}" type="slidenum">
              <a:rPr lang="ru-RU" sz="2800" smtClean="0"/>
              <a:pPr>
                <a:defRPr/>
              </a:pPr>
              <a:t>25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51035"/>
              </p:ext>
            </p:extLst>
          </p:nvPr>
        </p:nvGraphicFramePr>
        <p:xfrm>
          <a:off x="1115616" y="3954322"/>
          <a:ext cx="7632848" cy="225025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964213"/>
                <a:gridCol w="4668635"/>
              </a:tblGrid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Мат.</a:t>
                      </a:r>
                      <a:r>
                        <a:rPr lang="ru-RU" b="0" baseline="0" dirty="0" smtClean="0"/>
                        <a:t> модель: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Модель</a:t>
                      </a:r>
                      <a:r>
                        <a:rPr lang="ru-RU" b="0" baseline="0" dirty="0" smtClean="0"/>
                        <a:t> акторов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Язык</a:t>
                      </a:r>
                      <a:r>
                        <a:rPr lang="ru-RU" b="0" baseline="0" dirty="0" smtClean="0"/>
                        <a:t> программирования: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Scala 2.10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Количество проектов: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Поддерживаемые ОС: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Все,</a:t>
                      </a:r>
                      <a:r>
                        <a:rPr lang="ru-RU" b="0" baseline="0" dirty="0" smtClean="0"/>
                        <a:t> поддерживающие </a:t>
                      </a:r>
                      <a:r>
                        <a:rPr lang="en-US" b="0" baseline="0" dirty="0" smtClean="0"/>
                        <a:t>Java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Репозиторий</a:t>
                      </a:r>
                      <a:r>
                        <a:rPr lang="ru-RU" b="0" dirty="0" smtClean="0"/>
                        <a:t> проекта: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https://github.com/tom-trix/SynchAlgorithms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ctrTitle"/>
          </p:nvPr>
        </p:nvSpPr>
        <p:spPr>
          <a:xfrm>
            <a:off x="546788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Итоги</a:t>
            </a:r>
          </a:p>
        </p:txBody>
      </p:sp>
      <p:sp>
        <p:nvSpPr>
          <p:cNvPr id="2560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775" y="1072728"/>
            <a:ext cx="8063433" cy="30212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В ходе работы все задачи были выполнены.</a:t>
            </a:r>
          </a:p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Разработанные алгоритмы подтвердили: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теоретическую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получена оценка сложности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доказано необходимое условие каузальной зависимости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практическая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эксперименты на тестовой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.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одзаголовок 2"/>
          <p:cNvSpPr txBox="1">
            <a:spLocks/>
          </p:cNvSpPr>
          <p:nvPr/>
        </p:nvSpPr>
        <p:spPr bwMode="auto">
          <a:xfrm>
            <a:off x="1187624" y="4221088"/>
            <a:ext cx="7351736" cy="2168625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b="1" i="1" dirty="0" smtClean="0">
                <a:solidFill>
                  <a:schemeClr val="tx1"/>
                </a:solidFill>
              </a:rPr>
              <a:t>Вывод исследования</a:t>
            </a:r>
          </a:p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Использование явно специфицированных знаний о модели значительно повышают эффективность синхронизации агентов, и как следствие, скорость имитационного процесса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9"/>
            <a:ext cx="7848351" cy="4679850"/>
          </a:xfrm>
        </p:spPr>
        <p:txBody>
          <a:bodyPr/>
          <a:lstStyle/>
          <a:p>
            <a:pPr marL="14288" indent="-14288" algn="l" eaLnBrk="1" hangingPunct="1"/>
            <a:r>
              <a:rPr lang="ru-RU" sz="2800" dirty="0">
                <a:solidFill>
                  <a:schemeClr val="tx1"/>
                </a:solidFill>
              </a:rPr>
              <a:t>Под </a:t>
            </a:r>
            <a:r>
              <a:rPr lang="ru-RU" sz="2800" i="1" dirty="0">
                <a:solidFill>
                  <a:schemeClr val="tx1"/>
                </a:solidFill>
              </a:rPr>
              <a:t>эффективностью</a:t>
            </a:r>
            <a:r>
              <a:rPr lang="ru-RU" sz="2800" dirty="0">
                <a:solidFill>
                  <a:schemeClr val="tx1"/>
                </a:solidFill>
              </a:rPr>
              <a:t> оптимистического алгоритма синхронизации будем понимать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количество откатов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реальное время моделирования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3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920037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Задачи: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Формализовать представление знаний о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Разработать алгоритм синхронизации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Спроектировать и реализовать платформу для проверки алгоритмов на тестовой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Проверить результаты на экспериментах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FBEBB78-822D-4409-B2DB-62873CD966A7}" type="slidenum">
              <a:rPr lang="ru-RU" sz="2800" smtClean="0"/>
              <a:pPr>
                <a:defRPr/>
              </a:pPr>
              <a:t>4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Область исследования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28775"/>
            <a:ext cx="7848872" cy="1296169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Исследуемый класс систем – </a:t>
            </a:r>
            <a:r>
              <a:rPr lang="en-US" sz="2800" dirty="0" smtClean="0">
                <a:solidFill>
                  <a:schemeClr val="tx1"/>
                </a:solidFill>
              </a:rPr>
              <a:t>Agent Based PDES (Parallel Discrete Event Simulation)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CBD88CB-5D61-4535-B000-F3264FE6EA6E}" type="slidenum">
              <a:rPr lang="ru-RU" sz="2800" smtClean="0"/>
              <a:pPr>
                <a:defRPr/>
              </a:pPr>
              <a:t>5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524250" cy="277308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одзаголовок 2"/>
          <p:cNvSpPr txBox="1">
            <a:spLocks/>
          </p:cNvSpPr>
          <p:nvPr/>
        </p:nvSpPr>
        <p:spPr bwMode="auto">
          <a:xfrm>
            <a:off x="4572000" y="3212976"/>
            <a:ext cx="4320480" cy="27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2800" dirty="0">
                <a:solidFill>
                  <a:schemeClr val="tx1"/>
                </a:solidFill>
              </a:rPr>
              <a:t>Общая идея: логические процессы продвигают время, планируют события для агентов и обмениваются друг с другом сообщениями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Проблема синхронизации</a:t>
            </a:r>
          </a:p>
        </p:txBody>
      </p:sp>
      <p:sp>
        <p:nvSpPr>
          <p:cNvPr id="71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484784"/>
            <a:ext cx="7560072" cy="1368153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1"/>
                </a:solidFill>
              </a:rPr>
              <a:t>При переходе от последовательных систем моделирования к </a:t>
            </a:r>
            <a:r>
              <a:rPr lang="en-US" sz="2800" dirty="0" smtClean="0">
                <a:solidFill>
                  <a:schemeClr val="tx1"/>
                </a:solidFill>
              </a:rPr>
              <a:t>PDES </a:t>
            </a:r>
            <a:r>
              <a:rPr lang="ru-RU" sz="2800" dirty="0" smtClean="0">
                <a:solidFill>
                  <a:schemeClr val="tx1"/>
                </a:solidFill>
              </a:rPr>
              <a:t>возникает проблема – </a:t>
            </a:r>
            <a:r>
              <a:rPr lang="ru-RU" sz="2800" i="1" dirty="0" smtClean="0">
                <a:solidFill>
                  <a:schemeClr val="tx1"/>
                </a:solidFill>
              </a:rPr>
              <a:t>синхронизация логических процессов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BA77378-185B-47F0-8FFA-9C723A7A91E6}" type="slidenum">
              <a:rPr lang="ru-RU" sz="2800" smtClean="0"/>
              <a:pPr>
                <a:defRPr/>
              </a:pPr>
              <a:t>6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 bwMode="auto">
          <a:xfrm>
            <a:off x="5292080" y="3356993"/>
            <a:ext cx="3459857" cy="279432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получении сообщения «из</a:t>
            </a:r>
            <a:r>
              <a:rPr lang="en-US" sz="2800" dirty="0"/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прошлого» (</a:t>
            </a:r>
            <a:r>
              <a:rPr lang="en-US" sz="2800" b="1" dirty="0" smtClean="0">
                <a:solidFill>
                  <a:schemeClr val="tx1"/>
                </a:solidFill>
              </a:rPr>
              <a:t>straggler</a:t>
            </a:r>
            <a:r>
              <a:rPr lang="en-US" sz="2800" b="1" dirty="0"/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message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возникает </a:t>
            </a:r>
            <a:r>
              <a:rPr lang="ru-RU" sz="2800" i="1" u="sng" dirty="0" smtClean="0">
                <a:solidFill>
                  <a:schemeClr val="tx1"/>
                </a:solidFill>
              </a:rPr>
              <a:t>парадокс</a:t>
            </a:r>
            <a:r>
              <a:rPr lang="en-US" sz="2800" u="sng" dirty="0">
                <a:solidFill>
                  <a:schemeClr val="tx1"/>
                </a:solidFill>
              </a:rPr>
              <a:t> </a:t>
            </a:r>
            <a:r>
              <a:rPr lang="ru-RU" sz="2800" i="1" u="sng" dirty="0" smtClean="0">
                <a:solidFill>
                  <a:schemeClr val="tx1"/>
                </a:solidFill>
              </a:rPr>
              <a:t>времени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02697"/>
            <a:ext cx="4104456" cy="327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Классы алгоритмов синхронизации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75255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Консервативные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исключают теоретическую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логический процесс не будет обрабатывать очередное событие, пока не убедится, что оно не вызовет парадокс времени</a:t>
            </a:r>
          </a:p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Оптимистические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допускают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модель прогоняется вперёд, однако при обнаружении парадокса времени специальные механизмы выполняют откат модели до предыдущего согласованного состояния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B784089-A38B-4EDD-87D6-DA161736B36F}" type="slidenum">
              <a:rPr lang="ru-RU" sz="2800" smtClean="0"/>
              <a:pPr>
                <a:defRPr/>
              </a:pPr>
              <a:t>7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684213" y="0"/>
            <a:ext cx="8201025" cy="72072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608513"/>
          </a:xfrm>
        </p:spPr>
        <p:txBody>
          <a:bodyPr/>
          <a:lstStyle/>
          <a:p>
            <a:pPr algn="l" eaLnBrk="1" hangingPunct="1"/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16216" y="6237312"/>
            <a:ext cx="2339975" cy="365125"/>
          </a:xfrm>
        </p:spPr>
        <p:txBody>
          <a:bodyPr/>
          <a:lstStyle/>
          <a:p>
            <a:pPr>
              <a:defRPr/>
            </a:pPr>
            <a:fld id="{8D56A31E-47B1-4A44-BF99-593DDA2098D9}" type="slidenum">
              <a:rPr lang="ru-RU" sz="2800" smtClean="0"/>
              <a:pPr>
                <a:defRPr/>
              </a:pPr>
              <a:t>8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6724"/>
              </p:ext>
            </p:extLst>
          </p:nvPr>
        </p:nvGraphicFramePr>
        <p:xfrm>
          <a:off x="107504" y="836712"/>
          <a:ext cx="8896349" cy="572628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28392"/>
                <a:gridCol w="2703795"/>
                <a:gridCol w="2664162"/>
              </a:tblGrid>
              <a:tr h="7476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2100" u="none" dirty="0">
                          <a:effectLst/>
                        </a:rPr>
                        <a:t>Признак сравнения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effectLst/>
                        </a:rPr>
                        <a:t>Null Messages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effectLst/>
                        </a:rPr>
                        <a:t>Time Warp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Требует строгий порядок пересылки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</a:t>
                      </a:r>
                      <a:r>
                        <a:rPr lang="ru-RU" sz="1600" dirty="0" err="1" smtClean="0">
                          <a:effectLst/>
                        </a:rPr>
                        <a:t>фиксир</a:t>
                      </a:r>
                      <a:r>
                        <a:rPr lang="ru-RU" sz="1600" dirty="0" smtClean="0">
                          <a:effectLst/>
                        </a:rPr>
                        <a:t>. </a:t>
                      </a:r>
                      <a:r>
                        <a:rPr lang="ru-RU" sz="1600" dirty="0">
                          <a:effectLst/>
                        </a:rPr>
                        <a:t>топологию сети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механизм </a:t>
                      </a:r>
                      <a:r>
                        <a:rPr lang="ru-RU" sz="1600" dirty="0" err="1" smtClean="0">
                          <a:effectLst/>
                        </a:rPr>
                        <a:t>устран</a:t>
                      </a:r>
                      <a:r>
                        <a:rPr lang="ru-RU" sz="1600" dirty="0" smtClean="0">
                          <a:effectLst/>
                        </a:rPr>
                        <a:t>. тупиков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наличия </a:t>
                      </a:r>
                      <a:r>
                        <a:rPr lang="ru-RU" sz="1600" dirty="0" err="1" smtClean="0">
                          <a:effectLst/>
                        </a:rPr>
                        <a:t>служ</a:t>
                      </a:r>
                      <a:r>
                        <a:rPr lang="ru-RU" sz="1600" dirty="0" smtClean="0">
                          <a:effectLst/>
                        </a:rPr>
                        <a:t>. </a:t>
                      </a:r>
                      <a:r>
                        <a:rPr lang="ru-RU" sz="1600" dirty="0">
                          <a:effectLst/>
                        </a:rPr>
                        <a:t>сообщений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(нулевые сообщения)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</a:t>
                      </a:r>
                      <a:r>
                        <a:rPr lang="ru-RU" sz="1600" dirty="0" smtClean="0">
                          <a:effectLst/>
                        </a:rPr>
                        <a:t>(</a:t>
                      </a:r>
                      <a:r>
                        <a:rPr lang="ru-RU" sz="1600" dirty="0" err="1" smtClean="0">
                          <a:effectLst/>
                        </a:rPr>
                        <a:t>антисообщения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механизм откатов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Уровень параллелизма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Низкий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Высокий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Расходы памяти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Несущественны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Излишний расход времени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На ожидание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smtClean="0">
                          <a:effectLst/>
                        </a:rPr>
                        <a:t>На </a:t>
                      </a:r>
                      <a:r>
                        <a:rPr lang="ru-RU" sz="1600" dirty="0">
                          <a:effectLst/>
                        </a:rPr>
                        <a:t>ненужные </a:t>
                      </a:r>
                      <a:r>
                        <a:rPr lang="ru-RU" sz="1600" dirty="0" smtClean="0">
                          <a:effectLst/>
                        </a:rPr>
                        <a:t>вычисления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Сложность реализации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Относительно проста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Весьма не тривиальна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</a:tbl>
          </a:graphicData>
        </a:graphic>
      </p:graphicFrame>
      <p:sp>
        <p:nvSpPr>
          <p:cNvPr id="2" name="Овал 1"/>
          <p:cNvSpPr/>
          <p:nvPr/>
        </p:nvSpPr>
        <p:spPr>
          <a:xfrm>
            <a:off x="3942815" y="4221088"/>
            <a:ext cx="468052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541586" y="274381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Существующие решения</a:t>
            </a:r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165123"/>
            <a:ext cx="8075182" cy="460851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Ниже представлены имеющиеся решения для оптимистических алгоритмов: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скользящего окна (</a:t>
            </a:r>
            <a:r>
              <a:rPr lang="en-US" sz="2400" dirty="0" smtClean="0">
                <a:solidFill>
                  <a:schemeClr val="tx1"/>
                </a:solidFill>
              </a:rPr>
              <a:t>Moving Time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chemeClr val="tx1"/>
                </a:solidFill>
              </a:rPr>
              <a:t>А</a:t>
            </a:r>
            <a:r>
              <a:rPr lang="ru-RU" sz="2400" dirty="0" smtClean="0">
                <a:solidFill>
                  <a:schemeClr val="tx1"/>
                </a:solidFill>
              </a:rPr>
              <a:t>лгоритм «волчьего воя» (</a:t>
            </a:r>
            <a:r>
              <a:rPr lang="en-US" sz="2400" dirty="0" smtClean="0">
                <a:solidFill>
                  <a:schemeClr val="tx1"/>
                </a:solidFill>
              </a:rPr>
              <a:t>Wolf Calls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отложенной отмены (</a:t>
            </a:r>
            <a:r>
              <a:rPr lang="en-US" sz="2400" dirty="0" smtClean="0">
                <a:solidFill>
                  <a:schemeClr val="tx1"/>
                </a:solidFill>
              </a:rPr>
              <a:t>Lazy 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Cancellation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прямой отмены (</a:t>
            </a:r>
            <a:r>
              <a:rPr lang="en-US" sz="2400" dirty="0" smtClean="0">
                <a:solidFill>
                  <a:schemeClr val="tx1"/>
                </a:solidFill>
              </a:rPr>
              <a:t>Direct Cancellation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Breathing Time Buckets</a:t>
            </a: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фильтрации (</a:t>
            </a:r>
            <a:r>
              <a:rPr lang="en-US" sz="2400" dirty="0" smtClean="0">
                <a:solidFill>
                  <a:schemeClr val="tx1"/>
                </a:solidFill>
              </a:rPr>
              <a:t>Filtering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Протоколы, использующие </a:t>
            </a:r>
            <a:r>
              <a:rPr lang="en-US" sz="2400" dirty="0" smtClean="0">
                <a:solidFill>
                  <a:schemeClr val="tx1"/>
                </a:solidFill>
              </a:rPr>
              <a:t>Lookback (Lookback based Protocols)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Rollback Relaxation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E9C1ECC-49B7-4EB7-935A-2C4202A6CA3C}" type="slidenum">
              <a:rPr lang="ru-RU" sz="2800" smtClean="0"/>
              <a:pPr>
                <a:defRPr/>
              </a:pPr>
              <a:t>9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одзаголовок 2"/>
          <p:cNvSpPr txBox="1">
            <a:spLocks/>
          </p:cNvSpPr>
          <p:nvPr/>
        </p:nvSpPr>
        <p:spPr bwMode="auto">
          <a:xfrm>
            <a:off x="1194560" y="5923330"/>
            <a:ext cx="6761816" cy="58444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400" dirty="0">
                <a:solidFill>
                  <a:schemeClr val="tx1"/>
                </a:solidFill>
              </a:rPr>
              <a:t>Алгоритмы </a:t>
            </a:r>
            <a:r>
              <a:rPr lang="ru-RU" sz="2400" i="1" u="sng" dirty="0">
                <a:solidFill>
                  <a:schemeClr val="tx1"/>
                </a:solidFill>
              </a:rPr>
              <a:t>не используют </a:t>
            </a:r>
            <a:r>
              <a:rPr lang="ru-RU" sz="2400" dirty="0">
                <a:solidFill>
                  <a:schemeClr val="tx1"/>
                </a:solidFill>
              </a:rPr>
              <a:t>знания о модели</a:t>
            </a:r>
            <a:r>
              <a:rPr lang="ru-RU" sz="2400" dirty="0" smtClean="0">
                <a:solidFill>
                  <a:schemeClr val="tx1"/>
                </a:solidFill>
              </a:rPr>
              <a:t>!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1721</Words>
  <Application>Microsoft Office PowerPoint</Application>
  <PresentationFormat>Экран (4:3)</PresentationFormat>
  <Paragraphs>733</Paragraphs>
  <Slides>26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 </vt:lpstr>
      <vt:lpstr>Постановка задачи</vt:lpstr>
      <vt:lpstr>Постановка задачи</vt:lpstr>
      <vt:lpstr>Постановка задачи</vt:lpstr>
      <vt:lpstr>Область исследования</vt:lpstr>
      <vt:lpstr>Проблема синхронизации</vt:lpstr>
      <vt:lpstr>Классы алгоритмов синхронизации</vt:lpstr>
      <vt:lpstr>Сравнение алгоритмов</vt:lpstr>
      <vt:lpstr>Существующие решения</vt:lpstr>
      <vt:lpstr>Классификация откатов</vt:lpstr>
      <vt:lpstr>Условие семантической определённости</vt:lpstr>
      <vt:lpstr>Алгоритм#1</vt:lpstr>
      <vt:lpstr>Алгоритм#2</vt:lpstr>
      <vt:lpstr>Проблемы в реализации</vt:lpstr>
      <vt:lpstr>Бесконечное ожидание</vt:lpstr>
      <vt:lpstr>Алгоритм#3</vt:lpstr>
      <vt:lpstr>Алгоритм#3</vt:lpstr>
      <vt:lpstr>Проблемы реализации</vt:lpstr>
      <vt:lpstr>Теоретическая оценка</vt:lpstr>
      <vt:lpstr>Тестовая модель</vt:lpstr>
      <vt:lpstr>Результаты Time Warp</vt:lpstr>
      <vt:lpstr>Результаты нового алгоритма</vt:lpstr>
      <vt:lpstr>Сравнение алгоритмов</vt:lpstr>
      <vt:lpstr>Представление знаний в модели</vt:lpstr>
      <vt:lpstr>Реализация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</dc:title>
  <dc:creator>Tom-Trix</dc:creator>
  <cp:lastModifiedBy>Tom-Trix</cp:lastModifiedBy>
  <cp:revision>94</cp:revision>
  <dcterms:modified xsi:type="dcterms:W3CDTF">2013-06-28T05:50:32Z</dcterms:modified>
</cp:coreProperties>
</file>