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77" r:id="rId4"/>
    <p:sldId id="258" r:id="rId5"/>
    <p:sldId id="261" r:id="rId6"/>
    <p:sldId id="262" r:id="rId7"/>
    <p:sldId id="289" r:id="rId8"/>
    <p:sldId id="263" r:id="rId9"/>
    <p:sldId id="264" r:id="rId10"/>
    <p:sldId id="284" r:id="rId11"/>
    <p:sldId id="267" r:id="rId12"/>
    <p:sldId id="278" r:id="rId13"/>
    <p:sldId id="268" r:id="rId14"/>
    <p:sldId id="269" r:id="rId15"/>
    <p:sldId id="282" r:id="rId16"/>
    <p:sldId id="279" r:id="rId17"/>
    <p:sldId id="271" r:id="rId18"/>
    <p:sldId id="287" r:id="rId19"/>
    <p:sldId id="285" r:id="rId20"/>
    <p:sldId id="273" r:id="rId21"/>
    <p:sldId id="281" r:id="rId22"/>
    <p:sldId id="286" r:id="rId23"/>
    <p:sldId id="274" r:id="rId24"/>
    <p:sldId id="276" r:id="rId25"/>
    <p:sldId id="275" r:id="rId2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11" autoAdjust="0"/>
    <p:restoredTop sz="94660"/>
  </p:normalViewPr>
  <p:slideViewPr>
    <p:cSldViewPr>
      <p:cViewPr>
        <p:scale>
          <a:sx n="66" d="100"/>
          <a:sy n="66" d="100"/>
        </p:scale>
        <p:origin x="-118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Buffer\&#1057;&#1090;&#1072;&#1090;&#1080;&#1089;&#1090;&#1080;&#1082;&#1072;%20&#1086;&#1090;&#1082;&#1072;&#1090;&#1086;&#1074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Buffer\&#1057;&#1090;&#1072;&#1090;&#1080;&#1089;&#1090;&#1080;&#1082;&#1072;%20&#1086;&#1090;&#1082;&#1072;&#1090;&#1086;&#1074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/>
              <a:t>Количество откатов</a:t>
            </a:r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7.1988407699037624E-2"/>
          <c:y val="5.1400554097404488E-2"/>
          <c:w val="0.74795538057742783"/>
          <c:h val="0.8326195683872849"/>
        </c:manualLayout>
      </c:layout>
      <c:lineChart>
        <c:grouping val="standard"/>
        <c:varyColors val="0"/>
        <c:ser>
          <c:idx val="0"/>
          <c:order val="0"/>
          <c:tx>
            <c:v>Time Warp</c:v>
          </c:tx>
          <c:marker>
            <c:symbol val="none"/>
          </c:marker>
          <c:val>
            <c:numRef>
              <c:f>Лист6!$B$6:$K$6</c:f>
              <c:numCache>
                <c:formatCode>General</c:formatCode>
                <c:ptCount val="10"/>
                <c:pt idx="0">
                  <c:v>61</c:v>
                </c:pt>
                <c:pt idx="1">
                  <c:v>67</c:v>
                </c:pt>
                <c:pt idx="2">
                  <c:v>77</c:v>
                </c:pt>
                <c:pt idx="3">
                  <c:v>73</c:v>
                </c:pt>
                <c:pt idx="4">
                  <c:v>74</c:v>
                </c:pt>
                <c:pt idx="5">
                  <c:v>70</c:v>
                </c:pt>
                <c:pt idx="6">
                  <c:v>74</c:v>
                </c:pt>
                <c:pt idx="7">
                  <c:v>69</c:v>
                </c:pt>
                <c:pt idx="8">
                  <c:v>74</c:v>
                </c:pt>
                <c:pt idx="9">
                  <c:v>73</c:v>
                </c:pt>
              </c:numCache>
            </c:numRef>
          </c:val>
          <c:smooth val="0"/>
        </c:ser>
        <c:ser>
          <c:idx val="1"/>
          <c:order val="1"/>
          <c:tx>
            <c:v>KBASA</c:v>
          </c:tx>
          <c:marker>
            <c:symbol val="none"/>
          </c:marker>
          <c:val>
            <c:numRef>
              <c:f>Лист6!$B$7:$K$7</c:f>
              <c:numCache>
                <c:formatCode>General</c:formatCode>
                <c:ptCount val="10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4</c:v>
                </c:pt>
                <c:pt idx="4">
                  <c:v>5</c:v>
                </c:pt>
                <c:pt idx="5">
                  <c:v>2</c:v>
                </c:pt>
                <c:pt idx="6">
                  <c:v>7</c:v>
                </c:pt>
                <c:pt idx="7">
                  <c:v>4</c:v>
                </c:pt>
                <c:pt idx="8">
                  <c:v>1</c:v>
                </c:pt>
                <c:pt idx="9">
                  <c:v>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3053696"/>
        <c:axId val="93055232"/>
      </c:lineChart>
      <c:catAx>
        <c:axId val="93053696"/>
        <c:scaling>
          <c:orientation val="minMax"/>
        </c:scaling>
        <c:delete val="0"/>
        <c:axPos val="b"/>
        <c:majorTickMark val="out"/>
        <c:minorTickMark val="none"/>
        <c:tickLblPos val="nextTo"/>
        <c:crossAx val="93055232"/>
        <c:crosses val="autoZero"/>
        <c:auto val="1"/>
        <c:lblAlgn val="ctr"/>
        <c:lblOffset val="100"/>
        <c:noMultiLvlLbl val="0"/>
      </c:catAx>
      <c:valAx>
        <c:axId val="930552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305369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51234711286089241"/>
          <c:y val="0.51813466025080201"/>
          <c:w val="0.20783398950131235"/>
          <c:h val="0.16743438320209975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/>
              <a:t>Количество</a:t>
            </a:r>
            <a:r>
              <a:rPr lang="ru-RU" baseline="0"/>
              <a:t> антисообщений</a:t>
            </a:r>
            <a:endParaRPr lang="ru-RU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8.607174103237096E-2"/>
          <c:y val="5.1400554097404488E-2"/>
          <c:w val="0.73387204724409449"/>
          <c:h val="0.8326195683872849"/>
        </c:manualLayout>
      </c:layout>
      <c:lineChart>
        <c:grouping val="standard"/>
        <c:varyColors val="0"/>
        <c:ser>
          <c:idx val="0"/>
          <c:order val="0"/>
          <c:tx>
            <c:v>Time Warp</c:v>
          </c:tx>
          <c:marker>
            <c:symbol val="none"/>
          </c:marker>
          <c:val>
            <c:numRef>
              <c:f>Лист6!$B$16:$K$16</c:f>
              <c:numCache>
                <c:formatCode>General</c:formatCode>
                <c:ptCount val="10"/>
                <c:pt idx="0">
                  <c:v>103</c:v>
                </c:pt>
                <c:pt idx="1">
                  <c:v>79</c:v>
                </c:pt>
                <c:pt idx="2">
                  <c:v>115</c:v>
                </c:pt>
                <c:pt idx="3">
                  <c:v>110</c:v>
                </c:pt>
                <c:pt idx="4">
                  <c:v>116</c:v>
                </c:pt>
                <c:pt idx="5">
                  <c:v>105</c:v>
                </c:pt>
                <c:pt idx="6">
                  <c:v>139</c:v>
                </c:pt>
                <c:pt idx="7">
                  <c:v>101</c:v>
                </c:pt>
                <c:pt idx="8">
                  <c:v>122</c:v>
                </c:pt>
                <c:pt idx="9">
                  <c:v>94</c:v>
                </c:pt>
              </c:numCache>
            </c:numRef>
          </c:val>
          <c:smooth val="0"/>
        </c:ser>
        <c:ser>
          <c:idx val="1"/>
          <c:order val="1"/>
          <c:tx>
            <c:v>KBASA</c:v>
          </c:tx>
          <c:marker>
            <c:symbol val="none"/>
          </c:marker>
          <c:val>
            <c:numRef>
              <c:f>Лист6!$B$17:$K$17</c:f>
              <c:numCache>
                <c:formatCode>General</c:formatCode>
                <c:ptCount val="10"/>
                <c:pt idx="0">
                  <c:v>1</c:v>
                </c:pt>
                <c:pt idx="1">
                  <c:v>4</c:v>
                </c:pt>
                <c:pt idx="2">
                  <c:v>17</c:v>
                </c:pt>
                <c:pt idx="3">
                  <c:v>16</c:v>
                </c:pt>
                <c:pt idx="4">
                  <c:v>20</c:v>
                </c:pt>
                <c:pt idx="5">
                  <c:v>8</c:v>
                </c:pt>
                <c:pt idx="6">
                  <c:v>30</c:v>
                </c:pt>
                <c:pt idx="7">
                  <c:v>11</c:v>
                </c:pt>
                <c:pt idx="8">
                  <c:v>2</c:v>
                </c:pt>
                <c:pt idx="9">
                  <c:v>19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3674496"/>
        <c:axId val="93680384"/>
      </c:lineChart>
      <c:catAx>
        <c:axId val="93674496"/>
        <c:scaling>
          <c:orientation val="minMax"/>
        </c:scaling>
        <c:delete val="0"/>
        <c:axPos val="b"/>
        <c:majorTickMark val="out"/>
        <c:minorTickMark val="none"/>
        <c:tickLblPos val="nextTo"/>
        <c:crossAx val="93680384"/>
        <c:crosses val="autoZero"/>
        <c:auto val="1"/>
        <c:lblAlgn val="ctr"/>
        <c:lblOffset val="100"/>
        <c:noMultiLvlLbl val="0"/>
      </c:catAx>
      <c:valAx>
        <c:axId val="936803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367449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48383267716535433"/>
          <c:y val="0.48572725284339457"/>
          <c:w val="0.20783398950131235"/>
          <c:h val="0.16743438320209975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0DEC404-FDE2-4BA7-9213-6EBC981D8DEB}" type="datetimeFigureOut">
              <a:rPr lang="ru-RU"/>
              <a:pPr>
                <a:defRPr/>
              </a:pPr>
              <a:t>01.07.2013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FA7F224-ECB4-4357-B1B7-09D1BFA4FE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8141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24580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8F626F-36FB-45A1-A307-58399D4C3F23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ru-R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4820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AE4B947-F24D-4501-B543-5137477E0520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ru-R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4820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EA7FB5-1B37-49B2-9AFC-5C74AB035475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ru-RU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5844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7A5C1CA-B8B6-4118-8A35-757CEE04CACA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ru-RU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6868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7A441E-6718-49F2-B7ED-5BC3A094D967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ru-RU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7892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8DB80F-67D3-402E-A293-DBB50401407C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ru-RU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7892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42D27C-C0B0-4A6E-841F-2C34A748F149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ru-RU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8916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0B54453-F271-4299-9739-3B6BA76641F8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ru-RU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8916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0B54453-F271-4299-9739-3B6BA76641F8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ru-RU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9940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EFC8FC7-56C3-472C-801B-AC63816CEBC3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ru-RU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40964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B2CC531-0E66-4916-8ABB-B2503FF3913F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24580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4828F26-0556-421E-9B33-BB2C55891493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ru-RU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40964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40972A0-D9CC-4102-AC4E-BFB109932989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ru-RU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40964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40972A0-D9CC-4102-AC4E-BFB109932989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ru-RU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41988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CEF1F2-EF8C-4E2F-8BCC-5080235FE43F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ru-RU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43012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B345DE-6BFF-4B1E-BD70-3B1A6EF97BE9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ru-RU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44036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FD2AF65-3C19-4BEB-812B-FFCEBD578C8E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25604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13E45BA-5473-4DA6-A57C-E5769635D513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D408D7-AF5F-44D8-B7DB-06CE9C03850E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29700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4E16C1D-C3AF-44BA-A996-C937DA53CAAF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29700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4E16C1D-C3AF-44BA-A996-C937DA53CAAF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0724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990FDC-1120-4DFB-A18D-D9F84B385CDC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ru-R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1748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CF3363-39FF-4609-8B9D-1EAA4727ECBC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ru-R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3796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E47BF4-0FF1-4297-AA10-0CFC900BD14D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3FC72-1F41-47AC-8C21-233964B57A65}" type="datetime1">
              <a:rPr lang="ru-RU"/>
              <a:pPr>
                <a:defRPr/>
              </a:pPr>
              <a:t>01.07.2013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B217BF-522E-4967-9737-975C24EE108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006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6E472-01D5-43E9-A6E8-A139774DD1F9}" type="datetime1">
              <a:rPr lang="ru-RU"/>
              <a:pPr>
                <a:defRPr/>
              </a:pPr>
              <a:t>01.07.2013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B0E5B-E545-4274-AF5A-C9319C42954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138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32481A-1007-40F7-B3FE-44EF71EF2450}" type="datetime1">
              <a:rPr lang="ru-RU"/>
              <a:pPr>
                <a:defRPr/>
              </a:pPr>
              <a:t>01.07.2013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6F049-2E6D-4521-BE5E-9701C624B32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749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90D545-946D-43FE-9DF9-EA629571004D}" type="datetime1">
              <a:rPr lang="ru-RU"/>
              <a:pPr>
                <a:defRPr/>
              </a:pPr>
              <a:t>01.07.2013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408802-28DE-4D73-ACE5-287EDC781BE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4743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8B6C3-5BD3-4939-B830-5C519E01C4A3}" type="datetime1">
              <a:rPr lang="ru-RU"/>
              <a:pPr>
                <a:defRPr/>
              </a:pPr>
              <a:t>01.07.2013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8A9F0-FD9B-4FB7-AA4A-11C8C2B77EF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42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1433D-1F11-4B07-8AE7-288B4D86F793}" type="datetime1">
              <a:rPr lang="ru-RU"/>
              <a:pPr>
                <a:defRPr/>
              </a:pPr>
              <a:t>01.07.2013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F11682-36B4-44FA-AED4-267E5389F76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189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E4C4AA-06B5-474D-B2F3-9E05A3A9C690}" type="datetime1">
              <a:rPr lang="ru-RU"/>
              <a:pPr>
                <a:defRPr/>
              </a:pPr>
              <a:t>01.07.2013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2018F-CC1F-4171-B057-D959673B660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130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47D03-0E9D-4F50-AEE5-470C446FB495}" type="datetime1">
              <a:rPr lang="ru-RU"/>
              <a:pPr>
                <a:defRPr/>
              </a:pPr>
              <a:t>01.07.2013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55EC1D-0972-4C07-9648-2579DE33A4F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743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EB767-F2C3-4FA7-87BA-96BBA384DA0E}" type="datetime1">
              <a:rPr lang="ru-RU"/>
              <a:pPr>
                <a:defRPr/>
              </a:pPr>
              <a:t>01.07.2013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296584-70BD-4772-ADCD-55B46AF34C2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5806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2012D-A56E-4998-9828-79972599EF30}" type="datetime1">
              <a:rPr lang="ru-RU"/>
              <a:pPr>
                <a:defRPr/>
              </a:pPr>
              <a:t>01.07.2013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48958F-500D-4C23-BA1A-AEF6C9F4F13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712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2E075-FAB0-4E5D-8871-ECC0174DD9AA}" type="datetime1">
              <a:rPr lang="ru-RU"/>
              <a:pPr>
                <a:defRPr/>
              </a:pPr>
              <a:t>01.07.2013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1D0C38-2F51-4627-B278-E322F03A78E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53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1F52D4C-E684-4FA1-85B7-B32B2AB7BDCA}" type="datetime1">
              <a:rPr lang="ru-RU"/>
              <a:pPr>
                <a:defRPr/>
              </a:pPr>
              <a:t>01.07.2013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C71C575-F650-46B1-BC48-F0827A8C82E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58800" y="2327275"/>
            <a:ext cx="8137525" cy="1076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3200" b="1" cap="all" dirty="0"/>
              <a:t>Алгоритмы синхронизации агентов в системе моделирования «</a:t>
            </a:r>
            <a:r>
              <a:rPr lang="en-US" sz="3200" b="1" cap="all" dirty="0"/>
              <a:t>Better</a:t>
            </a:r>
            <a:r>
              <a:rPr lang="ru-RU" sz="3200" b="1" cap="all" dirty="0"/>
              <a:t>»</a:t>
            </a:r>
            <a:endParaRPr lang="ru-RU" sz="3200" b="1" dirty="0"/>
          </a:p>
        </p:txBody>
      </p:sp>
      <p:sp>
        <p:nvSpPr>
          <p:cNvPr id="2051" name="Прямоугольник 4"/>
          <p:cNvSpPr>
            <a:spLocks noChangeArrowheads="1"/>
          </p:cNvSpPr>
          <p:nvPr/>
        </p:nvSpPr>
        <p:spPr bwMode="auto">
          <a:xfrm>
            <a:off x="3203848" y="3825875"/>
            <a:ext cx="5517562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ru-RU" sz="2400" dirty="0"/>
              <a:t>Работу представляет: </a:t>
            </a:r>
            <a:r>
              <a:rPr lang="ru-RU" sz="2400" i="1" dirty="0"/>
              <a:t>Митраков А.А.</a:t>
            </a:r>
          </a:p>
          <a:p>
            <a:endParaRPr lang="ru-RU" sz="2400" dirty="0"/>
          </a:p>
          <a:p>
            <a:r>
              <a:rPr lang="ru-RU" sz="2400" dirty="0"/>
              <a:t>Научный</a:t>
            </a:r>
            <a:r>
              <a:rPr lang="en-US" sz="2400" dirty="0"/>
              <a:t> </a:t>
            </a:r>
            <a:r>
              <a:rPr lang="ru-RU" sz="2400" dirty="0"/>
              <a:t>руководитель:</a:t>
            </a:r>
            <a:br>
              <a:rPr lang="ru-RU" sz="2400" dirty="0"/>
            </a:br>
            <a:r>
              <a:rPr lang="ru-RU" sz="2400" dirty="0" smtClean="0"/>
              <a:t>Доцент,</a:t>
            </a:r>
            <a:r>
              <a:rPr lang="en-US" sz="2400" dirty="0" smtClean="0"/>
              <a:t> </a:t>
            </a:r>
            <a:r>
              <a:rPr lang="ru-RU" sz="2400" dirty="0" smtClean="0"/>
              <a:t>кандидат</a:t>
            </a:r>
            <a:r>
              <a:rPr lang="en-US" sz="2400" dirty="0"/>
              <a:t> </a:t>
            </a:r>
            <a:r>
              <a:rPr lang="ru-RU" sz="2400" dirty="0"/>
              <a:t>физико-математических</a:t>
            </a:r>
            <a:r>
              <a:rPr lang="en-US" sz="2400" dirty="0"/>
              <a:t> </a:t>
            </a:r>
            <a:r>
              <a:rPr lang="ru-RU" sz="2400" dirty="0"/>
              <a:t>наук, </a:t>
            </a:r>
            <a:r>
              <a:rPr lang="ru-RU" sz="2400" i="1" dirty="0"/>
              <a:t>Замятина Е.Б.</a:t>
            </a:r>
          </a:p>
        </p:txBody>
      </p:sp>
      <p:sp>
        <p:nvSpPr>
          <p:cNvPr id="2052" name="Прямоугольник 6"/>
          <p:cNvSpPr>
            <a:spLocks noChangeArrowheads="1"/>
          </p:cNvSpPr>
          <p:nvPr/>
        </p:nvSpPr>
        <p:spPr bwMode="auto">
          <a:xfrm>
            <a:off x="3465513" y="6165850"/>
            <a:ext cx="22860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600"/>
              <a:t>Пермь, 2013</a:t>
            </a:r>
          </a:p>
        </p:txBody>
      </p:sp>
      <p:sp>
        <p:nvSpPr>
          <p:cNvPr id="2053" name="Заголовок 5"/>
          <p:cNvSpPr>
            <a:spLocks noGrp="1"/>
          </p:cNvSpPr>
          <p:nvPr>
            <p:ph type="ctrTitle"/>
          </p:nvPr>
        </p:nvSpPr>
        <p:spPr>
          <a:xfrm>
            <a:off x="395288" y="6142038"/>
            <a:ext cx="806450" cy="392112"/>
          </a:xfrm>
        </p:spPr>
        <p:txBody>
          <a:bodyPr/>
          <a:lstStyle/>
          <a:p>
            <a:pPr eaLnBrk="1" hangingPunct="1"/>
            <a:r>
              <a:rPr lang="ru-RU" smtClean="0"/>
              <a:t>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01613" y="404813"/>
            <a:ext cx="8847137" cy="9239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ru-RU" dirty="0"/>
              <a:t>Федеральное государственное бюджетное образовательное </a:t>
            </a:r>
            <a:r>
              <a:rPr lang="ru-RU" dirty="0" smtClean="0"/>
              <a:t>учреждение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высшего </a:t>
            </a:r>
            <a:r>
              <a:rPr lang="ru-RU" dirty="0"/>
              <a:t>профессионального образования</a:t>
            </a:r>
            <a:br>
              <a:rPr lang="ru-RU" dirty="0"/>
            </a:br>
            <a:r>
              <a:rPr lang="ru-RU" cap="all" dirty="0"/>
              <a:t>Пермский государственный национальный исследовательский университет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ctrTitle"/>
          </p:nvPr>
        </p:nvSpPr>
        <p:spPr>
          <a:xfrm>
            <a:off x="547688" y="333375"/>
            <a:ext cx="8201025" cy="1295400"/>
          </a:xfrm>
        </p:spPr>
        <p:txBody>
          <a:bodyPr/>
          <a:lstStyle/>
          <a:p>
            <a:pPr eaLnBrk="1" hangingPunct="1"/>
            <a:r>
              <a:rPr lang="ru-RU" sz="4000" b="1" i="1" smtClean="0">
                <a:latin typeface="Georgia" pitchFamily="18" charset="0"/>
              </a:rPr>
              <a:t>Условие семантической определённости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26A845DB-C3CA-4CDE-BB15-240B962251BF}" type="slidenum">
              <a:rPr lang="ru-RU" sz="2800" smtClean="0"/>
              <a:pPr>
                <a:defRPr/>
              </a:pPr>
              <a:t>10</a:t>
            </a:fld>
            <a:r>
              <a:rPr lang="en-US" sz="2800" dirty="0" smtClean="0"/>
              <a:t>/25</a:t>
            </a:r>
            <a:endParaRPr lang="ru-RU" sz="2800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одзаголовок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71600" y="1628800"/>
                <a:ext cx="7848872" cy="4752528"/>
              </a:xfrm>
            </p:spPr>
            <p:txBody>
              <a:bodyPr/>
              <a:lstStyle/>
              <a:p>
                <a:pPr algn="l"/>
                <a:r>
                  <a:rPr lang="ru-RU" sz="2800" dirty="0" smtClean="0">
                    <a:solidFill>
                      <a:schemeClr val="tx1"/>
                    </a:solidFill>
                  </a:rPr>
                  <a:t>Имеется Агент-ориентированная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PDES.</a:t>
                </a:r>
              </a:p>
              <a:p>
                <a:pPr algn="l"/>
                <a:r>
                  <a:rPr lang="ru-RU" sz="2800" dirty="0" smtClean="0">
                    <a:solidFill>
                      <a:schemeClr val="tx1"/>
                    </a:solidFill>
                  </a:rPr>
                  <a:t>Потребуем, чтобы для каждого события </a:t>
                </a:r>
                <a:r>
                  <a:rPr lang="en-US" sz="2800" b="1" i="1" dirty="0" err="1" smtClean="0">
                    <a:solidFill>
                      <a:schemeClr val="tx1"/>
                    </a:solidFill>
                  </a:rPr>
                  <a:t>e</a:t>
                </a:r>
                <a:r>
                  <a:rPr lang="en-US" sz="2800" b="1" i="1" dirty="0" err="1" smtClean="0">
                    <a:solidFill>
                      <a:schemeClr val="tx1"/>
                    </a:solidFill>
                    <a:latin typeface="Cambria Math"/>
                    <a:ea typeface="Cambria Math"/>
                  </a:rPr>
                  <a:t>∈Events</a:t>
                </a:r>
                <a:r>
                  <a:rPr lang="en-US" sz="2800" b="1" i="1" dirty="0" smtClean="0">
                    <a:solidFill>
                      <a:schemeClr val="tx1"/>
                    </a:solidFill>
                    <a:latin typeface="Cambria Math"/>
                    <a:ea typeface="Cambria Math"/>
                  </a:rPr>
                  <a:t> </a:t>
                </a:r>
                <a:r>
                  <a:rPr lang="ru-RU" sz="2800" dirty="0" smtClean="0">
                    <a:solidFill>
                      <a:schemeClr val="tx1"/>
                    </a:solidFill>
                    <a:ea typeface="Cambria Math"/>
                  </a:rPr>
                  <a:t>выполнялось условие:</a:t>
                </a:r>
              </a:p>
              <a:p>
                <a:pPr algn="l"/>
                <a:endParaRPr lang="ru-RU" sz="1000" dirty="0" smtClean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0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∀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/>
                        </a:rPr>
                        <m:t>𝑒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/>
                        </a:rPr>
                        <m:t>:   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/>
                        </a:rPr>
                        <m:t>𝑒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/>
                        </a:rPr>
                        <m:t>𝑒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/>
                        </a:rPr>
                        <m:t>𝑎𝑔𝑒𝑛𝑠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/>
                        </a:rPr>
                        <m:t>𝑝𝑎𝑡𝑖𝑒𝑛𝑡𝑠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en-US" sz="3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𝑝𝑟𝑒𝑑𝑖𝑐𝑎𝑡𝑒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/>
                        </a:rPr>
                        <m:t>: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/>
                        </a:rPr>
                        <m:t>𝑆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/>
                        </a:rPr>
                        <m:t>→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/>
                        </a:rPr>
                        <m:t>𝑆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sz="3000" dirty="0" smtClean="0">
                  <a:solidFill>
                    <a:schemeClr val="tx1"/>
                  </a:solidFill>
                </a:endParaRPr>
              </a:p>
              <a:p>
                <a:pPr algn="l"/>
                <a:endParaRPr lang="ru-RU" sz="1000" dirty="0" smtClean="0">
                  <a:solidFill>
                    <a:schemeClr val="tx1"/>
                  </a:solidFill>
                </a:endParaRPr>
              </a:p>
              <a:p>
                <a:pPr marL="457200" indent="-457200" algn="l">
                  <a:buFont typeface="Arial" pitchFamily="34" charset="0"/>
                  <a:buChar char="•"/>
                </a:pPr>
                <a:r>
                  <a:rPr lang="en-US" sz="2800" i="1" dirty="0" err="1" smtClean="0">
                    <a:solidFill>
                      <a:schemeClr val="tx1"/>
                    </a:solidFill>
                  </a:rPr>
                  <a:t>agens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 – </a:t>
                </a:r>
                <a:r>
                  <a:rPr lang="ru-RU" sz="2800" dirty="0" smtClean="0">
                    <a:solidFill>
                      <a:schemeClr val="tx1"/>
                    </a:solidFill>
                  </a:rPr>
                  <a:t>агент, планирующий действие</a:t>
                </a:r>
              </a:p>
              <a:p>
                <a:pPr marL="457200" indent="-457200" algn="l">
                  <a:buFont typeface="Arial" pitchFamily="34" charset="0"/>
                  <a:buChar char="•"/>
                </a:pPr>
                <a:r>
                  <a:rPr lang="en-US" sz="2800" i="1" dirty="0" smtClean="0">
                    <a:solidFill>
                      <a:schemeClr val="tx1"/>
                    </a:solidFill>
                  </a:rPr>
                  <a:t>patients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 – </a:t>
                </a:r>
                <a:r>
                  <a:rPr lang="ru-RU" sz="2800" dirty="0" smtClean="0">
                    <a:solidFill>
                      <a:schemeClr val="tx1"/>
                    </a:solidFill>
                  </a:rPr>
                  <a:t>агент, для которого планируется действие</a:t>
                </a:r>
              </a:p>
              <a:p>
                <a:pPr marL="457200" indent="-457200" algn="l">
                  <a:buFont typeface="Arial" pitchFamily="34" charset="0"/>
                  <a:buChar char="•"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predicate – </a:t>
                </a:r>
                <a:r>
                  <a:rPr lang="ru-RU" sz="2800" dirty="0" smtClean="0">
                    <a:solidFill>
                      <a:schemeClr val="tx1"/>
                    </a:solidFill>
                  </a:rPr>
                  <a:t>функция, изменяющая состояние модели</a:t>
                </a:r>
                <a:endParaRPr lang="ru-RU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Под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71600" y="1628800"/>
                <a:ext cx="7848872" cy="4752528"/>
              </a:xfrm>
              <a:blipFill rotWithShape="1">
                <a:blip r:embed="rId3"/>
                <a:stretch>
                  <a:fillRect l="-1553" t="-1154" r="-78" b="-19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386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ctrTitle"/>
          </p:nvPr>
        </p:nvSpPr>
        <p:spPr>
          <a:xfrm>
            <a:off x="547688" y="333375"/>
            <a:ext cx="8201025" cy="1295400"/>
          </a:xfrm>
        </p:spPr>
        <p:txBody>
          <a:bodyPr/>
          <a:lstStyle/>
          <a:p>
            <a:pPr eaLnBrk="1" hangingPunct="1"/>
            <a:r>
              <a:rPr lang="ru-RU" sz="4000" b="1" i="1" smtClean="0">
                <a:latin typeface="Georgia" pitchFamily="18" charset="0"/>
              </a:rPr>
              <a:t>Алгоритм</a:t>
            </a:r>
            <a:r>
              <a:rPr lang="en-US" sz="4000" b="1" i="1" smtClean="0">
                <a:latin typeface="Georgia" pitchFamily="18" charset="0"/>
              </a:rPr>
              <a:t>#1</a:t>
            </a:r>
            <a:endParaRPr lang="ru-RU" sz="4000" b="1" i="1" smtClean="0">
              <a:latin typeface="Georgia" pitchFamily="18" charset="0"/>
            </a:endParaRPr>
          </a:p>
        </p:txBody>
      </p:sp>
      <p:sp>
        <p:nvSpPr>
          <p:cNvPr id="1331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1628775"/>
            <a:ext cx="7776864" cy="4608513"/>
          </a:xfrm>
        </p:spPr>
        <p:txBody>
          <a:bodyPr/>
          <a:lstStyle/>
          <a:p>
            <a:pPr algn="l" eaLnBrk="1" hangingPunct="1"/>
            <a:r>
              <a:rPr lang="ru-RU" sz="2800" dirty="0" smtClean="0">
                <a:solidFill>
                  <a:schemeClr val="tx1"/>
                </a:solidFill>
              </a:rPr>
              <a:t>Основан на простейшей эвристике</a:t>
            </a:r>
          </a:p>
          <a:p>
            <a:pPr eaLnBrk="1" hangingPunct="1"/>
            <a:r>
              <a:rPr lang="ru-RU" sz="2800" u="sng" dirty="0" smtClean="0">
                <a:solidFill>
                  <a:schemeClr val="tx1"/>
                </a:solidFill>
              </a:rPr>
              <a:t>Утверждение</a:t>
            </a:r>
            <a:r>
              <a:rPr lang="ru-RU" sz="2800" dirty="0" smtClean="0">
                <a:solidFill>
                  <a:schemeClr val="tx1"/>
                </a:solidFill>
              </a:rPr>
              <a:t>. </a:t>
            </a:r>
            <a:r>
              <a:rPr lang="ru-RU" sz="2800" i="1" dirty="0" smtClean="0">
                <a:solidFill>
                  <a:schemeClr val="tx1"/>
                </a:solidFill>
              </a:rPr>
              <a:t>Если агент обладает свойством </a:t>
            </a:r>
            <a:r>
              <a:rPr lang="en-US" sz="2800" i="1" dirty="0" smtClean="0">
                <a:solidFill>
                  <a:schemeClr val="tx1"/>
                </a:solidFill>
              </a:rPr>
              <a:t>stateless, </a:t>
            </a:r>
            <a:r>
              <a:rPr lang="ru-RU" sz="2800" i="1" dirty="0" smtClean="0">
                <a:solidFill>
                  <a:schemeClr val="tx1"/>
                </a:solidFill>
              </a:rPr>
              <a:t>то его события могут быть обработаны в любое время, в т. ч. и в прошлом</a:t>
            </a:r>
          </a:p>
          <a:p>
            <a:pPr algn="l" eaLnBrk="1" hangingPunct="1"/>
            <a:endParaRPr lang="ru-RU" sz="2800" dirty="0" smtClean="0">
              <a:solidFill>
                <a:schemeClr val="tx1"/>
              </a:solidFill>
            </a:endParaRPr>
          </a:p>
          <a:p>
            <a:pPr algn="l" eaLnBrk="1" hangingPunct="1"/>
            <a:r>
              <a:rPr lang="ru-RU" sz="2800" u="sng" dirty="0" smtClean="0">
                <a:solidFill>
                  <a:schemeClr val="tx1"/>
                </a:solidFill>
              </a:rPr>
              <a:t>Утверждение</a:t>
            </a:r>
            <a:r>
              <a:rPr lang="ru-RU" sz="2800" dirty="0" smtClean="0">
                <a:solidFill>
                  <a:schemeClr val="tx1"/>
                </a:solidFill>
              </a:rPr>
              <a:t> (необходимое условие </a:t>
            </a:r>
            <a:r>
              <a:rPr lang="en-US" sz="2800" dirty="0" smtClean="0">
                <a:solidFill>
                  <a:schemeClr val="tx1"/>
                </a:solidFill>
              </a:rPr>
              <a:t>stateless-</a:t>
            </a:r>
            <a:r>
              <a:rPr lang="ru-RU" sz="2800" dirty="0" smtClean="0">
                <a:solidFill>
                  <a:schemeClr val="tx1"/>
                </a:solidFill>
              </a:rPr>
              <a:t>агента). </a:t>
            </a:r>
            <a:r>
              <a:rPr lang="ru-RU" sz="2800" i="1" dirty="0" smtClean="0">
                <a:solidFill>
                  <a:schemeClr val="tx1"/>
                </a:solidFill>
              </a:rPr>
              <a:t>Если агент обладает свойством </a:t>
            </a:r>
            <a:r>
              <a:rPr lang="en-US" sz="2800" i="1" dirty="0" smtClean="0">
                <a:solidFill>
                  <a:schemeClr val="tx1"/>
                </a:solidFill>
              </a:rPr>
              <a:t>stateless, </a:t>
            </a:r>
            <a:r>
              <a:rPr lang="ru-RU" sz="2800" i="1" dirty="0" smtClean="0">
                <a:solidFill>
                  <a:schemeClr val="tx1"/>
                </a:solidFill>
              </a:rPr>
              <a:t>то он является реактивным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4539E0B8-061A-46CB-A701-E7F9F29C3506}" type="slidenum">
              <a:rPr lang="ru-RU" sz="2800" smtClean="0"/>
              <a:pPr>
                <a:defRPr/>
              </a:pPr>
              <a:t>11</a:t>
            </a:fld>
            <a:r>
              <a:rPr lang="en-US" sz="2800" dirty="0" smtClean="0"/>
              <a:t>/25</a:t>
            </a:r>
            <a:endParaRPr lang="ru-RU" sz="2800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ctrTitle"/>
          </p:nvPr>
        </p:nvSpPr>
        <p:spPr>
          <a:xfrm>
            <a:off x="547688" y="333375"/>
            <a:ext cx="8201025" cy="1295400"/>
          </a:xfrm>
        </p:spPr>
        <p:txBody>
          <a:bodyPr/>
          <a:lstStyle/>
          <a:p>
            <a:pPr eaLnBrk="1" hangingPunct="1"/>
            <a:r>
              <a:rPr lang="ru-RU" sz="4000" b="1" i="1" smtClean="0">
                <a:latin typeface="Georgia" pitchFamily="18" charset="0"/>
              </a:rPr>
              <a:t>Алгоритм</a:t>
            </a:r>
            <a:r>
              <a:rPr lang="en-US" sz="4000" b="1" i="1" smtClean="0">
                <a:latin typeface="Georgia" pitchFamily="18" charset="0"/>
              </a:rPr>
              <a:t>#2</a:t>
            </a:r>
            <a:endParaRPr lang="ru-RU" sz="4000" b="1" i="1" smtClean="0">
              <a:latin typeface="Georgia" pitchFamily="18" charset="0"/>
            </a:endParaRPr>
          </a:p>
        </p:txBody>
      </p:sp>
      <p:sp>
        <p:nvSpPr>
          <p:cNvPr id="1331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1412763"/>
            <a:ext cx="7993582" cy="5112581"/>
          </a:xfrm>
        </p:spPr>
        <p:txBody>
          <a:bodyPr/>
          <a:lstStyle/>
          <a:p>
            <a:pPr algn="l" eaLnBrk="1" hangingPunct="1">
              <a:defRPr/>
            </a:pPr>
            <a:r>
              <a:rPr lang="ru-RU" sz="2600" dirty="0" smtClean="0">
                <a:solidFill>
                  <a:schemeClr val="tx1"/>
                </a:solidFill>
              </a:rPr>
              <a:t>Основан на коммуникативной цели агента</a:t>
            </a:r>
          </a:p>
          <a:p>
            <a:pPr eaLnBrk="1" hangingPunct="1">
              <a:defRPr/>
            </a:pPr>
            <a:r>
              <a:rPr lang="ru-RU" sz="2600" u="sng" dirty="0" smtClean="0">
                <a:solidFill>
                  <a:schemeClr val="tx1"/>
                </a:solidFill>
              </a:rPr>
              <a:t>Утверждение</a:t>
            </a:r>
            <a:r>
              <a:rPr lang="ru-RU" sz="2600" dirty="0" smtClean="0">
                <a:solidFill>
                  <a:schemeClr val="tx1"/>
                </a:solidFill>
              </a:rPr>
              <a:t>. </a:t>
            </a:r>
            <a:r>
              <a:rPr lang="ru-RU" sz="2600" i="1" dirty="0" smtClean="0">
                <a:solidFill>
                  <a:schemeClr val="tx1"/>
                </a:solidFill>
              </a:rPr>
              <a:t>Если агент посылает запрос, требующий обязательного ответа, и оба участника коммуникации расположены в разных процессах, то дальнейшая обработка событий может привести к многочисленным откатам.</a:t>
            </a:r>
          </a:p>
          <a:p>
            <a:pPr algn="l" eaLnBrk="1" hangingPunct="1">
              <a:defRPr/>
            </a:pPr>
            <a:r>
              <a:rPr lang="ru-RU" sz="2600" u="sng" dirty="0" smtClean="0">
                <a:solidFill>
                  <a:schemeClr val="tx1"/>
                </a:solidFill>
              </a:rPr>
              <a:t>Возможные решения</a:t>
            </a:r>
            <a:r>
              <a:rPr lang="ru-RU" sz="2600" dirty="0" smtClean="0">
                <a:solidFill>
                  <a:schemeClr val="tx1"/>
                </a:solidFill>
              </a:rPr>
              <a:t>:</a:t>
            </a:r>
          </a:p>
          <a:p>
            <a:pPr marL="457200" indent="-457200" algn="l" eaLnBrk="1" hangingPunct="1">
              <a:buFont typeface="Arial" pitchFamily="34" charset="0"/>
              <a:buChar char="•"/>
              <a:defRPr/>
            </a:pPr>
            <a:r>
              <a:rPr lang="ru-RU" sz="2600" dirty="0" smtClean="0">
                <a:solidFill>
                  <a:schemeClr val="tx1"/>
                </a:solidFill>
              </a:rPr>
              <a:t>Выполнить кластеризацию агентов и балансировку логических процессов</a:t>
            </a:r>
          </a:p>
          <a:p>
            <a:pPr marL="457200" indent="-457200" algn="l" eaLnBrk="1" hangingPunct="1">
              <a:buFont typeface="Arial" pitchFamily="34" charset="0"/>
              <a:buChar char="•"/>
              <a:defRPr/>
            </a:pPr>
            <a:r>
              <a:rPr lang="ru-RU" sz="2600" dirty="0" smtClean="0">
                <a:solidFill>
                  <a:schemeClr val="tx1"/>
                </a:solidFill>
              </a:rPr>
              <a:t>Блокировать логический процесс до получения ответа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DC99D97A-E2DF-4298-9292-A035EC26468F}" type="slidenum">
              <a:rPr lang="ru-RU" sz="2800" smtClean="0"/>
              <a:pPr>
                <a:defRPr/>
              </a:pPr>
              <a:t>12</a:t>
            </a:fld>
            <a:r>
              <a:rPr lang="en-US" sz="2800" dirty="0" smtClean="0"/>
              <a:t>/25</a:t>
            </a:r>
            <a:endParaRPr lang="ru-RU" sz="2800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1"/>
          <p:cNvSpPr>
            <a:spLocks noGrp="1"/>
          </p:cNvSpPr>
          <p:nvPr>
            <p:ph type="ctrTitle"/>
          </p:nvPr>
        </p:nvSpPr>
        <p:spPr>
          <a:xfrm>
            <a:off x="547688" y="333375"/>
            <a:ext cx="8201025" cy="1295400"/>
          </a:xfrm>
        </p:spPr>
        <p:txBody>
          <a:bodyPr/>
          <a:lstStyle/>
          <a:p>
            <a:pPr eaLnBrk="1" hangingPunct="1"/>
            <a:r>
              <a:rPr lang="ru-RU" sz="4000" b="1" i="1" smtClean="0">
                <a:latin typeface="Georgia" pitchFamily="18" charset="0"/>
              </a:rPr>
              <a:t>Проблемы в реализации</a:t>
            </a:r>
          </a:p>
        </p:txBody>
      </p:sp>
      <p:sp>
        <p:nvSpPr>
          <p:cNvPr id="14339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59632" y="1484784"/>
            <a:ext cx="7200800" cy="2016125"/>
          </a:xfrm>
        </p:spPr>
        <p:txBody>
          <a:bodyPr/>
          <a:lstStyle/>
          <a:p>
            <a:pPr algn="l" eaLnBrk="1" hangingPunct="1">
              <a:defRPr/>
            </a:pPr>
            <a:r>
              <a:rPr lang="ru-RU" sz="2800" dirty="0" smtClean="0">
                <a:solidFill>
                  <a:schemeClr val="tx1"/>
                </a:solidFill>
              </a:rPr>
              <a:t>При реализации алгоритма следует разрешить 2 проблемы:</a:t>
            </a:r>
          </a:p>
          <a:p>
            <a:pPr marL="457200" indent="-457200" algn="l" eaLnBrk="1" hangingPunct="1">
              <a:buFont typeface="Arial" pitchFamily="34" charset="0"/>
              <a:buChar char="•"/>
              <a:defRPr/>
            </a:pPr>
            <a:r>
              <a:rPr lang="ru-RU" sz="2800" dirty="0" smtClean="0">
                <a:solidFill>
                  <a:schemeClr val="tx1"/>
                </a:solidFill>
              </a:rPr>
              <a:t>Тупиковые ситуации (</a:t>
            </a:r>
            <a:r>
              <a:rPr lang="en-US" sz="2800" dirty="0" smtClean="0">
                <a:solidFill>
                  <a:schemeClr val="tx1"/>
                </a:solidFill>
              </a:rPr>
              <a:t>Deadlocks</a:t>
            </a:r>
            <a:r>
              <a:rPr lang="ru-RU" sz="2800" dirty="0" smtClean="0">
                <a:solidFill>
                  <a:schemeClr val="tx1"/>
                </a:solidFill>
              </a:rPr>
              <a:t>)</a:t>
            </a:r>
          </a:p>
          <a:p>
            <a:pPr marL="457200" indent="-457200" algn="l" eaLnBrk="1" hangingPunct="1">
              <a:buFont typeface="Arial" pitchFamily="34" charset="0"/>
              <a:buChar char="•"/>
              <a:defRPr/>
            </a:pPr>
            <a:r>
              <a:rPr lang="ru-RU" sz="2800" dirty="0" smtClean="0">
                <a:solidFill>
                  <a:schemeClr val="tx1"/>
                </a:solidFill>
              </a:rPr>
              <a:t>Бесконечное ожидание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7103BD0B-838B-434D-B85C-81D280E01351}" type="slidenum">
              <a:rPr lang="ru-RU" sz="2800" smtClean="0"/>
              <a:pPr>
                <a:defRPr/>
              </a:pPr>
              <a:t>13</a:t>
            </a:fld>
            <a:r>
              <a:rPr lang="en-US" sz="2800" dirty="0" smtClean="0"/>
              <a:t>/25</a:t>
            </a:r>
            <a:endParaRPr lang="ru-RU" sz="2800" dirty="0"/>
          </a:p>
        </p:txBody>
      </p:sp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1960" y="3641723"/>
            <a:ext cx="4567238" cy="2500313"/>
          </a:xfrm>
          <a:prstGeom prst="rect">
            <a:avLst/>
          </a:prstGeom>
          <a:noFill/>
          <a:ln w="50800" cmpd="thinThick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Подзаголовок 2"/>
          <p:cNvSpPr txBox="1">
            <a:spLocks/>
          </p:cNvSpPr>
          <p:nvPr/>
        </p:nvSpPr>
        <p:spPr bwMode="auto">
          <a:xfrm>
            <a:off x="693986" y="3641724"/>
            <a:ext cx="3319537" cy="250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ru-RU" sz="2600" dirty="0" smtClean="0">
                <a:solidFill>
                  <a:schemeClr val="tx1"/>
                </a:solidFill>
              </a:rPr>
              <a:t>Тупики возникают тогда, когда в сети существует цикл, в котором процессы блокируются, ожидая ответа друг от друга</a:t>
            </a:r>
          </a:p>
        </p:txBody>
      </p:sp>
      <p:grpSp>
        <p:nvGrpSpPr>
          <p:cNvPr id="10" name="Группа 9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12" name="Прямая соединительная линия 11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ctrTitle"/>
          </p:nvPr>
        </p:nvSpPr>
        <p:spPr>
          <a:xfrm>
            <a:off x="547688" y="333375"/>
            <a:ext cx="8201025" cy="1079401"/>
          </a:xfrm>
        </p:spPr>
        <p:txBody>
          <a:bodyPr/>
          <a:lstStyle/>
          <a:p>
            <a:pPr eaLnBrk="1" hangingPunct="1"/>
            <a:r>
              <a:rPr lang="ru-RU" sz="4000" b="1" i="1" dirty="0" smtClean="0">
                <a:latin typeface="Georgia" pitchFamily="18" charset="0"/>
              </a:rPr>
              <a:t>Бесконечное ожидание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45E68E14-3A6F-4AC0-B4F9-65A7D55EEC52}" type="slidenum">
              <a:rPr lang="ru-RU" sz="2800" smtClean="0"/>
              <a:pPr>
                <a:defRPr/>
              </a:pPr>
              <a:t>14</a:t>
            </a:fld>
            <a:r>
              <a:rPr lang="en-US" sz="2800" dirty="0" smtClean="0"/>
              <a:t>/25</a:t>
            </a:r>
            <a:endParaRPr lang="ru-RU" sz="2800" dirty="0"/>
          </a:p>
        </p:txBody>
      </p:sp>
      <p:sp>
        <p:nvSpPr>
          <p:cNvPr id="9" name="Подзаголовок 2"/>
          <p:cNvSpPr txBox="1">
            <a:spLocks/>
          </p:cNvSpPr>
          <p:nvPr/>
        </p:nvSpPr>
        <p:spPr bwMode="auto">
          <a:xfrm>
            <a:off x="1219405" y="5445224"/>
            <a:ext cx="6697662" cy="8636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ru-RU" sz="2800" dirty="0" smtClean="0">
                <a:solidFill>
                  <a:schemeClr val="tx1"/>
                </a:solidFill>
              </a:rPr>
              <a:t>При откате процесс </a:t>
            </a:r>
            <a:r>
              <a:rPr lang="en-US" sz="2800" dirty="0" smtClean="0">
                <a:solidFill>
                  <a:schemeClr val="tx1"/>
                </a:solidFill>
              </a:rPr>
              <a:t>LP1 </a:t>
            </a:r>
            <a:r>
              <a:rPr lang="ru-RU" sz="2800" dirty="0" smtClean="0">
                <a:solidFill>
                  <a:schemeClr val="tx1"/>
                </a:solidFill>
              </a:rPr>
              <a:t>может «зависнуть», ожидая сообщения </a:t>
            </a:r>
            <a:r>
              <a:rPr lang="en-US" sz="2800" dirty="0" smtClean="0">
                <a:solidFill>
                  <a:schemeClr val="tx1"/>
                </a:solidFill>
              </a:rPr>
              <a:t>G</a:t>
            </a:r>
            <a:endParaRPr lang="ru-RU" sz="2800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 descr="D:\Buffer\Рис14\Trix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17" y="1268760"/>
            <a:ext cx="8656638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Buffer\Рис14\Trix-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17" y="1268760"/>
            <a:ext cx="8661401" cy="388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Buffer\Рис14\Trix-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17" y="1268760"/>
            <a:ext cx="8656638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Buffer\Рис14\Trix-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17" y="1268760"/>
            <a:ext cx="8656638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Buffer\Рис14\Trix-5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80" y="1270348"/>
            <a:ext cx="8656638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Buffer\Рис14\Trix-6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80" y="1268760"/>
            <a:ext cx="8656638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:\Buffer\Рис14\Trix-7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04" y="1271563"/>
            <a:ext cx="8656638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D:\Buffer\Рис14\Trix-8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17" y="1271563"/>
            <a:ext cx="8656638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/>
          <p:cNvSpPr>
            <a:spLocks noGrp="1"/>
          </p:cNvSpPr>
          <p:nvPr>
            <p:ph type="ctrTitle"/>
          </p:nvPr>
        </p:nvSpPr>
        <p:spPr>
          <a:xfrm>
            <a:off x="547688" y="333375"/>
            <a:ext cx="8201025" cy="1295400"/>
          </a:xfrm>
        </p:spPr>
        <p:txBody>
          <a:bodyPr/>
          <a:lstStyle/>
          <a:p>
            <a:pPr eaLnBrk="1" hangingPunct="1"/>
            <a:r>
              <a:rPr lang="ru-RU" sz="4000" b="1" i="1" smtClean="0">
                <a:latin typeface="Georgia" pitchFamily="18" charset="0"/>
              </a:rPr>
              <a:t>Алгоритм</a:t>
            </a:r>
            <a:r>
              <a:rPr lang="en-US" sz="4000" b="1" i="1" smtClean="0">
                <a:latin typeface="Georgia" pitchFamily="18" charset="0"/>
              </a:rPr>
              <a:t>#3</a:t>
            </a:r>
            <a:endParaRPr lang="ru-RU" sz="4000" b="1" i="1" smtClean="0">
              <a:latin typeface="Georgia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D25A30AE-B138-4C0D-8980-43C9886A4F32}" type="slidenum">
              <a:rPr lang="ru-RU" sz="2800" smtClean="0"/>
              <a:pPr>
                <a:defRPr/>
              </a:pPr>
              <a:t>15</a:t>
            </a:fld>
            <a:r>
              <a:rPr lang="en-US" sz="2800" dirty="0" smtClean="0"/>
              <a:t>/25</a:t>
            </a:r>
            <a:endParaRPr lang="ru-RU" sz="2800" dirty="0"/>
          </a:p>
        </p:txBody>
      </p:sp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899592" y="1484784"/>
            <a:ext cx="7776864" cy="2232248"/>
          </a:xfrm>
        </p:spPr>
        <p:txBody>
          <a:bodyPr/>
          <a:lstStyle/>
          <a:p>
            <a:pPr algn="l"/>
            <a:r>
              <a:rPr lang="ru-RU" sz="2600" dirty="0" smtClean="0">
                <a:solidFill>
                  <a:schemeClr val="tx1"/>
                </a:solidFill>
              </a:rPr>
              <a:t>Основан на идее анализа временных парадоксов</a:t>
            </a:r>
          </a:p>
          <a:p>
            <a:pPr algn="l"/>
            <a:r>
              <a:rPr lang="ru-RU" sz="2600" u="sng" dirty="0" smtClean="0">
                <a:solidFill>
                  <a:schemeClr val="tx1"/>
                </a:solidFill>
              </a:rPr>
              <a:t>Определение</a:t>
            </a:r>
            <a:r>
              <a:rPr lang="ru-RU" sz="2600" dirty="0" smtClean="0">
                <a:solidFill>
                  <a:schemeClr val="tx1"/>
                </a:solidFill>
              </a:rPr>
              <a:t>. Событие </a:t>
            </a:r>
            <a:r>
              <a:rPr lang="en-US" sz="2600" dirty="0" smtClean="0">
                <a:solidFill>
                  <a:schemeClr val="tx1"/>
                </a:solidFill>
              </a:rPr>
              <a:t>A </a:t>
            </a:r>
            <a:r>
              <a:rPr lang="ru-RU" sz="2600" b="1" i="1" dirty="0" smtClean="0">
                <a:solidFill>
                  <a:schemeClr val="tx1"/>
                </a:solidFill>
              </a:rPr>
              <a:t>каузально зависит </a:t>
            </a:r>
            <a:r>
              <a:rPr lang="ru-RU" sz="2600" dirty="0" smtClean="0">
                <a:solidFill>
                  <a:schemeClr val="tx1"/>
                </a:solidFill>
              </a:rPr>
              <a:t>от события </a:t>
            </a:r>
            <a:r>
              <a:rPr lang="en-US" sz="2600" dirty="0" smtClean="0">
                <a:solidFill>
                  <a:schemeClr val="tx1"/>
                </a:solidFill>
              </a:rPr>
              <a:t>B, </a:t>
            </a:r>
            <a:r>
              <a:rPr lang="ru-RU" sz="2600" dirty="0" smtClean="0">
                <a:solidFill>
                  <a:schemeClr val="tx1"/>
                </a:solidFill>
              </a:rPr>
              <a:t>если агент, планирующий событие </a:t>
            </a:r>
            <a:r>
              <a:rPr lang="en-US" sz="2600" dirty="0" smtClean="0">
                <a:solidFill>
                  <a:schemeClr val="tx1"/>
                </a:solidFill>
              </a:rPr>
              <a:t>A, </a:t>
            </a:r>
            <a:r>
              <a:rPr lang="ru-RU" sz="2600" dirty="0" smtClean="0">
                <a:solidFill>
                  <a:schemeClr val="tx1"/>
                </a:solidFill>
              </a:rPr>
              <a:t>может изменить планирование любого другого события в будущем под влиянием события </a:t>
            </a:r>
            <a:r>
              <a:rPr lang="en-US" sz="2600" dirty="0" smtClean="0">
                <a:solidFill>
                  <a:schemeClr val="tx1"/>
                </a:solidFill>
              </a:rPr>
              <a:t>B.</a:t>
            </a:r>
            <a:endParaRPr lang="ru-RU" sz="2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одзаголовок 1"/>
              <p:cNvSpPr txBox="1">
                <a:spLocks/>
              </p:cNvSpPr>
              <p:nvPr/>
            </p:nvSpPr>
            <p:spPr bwMode="auto">
              <a:xfrm>
                <a:off x="693986" y="3860038"/>
                <a:ext cx="8270502" cy="2367880"/>
              </a:xfrm>
              <a:prstGeom prst="rect">
                <a:avLst/>
              </a:prstGeom>
              <a:noFill/>
              <a:ln w="63500" cmpd="thinThick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sz="2600" u="sng" dirty="0" smtClean="0">
                    <a:solidFill>
                      <a:schemeClr val="tx1"/>
                    </a:solidFill>
                  </a:rPr>
                  <a:t>Теорема</a:t>
                </a:r>
                <a:r>
                  <a:rPr lang="en-US" sz="2600" dirty="0">
                    <a:solidFill>
                      <a:schemeClr val="tx1"/>
                    </a:solidFill>
                  </a:rPr>
                  <a:t/>
                </a:r>
                <a:br>
                  <a:rPr lang="en-US" sz="2600" dirty="0">
                    <a:solidFill>
                      <a:schemeClr val="tx1"/>
                    </a:solidFill>
                  </a:rPr>
                </a:br>
                <a:r>
                  <a:rPr lang="ru-RU" sz="2600" dirty="0" smtClean="0">
                    <a:solidFill>
                      <a:schemeClr val="tx1"/>
                    </a:solidFill>
                  </a:rPr>
                  <a:t>(</a:t>
                </a:r>
                <a:r>
                  <a:rPr lang="ru-RU" sz="2600" i="1" dirty="0" smtClean="0">
                    <a:solidFill>
                      <a:schemeClr val="tx1"/>
                    </a:solidFill>
                  </a:rPr>
                  <a:t>необходимое условие каузальной зависимости</a:t>
                </a:r>
                <a:r>
                  <a:rPr lang="ru-RU" sz="2600" dirty="0" smtClean="0">
                    <a:solidFill>
                      <a:schemeClr val="tx1"/>
                    </a:solidFill>
                  </a:rPr>
                  <a:t>).</a:t>
                </a:r>
                <a:endParaRPr lang="en-US" sz="2600" dirty="0" smtClean="0">
                  <a:solidFill>
                    <a:schemeClr val="tx1"/>
                  </a:solidFill>
                </a:endParaRPr>
              </a:p>
              <a:p>
                <a:pPr algn="l"/>
                <a:r>
                  <a:rPr lang="ru-RU" sz="2600" dirty="0" smtClean="0">
                    <a:solidFill>
                      <a:schemeClr val="tx1"/>
                    </a:solidFill>
                  </a:rPr>
                  <a:t>Для того, чтобы события </a:t>
                </a:r>
                <a14:m>
                  <m:oMath xmlns:m="http://schemas.openxmlformats.org/officeDocument/2006/math">
                    <m:r>
                      <a:rPr lang="ru-RU" sz="2800" i="1" smtClean="0">
                        <a:solidFill>
                          <a:schemeClr val="tx1"/>
                        </a:solidFill>
                        <a:latin typeface="Cambria Math"/>
                      </a:rPr>
                      <m:t>𝐴</m:t>
                    </m:r>
                    <m:r>
                      <a:rPr lang="ru-RU" sz="2800" i="1" smtClean="0">
                        <a:solidFill>
                          <a:schemeClr val="tx1"/>
                        </a:solidFill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𝑎𝑔𝑒𝑛𝑠</m:t>
                        </m:r>
                      </m:e>
                      <m:sub>
                        <m: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ru-RU" sz="2800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𝑝𝑎𝑡𝑖𝑒𝑛𝑠</m:t>
                        </m:r>
                      </m:e>
                      <m:sub>
                        <m: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ru-RU" sz="2800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ru-RU" sz="2800" i="1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ru-RU" sz="2600" dirty="0" smtClean="0">
                    <a:solidFill>
                      <a:schemeClr val="tx1"/>
                    </a:solidFill>
                  </a:rPr>
                  <a:t> и </a:t>
                </a:r>
                <a14:m>
                  <m:oMath xmlns:m="http://schemas.openxmlformats.org/officeDocument/2006/math">
                    <m:r>
                      <a:rPr lang="ru-RU" sz="2800" i="1" smtClean="0">
                        <a:solidFill>
                          <a:schemeClr val="tx1"/>
                        </a:solidFill>
                        <a:latin typeface="Cambria Math"/>
                      </a:rPr>
                      <m:t>𝐵</m:t>
                    </m:r>
                    <m:r>
                      <a:rPr lang="ru-RU" sz="2800" i="1" smtClean="0">
                        <a:solidFill>
                          <a:schemeClr val="tx1"/>
                        </a:solidFill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𝑎𝑔𝑒𝑛𝑠</m:t>
                        </m:r>
                      </m:e>
                      <m:sub>
                        <m: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𝐵</m:t>
                        </m:r>
                      </m:sub>
                    </m:sSub>
                    <m:sSub>
                      <m:sSubPr>
                        <m:ctrlP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𝑝𝑎𝑡𝑖𝑒𝑛𝑠</m:t>
                        </m:r>
                      </m:e>
                      <m:sub>
                        <m: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ru-RU" sz="2800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ru-RU" sz="2800" i="1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ru-RU" sz="2600" dirty="0" smtClean="0">
                    <a:solidFill>
                      <a:schemeClr val="tx1"/>
                    </a:solidFill>
                  </a:rPr>
                  <a:t> были каузально зависимы, необходимо, чтобы </a:t>
                </a:r>
                <a:r>
                  <a:rPr lang="en-US" sz="2800" i="1" dirty="0" err="1" smtClean="0">
                    <a:solidFill>
                      <a:schemeClr val="tx1"/>
                    </a:solidFill>
                  </a:rPr>
                  <a:t>patiens</a:t>
                </a:r>
                <a:r>
                  <a:rPr lang="en-US" sz="2800" i="1" baseline="-25000" dirty="0" err="1" smtClean="0">
                    <a:solidFill>
                      <a:schemeClr val="tx1"/>
                    </a:solidFill>
                  </a:rPr>
                  <a:t>A</a:t>
                </a:r>
                <a:r>
                  <a:rPr lang="ru-RU" sz="2800" dirty="0" smtClean="0">
                    <a:solidFill>
                      <a:schemeClr val="tx1"/>
                    </a:solidFill>
                  </a:rPr>
                  <a:t> </a:t>
                </a:r>
                <a:r>
                  <a:rPr lang="ru-RU" sz="2800" dirty="0">
                    <a:solidFill>
                      <a:schemeClr val="tx1"/>
                    </a:solidFill>
                  </a:rPr>
                  <a:t>= </a:t>
                </a:r>
                <a:r>
                  <a:rPr lang="en-US" sz="2800" i="1" dirty="0" err="1" smtClean="0">
                    <a:solidFill>
                      <a:schemeClr val="tx1"/>
                    </a:solidFill>
                  </a:rPr>
                  <a:t>patiens</a:t>
                </a:r>
                <a:r>
                  <a:rPr lang="en-US" sz="2800" i="1" baseline="-25000" dirty="0" err="1" smtClean="0">
                    <a:solidFill>
                      <a:schemeClr val="tx1"/>
                    </a:solidFill>
                  </a:rPr>
                  <a:t>B</a:t>
                </a:r>
                <a:r>
                  <a:rPr lang="ru-RU" sz="2600" dirty="0" smtClean="0">
                    <a:solidFill>
                      <a:schemeClr val="tx1"/>
                    </a:solidFill>
                  </a:rPr>
                  <a:t>  </a:t>
                </a:r>
                <a:endParaRPr lang="ru-RU" sz="2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Подзаголовок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3986" y="3860038"/>
                <a:ext cx="8270502" cy="2367880"/>
              </a:xfrm>
              <a:prstGeom prst="rect">
                <a:avLst/>
              </a:prstGeom>
              <a:blipFill rotWithShape="1">
                <a:blip r:embed="rId3"/>
                <a:stretch>
                  <a:fillRect l="-951" t="-752" r="-1390"/>
                </a:stretch>
              </a:blipFill>
              <a:ln w="63500" cmpd="thinThick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Группа 6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8" name="Прямая соединительная линия 7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855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ctrTitle"/>
          </p:nvPr>
        </p:nvSpPr>
        <p:spPr>
          <a:xfrm>
            <a:off x="541586" y="188640"/>
            <a:ext cx="8201025" cy="1007393"/>
          </a:xfrm>
        </p:spPr>
        <p:txBody>
          <a:bodyPr/>
          <a:lstStyle/>
          <a:p>
            <a:pPr eaLnBrk="1" hangingPunct="1"/>
            <a:r>
              <a:rPr lang="ru-RU" sz="4000" b="1" i="1" dirty="0" smtClean="0">
                <a:latin typeface="Georgia" pitchFamily="18" charset="0"/>
              </a:rPr>
              <a:t>Алгоритм</a:t>
            </a:r>
            <a:r>
              <a:rPr lang="en-US" sz="4000" b="1" i="1" dirty="0" smtClean="0">
                <a:latin typeface="Georgia" pitchFamily="18" charset="0"/>
              </a:rPr>
              <a:t>#3</a:t>
            </a:r>
            <a:endParaRPr lang="ru-RU" sz="4000" b="1" i="1" dirty="0" smtClean="0">
              <a:latin typeface="Georgia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46E210A4-DCCD-40C9-B284-F8B7C9E989DF}" type="slidenum">
              <a:rPr lang="ru-RU" sz="2800" smtClean="0"/>
              <a:pPr>
                <a:defRPr/>
              </a:pPr>
              <a:t>16</a:t>
            </a:fld>
            <a:r>
              <a:rPr lang="en-US" sz="2800" dirty="0" smtClean="0"/>
              <a:t>/25</a:t>
            </a:r>
            <a:endParaRPr lang="ru-RU" sz="2800" dirty="0"/>
          </a:p>
        </p:txBody>
      </p:sp>
      <p:sp>
        <p:nvSpPr>
          <p:cNvPr id="18439" name="Подзаголовок 1"/>
          <p:cNvSpPr>
            <a:spLocks noGrp="1"/>
          </p:cNvSpPr>
          <p:nvPr>
            <p:ph type="subTitle" idx="1"/>
          </p:nvPr>
        </p:nvSpPr>
        <p:spPr>
          <a:xfrm>
            <a:off x="542443" y="1185540"/>
            <a:ext cx="8135938" cy="1235348"/>
          </a:xfrm>
        </p:spPr>
        <p:txBody>
          <a:bodyPr/>
          <a:lstStyle/>
          <a:p>
            <a:r>
              <a:rPr lang="ru-RU" sz="2400" dirty="0" smtClean="0">
                <a:solidFill>
                  <a:schemeClr val="tx1"/>
                </a:solidFill>
              </a:rPr>
              <a:t>Вместо непосредственного отката алгоритм проверяет сообщение «из прошлого» и события из цепочки отката на предмет каузальной зависимости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14" name="Прямая соединительная линия 13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D:\Buffer\Alg3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789402"/>
            <a:ext cx="4734332" cy="359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Buffer\Alg3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026" y="2771850"/>
            <a:ext cx="6192588" cy="360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Buffer\Alg3_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35" y="2789403"/>
            <a:ext cx="7632848" cy="359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Подзаголовок 1"/>
          <p:cNvSpPr txBox="1">
            <a:spLocks/>
          </p:cNvSpPr>
          <p:nvPr/>
        </p:nvSpPr>
        <p:spPr bwMode="auto">
          <a:xfrm>
            <a:off x="541586" y="2277948"/>
            <a:ext cx="8134870" cy="60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>
                <a:solidFill>
                  <a:schemeClr val="tx1"/>
                </a:solidFill>
              </a:rPr>
              <a:t>Обработка выполняется </a:t>
            </a:r>
            <a:r>
              <a:rPr lang="ru-RU" sz="2400" u="sng" dirty="0" smtClean="0">
                <a:solidFill>
                  <a:schemeClr val="tx1"/>
                </a:solidFill>
              </a:rPr>
              <a:t>рекурсивно</a:t>
            </a:r>
            <a:r>
              <a:rPr lang="ru-RU" sz="2400" dirty="0" smtClean="0">
                <a:solidFill>
                  <a:schemeClr val="tx1"/>
                </a:solidFill>
              </a:rPr>
              <a:t> для всех потомков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/>
          <p:cNvSpPr>
            <a:spLocks noGrp="1"/>
          </p:cNvSpPr>
          <p:nvPr>
            <p:ph type="ctrTitle"/>
          </p:nvPr>
        </p:nvSpPr>
        <p:spPr>
          <a:xfrm>
            <a:off x="547688" y="333375"/>
            <a:ext cx="8201025" cy="1295400"/>
          </a:xfrm>
        </p:spPr>
        <p:txBody>
          <a:bodyPr/>
          <a:lstStyle/>
          <a:p>
            <a:pPr eaLnBrk="1" hangingPunct="1"/>
            <a:r>
              <a:rPr lang="ru-RU" sz="4000" b="1" i="1" smtClean="0">
                <a:latin typeface="Georgia" pitchFamily="18" charset="0"/>
              </a:rPr>
              <a:t>Проблемы реализации</a:t>
            </a:r>
          </a:p>
        </p:txBody>
      </p:sp>
      <p:sp>
        <p:nvSpPr>
          <p:cNvPr id="2048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1628775"/>
            <a:ext cx="7776096" cy="4608513"/>
          </a:xfrm>
        </p:spPr>
        <p:txBody>
          <a:bodyPr/>
          <a:lstStyle/>
          <a:p>
            <a:pPr eaLnBrk="1" hangingPunct="1">
              <a:defRPr/>
            </a:pPr>
            <a:r>
              <a:rPr lang="ru-RU" sz="2800" dirty="0" smtClean="0">
                <a:solidFill>
                  <a:schemeClr val="tx1"/>
                </a:solidFill>
              </a:rPr>
              <a:t>При реализации алгоритма нужно учесть 2 особенности:</a:t>
            </a:r>
          </a:p>
          <a:p>
            <a:pPr marL="457200" indent="-457200" algn="l" eaLnBrk="1" hangingPunct="1">
              <a:buFont typeface="Arial" pitchFamily="34" charset="0"/>
              <a:buChar char="•"/>
              <a:defRPr/>
            </a:pPr>
            <a:r>
              <a:rPr lang="ru-RU" sz="2800" dirty="0" smtClean="0">
                <a:solidFill>
                  <a:schemeClr val="tx1"/>
                </a:solidFill>
              </a:rPr>
              <a:t>При интеграции с алгоритмом</a:t>
            </a:r>
            <a:r>
              <a:rPr lang="en-US" sz="2800" dirty="0" smtClean="0">
                <a:solidFill>
                  <a:schemeClr val="tx1"/>
                </a:solidFill>
              </a:rPr>
              <a:t>#</a:t>
            </a:r>
            <a:r>
              <a:rPr lang="ru-RU" sz="2800" dirty="0" smtClean="0">
                <a:solidFill>
                  <a:schemeClr val="tx1"/>
                </a:solidFill>
              </a:rPr>
              <a:t>2 возникнет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ru-RU" sz="2800" dirty="0" smtClean="0">
                <a:solidFill>
                  <a:schemeClr val="tx1"/>
                </a:solidFill>
              </a:rPr>
              <a:t>ситуация, когда процесс заблокирован, и поэтому он не может обработать события «из прошлого»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457200" indent="-457200" algn="l" eaLnBrk="1" hangingPunct="1">
              <a:buFont typeface="Arial" pitchFamily="34" charset="0"/>
              <a:buChar char="•"/>
              <a:defRPr/>
            </a:pPr>
            <a:r>
              <a:rPr lang="ru-RU" sz="2800" dirty="0" smtClean="0">
                <a:solidFill>
                  <a:schemeClr val="tx1"/>
                </a:solidFill>
              </a:rPr>
              <a:t>Если в функции, заданной предикатом, имеются генераторы случайных чисел, то «</a:t>
            </a:r>
            <a:r>
              <a:rPr lang="ru-RU" sz="2800" dirty="0" err="1" smtClean="0">
                <a:solidFill>
                  <a:schemeClr val="tx1"/>
                </a:solidFill>
              </a:rPr>
              <a:t>псевдообработка</a:t>
            </a:r>
            <a:r>
              <a:rPr lang="ru-RU" sz="2800" dirty="0" smtClean="0">
                <a:solidFill>
                  <a:schemeClr val="tx1"/>
                </a:solidFill>
              </a:rPr>
              <a:t>» события может отличаться от реальной обработки</a:t>
            </a:r>
          </a:p>
          <a:p>
            <a:pPr algn="l" eaLnBrk="1" hangingPunct="1">
              <a:defRPr/>
            </a:pPr>
            <a:endParaRPr lang="ru-RU" sz="2800" dirty="0" smtClean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9E555FA3-67AC-44F5-80AA-6C541AAB6898}" type="slidenum">
              <a:rPr lang="ru-RU" sz="2800" smtClean="0"/>
              <a:pPr>
                <a:defRPr/>
              </a:pPr>
              <a:t>17</a:t>
            </a:fld>
            <a:r>
              <a:rPr lang="en-US" sz="2800" dirty="0" smtClean="0"/>
              <a:t>/25</a:t>
            </a:r>
            <a:endParaRPr lang="ru-RU" sz="2800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/>
          <p:cNvSpPr>
            <a:spLocks noGrp="1"/>
          </p:cNvSpPr>
          <p:nvPr>
            <p:ph type="ctrTitle"/>
          </p:nvPr>
        </p:nvSpPr>
        <p:spPr>
          <a:xfrm>
            <a:off x="541586" y="202701"/>
            <a:ext cx="8201025" cy="863377"/>
          </a:xfrm>
        </p:spPr>
        <p:txBody>
          <a:bodyPr/>
          <a:lstStyle/>
          <a:p>
            <a:pPr eaLnBrk="1" hangingPunct="1"/>
            <a:r>
              <a:rPr lang="ru-RU" sz="4000" b="1" i="1" dirty="0" smtClean="0">
                <a:latin typeface="Georgia" pitchFamily="18" charset="0"/>
              </a:rPr>
              <a:t>Теоретическая оценка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Подзаголовок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27584" y="1052736"/>
                <a:ext cx="7992888" cy="5616624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𝑜𝑘</m:t>
                          </m:r>
                        </m:sub>
                        <m:sup>
                          <m:r>
                            <a:rPr lang="ru-RU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p>
                      </m:sSubSup>
                      <m:r>
                        <a:rPr lang="ru-RU" sz="240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ru-RU" sz="240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ru-RU" sz="2400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ru-RU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𝑛𝑜𝑡𝑠𝑡𝑎𝑡𝑒𝑙𝑒𝑠𝑠</m:t>
                          </m:r>
                        </m:sub>
                        <m:sup>
                          <m:r>
                            <a:rPr lang="ru-RU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p>
                      </m:sSubSup>
                      <m:r>
                        <a:rPr lang="ru-RU" sz="2400">
                          <a:solidFill>
                            <a:schemeClr val="tx1"/>
                          </a:solidFill>
                          <a:latin typeface="Cambria Math"/>
                        </a:rPr>
                        <m:t>∙</m:t>
                      </m:r>
                      <m:d>
                        <m:d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sz="24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4+</m:t>
                          </m:r>
                          <m:r>
                            <m:rPr>
                              <m:sty m:val="p"/>
                            </m:rPr>
                            <a:rPr lang="ru-RU" sz="24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min</m:t>
                          </m:r>
                          <m:d>
                            <m:dPr>
                              <m:ctrlPr>
                                <a:rPr lang="ru-RU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4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ru-RU" sz="24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∙</m:t>
                          </m:r>
                          <m:d>
                            <m:dPr>
                              <m:ctrlPr>
                                <a:rPr lang="ru-RU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ru-RU" sz="24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7+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𝑙𝑜𝑐𝑎𝑙</m:t>
                                  </m:r>
                                </m:sub>
                              </m:sSub>
                              <m:r>
                                <a:rPr lang="ru-RU" sz="24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𝑐𝑜𝑟𝑟𝑒𝑙𝑎𝑡𝑒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ru-RU" sz="240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ru-RU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𝑛𝑜𝑡𝑠𝑎𝑓𝑒</m:t>
                          </m:r>
                        </m:sub>
                        <m:sup>
                          <m:r>
                            <a:rPr lang="ru-RU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p>
                      </m:sSubSup>
                      <m:r>
                        <a:rPr lang="en-US" sz="2400">
                          <a:solidFill>
                            <a:schemeClr val="tx1"/>
                          </a:solidFill>
                          <a:latin typeface="Cambria Math"/>
                        </a:rPr>
                        <m:t>∙</m:t>
                      </m:r>
                      <m:d>
                        <m:d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1+</m:t>
                              </m:r>
                              <m:sSubSup>
                                <m:sSubSupPr>
                                  <m:ctrlP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sz="24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&lt;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𝑐𝑢𝑟</m:t>
                                  </m:r>
                                  <m:r>
                                    <a:rPr lang="en-US" sz="24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_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ru-RU" sz="2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𝑜𝑘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sz="240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+1</m:t>
                                      </m:r>
                                    </m:sup>
                                  </m:sSubSup>
                                  <m:r>
                                    <a:rPr lang="en-US" sz="24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+1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ru-RU" sz="2400" dirty="0" smtClean="0">
                  <a:solidFill>
                    <a:schemeClr val="tx1"/>
                  </a:solidFill>
                </a:endParaRPr>
              </a:p>
              <a:p>
                <a:pPr algn="l"/>
                <a:endParaRPr lang="ru-RU" sz="1200" dirty="0" smtClean="0">
                  <a:solidFill>
                    <a:schemeClr val="tx1"/>
                  </a:solidFill>
                </a:endParaRPr>
              </a:p>
              <a:p>
                <a:pPr marL="342900" indent="-342900" algn="l">
                  <a:buFont typeface="Arial" pitchFamily="34" charset="0"/>
                  <a:buChar char="•"/>
                </a:pPr>
                <a:r>
                  <a:rPr lang="en-US" sz="2100" dirty="0" err="1" smtClean="0">
                    <a:solidFill>
                      <a:schemeClr val="tx1"/>
                    </a:solidFill>
                  </a:rPr>
                  <a:t>T</a:t>
                </a:r>
                <a:r>
                  <a:rPr lang="en-US" sz="2100" baseline="-25000" dirty="0" err="1" smtClean="0">
                    <a:solidFill>
                      <a:schemeClr val="tx1"/>
                    </a:solidFill>
                  </a:rPr>
                  <a:t>k</a:t>
                </a:r>
                <a:r>
                  <a:rPr lang="en-US" sz="2100" dirty="0" smtClean="0">
                    <a:solidFill>
                      <a:schemeClr val="tx1"/>
                    </a:solidFill>
                  </a:rPr>
                  <a:t> – </a:t>
                </a:r>
                <a:r>
                  <a:rPr lang="ru-RU" sz="2100" dirty="0" smtClean="0">
                    <a:solidFill>
                      <a:schemeClr val="tx1"/>
                    </a:solidFill>
                  </a:rPr>
                  <a:t>обращение к подсистеме знаний;</a:t>
                </a:r>
              </a:p>
              <a:p>
                <a:pPr marL="342900" indent="-342900" algn="l">
                  <a:buFont typeface="Arial" pitchFamily="34" charset="0"/>
                  <a:buChar char="•"/>
                </a:pPr>
                <a:r>
                  <a:rPr lang="en-US" sz="2100" dirty="0" err="1" smtClean="0">
                    <a:solidFill>
                      <a:schemeClr val="tx1"/>
                    </a:solidFill>
                  </a:rPr>
                  <a:t>T</a:t>
                </a:r>
                <a:r>
                  <a:rPr lang="en-US" sz="2100" baseline="-25000" dirty="0" err="1" smtClean="0">
                    <a:solidFill>
                      <a:schemeClr val="tx1"/>
                    </a:solidFill>
                  </a:rPr>
                  <a:t>local</a:t>
                </a:r>
                <a:r>
                  <a:rPr lang="en-US" sz="2100" dirty="0" smtClean="0">
                    <a:solidFill>
                      <a:schemeClr val="tx1"/>
                    </a:solidFill>
                  </a:rPr>
                  <a:t> – </a:t>
                </a:r>
                <a:r>
                  <a:rPr lang="ru-RU" sz="2100" dirty="0" smtClean="0">
                    <a:solidFill>
                      <a:schemeClr val="tx1"/>
                    </a:solidFill>
                  </a:rPr>
                  <a:t>определение адреса актора для агента;</a:t>
                </a:r>
              </a:p>
              <a:p>
                <a:pPr marL="342900" indent="-342900" algn="l">
                  <a:buFont typeface="Arial" pitchFamily="34" charset="0"/>
                  <a:buChar char="•"/>
                </a:pPr>
                <a:r>
                  <a:rPr lang="en-US" sz="2100" dirty="0" err="1" smtClean="0">
                    <a:solidFill>
                      <a:schemeClr val="tx1"/>
                    </a:solidFill>
                  </a:rPr>
                  <a:t>T</a:t>
                </a:r>
                <a:r>
                  <a:rPr lang="en-US" sz="2100" baseline="-25000" dirty="0" err="1" smtClean="0">
                    <a:solidFill>
                      <a:schemeClr val="tx1"/>
                    </a:solidFill>
                  </a:rPr>
                  <a:t>correlate</a:t>
                </a:r>
                <a:r>
                  <a:rPr lang="en-US" sz="2100" dirty="0" smtClean="0">
                    <a:solidFill>
                      <a:schemeClr val="tx1"/>
                    </a:solidFill>
                  </a:rPr>
                  <a:t> – </a:t>
                </a:r>
                <a:r>
                  <a:rPr lang="ru-RU" sz="2100" dirty="0" smtClean="0">
                    <a:solidFill>
                      <a:schemeClr val="tx1"/>
                    </a:solidFill>
                  </a:rPr>
                  <a:t>определение на каузальную зависимость;</a:t>
                </a:r>
              </a:p>
              <a:p>
                <a:pPr marL="342900" indent="-342900" algn="l">
                  <a:buFont typeface="Arial" pitchFamily="34" charset="0"/>
                  <a:buChar char="•"/>
                </a:pPr>
                <a:r>
                  <a:rPr lang="en-US" sz="2100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en-US" sz="2100" baseline="-25000" dirty="0" err="1" smtClean="0">
                    <a:solidFill>
                      <a:schemeClr val="tx1"/>
                    </a:solidFill>
                  </a:rPr>
                  <a:t>notstateless</a:t>
                </a:r>
                <a:r>
                  <a:rPr lang="en-US" sz="2100" dirty="0" smtClean="0">
                    <a:solidFill>
                      <a:schemeClr val="tx1"/>
                    </a:solidFill>
                  </a:rPr>
                  <a:t> – </a:t>
                </a:r>
                <a:r>
                  <a:rPr lang="ru-RU" sz="2100" dirty="0" smtClean="0">
                    <a:solidFill>
                      <a:schemeClr val="tx1"/>
                    </a:solidFill>
                  </a:rPr>
                  <a:t>индикатор того, что событие не является </a:t>
                </a:r>
                <a:r>
                  <a:rPr lang="en-US" sz="2100" i="1" dirty="0" smtClean="0">
                    <a:solidFill>
                      <a:schemeClr val="tx1"/>
                    </a:solidFill>
                  </a:rPr>
                  <a:t>stateless</a:t>
                </a:r>
                <a:r>
                  <a:rPr lang="ru-RU" sz="2100" i="1" dirty="0" smtClean="0">
                    <a:solidFill>
                      <a:schemeClr val="tx1"/>
                    </a:solidFill>
                  </a:rPr>
                  <a:t>;</a:t>
                </a:r>
                <a:endParaRPr lang="en-US" sz="2100" i="1" dirty="0" smtClean="0">
                  <a:solidFill>
                    <a:schemeClr val="tx1"/>
                  </a:solidFill>
                </a:endParaRPr>
              </a:p>
              <a:p>
                <a:pPr marL="342900" indent="-342900" algn="l">
                  <a:buFont typeface="Arial" pitchFamily="34" charset="0"/>
                  <a:buChar char="•"/>
                </a:pPr>
                <a:r>
                  <a:rPr lang="en-US" sz="2100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en-US" sz="2100" baseline="-25000" dirty="0" err="1" smtClean="0">
                    <a:solidFill>
                      <a:schemeClr val="tx1"/>
                    </a:solidFill>
                  </a:rPr>
                  <a:t>notsafe</a:t>
                </a:r>
                <a:r>
                  <a:rPr lang="en-US" sz="2100" dirty="0" smtClean="0">
                    <a:solidFill>
                      <a:schemeClr val="tx1"/>
                    </a:solidFill>
                  </a:rPr>
                  <a:t> – </a:t>
                </a:r>
                <a:r>
                  <a:rPr lang="ru-RU" sz="2100" dirty="0" smtClean="0">
                    <a:solidFill>
                      <a:schemeClr val="tx1"/>
                    </a:solidFill>
                  </a:rPr>
                  <a:t>индикатор того, что событие небезопасно;</a:t>
                </a:r>
              </a:p>
              <a:p>
                <a:pPr marL="342900" indent="-342900" algn="l">
                  <a:buFont typeface="Arial" pitchFamily="34" charset="0"/>
                  <a:buChar char="•"/>
                </a:pPr>
                <a:r>
                  <a:rPr lang="en-US" sz="2100" dirty="0" smtClean="0">
                    <a:solidFill>
                      <a:schemeClr val="tx1"/>
                    </a:solidFill>
                  </a:rPr>
                  <a:t>I</a:t>
                </a:r>
                <a:r>
                  <a:rPr lang="en-US" sz="2100" baseline="-25000" dirty="0" smtClean="0">
                    <a:solidFill>
                      <a:schemeClr val="tx1"/>
                    </a:solidFill>
                  </a:rPr>
                  <a:t>t&lt;</a:t>
                </a:r>
                <a:r>
                  <a:rPr lang="en-US" sz="2100" baseline="-25000" dirty="0" err="1" smtClean="0">
                    <a:solidFill>
                      <a:schemeClr val="tx1"/>
                    </a:solidFill>
                  </a:rPr>
                  <a:t>cur_t</a:t>
                </a:r>
                <a:r>
                  <a:rPr lang="en-US" sz="2100" dirty="0" smtClean="0">
                    <a:solidFill>
                      <a:schemeClr val="tx1"/>
                    </a:solidFill>
                  </a:rPr>
                  <a:t> – </a:t>
                </a:r>
                <a:r>
                  <a:rPr lang="ru-RU" sz="2100" dirty="0" smtClean="0">
                    <a:solidFill>
                      <a:schemeClr val="tx1"/>
                    </a:solidFill>
                  </a:rPr>
                  <a:t>индикатор того, что время события меньше времени 	логического процесса;</a:t>
                </a:r>
              </a:p>
              <a:p>
                <a:pPr marL="342900" indent="-342900" algn="l">
                  <a:buFont typeface="Arial" pitchFamily="34" charset="0"/>
                  <a:buChar char="•"/>
                </a:pPr>
                <a:r>
                  <a:rPr lang="en-US" sz="2100" dirty="0" smtClean="0">
                    <a:solidFill>
                      <a:schemeClr val="tx1"/>
                    </a:solidFill>
                  </a:rPr>
                  <a:t>{n} – </a:t>
                </a:r>
                <a:r>
                  <a:rPr lang="ru-RU" sz="2100" dirty="0" smtClean="0">
                    <a:solidFill>
                      <a:schemeClr val="tx1"/>
                    </a:solidFill>
                  </a:rPr>
                  <a:t>последовательность размеров цепочки отката;</a:t>
                </a:r>
              </a:p>
              <a:p>
                <a:pPr marL="342900" indent="-342900" algn="l">
                  <a:buFont typeface="Arial" pitchFamily="34" charset="0"/>
                  <a:buChar char="•"/>
                </a:pPr>
                <a:r>
                  <a:rPr lang="en-US" sz="2100" dirty="0" smtClean="0">
                    <a:solidFill>
                      <a:schemeClr val="tx1"/>
                    </a:solidFill>
                  </a:rPr>
                  <a:t>{k} – </a:t>
                </a:r>
                <a:r>
                  <a:rPr lang="ru-RU" sz="2100" dirty="0" smtClean="0">
                    <a:solidFill>
                      <a:schemeClr val="tx1"/>
                    </a:solidFill>
                  </a:rPr>
                  <a:t>последовательность номеров первого каузально 	зависимого события из цепочки отката.</a:t>
                </a:r>
              </a:p>
              <a:p>
                <a:pPr algn="l"/>
                <a:endParaRPr lang="ru-RU" sz="2400" dirty="0">
                  <a:solidFill>
                    <a:schemeClr val="tx1"/>
                  </a:solidFill>
                </a:endParaRPr>
              </a:p>
              <a:p>
                <a:pPr algn="l"/>
                <a:endParaRPr lang="ru-RU" sz="2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48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27584" y="1052736"/>
                <a:ext cx="7992888" cy="5616624"/>
              </a:xfrm>
              <a:blipFill rotWithShape="1">
                <a:blip r:embed="rId3"/>
                <a:stretch>
                  <a:fillRect l="-7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9E555FA3-67AC-44F5-80AA-6C541AAB6898}" type="slidenum">
              <a:rPr lang="ru-RU" sz="2800" smtClean="0"/>
              <a:pPr>
                <a:defRPr/>
              </a:pPr>
              <a:t>18</a:t>
            </a:fld>
            <a:r>
              <a:rPr lang="en-US" sz="2800" dirty="0" smtClean="0"/>
              <a:t>/25</a:t>
            </a:r>
            <a:endParaRPr lang="ru-RU" sz="2800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24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Заголовок 1"/>
          <p:cNvSpPr>
            <a:spLocks noGrp="1"/>
          </p:cNvSpPr>
          <p:nvPr>
            <p:ph type="ctrTitle"/>
          </p:nvPr>
        </p:nvSpPr>
        <p:spPr>
          <a:xfrm>
            <a:off x="547381" y="189359"/>
            <a:ext cx="8201025" cy="863377"/>
          </a:xfrm>
        </p:spPr>
        <p:txBody>
          <a:bodyPr/>
          <a:lstStyle/>
          <a:p>
            <a:pPr eaLnBrk="1" hangingPunct="1"/>
            <a:r>
              <a:rPr lang="ru-RU" sz="4000" b="1" i="1" dirty="0" smtClean="0">
                <a:latin typeface="Georgia" pitchFamily="18" charset="0"/>
              </a:rPr>
              <a:t>Тестовая модель</a:t>
            </a:r>
          </a:p>
        </p:txBody>
      </p:sp>
      <p:sp>
        <p:nvSpPr>
          <p:cNvPr id="21507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7584" y="1086893"/>
            <a:ext cx="7920038" cy="973955"/>
          </a:xfrm>
        </p:spPr>
        <p:txBody>
          <a:bodyPr/>
          <a:lstStyle/>
          <a:p>
            <a:pPr algn="l" eaLnBrk="1" hangingPunct="1"/>
            <a:r>
              <a:rPr lang="ru-RU" sz="2600" dirty="0" smtClean="0">
                <a:solidFill>
                  <a:schemeClr val="tx1"/>
                </a:solidFill>
              </a:rPr>
              <a:t>Эксперименты проводились на тестовой модели «супермаркет», содержащей следующих агентов: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CD547743-5396-43E5-A0F1-9C631AA97EF2}" type="slidenum">
              <a:rPr lang="ru-RU" sz="2800" smtClean="0"/>
              <a:pPr>
                <a:defRPr/>
              </a:pPr>
              <a:t>19</a:t>
            </a:fld>
            <a:r>
              <a:rPr lang="en-US" sz="2800" dirty="0" smtClean="0"/>
              <a:t>/25</a:t>
            </a:r>
            <a:endParaRPr lang="ru-RU" sz="2800" dirty="0"/>
          </a:p>
        </p:txBody>
      </p:sp>
      <p:grpSp>
        <p:nvGrpSpPr>
          <p:cNvPr id="14" name="Группа 13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16" name="Прямая соединительная линия 15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Группа 1"/>
          <p:cNvGrpSpPr/>
          <p:nvPr/>
        </p:nvGrpSpPr>
        <p:grpSpPr>
          <a:xfrm>
            <a:off x="827584" y="2186187"/>
            <a:ext cx="8072438" cy="4032449"/>
            <a:chOff x="979984" y="2204864"/>
            <a:chExt cx="8072438" cy="4032449"/>
          </a:xfrm>
        </p:grpSpPr>
        <p:sp>
          <p:nvSpPr>
            <p:cNvPr id="15" name="Подзаголовок 2"/>
            <p:cNvSpPr txBox="1">
              <a:spLocks/>
            </p:cNvSpPr>
            <p:nvPr/>
          </p:nvSpPr>
          <p:spPr bwMode="auto">
            <a:xfrm>
              <a:off x="979984" y="2204864"/>
              <a:ext cx="3960019" cy="403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eaLnBrk="1" hangingPunct="1">
                <a:defRPr/>
              </a:pPr>
              <a:r>
                <a:rPr lang="en-US" sz="2000" b="1" u="sng" dirty="0">
                  <a:solidFill>
                    <a:schemeClr val="tx1"/>
                  </a:solidFill>
                </a:rPr>
                <a:t>Guard</a:t>
              </a:r>
              <a:r>
                <a:rPr lang="en-US" sz="2000" dirty="0">
                  <a:solidFill>
                    <a:schemeClr val="tx1"/>
                  </a:solidFill>
                </a:rPr>
                <a:t> (</a:t>
              </a:r>
              <a:r>
                <a:rPr lang="ru-RU" sz="2000" dirty="0">
                  <a:solidFill>
                    <a:schemeClr val="tx1"/>
                  </a:solidFill>
                </a:rPr>
                <a:t>охранник</a:t>
              </a:r>
              <a:r>
                <a:rPr lang="en-US" sz="2000" dirty="0">
                  <a:solidFill>
                    <a:schemeClr val="tx1"/>
                  </a:solidFill>
                </a:rPr>
                <a:t>)</a:t>
              </a:r>
              <a:r>
                <a:rPr lang="ru-RU" sz="2000" dirty="0">
                  <a:solidFill>
                    <a:schemeClr val="tx1"/>
                  </a:solidFill>
                </a:rPr>
                <a:t>:</a:t>
              </a: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r>
                <a:rPr lang="ru-RU" sz="2000" dirty="0" smtClean="0">
                  <a:solidFill>
                    <a:schemeClr val="tx1"/>
                  </a:solidFill>
                </a:rPr>
                <a:t> открывает/закрывает </a:t>
              </a:r>
              <a:r>
                <a:rPr lang="ru-RU" sz="2000" dirty="0">
                  <a:solidFill>
                    <a:schemeClr val="tx1"/>
                  </a:solidFill>
                </a:rPr>
                <a:t>двери</a:t>
              </a: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r>
                <a:rPr lang="ru-RU" sz="2000" dirty="0" smtClean="0">
                  <a:solidFill>
                    <a:schemeClr val="tx1"/>
                  </a:solidFill>
                </a:rPr>
                <a:t> ходит на перерыв</a:t>
              </a:r>
              <a:endParaRPr lang="ru-RU" sz="2000" dirty="0">
                <a:solidFill>
                  <a:schemeClr val="tx1"/>
                </a:solidFill>
              </a:endParaRP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r>
                <a:rPr lang="ru-RU" sz="2000" dirty="0" smtClean="0">
                  <a:solidFill>
                    <a:schemeClr val="tx1"/>
                  </a:solidFill>
                </a:rPr>
                <a:t> ходит </a:t>
              </a:r>
              <a:r>
                <a:rPr lang="ru-RU" sz="2000" dirty="0">
                  <a:solidFill>
                    <a:schemeClr val="tx1"/>
                  </a:solidFill>
                </a:rPr>
                <a:t>покурить</a:t>
              </a: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r>
                <a:rPr lang="ru-RU" sz="2000" dirty="0" smtClean="0">
                  <a:solidFill>
                    <a:schemeClr val="tx1"/>
                  </a:solidFill>
                </a:rPr>
                <a:t> приглашает </a:t>
              </a:r>
              <a:r>
                <a:rPr lang="ru-RU" sz="2000" dirty="0">
                  <a:solidFill>
                    <a:schemeClr val="tx1"/>
                  </a:solidFill>
                </a:rPr>
                <a:t>покурить кассира2</a:t>
              </a: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r>
                <a:rPr lang="ru-RU" sz="2000" dirty="0" smtClean="0">
                  <a:solidFill>
                    <a:schemeClr val="tx1"/>
                  </a:solidFill>
                </a:rPr>
                <a:t> может </a:t>
              </a:r>
              <a:r>
                <a:rPr lang="ru-RU" sz="2000" dirty="0">
                  <a:solidFill>
                    <a:schemeClr val="tx1"/>
                  </a:solidFill>
                </a:rPr>
                <a:t>заподозрить кражу </a:t>
              </a:r>
              <a:r>
                <a:rPr lang="ru-RU" sz="2000" dirty="0" smtClean="0">
                  <a:solidFill>
                    <a:schemeClr val="tx1"/>
                  </a:solidFill>
                </a:rPr>
                <a:t>	товара покупателем</a:t>
              </a:r>
              <a:endParaRPr lang="ru-RU" sz="2000" dirty="0">
                <a:solidFill>
                  <a:schemeClr val="tx1"/>
                </a:solidFill>
              </a:endParaRPr>
            </a:p>
            <a:p>
              <a:pPr algn="l" eaLnBrk="1" hangingPunct="1">
                <a:defRPr/>
              </a:pPr>
              <a:r>
                <a:rPr lang="ru-RU" sz="2000" b="1" u="sng" dirty="0">
                  <a:solidFill>
                    <a:schemeClr val="tx1"/>
                  </a:solidFill>
                </a:rPr>
                <a:t>Cashier1</a:t>
              </a:r>
              <a:r>
                <a:rPr lang="ru-RU" sz="2000" dirty="0">
                  <a:solidFill>
                    <a:schemeClr val="tx1"/>
                  </a:solidFill>
                </a:rPr>
                <a:t> (кассир1):</a:t>
              </a: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r>
                <a:rPr lang="ru-RU" sz="2000" dirty="0" smtClean="0">
                  <a:solidFill>
                    <a:schemeClr val="tx1"/>
                  </a:solidFill>
                </a:rPr>
                <a:t> обслуживает </a:t>
              </a:r>
              <a:r>
                <a:rPr lang="ru-RU" sz="2000" dirty="0">
                  <a:solidFill>
                    <a:schemeClr val="tx1"/>
                  </a:solidFill>
                </a:rPr>
                <a:t>покупателей</a:t>
              </a: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r>
                <a:rPr lang="ru-RU" sz="2000" dirty="0" smtClean="0">
                  <a:solidFill>
                    <a:schemeClr val="tx1"/>
                  </a:solidFill>
                </a:rPr>
                <a:t> ходит на перерыв</a:t>
              </a:r>
              <a:endParaRPr lang="ru-RU" sz="2000" dirty="0">
                <a:solidFill>
                  <a:schemeClr val="tx1"/>
                </a:solidFill>
              </a:endParaRP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endParaRPr lang="ru-RU" sz="2000" dirty="0">
                <a:solidFill>
                  <a:schemeClr val="tx1"/>
                </a:solidFill>
              </a:endParaRPr>
            </a:p>
          </p:txBody>
        </p:sp>
        <p:sp>
          <p:nvSpPr>
            <p:cNvPr id="19" name="Подзаголовок 2"/>
            <p:cNvSpPr txBox="1">
              <a:spLocks/>
            </p:cNvSpPr>
            <p:nvPr/>
          </p:nvSpPr>
          <p:spPr bwMode="auto">
            <a:xfrm>
              <a:off x="5092403" y="2204865"/>
              <a:ext cx="3960019" cy="403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eaLnBrk="1" hangingPunct="1">
                <a:defRPr/>
              </a:pPr>
              <a:r>
                <a:rPr lang="ru-RU" sz="2000" b="1" u="sng" dirty="0">
                  <a:solidFill>
                    <a:schemeClr val="tx1"/>
                  </a:solidFill>
                </a:rPr>
                <a:t>Cashier2</a:t>
              </a:r>
              <a:r>
                <a:rPr lang="ru-RU" sz="2000" dirty="0">
                  <a:solidFill>
                    <a:schemeClr val="tx1"/>
                  </a:solidFill>
                </a:rPr>
                <a:t> (</a:t>
              </a:r>
              <a:r>
                <a:rPr lang="ru-RU" sz="2000" dirty="0" smtClean="0">
                  <a:solidFill>
                    <a:schemeClr val="tx1"/>
                  </a:solidFill>
                </a:rPr>
                <a:t>кассир</a:t>
              </a:r>
              <a:r>
                <a:rPr lang="en-US" sz="2000" dirty="0" smtClean="0">
                  <a:solidFill>
                    <a:schemeClr val="tx1"/>
                  </a:solidFill>
                </a:rPr>
                <a:t>2</a:t>
              </a:r>
              <a:r>
                <a:rPr lang="ru-RU" sz="2000" dirty="0" smtClean="0">
                  <a:solidFill>
                    <a:schemeClr val="tx1"/>
                  </a:solidFill>
                </a:rPr>
                <a:t>):</a:t>
              </a:r>
              <a:endParaRPr lang="ru-RU" sz="2000" dirty="0">
                <a:solidFill>
                  <a:schemeClr val="tx1"/>
                </a:solidFill>
              </a:endParaRP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r>
                <a:rPr lang="ru-RU" sz="2000" dirty="0" smtClean="0">
                  <a:solidFill>
                    <a:schemeClr val="tx1"/>
                  </a:solidFill>
                </a:rPr>
                <a:t> обслуживает </a:t>
              </a:r>
              <a:r>
                <a:rPr lang="ru-RU" sz="2000" dirty="0">
                  <a:solidFill>
                    <a:schemeClr val="tx1"/>
                  </a:solidFill>
                </a:rPr>
                <a:t>покупателей</a:t>
              </a: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r>
                <a:rPr lang="ru-RU" sz="2000" dirty="0" smtClean="0">
                  <a:solidFill>
                    <a:schemeClr val="tx1"/>
                  </a:solidFill>
                </a:rPr>
                <a:t> ходит на перерыв</a:t>
              </a:r>
              <a:endParaRPr lang="ru-RU" sz="2000" dirty="0">
                <a:solidFill>
                  <a:schemeClr val="tx1"/>
                </a:solidFill>
              </a:endParaRP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r>
                <a:rPr lang="ru-RU" sz="2000" dirty="0" smtClean="0">
                  <a:solidFill>
                    <a:schemeClr val="tx1"/>
                  </a:solidFill>
                </a:rPr>
                <a:t> ходит </a:t>
              </a:r>
              <a:r>
                <a:rPr lang="ru-RU" sz="2000" dirty="0">
                  <a:solidFill>
                    <a:schemeClr val="tx1"/>
                  </a:solidFill>
                </a:rPr>
                <a:t>с охранником </a:t>
              </a:r>
              <a:r>
                <a:rPr lang="ru-RU" sz="2000" dirty="0" smtClean="0">
                  <a:solidFill>
                    <a:schemeClr val="tx1"/>
                  </a:solidFill>
                </a:rPr>
                <a:t>покурить</a:t>
              </a:r>
            </a:p>
            <a:p>
              <a:pPr algn="l" eaLnBrk="1" hangingPunct="1">
                <a:defRPr/>
              </a:pPr>
              <a:r>
                <a:rPr lang="en-US" sz="2000" b="1" u="sng" dirty="0">
                  <a:solidFill>
                    <a:schemeClr val="tx1"/>
                  </a:solidFill>
                </a:rPr>
                <a:t>Purchaser</a:t>
              </a:r>
              <a:r>
                <a:rPr lang="en-US" sz="2000" dirty="0">
                  <a:solidFill>
                    <a:schemeClr val="tx1"/>
                  </a:solidFill>
                </a:rPr>
                <a:t> (</a:t>
              </a:r>
              <a:r>
                <a:rPr lang="ru-RU" sz="2000" dirty="0">
                  <a:solidFill>
                    <a:schemeClr val="tx1"/>
                  </a:solidFill>
                </a:rPr>
                <a:t>покупатель</a:t>
              </a:r>
              <a:r>
                <a:rPr lang="en-US" sz="2000" dirty="0">
                  <a:solidFill>
                    <a:schemeClr val="tx1"/>
                  </a:solidFill>
                </a:rPr>
                <a:t>)</a:t>
              </a:r>
              <a:r>
                <a:rPr lang="ru-RU" sz="2000" dirty="0">
                  <a:solidFill>
                    <a:schemeClr val="tx1"/>
                  </a:solidFill>
                </a:rPr>
                <a:t>:</a:t>
              </a: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r>
                <a:rPr lang="ru-RU" sz="2000" dirty="0" smtClean="0">
                  <a:solidFill>
                    <a:schemeClr val="tx1"/>
                  </a:solidFill>
                </a:rPr>
                <a:t> набирает </a:t>
              </a:r>
              <a:r>
                <a:rPr lang="ru-RU" sz="2000" dirty="0">
                  <a:solidFill>
                    <a:schemeClr val="tx1"/>
                  </a:solidFill>
                </a:rPr>
                <a:t>товары</a:t>
              </a: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r>
                <a:rPr lang="ru-RU" sz="2000" dirty="0" smtClean="0">
                  <a:solidFill>
                    <a:schemeClr val="tx1"/>
                  </a:solidFill>
                </a:rPr>
                <a:t> ворует </a:t>
              </a:r>
              <a:r>
                <a:rPr lang="ru-RU" sz="2000" dirty="0">
                  <a:solidFill>
                    <a:schemeClr val="tx1"/>
                  </a:solidFill>
                </a:rPr>
                <a:t>товары</a:t>
              </a: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r>
                <a:rPr lang="ru-RU" sz="2000" dirty="0" smtClean="0">
                  <a:solidFill>
                    <a:schemeClr val="tx1"/>
                  </a:solidFill>
                </a:rPr>
                <a:t> обслуживается </a:t>
              </a:r>
              <a:r>
                <a:rPr lang="ru-RU" sz="2000" dirty="0">
                  <a:solidFill>
                    <a:schemeClr val="tx1"/>
                  </a:solidFill>
                </a:rPr>
                <a:t>на </a:t>
              </a:r>
              <a:r>
                <a:rPr lang="ru-RU" sz="2000" dirty="0" smtClean="0">
                  <a:solidFill>
                    <a:schemeClr val="tx1"/>
                  </a:solidFill>
                </a:rPr>
                <a:t>кассе</a:t>
              </a:r>
            </a:p>
            <a:p>
              <a:pPr algn="l" eaLnBrk="1" hangingPunct="1">
                <a:defRPr/>
              </a:pPr>
              <a:r>
                <a:rPr lang="en-US" sz="2000" b="1" u="sng" dirty="0">
                  <a:solidFill>
                    <a:schemeClr val="tx1"/>
                  </a:solidFill>
                </a:rPr>
                <a:t>Environment</a:t>
              </a:r>
              <a:r>
                <a:rPr lang="en-US" sz="2000" dirty="0">
                  <a:solidFill>
                    <a:schemeClr val="tx1"/>
                  </a:solidFill>
                </a:rPr>
                <a:t> (</a:t>
              </a:r>
              <a:r>
                <a:rPr lang="ru-RU" sz="2000" dirty="0" err="1">
                  <a:solidFill>
                    <a:schemeClr val="tx1"/>
                  </a:solidFill>
                </a:rPr>
                <a:t>окруж</a:t>
              </a:r>
              <a:r>
                <a:rPr lang="ru-RU" sz="2000" dirty="0">
                  <a:solidFill>
                    <a:schemeClr val="tx1"/>
                  </a:solidFill>
                </a:rPr>
                <a:t>. среда</a:t>
              </a:r>
              <a:r>
                <a:rPr lang="en-US" sz="2000" dirty="0">
                  <a:solidFill>
                    <a:schemeClr val="tx1"/>
                  </a:solidFill>
                </a:rPr>
                <a:t>)</a:t>
              </a:r>
              <a:r>
                <a:rPr lang="ru-RU" sz="2000" dirty="0">
                  <a:solidFill>
                    <a:schemeClr val="tx1"/>
                  </a:solidFill>
                </a:rPr>
                <a:t> – </a:t>
              </a:r>
              <a:r>
                <a:rPr lang="ru-RU" sz="2000" dirty="0" smtClean="0">
                  <a:solidFill>
                    <a:schemeClr val="tx1"/>
                  </a:solidFill>
                </a:rPr>
                <a:t>	реактивный </a:t>
              </a:r>
              <a:r>
                <a:rPr lang="ru-RU" sz="2000" dirty="0">
                  <a:solidFill>
                    <a:schemeClr val="tx1"/>
                  </a:solidFill>
                </a:rPr>
                <a:t>агент</a:t>
              </a: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endParaRPr lang="ru-RU" sz="2000" dirty="0" smtClean="0">
                <a:solidFill>
                  <a:schemeClr val="tx1"/>
                </a:solidFill>
              </a:endParaRP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endParaRPr lang="ru-RU" sz="2000" dirty="0">
                <a:solidFill>
                  <a:schemeClr val="tx1"/>
                </a:solidFill>
              </a:endParaRPr>
            </a:p>
            <a:p>
              <a:pPr algn="l" eaLnBrk="1" hangingPunct="1"/>
              <a:endParaRPr lang="ru-RU" sz="20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308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ctrTitle"/>
          </p:nvPr>
        </p:nvSpPr>
        <p:spPr>
          <a:xfrm>
            <a:off x="684213" y="333375"/>
            <a:ext cx="7772400" cy="935038"/>
          </a:xfrm>
        </p:spPr>
        <p:txBody>
          <a:bodyPr/>
          <a:lstStyle/>
          <a:p>
            <a:pPr eaLnBrk="1" hangingPunct="1"/>
            <a:r>
              <a:rPr lang="ru-RU" sz="4000" b="1" i="1" dirty="0" smtClean="0">
                <a:latin typeface="Georgia" pitchFamily="18" charset="0"/>
              </a:rPr>
              <a:t>Постановка задачи</a:t>
            </a:r>
          </a:p>
        </p:txBody>
      </p:sp>
      <p:sp>
        <p:nvSpPr>
          <p:cNvPr id="307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1196752"/>
            <a:ext cx="7848351" cy="3852093"/>
          </a:xfrm>
        </p:spPr>
        <p:txBody>
          <a:bodyPr/>
          <a:lstStyle/>
          <a:p>
            <a:pPr marL="633413" indent="-544513" algn="l" eaLnBrk="1" hangingPunct="1"/>
            <a:r>
              <a:rPr lang="ru-RU" sz="2600" u="sng" dirty="0" smtClean="0">
                <a:solidFill>
                  <a:schemeClr val="tx1"/>
                </a:solidFill>
              </a:rPr>
              <a:t>Объект исследования</a:t>
            </a:r>
            <a:r>
              <a:rPr lang="ru-RU" sz="2600" dirty="0">
                <a:solidFill>
                  <a:schemeClr val="tx1"/>
                </a:solidFill>
              </a:rPr>
              <a:t>: алгоритмы синхронизации логических процессов в системах </a:t>
            </a:r>
            <a:r>
              <a:rPr lang="ru-RU" sz="2600" dirty="0" smtClean="0">
                <a:solidFill>
                  <a:schemeClr val="tx1"/>
                </a:solidFill>
              </a:rPr>
              <a:t>распределённого агентного </a:t>
            </a:r>
            <a:r>
              <a:rPr lang="ru-RU" sz="2600" dirty="0">
                <a:solidFill>
                  <a:schemeClr val="tx1"/>
                </a:solidFill>
              </a:rPr>
              <a:t>моделирования</a:t>
            </a:r>
            <a:endParaRPr lang="ru-RU" sz="2600" dirty="0" smtClean="0">
              <a:solidFill>
                <a:schemeClr val="tx1"/>
              </a:solidFill>
            </a:endParaRPr>
          </a:p>
          <a:p>
            <a:pPr marL="633413" indent="-544513" algn="l" eaLnBrk="1" hangingPunct="1"/>
            <a:r>
              <a:rPr lang="ru-RU" sz="2600" u="sng" dirty="0" smtClean="0">
                <a:solidFill>
                  <a:schemeClr val="tx1"/>
                </a:solidFill>
              </a:rPr>
              <a:t>Проблема</a:t>
            </a:r>
            <a:r>
              <a:rPr lang="ru-RU" sz="2600" dirty="0" smtClean="0">
                <a:solidFill>
                  <a:schemeClr val="tx1"/>
                </a:solidFill>
              </a:rPr>
              <a:t>: классические оптимистические алгоритмы обладают рядом недостатков, снижающих эффективность моделирования</a:t>
            </a:r>
          </a:p>
          <a:p>
            <a:pPr marL="633413" indent="-544513" algn="l" eaLnBrk="1" hangingPunct="1"/>
            <a:r>
              <a:rPr lang="ru-RU" sz="2600" u="sng" dirty="0" smtClean="0">
                <a:solidFill>
                  <a:schemeClr val="tx1"/>
                </a:solidFill>
              </a:rPr>
              <a:t>Цель</a:t>
            </a:r>
            <a:r>
              <a:rPr lang="ru-RU" sz="2600" dirty="0" smtClean="0">
                <a:solidFill>
                  <a:schemeClr val="tx1"/>
                </a:solidFill>
              </a:rPr>
              <a:t>: разработать алгоритм синхронизации, основанный на знаниях о модели, который бы оказался эффективнее* своих аналогов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E99575A2-6CF0-4743-B982-63163FE59FFF}" type="slidenum">
              <a:rPr lang="ru-RU" sz="2800" smtClean="0"/>
              <a:pPr>
                <a:defRPr/>
              </a:pPr>
              <a:t>2</a:t>
            </a:fld>
            <a:r>
              <a:rPr lang="en-US" sz="2800" dirty="0" smtClean="0"/>
              <a:t>/25</a:t>
            </a:r>
            <a:endParaRPr lang="ru-RU" sz="2800" dirty="0"/>
          </a:p>
        </p:txBody>
      </p:sp>
      <p:grpSp>
        <p:nvGrpSpPr>
          <p:cNvPr id="2" name="Группа 1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7" name="Прямая соединительная линия 6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Подзаголовок 2"/>
          <p:cNvSpPr txBox="1">
            <a:spLocks/>
          </p:cNvSpPr>
          <p:nvPr/>
        </p:nvSpPr>
        <p:spPr bwMode="auto">
          <a:xfrm>
            <a:off x="827584" y="5517232"/>
            <a:ext cx="7929140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8" indent="-14288" algn="l" eaLnBrk="1" hangingPunct="1"/>
            <a:r>
              <a:rPr lang="ru-RU" sz="1800" dirty="0" smtClean="0">
                <a:solidFill>
                  <a:schemeClr val="tx1"/>
                </a:solidFill>
              </a:rPr>
              <a:t>* Под </a:t>
            </a:r>
            <a:r>
              <a:rPr lang="ru-RU" sz="1800" b="1" i="1" dirty="0" smtClean="0">
                <a:solidFill>
                  <a:schemeClr val="tx1"/>
                </a:solidFill>
              </a:rPr>
              <a:t>эффективностью</a:t>
            </a:r>
            <a:r>
              <a:rPr lang="ru-RU" sz="1800" dirty="0" smtClean="0">
                <a:solidFill>
                  <a:schemeClr val="tx1"/>
                </a:solidFill>
              </a:rPr>
              <a:t> оптимистического алгоритма будем понимать:</a:t>
            </a:r>
          </a:p>
          <a:p>
            <a:pPr marL="633413" indent="-544513" algn="l" eaLnBrk="1" hangingPunct="1">
              <a:buFont typeface="Arial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</a:rPr>
              <a:t> количество откатов</a:t>
            </a:r>
          </a:p>
          <a:p>
            <a:pPr marL="633413" indent="-544513" algn="l" eaLnBrk="1" hangingPunct="1">
              <a:buFont typeface="Arial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</a:rPr>
              <a:t> общее время моделирования</a:t>
            </a:r>
            <a:endParaRPr lang="ru-RU" sz="1800" dirty="0">
              <a:solidFill>
                <a:schemeClr val="tx1"/>
              </a:solidFill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411760" y="5517232"/>
            <a:ext cx="43924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Заголовок 1"/>
          <p:cNvSpPr>
            <a:spLocks noGrp="1"/>
          </p:cNvSpPr>
          <p:nvPr>
            <p:ph type="ctrTitle"/>
          </p:nvPr>
        </p:nvSpPr>
        <p:spPr>
          <a:xfrm>
            <a:off x="539750" y="188913"/>
            <a:ext cx="8201025" cy="1006475"/>
          </a:xfrm>
        </p:spPr>
        <p:txBody>
          <a:bodyPr/>
          <a:lstStyle/>
          <a:p>
            <a:pPr eaLnBrk="1" hangingPunct="1"/>
            <a:r>
              <a:rPr lang="ru-RU" sz="4000" b="1" i="1" dirty="0" smtClean="0">
                <a:latin typeface="Georgia" pitchFamily="18" charset="0"/>
              </a:rPr>
              <a:t>Результаты </a:t>
            </a:r>
            <a:r>
              <a:rPr lang="en-US" sz="4000" b="1" i="1" dirty="0" smtClean="0">
                <a:latin typeface="Georgia" pitchFamily="18" charset="0"/>
              </a:rPr>
              <a:t>Time Warp</a:t>
            </a:r>
            <a:endParaRPr lang="ru-RU" sz="4000" b="1" i="1" dirty="0" smtClean="0">
              <a:latin typeface="Georgia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74D6B78D-B9A3-46FA-97B2-5EE93EF83B5A}" type="slidenum">
              <a:rPr lang="ru-RU" sz="2800" smtClean="0"/>
              <a:pPr>
                <a:defRPr/>
              </a:pPr>
              <a:t>20</a:t>
            </a:fld>
            <a:r>
              <a:rPr lang="en-US" sz="2800" dirty="0" smtClean="0"/>
              <a:t>/25</a:t>
            </a:r>
            <a:endParaRPr lang="ru-RU" sz="28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406008"/>
              </p:ext>
            </p:extLst>
          </p:nvPr>
        </p:nvGraphicFramePr>
        <p:xfrm>
          <a:off x="250825" y="1268413"/>
          <a:ext cx="8642350" cy="50403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19214"/>
                <a:gridCol w="510375"/>
                <a:gridCol w="510375"/>
                <a:gridCol w="510375"/>
                <a:gridCol w="510375"/>
                <a:gridCol w="510375"/>
                <a:gridCol w="510375"/>
                <a:gridCol w="510375"/>
                <a:gridCol w="510375"/>
                <a:gridCol w="510375"/>
                <a:gridCol w="510375"/>
                <a:gridCol w="719386"/>
              </a:tblGrid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EVENTS_HANDLED: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1197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1197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1229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1229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1229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1259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1289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1229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1259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1199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1231,6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MAX_TIME_WINDOW: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11,9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RECEIVED_ANTI_MESSAGES: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8,4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RECEIVED_EVENT_MESSAGES: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76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85,9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RECEIVED_MESSAGES: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85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101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94,3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ROLLBACKS: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61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67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69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71,2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ROLLBACKS_DEPTH_1: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0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ROLLBACKS_DEPTH_2: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12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10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10,7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ROLLBACKS_DEPTH_3: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10,9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ROLLBACKS_DEPTH_4: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10,2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ROLLBACKS_DEPTH_5: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8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ROLLBACKS_DEPTH_6: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7,2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ROLLBACKS_DEPTH_7: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4,8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ROLLBACKS_DEPTH_MORE: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20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21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19,4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ROLLBACKS_MAXDEPTH: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16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21,8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SENT_ANTI_MESSAGES: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115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116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139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122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94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108,4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SENT_EVENT_MESSAGES: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416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386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438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412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433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459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466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424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442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409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428,5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SENT_MESSAGES: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519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465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553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522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549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564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605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525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564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503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536,9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sp>
        <p:nvSpPr>
          <p:cNvPr id="2" name="Полилиния 1"/>
          <p:cNvSpPr/>
          <p:nvPr/>
        </p:nvSpPr>
        <p:spPr>
          <a:xfrm>
            <a:off x="8347587" y="2639961"/>
            <a:ext cx="604684" cy="471949"/>
          </a:xfrm>
          <a:custGeom>
            <a:avLst/>
            <a:gdLst>
              <a:gd name="connsiteX0" fmla="*/ 265471 w 604684"/>
              <a:gd name="connsiteY0" fmla="*/ 0 h 471949"/>
              <a:gd name="connsiteX1" fmla="*/ 265471 w 604684"/>
              <a:gd name="connsiteY1" fmla="*/ 0 h 471949"/>
              <a:gd name="connsiteX2" fmla="*/ 44245 w 604684"/>
              <a:gd name="connsiteY2" fmla="*/ 29497 h 471949"/>
              <a:gd name="connsiteX3" fmla="*/ 0 w 604684"/>
              <a:gd name="connsiteY3" fmla="*/ 58994 h 471949"/>
              <a:gd name="connsiteX4" fmla="*/ 29497 w 604684"/>
              <a:gd name="connsiteY4" fmla="*/ 294968 h 471949"/>
              <a:gd name="connsiteX5" fmla="*/ 147484 w 604684"/>
              <a:gd name="connsiteY5" fmla="*/ 398207 h 471949"/>
              <a:gd name="connsiteX6" fmla="*/ 235974 w 604684"/>
              <a:gd name="connsiteY6" fmla="*/ 457200 h 471949"/>
              <a:gd name="connsiteX7" fmla="*/ 280219 w 604684"/>
              <a:gd name="connsiteY7" fmla="*/ 471949 h 471949"/>
              <a:gd name="connsiteX8" fmla="*/ 486697 w 604684"/>
              <a:gd name="connsiteY8" fmla="*/ 442452 h 471949"/>
              <a:gd name="connsiteX9" fmla="*/ 530942 w 604684"/>
              <a:gd name="connsiteY9" fmla="*/ 412955 h 471949"/>
              <a:gd name="connsiteX10" fmla="*/ 575187 w 604684"/>
              <a:gd name="connsiteY10" fmla="*/ 368710 h 471949"/>
              <a:gd name="connsiteX11" fmla="*/ 604684 w 604684"/>
              <a:gd name="connsiteY11" fmla="*/ 309716 h 471949"/>
              <a:gd name="connsiteX12" fmla="*/ 545690 w 604684"/>
              <a:gd name="connsiteY12" fmla="*/ 117987 h 471949"/>
              <a:gd name="connsiteX13" fmla="*/ 501445 w 604684"/>
              <a:gd name="connsiteY13" fmla="*/ 103239 h 471949"/>
              <a:gd name="connsiteX14" fmla="*/ 457200 w 604684"/>
              <a:gd name="connsiteY14" fmla="*/ 58994 h 471949"/>
              <a:gd name="connsiteX15" fmla="*/ 339213 w 604684"/>
              <a:gd name="connsiteY15" fmla="*/ 29497 h 471949"/>
              <a:gd name="connsiteX16" fmla="*/ 265471 w 604684"/>
              <a:gd name="connsiteY16" fmla="*/ 0 h 47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4684" h="471949">
                <a:moveTo>
                  <a:pt x="265471" y="0"/>
                </a:moveTo>
                <a:lnTo>
                  <a:pt x="265471" y="0"/>
                </a:lnTo>
                <a:cubicBezTo>
                  <a:pt x="225940" y="3294"/>
                  <a:pt x="104486" y="-624"/>
                  <a:pt x="44245" y="29497"/>
                </a:cubicBezTo>
                <a:cubicBezTo>
                  <a:pt x="28391" y="37424"/>
                  <a:pt x="14748" y="49162"/>
                  <a:pt x="0" y="58994"/>
                </a:cubicBezTo>
                <a:cubicBezTo>
                  <a:pt x="1614" y="76750"/>
                  <a:pt x="11209" y="246202"/>
                  <a:pt x="29497" y="294968"/>
                </a:cubicBezTo>
                <a:cubicBezTo>
                  <a:pt x="49981" y="349591"/>
                  <a:pt x="101601" y="367618"/>
                  <a:pt x="147484" y="398207"/>
                </a:cubicBezTo>
                <a:lnTo>
                  <a:pt x="235974" y="457200"/>
                </a:lnTo>
                <a:lnTo>
                  <a:pt x="280219" y="471949"/>
                </a:lnTo>
                <a:cubicBezTo>
                  <a:pt x="321659" y="468182"/>
                  <a:pt x="429953" y="470824"/>
                  <a:pt x="486697" y="442452"/>
                </a:cubicBezTo>
                <a:cubicBezTo>
                  <a:pt x="502551" y="434525"/>
                  <a:pt x="517325" y="424303"/>
                  <a:pt x="530942" y="412955"/>
                </a:cubicBezTo>
                <a:cubicBezTo>
                  <a:pt x="546965" y="399602"/>
                  <a:pt x="563064" y="385682"/>
                  <a:pt x="575187" y="368710"/>
                </a:cubicBezTo>
                <a:cubicBezTo>
                  <a:pt x="587966" y="350819"/>
                  <a:pt x="594852" y="329381"/>
                  <a:pt x="604684" y="309716"/>
                </a:cubicBezTo>
                <a:cubicBezTo>
                  <a:pt x="592679" y="177663"/>
                  <a:pt x="633697" y="161990"/>
                  <a:pt x="545690" y="117987"/>
                </a:cubicBezTo>
                <a:cubicBezTo>
                  <a:pt x="531785" y="111035"/>
                  <a:pt x="516193" y="108155"/>
                  <a:pt x="501445" y="103239"/>
                </a:cubicBezTo>
                <a:cubicBezTo>
                  <a:pt x="486697" y="88491"/>
                  <a:pt x="474554" y="70564"/>
                  <a:pt x="457200" y="58994"/>
                </a:cubicBezTo>
                <a:cubicBezTo>
                  <a:pt x="436277" y="45045"/>
                  <a:pt x="352248" y="33221"/>
                  <a:pt x="339213" y="29497"/>
                </a:cubicBezTo>
                <a:cubicBezTo>
                  <a:pt x="328643" y="26477"/>
                  <a:pt x="277761" y="4916"/>
                  <a:pt x="265471" y="0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Заголовок 1"/>
          <p:cNvSpPr>
            <a:spLocks noGrp="1"/>
          </p:cNvSpPr>
          <p:nvPr>
            <p:ph type="ctrTitle"/>
          </p:nvPr>
        </p:nvSpPr>
        <p:spPr>
          <a:xfrm>
            <a:off x="539750" y="188913"/>
            <a:ext cx="8201025" cy="1006475"/>
          </a:xfrm>
        </p:spPr>
        <p:txBody>
          <a:bodyPr/>
          <a:lstStyle/>
          <a:p>
            <a:pPr eaLnBrk="1" hangingPunct="1"/>
            <a:r>
              <a:rPr lang="ru-RU" sz="3200" b="1" i="1" dirty="0" smtClean="0">
                <a:latin typeface="Georgia" pitchFamily="18" charset="0"/>
              </a:rPr>
              <a:t>Результаты нового алгоритма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8C8F5D12-1030-4609-B9F0-EC570A96214D}" type="slidenum">
              <a:rPr lang="ru-RU" sz="2800" smtClean="0"/>
              <a:pPr>
                <a:defRPr/>
              </a:pPr>
              <a:t>21</a:t>
            </a:fld>
            <a:r>
              <a:rPr lang="en-US" sz="2800" dirty="0" smtClean="0"/>
              <a:t>/25</a:t>
            </a:r>
            <a:endParaRPr lang="ru-RU" sz="2800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013778"/>
              </p:ext>
            </p:extLst>
          </p:nvPr>
        </p:nvGraphicFramePr>
        <p:xfrm>
          <a:off x="251520" y="1268752"/>
          <a:ext cx="8640960" cy="504055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237571"/>
                <a:gridCol w="468889"/>
                <a:gridCol w="468889"/>
                <a:gridCol w="468889"/>
                <a:gridCol w="468889"/>
                <a:gridCol w="468889"/>
                <a:gridCol w="468889"/>
                <a:gridCol w="468889"/>
                <a:gridCol w="468889"/>
                <a:gridCol w="468889"/>
                <a:gridCol w="468889"/>
                <a:gridCol w="714499"/>
              </a:tblGrid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EVENTS_HANDLED: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735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941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916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859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883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871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820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870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915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947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875,7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MAX_TIME_WINDOW: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6,8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RECEIVED_ANTI_MESSAGES: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>
                          <a:effectLst/>
                        </a:rPr>
                        <a:t>1,1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RECEIVED_EVENT_MESSAGES: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>
                          <a:effectLst/>
                        </a:rPr>
                        <a:t>78,7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RECEIVED_MESSAGES: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79,8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ROLLBACKS: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3,8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ROLLBACKS_DEPTH_1: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>
                          <a:effectLst/>
                        </a:rPr>
                        <a:t>0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ROLLBACKS_DEPTH_2: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>
                          <a:effectLst/>
                        </a:rPr>
                        <a:t>0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ROLLBACKS_DEPTH_3: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0,1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ROLLBACKS_DEPTH_4: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0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ROLLBACKS_DEPTH_5: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>
                          <a:effectLst/>
                        </a:rPr>
                        <a:t>0,1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ROLLBACKS_DEPTH_6: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0,2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ROLLBACKS_DEPTH_7: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0,2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ROLLBACKS_DEPTH_MORE: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3,2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ROLLBACKS_MAXDEPTH: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18,9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SENT_ANTI_MESSAGES: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12,8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SENT_EVENT_MESSAGES: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262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353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344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316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337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331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273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324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330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349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321,9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SENT_MESSAGES: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263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357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361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332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357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339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303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335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332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368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334,7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sp>
        <p:nvSpPr>
          <p:cNvPr id="6" name="Скругленный прямоугольник 5"/>
          <p:cNvSpPr/>
          <p:nvPr/>
        </p:nvSpPr>
        <p:spPr>
          <a:xfrm>
            <a:off x="3635896" y="2996952"/>
            <a:ext cx="5328592" cy="18722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олилиния 13"/>
          <p:cNvSpPr/>
          <p:nvPr/>
        </p:nvSpPr>
        <p:spPr>
          <a:xfrm>
            <a:off x="8522037" y="2595716"/>
            <a:ext cx="442451" cy="471948"/>
          </a:xfrm>
          <a:custGeom>
            <a:avLst/>
            <a:gdLst>
              <a:gd name="connsiteX0" fmla="*/ 412954 w 442451"/>
              <a:gd name="connsiteY0" fmla="*/ 117987 h 471948"/>
              <a:gd name="connsiteX1" fmla="*/ 412954 w 442451"/>
              <a:gd name="connsiteY1" fmla="*/ 117987 h 471948"/>
              <a:gd name="connsiteX2" fmla="*/ 221225 w 442451"/>
              <a:gd name="connsiteY2" fmla="*/ 0 h 471948"/>
              <a:gd name="connsiteX3" fmla="*/ 117987 w 442451"/>
              <a:gd name="connsiteY3" fmla="*/ 29497 h 471948"/>
              <a:gd name="connsiteX4" fmla="*/ 73741 w 442451"/>
              <a:gd name="connsiteY4" fmla="*/ 58994 h 471948"/>
              <a:gd name="connsiteX5" fmla="*/ 58993 w 442451"/>
              <a:gd name="connsiteY5" fmla="*/ 103239 h 471948"/>
              <a:gd name="connsiteX6" fmla="*/ 0 w 442451"/>
              <a:gd name="connsiteY6" fmla="*/ 191729 h 471948"/>
              <a:gd name="connsiteX7" fmla="*/ 14748 w 442451"/>
              <a:gd name="connsiteY7" fmla="*/ 294968 h 471948"/>
              <a:gd name="connsiteX8" fmla="*/ 103238 w 442451"/>
              <a:gd name="connsiteY8" fmla="*/ 353961 h 471948"/>
              <a:gd name="connsiteX9" fmla="*/ 191729 w 442451"/>
              <a:gd name="connsiteY9" fmla="*/ 398206 h 471948"/>
              <a:gd name="connsiteX10" fmla="*/ 324464 w 442451"/>
              <a:gd name="connsiteY10" fmla="*/ 471948 h 471948"/>
              <a:gd name="connsiteX11" fmla="*/ 383458 w 442451"/>
              <a:gd name="connsiteY11" fmla="*/ 457200 h 471948"/>
              <a:gd name="connsiteX12" fmla="*/ 442451 w 442451"/>
              <a:gd name="connsiteY12" fmla="*/ 294968 h 471948"/>
              <a:gd name="connsiteX13" fmla="*/ 412954 w 442451"/>
              <a:gd name="connsiteY13" fmla="*/ 117987 h 47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2451" h="471948">
                <a:moveTo>
                  <a:pt x="412954" y="117987"/>
                </a:moveTo>
                <a:lnTo>
                  <a:pt x="412954" y="117987"/>
                </a:lnTo>
                <a:cubicBezTo>
                  <a:pt x="252734" y="5833"/>
                  <a:pt x="322400" y="33724"/>
                  <a:pt x="221225" y="0"/>
                </a:cubicBezTo>
                <a:cubicBezTo>
                  <a:pt x="202318" y="4727"/>
                  <a:pt x="139149" y="18916"/>
                  <a:pt x="117987" y="29497"/>
                </a:cubicBezTo>
                <a:cubicBezTo>
                  <a:pt x="102133" y="37424"/>
                  <a:pt x="88490" y="49162"/>
                  <a:pt x="73741" y="58994"/>
                </a:cubicBezTo>
                <a:cubicBezTo>
                  <a:pt x="68825" y="73742"/>
                  <a:pt x="67616" y="90304"/>
                  <a:pt x="58993" y="103239"/>
                </a:cubicBezTo>
                <a:cubicBezTo>
                  <a:pt x="-14657" y="213714"/>
                  <a:pt x="35067" y="86525"/>
                  <a:pt x="0" y="191729"/>
                </a:cubicBezTo>
                <a:cubicBezTo>
                  <a:pt x="4916" y="226142"/>
                  <a:pt x="-3915" y="265640"/>
                  <a:pt x="14748" y="294968"/>
                </a:cubicBezTo>
                <a:cubicBezTo>
                  <a:pt x="33780" y="324876"/>
                  <a:pt x="73741" y="334297"/>
                  <a:pt x="103238" y="353961"/>
                </a:cubicBezTo>
                <a:cubicBezTo>
                  <a:pt x="160420" y="392082"/>
                  <a:pt x="130666" y="377853"/>
                  <a:pt x="191729" y="398206"/>
                </a:cubicBezTo>
                <a:cubicBezTo>
                  <a:pt x="293154" y="465823"/>
                  <a:pt x="246587" y="445990"/>
                  <a:pt x="324464" y="471948"/>
                </a:cubicBezTo>
                <a:cubicBezTo>
                  <a:pt x="344129" y="467032"/>
                  <a:pt x="365859" y="467257"/>
                  <a:pt x="383458" y="457200"/>
                </a:cubicBezTo>
                <a:cubicBezTo>
                  <a:pt x="451560" y="418285"/>
                  <a:pt x="433039" y="370264"/>
                  <a:pt x="442451" y="294968"/>
                </a:cubicBezTo>
                <a:cubicBezTo>
                  <a:pt x="427214" y="142592"/>
                  <a:pt x="417870" y="147484"/>
                  <a:pt x="412954" y="117987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Заголовок 1"/>
          <p:cNvSpPr>
            <a:spLocks noGrp="1"/>
          </p:cNvSpPr>
          <p:nvPr>
            <p:ph type="ctrTitle"/>
          </p:nvPr>
        </p:nvSpPr>
        <p:spPr>
          <a:xfrm>
            <a:off x="539750" y="188913"/>
            <a:ext cx="8201025" cy="1006475"/>
          </a:xfrm>
        </p:spPr>
        <p:txBody>
          <a:bodyPr/>
          <a:lstStyle/>
          <a:p>
            <a:pPr eaLnBrk="1" hangingPunct="1"/>
            <a:r>
              <a:rPr lang="ru-RU" sz="3200" b="1" i="1" dirty="0" smtClean="0">
                <a:latin typeface="Georgia" pitchFamily="18" charset="0"/>
              </a:rPr>
              <a:t>Сравнение алгоритмов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8C8F5D12-1030-4609-B9F0-EC570A96214D}" type="slidenum">
              <a:rPr lang="ru-RU" sz="2800" smtClean="0"/>
              <a:pPr>
                <a:defRPr/>
              </a:pPr>
              <a:t>22</a:t>
            </a:fld>
            <a:r>
              <a:rPr lang="en-US" sz="2800" dirty="0" smtClean="0"/>
              <a:t>/25</a:t>
            </a:r>
            <a:endParaRPr lang="ru-RU" sz="28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406687"/>
              </p:ext>
            </p:extLst>
          </p:nvPr>
        </p:nvGraphicFramePr>
        <p:xfrm>
          <a:off x="323528" y="1052736"/>
          <a:ext cx="3960440" cy="55453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5934"/>
                <a:gridCol w="672528"/>
                <a:gridCol w="821978"/>
              </a:tblGrid>
              <a:tr h="280452">
                <a:tc>
                  <a:txBody>
                    <a:bodyPr/>
                    <a:lstStyle/>
                    <a:p>
                      <a:pPr algn="l" fontAlgn="b"/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Time Warp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KBASA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EVENTS_HANDLED: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1231,6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875,7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MAX_TIME_WINDOW: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11,9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6,8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RECEIVED_ANTI_MESSAGES: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8,4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1,1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RECEIVED_EVENT_MESSAGES: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85,9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78,7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RECEIVED_MESSAGES: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94,3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79,8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ROLLBACKS: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71,2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3,8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ROLLBACKS_DEPTH_1: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ROLLBACKS_DEPTH_2: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10,7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ROLLBACKS_DEPTH_3: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10,9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ROLLBACKS_DEPTH_4: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10,2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ROLLBACKS_DEPTH_5: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ROLLBACKS_DEPTH_6: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7,2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0,2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ROLLBACKS_DEPTH_7: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4,8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ROLLBACKS_DEPTH_MORE: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19,4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3,2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ROLLBACKS_MAXDEPTH: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21,8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18,9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SENT_ANTI_MESSAGES: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108,4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12,8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SENT_EVENT_MESSAGES: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428,5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321,9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SENT_MESSAGES: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536,9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334,7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pSp>
        <p:nvGrpSpPr>
          <p:cNvPr id="7" name="Группа 6"/>
          <p:cNvGrpSpPr/>
          <p:nvPr/>
        </p:nvGrpSpPr>
        <p:grpSpPr>
          <a:xfrm>
            <a:off x="4716016" y="980728"/>
            <a:ext cx="4572857" cy="5551512"/>
            <a:chOff x="4571143" y="1052736"/>
            <a:chExt cx="4572857" cy="5551512"/>
          </a:xfrm>
        </p:grpSpPr>
        <p:graphicFrame>
          <p:nvGraphicFramePr>
            <p:cNvPr id="15" name="Диаграмма 1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547421531"/>
                </p:ext>
              </p:extLst>
            </p:nvPr>
          </p:nvGraphicFramePr>
          <p:xfrm>
            <a:off x="4572000" y="1052736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16" name="Диаграмма 1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44538816"/>
                </p:ext>
              </p:extLst>
            </p:nvPr>
          </p:nvGraphicFramePr>
          <p:xfrm>
            <a:off x="4571143" y="386104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62638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052736"/>
            <a:ext cx="8305800" cy="543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9075" y="46038"/>
            <a:ext cx="8512175" cy="1295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000" b="1" i="1" dirty="0" smtClean="0">
                <a:latin typeface="Georgia" pitchFamily="18" charset="0"/>
              </a:rPr>
              <a:t>Представление знаний в модели</a:t>
            </a:r>
            <a:endParaRPr lang="ru-RU" sz="4000" b="1" i="1" dirty="0">
              <a:latin typeface="Georgia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5BB2B372-41C0-4EE7-8614-8AF7ECD9011B}" type="slidenum">
              <a:rPr lang="ru-RU" sz="2800" smtClean="0"/>
              <a:pPr>
                <a:defRPr/>
              </a:pPr>
              <a:t>23</a:t>
            </a:fld>
            <a:r>
              <a:rPr lang="en-US" sz="2800" dirty="0" smtClean="0"/>
              <a:t>/25</a:t>
            </a:r>
            <a:endParaRPr lang="ru-RU" sz="28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2339752" y="908720"/>
            <a:ext cx="6598000" cy="936104"/>
            <a:chOff x="2339752" y="908720"/>
            <a:chExt cx="6598000" cy="936104"/>
          </a:xfrm>
        </p:grpSpPr>
        <p:sp>
          <p:nvSpPr>
            <p:cNvPr id="3" name="Скругленный прямоугольник 2"/>
            <p:cNvSpPr/>
            <p:nvPr/>
          </p:nvSpPr>
          <p:spPr>
            <a:xfrm>
              <a:off x="2339752" y="908720"/>
              <a:ext cx="2952328" cy="93610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" name="Прямая со стрелкой 5"/>
            <p:cNvCxnSpPr/>
            <p:nvPr/>
          </p:nvCxnSpPr>
          <p:spPr>
            <a:xfrm flipH="1">
              <a:off x="5292082" y="1231886"/>
              <a:ext cx="936102" cy="7877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84168" y="908720"/>
              <a:ext cx="28535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b="1" dirty="0" smtClean="0">
                  <a:solidFill>
                    <a:srgbClr val="FF0000"/>
                  </a:solidFill>
                </a:rPr>
                <a:t>Элементы онтологии предметной области</a:t>
              </a:r>
              <a:endParaRPr lang="ru-RU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122380" y="1621165"/>
            <a:ext cx="9029802" cy="5026730"/>
            <a:chOff x="122380" y="1621165"/>
            <a:chExt cx="9029802" cy="5026730"/>
          </a:xfrm>
        </p:grpSpPr>
        <p:sp>
          <p:nvSpPr>
            <p:cNvPr id="9" name="Полилиния 8"/>
            <p:cNvSpPr/>
            <p:nvPr/>
          </p:nvSpPr>
          <p:spPr>
            <a:xfrm>
              <a:off x="122380" y="1621165"/>
              <a:ext cx="8815372" cy="5026730"/>
            </a:xfrm>
            <a:custGeom>
              <a:avLst/>
              <a:gdLst>
                <a:gd name="connsiteX0" fmla="*/ 1573685 w 8815372"/>
                <a:gd name="connsiteY0" fmla="*/ 237132 h 5026730"/>
                <a:gd name="connsiteX1" fmla="*/ 172588 w 8815372"/>
                <a:gd name="connsiteY1" fmla="*/ 222383 h 5026730"/>
                <a:gd name="connsiteX2" fmla="*/ 69349 w 8815372"/>
                <a:gd name="connsiteY2" fmla="*/ 3172061 h 5026730"/>
                <a:gd name="connsiteX3" fmla="*/ 600291 w 8815372"/>
                <a:gd name="connsiteY3" fmla="*/ 4794383 h 5026730"/>
                <a:gd name="connsiteX4" fmla="*/ 4331633 w 8815372"/>
                <a:gd name="connsiteY4" fmla="*/ 4956616 h 5026730"/>
                <a:gd name="connsiteX5" fmla="*/ 8431685 w 8815372"/>
                <a:gd name="connsiteY5" fmla="*/ 4219196 h 5026730"/>
                <a:gd name="connsiteX6" fmla="*/ 8298949 w 8815372"/>
                <a:gd name="connsiteY6" fmla="*/ 1475996 h 5026730"/>
                <a:gd name="connsiteX7" fmla="*/ 5423014 w 8815372"/>
                <a:gd name="connsiteY7" fmla="*/ 458358 h 5026730"/>
                <a:gd name="connsiteX8" fmla="*/ 1573685 w 8815372"/>
                <a:gd name="connsiteY8" fmla="*/ 237132 h 502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15372" h="5026730">
                  <a:moveTo>
                    <a:pt x="1573685" y="237132"/>
                  </a:moveTo>
                  <a:cubicBezTo>
                    <a:pt x="698614" y="197803"/>
                    <a:pt x="423311" y="-266772"/>
                    <a:pt x="172588" y="222383"/>
                  </a:cubicBezTo>
                  <a:cubicBezTo>
                    <a:pt x="-78135" y="711538"/>
                    <a:pt x="-1935" y="2410061"/>
                    <a:pt x="69349" y="3172061"/>
                  </a:cubicBezTo>
                  <a:cubicBezTo>
                    <a:pt x="140633" y="3934061"/>
                    <a:pt x="-110090" y="4496957"/>
                    <a:pt x="600291" y="4794383"/>
                  </a:cubicBezTo>
                  <a:cubicBezTo>
                    <a:pt x="1310672" y="5091809"/>
                    <a:pt x="3026401" y="5052481"/>
                    <a:pt x="4331633" y="4956616"/>
                  </a:cubicBezTo>
                  <a:cubicBezTo>
                    <a:pt x="5636865" y="4860751"/>
                    <a:pt x="7770466" y="4799299"/>
                    <a:pt x="8431685" y="4219196"/>
                  </a:cubicBezTo>
                  <a:cubicBezTo>
                    <a:pt x="9092904" y="3639093"/>
                    <a:pt x="8800394" y="2102802"/>
                    <a:pt x="8298949" y="1475996"/>
                  </a:cubicBezTo>
                  <a:cubicBezTo>
                    <a:pt x="7797504" y="849190"/>
                    <a:pt x="6551266" y="667293"/>
                    <a:pt x="5423014" y="458358"/>
                  </a:cubicBezTo>
                  <a:cubicBezTo>
                    <a:pt x="4294762" y="249423"/>
                    <a:pt x="2448756" y="276461"/>
                    <a:pt x="1573685" y="237132"/>
                  </a:cubicBezTo>
                  <a:close/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" name="Прямая со стрелкой 11"/>
            <p:cNvCxnSpPr/>
            <p:nvPr/>
          </p:nvCxnSpPr>
          <p:spPr>
            <a:xfrm flipH="1">
              <a:off x="5842648" y="1968515"/>
              <a:ext cx="1058802" cy="9233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912789" y="1830015"/>
              <a:ext cx="2239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 smtClean="0">
                  <a:solidFill>
                    <a:srgbClr val="FF0000"/>
                  </a:solidFill>
                </a:rPr>
                <a:t>Онтология задачи</a:t>
              </a:r>
              <a:endParaRPr lang="ru-RU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Заголовок 1"/>
          <p:cNvSpPr>
            <a:spLocks noGrp="1"/>
          </p:cNvSpPr>
          <p:nvPr>
            <p:ph type="ctrTitle"/>
          </p:nvPr>
        </p:nvSpPr>
        <p:spPr>
          <a:xfrm>
            <a:off x="538975" y="188640"/>
            <a:ext cx="8201025" cy="1007393"/>
          </a:xfrm>
        </p:spPr>
        <p:txBody>
          <a:bodyPr/>
          <a:lstStyle/>
          <a:p>
            <a:pPr eaLnBrk="1" hangingPunct="1"/>
            <a:r>
              <a:rPr lang="ru-RU" sz="4000" b="1" i="1" dirty="0" smtClean="0">
                <a:latin typeface="Georgia" pitchFamily="18" charset="0"/>
              </a:rPr>
              <a:t>Реализация</a:t>
            </a:r>
          </a:p>
        </p:txBody>
      </p:sp>
      <p:sp>
        <p:nvSpPr>
          <p:cNvPr id="24579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76933" y="1476413"/>
            <a:ext cx="7919417" cy="2592388"/>
          </a:xfrm>
        </p:spPr>
        <p:txBody>
          <a:bodyPr/>
          <a:lstStyle/>
          <a:p>
            <a:pPr algn="l" eaLnBrk="1" hangingPunct="1">
              <a:defRPr/>
            </a:pPr>
            <a:r>
              <a:rPr lang="ru-RU" sz="2600" dirty="0" smtClean="0">
                <a:solidFill>
                  <a:schemeClr val="tx1"/>
                </a:solidFill>
              </a:rPr>
              <a:t>Разработана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ru-RU" sz="2600" dirty="0" smtClean="0">
                <a:solidFill>
                  <a:schemeClr val="tx1"/>
                </a:solidFill>
              </a:rPr>
              <a:t>агентного платформа</a:t>
            </a:r>
            <a:r>
              <a:rPr lang="en-US" sz="2600" dirty="0" smtClean="0">
                <a:solidFill>
                  <a:schemeClr val="tx1"/>
                </a:solidFill>
              </a:rPr>
              <a:t> (</a:t>
            </a:r>
            <a:r>
              <a:rPr lang="en-US" sz="2600" dirty="0">
                <a:solidFill>
                  <a:schemeClr val="tx1"/>
                </a:solidFill>
              </a:rPr>
              <a:t>open-source</a:t>
            </a:r>
            <a:r>
              <a:rPr lang="en-US" sz="2600" dirty="0" smtClean="0">
                <a:solidFill>
                  <a:schemeClr val="tx1"/>
                </a:solidFill>
              </a:rPr>
              <a:t>)</a:t>
            </a:r>
            <a:r>
              <a:rPr lang="ru-RU" sz="2600" dirty="0" smtClean="0">
                <a:solidFill>
                  <a:schemeClr val="tx1"/>
                </a:solidFill>
              </a:rPr>
              <a:t>:</a:t>
            </a:r>
          </a:p>
          <a:p>
            <a:pPr marL="457200" indent="-457200" algn="l" eaLnBrk="1" hangingPunct="1">
              <a:buFont typeface="Arial" pitchFamily="34" charset="0"/>
              <a:buChar char="•"/>
              <a:defRPr/>
            </a:pPr>
            <a:r>
              <a:rPr lang="ru-RU" sz="2600" dirty="0" smtClean="0">
                <a:solidFill>
                  <a:schemeClr val="tx1"/>
                </a:solidFill>
              </a:rPr>
              <a:t> алгоритм </a:t>
            </a:r>
            <a:r>
              <a:rPr lang="en-US" sz="2600" dirty="0" smtClean="0">
                <a:solidFill>
                  <a:schemeClr val="tx1"/>
                </a:solidFill>
              </a:rPr>
              <a:t>Time Warp</a:t>
            </a:r>
          </a:p>
          <a:p>
            <a:pPr marL="457200" indent="-457200" algn="l" eaLnBrk="1" hangingPunct="1">
              <a:buFont typeface="Arial" pitchFamily="34" charset="0"/>
              <a:buChar char="•"/>
              <a:defRPr/>
            </a:pPr>
            <a:r>
              <a:rPr lang="ru-RU" sz="2600" dirty="0" smtClean="0">
                <a:solidFill>
                  <a:schemeClr val="tx1"/>
                </a:solidFill>
              </a:rPr>
              <a:t> новые алгоритмы синхронизации</a:t>
            </a:r>
            <a:endParaRPr lang="en-US" sz="2600" dirty="0" smtClean="0">
              <a:solidFill>
                <a:schemeClr val="tx1"/>
              </a:solidFill>
            </a:endParaRPr>
          </a:p>
          <a:p>
            <a:pPr marL="457200" indent="-457200" algn="l" eaLnBrk="1" hangingPunct="1">
              <a:buFont typeface="Arial" pitchFamily="34" charset="0"/>
              <a:buChar char="•"/>
              <a:defRPr/>
            </a:pPr>
            <a:r>
              <a:rPr lang="ru-RU" sz="2600" dirty="0" smtClean="0">
                <a:solidFill>
                  <a:schemeClr val="tx1"/>
                </a:solidFill>
              </a:rPr>
              <a:t> средства сбора статистики</a:t>
            </a:r>
          </a:p>
          <a:p>
            <a:pPr marL="457200" indent="-457200" algn="l" eaLnBrk="1" hangingPunct="1">
              <a:buFont typeface="Arial" pitchFamily="34" charset="0"/>
              <a:buChar char="•"/>
              <a:defRPr/>
            </a:pPr>
            <a:r>
              <a:rPr lang="ru-RU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smtClean="0">
                <a:solidFill>
                  <a:schemeClr val="tx1"/>
                </a:solidFill>
              </a:rPr>
              <a:t>DSL </a:t>
            </a:r>
            <a:r>
              <a:rPr lang="ru-RU" sz="2600" dirty="0" smtClean="0">
                <a:solidFill>
                  <a:schemeClr val="tx1"/>
                </a:solidFill>
              </a:rPr>
              <a:t>для описания модели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5F8188AD-E973-4E43-BF72-B5DD9209D6FF}" type="slidenum">
              <a:rPr lang="ru-RU" sz="2800" smtClean="0"/>
              <a:pPr>
                <a:defRPr/>
              </a:pPr>
              <a:t>24</a:t>
            </a:fld>
            <a:r>
              <a:rPr lang="en-US" sz="2800" dirty="0" smtClean="0"/>
              <a:t>/25</a:t>
            </a:r>
            <a:endParaRPr lang="ru-RU" sz="2800" dirty="0"/>
          </a:p>
        </p:txBody>
      </p:sp>
      <p:grpSp>
        <p:nvGrpSpPr>
          <p:cNvPr id="9" name="Группа 8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10" name="Прямая соединительная линия 9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751035"/>
              </p:ext>
            </p:extLst>
          </p:nvPr>
        </p:nvGraphicFramePr>
        <p:xfrm>
          <a:off x="1115616" y="3954322"/>
          <a:ext cx="7632848" cy="225025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tableStyleId>{69CF1AB2-1976-4502-BF36-3FF5EA218861}</a:tableStyleId>
              </a:tblPr>
              <a:tblGrid>
                <a:gridCol w="2964213"/>
                <a:gridCol w="4668635"/>
              </a:tblGrid>
              <a:tr h="45005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Мат.</a:t>
                      </a:r>
                      <a:r>
                        <a:rPr lang="ru-RU" b="0" baseline="0" dirty="0" smtClean="0"/>
                        <a:t> модель:</a:t>
                      </a:r>
                      <a:endParaRPr lang="ru-RU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Модель</a:t>
                      </a:r>
                      <a:r>
                        <a:rPr lang="ru-RU" b="0" baseline="0" dirty="0" smtClean="0"/>
                        <a:t> акторов</a:t>
                      </a:r>
                      <a:endParaRPr lang="ru-RU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005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Язык</a:t>
                      </a:r>
                      <a:r>
                        <a:rPr lang="ru-RU" b="0" baseline="0" dirty="0" smtClean="0"/>
                        <a:t> программирования:</a:t>
                      </a:r>
                      <a:endParaRPr lang="ru-RU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Scala 2.10</a:t>
                      </a:r>
                      <a:endParaRPr lang="ru-RU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005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Количество проектов:</a:t>
                      </a:r>
                      <a:endParaRPr lang="ru-RU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2</a:t>
                      </a:r>
                      <a:endParaRPr lang="ru-RU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005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Поддерживаемые ОС:</a:t>
                      </a:r>
                      <a:endParaRPr lang="ru-RU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Все,</a:t>
                      </a:r>
                      <a:r>
                        <a:rPr lang="ru-RU" b="0" baseline="0" dirty="0" smtClean="0"/>
                        <a:t> поддерживающие </a:t>
                      </a:r>
                      <a:r>
                        <a:rPr lang="en-US" b="0" baseline="0" dirty="0" smtClean="0"/>
                        <a:t>Java</a:t>
                      </a:r>
                      <a:endParaRPr lang="ru-RU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0050">
                <a:tc>
                  <a:txBody>
                    <a:bodyPr/>
                    <a:lstStyle/>
                    <a:p>
                      <a:r>
                        <a:rPr lang="ru-RU" b="0" dirty="0" err="1" smtClean="0"/>
                        <a:t>Репозиторий</a:t>
                      </a:r>
                      <a:r>
                        <a:rPr lang="ru-RU" b="0" dirty="0" smtClean="0"/>
                        <a:t> проекта:</a:t>
                      </a:r>
                      <a:endParaRPr lang="ru-RU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https://github.com/tom-trix/SynchAlgorithms</a:t>
                      </a:r>
                      <a:endParaRPr lang="ru-RU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Заголовок 1"/>
          <p:cNvSpPr>
            <a:spLocks noGrp="1"/>
          </p:cNvSpPr>
          <p:nvPr>
            <p:ph type="ctrTitle"/>
          </p:nvPr>
        </p:nvSpPr>
        <p:spPr>
          <a:xfrm>
            <a:off x="546788" y="188640"/>
            <a:ext cx="8201025" cy="1007393"/>
          </a:xfrm>
        </p:spPr>
        <p:txBody>
          <a:bodyPr/>
          <a:lstStyle/>
          <a:p>
            <a:pPr eaLnBrk="1" hangingPunct="1"/>
            <a:r>
              <a:rPr lang="ru-RU" sz="4000" b="1" i="1" dirty="0" smtClean="0">
                <a:latin typeface="Georgia" pitchFamily="18" charset="0"/>
              </a:rPr>
              <a:t>Итоги</a:t>
            </a:r>
          </a:p>
        </p:txBody>
      </p:sp>
      <p:sp>
        <p:nvSpPr>
          <p:cNvPr id="2560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31775" y="1072728"/>
            <a:ext cx="8063433" cy="3021225"/>
          </a:xfrm>
        </p:spPr>
        <p:txBody>
          <a:bodyPr/>
          <a:lstStyle/>
          <a:p>
            <a:pPr algn="l" eaLnBrk="1" hangingPunct="1">
              <a:defRPr/>
            </a:pPr>
            <a:r>
              <a:rPr lang="ru-RU" sz="2400" dirty="0" smtClean="0">
                <a:solidFill>
                  <a:schemeClr val="tx1"/>
                </a:solidFill>
              </a:rPr>
              <a:t>В ходе работы все задачи были выполнены.</a:t>
            </a:r>
          </a:p>
          <a:p>
            <a:pPr algn="l" eaLnBrk="1" hangingPunct="1">
              <a:defRPr/>
            </a:pPr>
            <a:r>
              <a:rPr lang="ru-RU" sz="2400" dirty="0" smtClean="0">
                <a:solidFill>
                  <a:schemeClr val="tx1"/>
                </a:solidFill>
              </a:rPr>
              <a:t>Разработанные алгоритмы подтвердили:</a:t>
            </a:r>
          </a:p>
          <a:p>
            <a:pPr marL="342900" indent="-342900" algn="l" eaLnBrk="1" hangingPunct="1">
              <a:buFont typeface="Wingdings" pitchFamily="2" charset="2"/>
              <a:buChar char="§"/>
              <a:defRPr/>
            </a:pPr>
            <a:r>
              <a:rPr lang="ru-RU" sz="2400" dirty="0" smtClean="0">
                <a:solidFill>
                  <a:schemeClr val="tx1"/>
                </a:solidFill>
              </a:rPr>
              <a:t>теоретическую эффективность</a:t>
            </a:r>
          </a:p>
          <a:p>
            <a:pPr marL="800100" lvl="1" indent="-342900" algn="l" eaLnBrk="1" hangingPunct="1">
              <a:buFont typeface="Arial" pitchFamily="34" charset="0"/>
              <a:buChar char="•"/>
              <a:defRPr/>
            </a:pPr>
            <a:r>
              <a:rPr lang="ru-RU" sz="2000" dirty="0" smtClean="0">
                <a:solidFill>
                  <a:schemeClr val="tx1"/>
                </a:solidFill>
              </a:rPr>
              <a:t>получена оценка сложности</a:t>
            </a:r>
          </a:p>
          <a:p>
            <a:pPr marL="800100" lvl="1" indent="-342900" algn="l" eaLnBrk="1" hangingPunct="1">
              <a:buFont typeface="Arial" pitchFamily="34" charset="0"/>
              <a:buChar char="•"/>
              <a:defRPr/>
            </a:pPr>
            <a:r>
              <a:rPr lang="ru-RU" sz="2000" dirty="0" smtClean="0">
                <a:solidFill>
                  <a:schemeClr val="tx1"/>
                </a:solidFill>
              </a:rPr>
              <a:t>доказано необходимое условие каузальной зависимости</a:t>
            </a:r>
          </a:p>
          <a:p>
            <a:pPr marL="342900" indent="-342900" algn="l" eaLnBrk="1" hangingPunct="1">
              <a:buFont typeface="Wingdings" pitchFamily="2" charset="2"/>
              <a:buChar char="§"/>
              <a:defRPr/>
            </a:pPr>
            <a:r>
              <a:rPr lang="ru-RU" sz="2400" dirty="0" smtClean="0">
                <a:solidFill>
                  <a:schemeClr val="tx1"/>
                </a:solidFill>
              </a:rPr>
              <a:t>практическая эффективность</a:t>
            </a:r>
          </a:p>
          <a:p>
            <a:pPr marL="800100" lvl="1" indent="-342900" algn="l" eaLnBrk="1" hangingPunct="1">
              <a:buFont typeface="Arial" pitchFamily="34" charset="0"/>
              <a:buChar char="•"/>
              <a:defRPr/>
            </a:pPr>
            <a:r>
              <a:rPr lang="ru-RU" sz="2000" dirty="0" smtClean="0">
                <a:solidFill>
                  <a:schemeClr val="tx1"/>
                </a:solidFill>
              </a:rPr>
              <a:t>эксперименты на тестовой модели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.</a:t>
            </a:r>
            <a:endParaRPr lang="ru-RU" sz="2800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Подзаголовок 2"/>
          <p:cNvSpPr txBox="1">
            <a:spLocks/>
          </p:cNvSpPr>
          <p:nvPr/>
        </p:nvSpPr>
        <p:spPr bwMode="auto">
          <a:xfrm>
            <a:off x="1187624" y="4221088"/>
            <a:ext cx="7351736" cy="2168625"/>
          </a:xfrm>
          <a:prstGeom prst="rect">
            <a:avLst/>
          </a:prstGeom>
          <a:noFill/>
          <a:ln w="63500" cmpd="thickThin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ru-RU" sz="2600" b="1" i="1" dirty="0" smtClean="0">
                <a:solidFill>
                  <a:schemeClr val="tx1"/>
                </a:solidFill>
              </a:rPr>
              <a:t>Вывод исследования</a:t>
            </a:r>
          </a:p>
          <a:p>
            <a:pPr eaLnBrk="1" hangingPunct="1">
              <a:defRPr/>
            </a:pPr>
            <a:r>
              <a:rPr lang="ru-RU" sz="2600" dirty="0" smtClean="0">
                <a:solidFill>
                  <a:schemeClr val="tx1"/>
                </a:solidFill>
              </a:rPr>
              <a:t>Использование явно специфицированных знаний о модели значительно повышают эффективность синхронизации агентов, и как следствие, скорость имитационного процесса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ctrTitle"/>
          </p:nvPr>
        </p:nvSpPr>
        <p:spPr>
          <a:xfrm>
            <a:off x="684213" y="333375"/>
            <a:ext cx="7772400" cy="935038"/>
          </a:xfrm>
        </p:spPr>
        <p:txBody>
          <a:bodyPr/>
          <a:lstStyle/>
          <a:p>
            <a:pPr eaLnBrk="1" hangingPunct="1"/>
            <a:r>
              <a:rPr lang="ru-RU" sz="4000" b="1" i="1" smtClean="0">
                <a:latin typeface="Georgia" pitchFamily="18" charset="0"/>
              </a:rPr>
              <a:t>Постановка задачи</a:t>
            </a:r>
          </a:p>
        </p:txBody>
      </p:sp>
      <p:sp>
        <p:nvSpPr>
          <p:cNvPr id="4099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00113" y="1341438"/>
            <a:ext cx="7920037" cy="5183187"/>
          </a:xfrm>
        </p:spPr>
        <p:txBody>
          <a:bodyPr/>
          <a:lstStyle/>
          <a:p>
            <a:pPr marL="633413" indent="-544513" algn="l" eaLnBrk="1" hangingPunct="1"/>
            <a:r>
              <a:rPr lang="ru-RU" sz="2800" u="sng" dirty="0" smtClean="0">
                <a:solidFill>
                  <a:schemeClr val="tx1"/>
                </a:solidFill>
              </a:rPr>
              <a:t>Задачи:</a:t>
            </a:r>
          </a:p>
          <a:p>
            <a:pPr marL="633413" indent="-544513" algn="l" eaLnBrk="1" hangingPunct="1">
              <a:buFont typeface="Arial" charset="0"/>
              <a:buChar char="•"/>
            </a:pPr>
            <a:r>
              <a:rPr lang="ru-RU" sz="2800" dirty="0" smtClean="0">
                <a:solidFill>
                  <a:schemeClr val="tx1"/>
                </a:solidFill>
              </a:rPr>
              <a:t>Формализовать представление знаний о модели</a:t>
            </a:r>
          </a:p>
          <a:p>
            <a:pPr marL="633413" indent="-544513" algn="l" eaLnBrk="1" hangingPunct="1">
              <a:buFont typeface="Arial" charset="0"/>
              <a:buChar char="•"/>
            </a:pPr>
            <a:r>
              <a:rPr lang="ru-RU" sz="2800" dirty="0" smtClean="0">
                <a:solidFill>
                  <a:schemeClr val="tx1"/>
                </a:solidFill>
              </a:rPr>
              <a:t>Разработать алгоритм синхронизации</a:t>
            </a:r>
          </a:p>
          <a:p>
            <a:pPr marL="633413" indent="-544513" algn="l" eaLnBrk="1" hangingPunct="1">
              <a:buFont typeface="Arial" charset="0"/>
              <a:buChar char="•"/>
            </a:pPr>
            <a:r>
              <a:rPr lang="ru-RU" sz="2800" dirty="0" smtClean="0">
                <a:solidFill>
                  <a:schemeClr val="tx1"/>
                </a:solidFill>
              </a:rPr>
              <a:t>Спроектировать и реализовать платформу для проверки алгоритмов на тестовой модели</a:t>
            </a:r>
          </a:p>
          <a:p>
            <a:pPr marL="633413" indent="-544513" algn="l" eaLnBrk="1" hangingPunct="1">
              <a:buFont typeface="Arial" charset="0"/>
              <a:buChar char="•"/>
            </a:pPr>
            <a:r>
              <a:rPr lang="ru-RU" sz="2800" dirty="0" smtClean="0">
                <a:solidFill>
                  <a:schemeClr val="tx1"/>
                </a:solidFill>
              </a:rPr>
              <a:t>Проверить результаты на экспериментах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CFBEBB78-822D-4409-B2DB-62873CD966A7}" type="slidenum">
              <a:rPr lang="ru-RU" sz="2800" smtClean="0"/>
              <a:pPr>
                <a:defRPr/>
              </a:pPr>
              <a:t>3</a:t>
            </a:fld>
            <a:r>
              <a:rPr lang="en-US" sz="2800" dirty="0" smtClean="0"/>
              <a:t>/25</a:t>
            </a:r>
            <a:endParaRPr lang="ru-RU" sz="2800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3" y="333375"/>
            <a:ext cx="7772400" cy="1295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000" b="1" i="1" dirty="0" smtClean="0">
                <a:latin typeface="Georgia" pitchFamily="18" charset="0"/>
              </a:rPr>
              <a:t>Область исследования</a:t>
            </a:r>
            <a:endParaRPr lang="ru-RU" sz="4000" b="1" i="1" dirty="0">
              <a:latin typeface="Georgia" pitchFamily="18" charset="0"/>
            </a:endParaRPr>
          </a:p>
        </p:txBody>
      </p:sp>
      <p:sp>
        <p:nvSpPr>
          <p:cNvPr id="512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7584" y="1628775"/>
            <a:ext cx="7848872" cy="1296169"/>
          </a:xfrm>
        </p:spPr>
        <p:txBody>
          <a:bodyPr/>
          <a:lstStyle/>
          <a:p>
            <a:pPr algn="l" eaLnBrk="1" hangingPunct="1"/>
            <a:r>
              <a:rPr lang="ru-RU" sz="2800" dirty="0" smtClean="0">
                <a:solidFill>
                  <a:schemeClr val="tx1"/>
                </a:solidFill>
              </a:rPr>
              <a:t>Исследуемый класс систем – </a:t>
            </a:r>
            <a:r>
              <a:rPr lang="en-US" sz="2800" dirty="0" smtClean="0">
                <a:solidFill>
                  <a:schemeClr val="tx1"/>
                </a:solidFill>
              </a:rPr>
              <a:t>Agent Based PDES (Parallel Discrete Event Simulation)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5CBD88CB-5D61-4535-B000-F3264FE6EA6E}" type="slidenum">
              <a:rPr lang="ru-RU" sz="2800" smtClean="0"/>
              <a:pPr>
                <a:defRPr/>
              </a:pPr>
              <a:t>4</a:t>
            </a:fld>
            <a:r>
              <a:rPr lang="en-US" sz="2800" dirty="0" smtClean="0"/>
              <a:t>/25</a:t>
            </a:r>
            <a:endParaRPr lang="ru-RU" sz="2800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12" name="Прямая соединительная линия 11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12976"/>
            <a:ext cx="3524250" cy="2773089"/>
          </a:xfrm>
          <a:prstGeom prst="rect">
            <a:avLst/>
          </a:prstGeom>
          <a:noFill/>
          <a:ln w="63500" cmpd="thickThin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Подзаголовок 2"/>
          <p:cNvSpPr txBox="1">
            <a:spLocks/>
          </p:cNvSpPr>
          <p:nvPr/>
        </p:nvSpPr>
        <p:spPr bwMode="auto">
          <a:xfrm>
            <a:off x="4572000" y="3212976"/>
            <a:ext cx="4320480" cy="2773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ru-RU" sz="2800" dirty="0">
                <a:solidFill>
                  <a:schemeClr val="tx1"/>
                </a:solidFill>
              </a:rPr>
              <a:t>Общая идея: логические процессы продвигают время, планируют события для агентов и обмениваются друг с другом сообщениями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ctrTitle"/>
          </p:nvPr>
        </p:nvSpPr>
        <p:spPr>
          <a:xfrm>
            <a:off x="547688" y="333375"/>
            <a:ext cx="8201025" cy="1295400"/>
          </a:xfrm>
        </p:spPr>
        <p:txBody>
          <a:bodyPr/>
          <a:lstStyle/>
          <a:p>
            <a:pPr eaLnBrk="1" hangingPunct="1"/>
            <a:r>
              <a:rPr lang="ru-RU" sz="4000" b="1" i="1" smtClean="0">
                <a:latin typeface="Georgia" pitchFamily="18" charset="0"/>
              </a:rPr>
              <a:t>Проблема синхронизации</a:t>
            </a:r>
          </a:p>
        </p:txBody>
      </p:sp>
      <p:sp>
        <p:nvSpPr>
          <p:cNvPr id="7171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43608" y="1484784"/>
            <a:ext cx="7560072" cy="1368153"/>
          </a:xfrm>
        </p:spPr>
        <p:txBody>
          <a:bodyPr/>
          <a:lstStyle/>
          <a:p>
            <a:pPr eaLnBrk="1" hangingPunct="1"/>
            <a:r>
              <a:rPr lang="ru-RU" sz="2800" dirty="0" smtClean="0">
                <a:solidFill>
                  <a:schemeClr val="tx1"/>
                </a:solidFill>
              </a:rPr>
              <a:t>При переходе от последовательных систем моделирования к </a:t>
            </a:r>
            <a:r>
              <a:rPr lang="en-US" sz="2800" dirty="0" smtClean="0">
                <a:solidFill>
                  <a:schemeClr val="tx1"/>
                </a:solidFill>
              </a:rPr>
              <a:t>PDES </a:t>
            </a:r>
            <a:r>
              <a:rPr lang="ru-RU" sz="2800" dirty="0" smtClean="0">
                <a:solidFill>
                  <a:schemeClr val="tx1"/>
                </a:solidFill>
              </a:rPr>
              <a:t>возникает проблема – </a:t>
            </a:r>
            <a:r>
              <a:rPr lang="ru-RU" sz="2800" i="1" dirty="0" smtClean="0">
                <a:solidFill>
                  <a:schemeClr val="tx1"/>
                </a:solidFill>
              </a:rPr>
              <a:t>синхронизация логических процессов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8BA77378-185B-47F0-8FFA-9C723A7A91E6}" type="slidenum">
              <a:rPr lang="ru-RU" sz="2800" smtClean="0"/>
              <a:pPr>
                <a:defRPr/>
              </a:pPr>
              <a:t>5</a:t>
            </a:fld>
            <a:r>
              <a:rPr lang="en-US" sz="2800" dirty="0" smtClean="0"/>
              <a:t>/25</a:t>
            </a:r>
            <a:endParaRPr lang="ru-RU" sz="2800" dirty="0"/>
          </a:p>
        </p:txBody>
      </p:sp>
      <p:sp>
        <p:nvSpPr>
          <p:cNvPr id="8" name="Подзаголовок 2"/>
          <p:cNvSpPr txBox="1">
            <a:spLocks/>
          </p:cNvSpPr>
          <p:nvPr/>
        </p:nvSpPr>
        <p:spPr bwMode="auto">
          <a:xfrm>
            <a:off x="5292080" y="3356993"/>
            <a:ext cx="3459857" cy="279432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800" dirty="0" smtClean="0">
                <a:solidFill>
                  <a:schemeClr val="tx1"/>
                </a:solidFill>
              </a:rPr>
              <a:t>При получении сообщения «из</a:t>
            </a:r>
            <a:r>
              <a:rPr lang="en-US" sz="2800" dirty="0"/>
              <a:t> </a:t>
            </a:r>
            <a:r>
              <a:rPr lang="ru-RU" sz="2800" dirty="0" smtClean="0">
                <a:solidFill>
                  <a:schemeClr val="tx1"/>
                </a:solidFill>
              </a:rPr>
              <a:t>прошлого» (</a:t>
            </a:r>
            <a:r>
              <a:rPr lang="en-US" sz="2800" b="1" dirty="0" smtClean="0">
                <a:solidFill>
                  <a:schemeClr val="tx1"/>
                </a:solidFill>
              </a:rPr>
              <a:t>straggler</a:t>
            </a:r>
            <a:r>
              <a:rPr lang="en-US" sz="2800" b="1" dirty="0"/>
              <a:t> </a:t>
            </a:r>
            <a:r>
              <a:rPr lang="en-US" sz="2800" b="1" dirty="0" smtClean="0">
                <a:solidFill>
                  <a:schemeClr val="tx1"/>
                </a:solidFill>
              </a:rPr>
              <a:t>message</a:t>
            </a:r>
            <a:r>
              <a:rPr lang="ru-RU" sz="2800" dirty="0" smtClean="0">
                <a:solidFill>
                  <a:schemeClr val="tx1"/>
                </a:solidFill>
              </a:rPr>
              <a:t>)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ru-RU" sz="2800" dirty="0" smtClean="0">
                <a:solidFill>
                  <a:schemeClr val="tx1"/>
                </a:solidFill>
              </a:rPr>
              <a:t>возникает </a:t>
            </a:r>
            <a:r>
              <a:rPr lang="ru-RU" sz="2800" i="1" u="sng" dirty="0" smtClean="0">
                <a:solidFill>
                  <a:schemeClr val="tx1"/>
                </a:solidFill>
              </a:rPr>
              <a:t>парадокс</a:t>
            </a:r>
            <a:r>
              <a:rPr lang="en-US" sz="2800" u="sng" dirty="0">
                <a:solidFill>
                  <a:schemeClr val="tx1"/>
                </a:solidFill>
              </a:rPr>
              <a:t> </a:t>
            </a:r>
            <a:r>
              <a:rPr lang="ru-RU" sz="2800" i="1" u="sng" dirty="0" smtClean="0">
                <a:solidFill>
                  <a:schemeClr val="tx1"/>
                </a:solidFill>
              </a:rPr>
              <a:t>времени </a:t>
            </a:r>
          </a:p>
        </p:txBody>
      </p:sp>
      <p:grpSp>
        <p:nvGrpSpPr>
          <p:cNvPr id="10" name="Группа 9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12" name="Прямая соединительная линия 11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02697"/>
            <a:ext cx="4104456" cy="3274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140968"/>
            <a:ext cx="4610100" cy="2879725"/>
          </a:xfrm>
          <a:prstGeom prst="rect">
            <a:avLst/>
          </a:prstGeom>
          <a:noFill/>
          <a:ln w="50800" cmpd="thickThin">
            <a:solidFill>
              <a:schemeClr val="bg1">
                <a:lumMod val="65000"/>
              </a:schemeClr>
            </a:solidFill>
          </a:ln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41586" y="238436"/>
            <a:ext cx="8201025" cy="107938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000" b="1" i="1" dirty="0" smtClean="0">
                <a:latin typeface="Georgia" pitchFamily="18" charset="0"/>
              </a:rPr>
              <a:t>Классы алгоритмов синхронизации</a:t>
            </a:r>
            <a:endParaRPr lang="ru-RU" sz="4000" b="1" i="1" dirty="0">
              <a:latin typeface="Georgia" pitchFamily="18" charset="0"/>
            </a:endParaRPr>
          </a:p>
        </p:txBody>
      </p:sp>
      <p:sp>
        <p:nvSpPr>
          <p:cNvPr id="819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536" y="2996952"/>
            <a:ext cx="3672408" cy="3312367"/>
          </a:xfrm>
        </p:spPr>
        <p:txBody>
          <a:bodyPr/>
          <a:lstStyle/>
          <a:p>
            <a:pPr marL="354013" eaLnBrk="1" hangingPunct="1">
              <a:defRPr/>
            </a:pPr>
            <a:r>
              <a:rPr lang="ru-RU" sz="2600" i="1" u="sng" dirty="0" smtClean="0">
                <a:solidFill>
                  <a:schemeClr val="tx1"/>
                </a:solidFill>
              </a:rPr>
              <a:t>Принцип</a:t>
            </a:r>
            <a:r>
              <a:rPr lang="ru-RU" sz="2600" dirty="0" smtClean="0">
                <a:solidFill>
                  <a:schemeClr val="tx1"/>
                </a:solidFill>
              </a:rPr>
              <a:t>: логический процесс не будет обрабатывать очередное событие, пока не убедится, что оно не вызовет парадокс времени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FB784089-A38B-4EDD-87D6-DA161736B36F}" type="slidenum">
              <a:rPr lang="ru-RU" sz="2800" smtClean="0"/>
              <a:pPr>
                <a:defRPr/>
              </a:pPr>
              <a:t>6</a:t>
            </a:fld>
            <a:r>
              <a:rPr lang="en-US" sz="2800" dirty="0" smtClean="0"/>
              <a:t>/25</a:t>
            </a:r>
            <a:endParaRPr lang="ru-RU" sz="2800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Подзаголовок 2"/>
          <p:cNvSpPr txBox="1">
            <a:spLocks/>
          </p:cNvSpPr>
          <p:nvPr/>
        </p:nvSpPr>
        <p:spPr bwMode="auto">
          <a:xfrm>
            <a:off x="899592" y="1344713"/>
            <a:ext cx="7776864" cy="1364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ru-RU" sz="2600" b="1" u="sng" dirty="0" smtClean="0">
                <a:solidFill>
                  <a:schemeClr val="tx1"/>
                </a:solidFill>
              </a:rPr>
              <a:t>Консервативные алгоритмы </a:t>
            </a:r>
            <a:br>
              <a:rPr lang="ru-RU" sz="2600" b="1" u="sng" dirty="0" smtClean="0">
                <a:solidFill>
                  <a:schemeClr val="tx1"/>
                </a:solidFill>
              </a:rPr>
            </a:br>
            <a:r>
              <a:rPr lang="ru-RU" sz="2600" dirty="0" smtClean="0">
                <a:solidFill>
                  <a:schemeClr val="tx1"/>
                </a:solidFill>
              </a:rPr>
              <a:t>(</a:t>
            </a:r>
            <a:r>
              <a:rPr lang="ru-RU" sz="2600" i="1" dirty="0" smtClean="0">
                <a:solidFill>
                  <a:schemeClr val="tx1"/>
                </a:solidFill>
              </a:rPr>
              <a:t>исключают теоретическую возможность парадоксов времени</a:t>
            </a:r>
            <a:r>
              <a:rPr lang="ru-RU" sz="2600" dirty="0" smtClean="0">
                <a:solidFill>
                  <a:schemeClr val="tx1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41586" y="238436"/>
            <a:ext cx="8201025" cy="107938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000" b="1" i="1" dirty="0" smtClean="0">
                <a:latin typeface="Georgia" pitchFamily="18" charset="0"/>
              </a:rPr>
              <a:t>Классы алгоритмов синхронизации</a:t>
            </a:r>
            <a:endParaRPr lang="ru-RU" sz="4000" b="1" i="1" dirty="0">
              <a:latin typeface="Georgia" pitchFamily="18" charset="0"/>
            </a:endParaRPr>
          </a:p>
        </p:txBody>
      </p:sp>
      <p:sp>
        <p:nvSpPr>
          <p:cNvPr id="819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1520" y="2852936"/>
            <a:ext cx="4123208" cy="3672408"/>
          </a:xfrm>
        </p:spPr>
        <p:txBody>
          <a:bodyPr/>
          <a:lstStyle/>
          <a:p>
            <a:pPr marL="354013" eaLnBrk="1" hangingPunct="1">
              <a:defRPr/>
            </a:pPr>
            <a:r>
              <a:rPr lang="ru-RU" sz="2400" i="1" u="sng" dirty="0">
                <a:solidFill>
                  <a:schemeClr val="tx1"/>
                </a:solidFill>
              </a:rPr>
              <a:t>Принцип</a:t>
            </a:r>
            <a:r>
              <a:rPr lang="ru-RU" sz="2400" dirty="0">
                <a:solidFill>
                  <a:schemeClr val="tx1"/>
                </a:solidFill>
              </a:rPr>
              <a:t>: модель прогоняется вперёд, однако при обнаружении парадокса времени специальные механизмы выполняют откат модели до предыдущего согласованного состояния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FB784089-A38B-4EDD-87D6-DA161736B36F}" type="slidenum">
              <a:rPr lang="ru-RU" sz="2800" smtClean="0"/>
              <a:pPr>
                <a:defRPr/>
              </a:pPr>
              <a:t>7</a:t>
            </a:fld>
            <a:r>
              <a:rPr lang="en-US" sz="2800" dirty="0" smtClean="0"/>
              <a:t>/25</a:t>
            </a:r>
            <a:endParaRPr lang="ru-RU" sz="2800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Подзаголовок 2"/>
          <p:cNvSpPr txBox="1">
            <a:spLocks/>
          </p:cNvSpPr>
          <p:nvPr/>
        </p:nvSpPr>
        <p:spPr bwMode="auto">
          <a:xfrm>
            <a:off x="899592" y="1344713"/>
            <a:ext cx="7994476" cy="107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ru-RU" sz="2600" b="1" u="sng" dirty="0">
                <a:solidFill>
                  <a:schemeClr val="tx1"/>
                </a:solidFill>
              </a:rPr>
              <a:t>Оптимистические алгоритмы </a:t>
            </a:r>
            <a:r>
              <a:rPr lang="ru-RU" sz="2600" b="1" u="sng" dirty="0" smtClean="0">
                <a:solidFill>
                  <a:schemeClr val="tx1"/>
                </a:solidFill>
              </a:rPr>
              <a:t/>
            </a:r>
            <a:br>
              <a:rPr lang="ru-RU" sz="2600" b="1" u="sng" dirty="0" smtClean="0">
                <a:solidFill>
                  <a:schemeClr val="tx1"/>
                </a:solidFill>
              </a:rPr>
            </a:br>
            <a:r>
              <a:rPr lang="ru-RU" sz="2600" dirty="0" smtClean="0">
                <a:solidFill>
                  <a:schemeClr val="tx1"/>
                </a:solidFill>
              </a:rPr>
              <a:t>(</a:t>
            </a:r>
            <a:r>
              <a:rPr lang="ru-RU" sz="2600" i="1" dirty="0">
                <a:solidFill>
                  <a:schemeClr val="tx1"/>
                </a:solidFill>
              </a:rPr>
              <a:t>допускают возможность парадоксов времени</a:t>
            </a:r>
            <a:r>
              <a:rPr lang="ru-RU" sz="2600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708920"/>
            <a:ext cx="4419476" cy="3240367"/>
          </a:xfrm>
          <a:prstGeom prst="rect">
            <a:avLst/>
          </a:prstGeom>
          <a:noFill/>
          <a:ln w="50800" cmpd="thickThin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586" y="2708919"/>
            <a:ext cx="4478287" cy="3240367"/>
          </a:xfrm>
          <a:prstGeom prst="rect">
            <a:avLst/>
          </a:prstGeom>
          <a:noFill/>
          <a:ln w="50800" cmpd="thickThin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344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ctrTitle"/>
          </p:nvPr>
        </p:nvSpPr>
        <p:spPr>
          <a:xfrm>
            <a:off x="684213" y="0"/>
            <a:ext cx="8201025" cy="720725"/>
          </a:xfrm>
        </p:spPr>
        <p:txBody>
          <a:bodyPr/>
          <a:lstStyle/>
          <a:p>
            <a:pPr eaLnBrk="1" hangingPunct="1"/>
            <a:r>
              <a:rPr lang="ru-RU" sz="4000" b="1" i="1" dirty="0" smtClean="0">
                <a:latin typeface="Georgia" pitchFamily="18" charset="0"/>
              </a:rPr>
              <a:t>Сравнение алгоритмов</a:t>
            </a:r>
          </a:p>
        </p:txBody>
      </p:sp>
      <p:sp>
        <p:nvSpPr>
          <p:cNvPr id="9219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650" y="1628775"/>
            <a:ext cx="7920038" cy="4608513"/>
          </a:xfrm>
        </p:spPr>
        <p:txBody>
          <a:bodyPr/>
          <a:lstStyle/>
          <a:p>
            <a:pPr algn="l" eaLnBrk="1" hangingPunct="1"/>
            <a:endParaRPr lang="ru-RU" smtClean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16216" y="6237312"/>
            <a:ext cx="2339975" cy="365125"/>
          </a:xfrm>
        </p:spPr>
        <p:txBody>
          <a:bodyPr/>
          <a:lstStyle/>
          <a:p>
            <a:pPr>
              <a:defRPr/>
            </a:pPr>
            <a:fld id="{8D56A31E-47B1-4A44-BF99-593DDA2098D9}" type="slidenum">
              <a:rPr lang="ru-RU" sz="2800" smtClean="0"/>
              <a:pPr>
                <a:defRPr/>
              </a:pPr>
              <a:t>8</a:t>
            </a:fld>
            <a:r>
              <a:rPr lang="en-US" sz="2800" dirty="0" smtClean="0"/>
              <a:t>/25</a:t>
            </a:r>
            <a:endParaRPr lang="ru-RU" sz="28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776724"/>
              </p:ext>
            </p:extLst>
          </p:nvPr>
        </p:nvGraphicFramePr>
        <p:xfrm>
          <a:off x="107504" y="836712"/>
          <a:ext cx="8896349" cy="5726286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3528392"/>
                <a:gridCol w="2703795"/>
                <a:gridCol w="2664162"/>
              </a:tblGrid>
              <a:tr h="74768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2100" u="none" dirty="0">
                          <a:effectLst/>
                        </a:rPr>
                        <a:t>Признак сравнения</a:t>
                      </a:r>
                      <a:endParaRPr lang="ru-RU" sz="2100" b="1" u="none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en-US" sz="2100" u="none" dirty="0">
                          <a:effectLst/>
                        </a:rPr>
                        <a:t>Null Messages Algorithm</a:t>
                      </a:r>
                      <a:endParaRPr lang="ru-RU" sz="2100" b="1" u="none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en-US" sz="2100" u="none" dirty="0">
                          <a:effectLst/>
                        </a:rPr>
                        <a:t>Time Warp Algorithm</a:t>
                      </a:r>
                      <a:endParaRPr lang="ru-RU" sz="2100" b="1" u="none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</a:tr>
              <a:tr h="54735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 smtClean="0">
                          <a:effectLst/>
                        </a:rPr>
                        <a:t>Требует строгий порядок пересылки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effectLst/>
                        </a:rPr>
                        <a:t>Да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>
                          <a:effectLst/>
                        </a:rPr>
                        <a:t>Нет</a:t>
                      </a:r>
                      <a:endParaRPr lang="ru-RU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</a:tr>
              <a:tr h="54735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effectLst/>
                        </a:rPr>
                        <a:t>Требует </a:t>
                      </a:r>
                      <a:r>
                        <a:rPr lang="ru-RU" sz="1600" dirty="0" err="1" smtClean="0">
                          <a:effectLst/>
                        </a:rPr>
                        <a:t>фиксир</a:t>
                      </a:r>
                      <a:r>
                        <a:rPr lang="ru-RU" sz="1600" dirty="0" smtClean="0">
                          <a:effectLst/>
                        </a:rPr>
                        <a:t>. </a:t>
                      </a:r>
                      <a:r>
                        <a:rPr lang="ru-RU" sz="1600" dirty="0">
                          <a:effectLst/>
                        </a:rPr>
                        <a:t>топологию сети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effectLst/>
                        </a:rPr>
                        <a:t>Да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>
                          <a:effectLst/>
                        </a:rPr>
                        <a:t>Нет</a:t>
                      </a:r>
                      <a:endParaRPr lang="ru-RU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</a:tr>
              <a:tr h="54735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effectLst/>
                        </a:rPr>
                        <a:t>Требует механизм </a:t>
                      </a:r>
                      <a:r>
                        <a:rPr lang="ru-RU" sz="1600" dirty="0" err="1" smtClean="0">
                          <a:effectLst/>
                        </a:rPr>
                        <a:t>устран</a:t>
                      </a:r>
                      <a:r>
                        <a:rPr lang="ru-RU" sz="1600" dirty="0" smtClean="0">
                          <a:effectLst/>
                        </a:rPr>
                        <a:t>. тупиков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effectLst/>
                        </a:rPr>
                        <a:t>Да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>
                          <a:effectLst/>
                        </a:rPr>
                        <a:t>Нет</a:t>
                      </a:r>
                      <a:endParaRPr lang="ru-RU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</a:tr>
              <a:tr h="54735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effectLst/>
                        </a:rPr>
                        <a:t>Требует наличия </a:t>
                      </a:r>
                      <a:r>
                        <a:rPr lang="ru-RU" sz="1600" dirty="0" err="1" smtClean="0">
                          <a:effectLst/>
                        </a:rPr>
                        <a:t>служ</a:t>
                      </a:r>
                      <a:r>
                        <a:rPr lang="ru-RU" sz="1600" dirty="0" smtClean="0">
                          <a:effectLst/>
                        </a:rPr>
                        <a:t>. </a:t>
                      </a:r>
                      <a:r>
                        <a:rPr lang="ru-RU" sz="1600" dirty="0">
                          <a:effectLst/>
                        </a:rPr>
                        <a:t>сообщений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effectLst/>
                        </a:rPr>
                        <a:t>Да (нулевые сообщения)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effectLst/>
                        </a:rPr>
                        <a:t>Да </a:t>
                      </a:r>
                      <a:r>
                        <a:rPr lang="ru-RU" sz="1600" dirty="0" smtClean="0">
                          <a:effectLst/>
                        </a:rPr>
                        <a:t>(</a:t>
                      </a:r>
                      <a:r>
                        <a:rPr lang="ru-RU" sz="1600" dirty="0" err="1" smtClean="0">
                          <a:effectLst/>
                        </a:rPr>
                        <a:t>антисообщения</a:t>
                      </a:r>
                      <a:r>
                        <a:rPr lang="ru-RU" sz="1600" dirty="0">
                          <a:effectLst/>
                        </a:rPr>
                        <a:t>)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</a:tr>
              <a:tr h="54735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effectLst/>
                        </a:rPr>
                        <a:t>Требует механизм откатов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effectLst/>
                        </a:rPr>
                        <a:t>Нет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>
                          <a:effectLst/>
                        </a:rPr>
                        <a:t>Да</a:t>
                      </a:r>
                      <a:endParaRPr lang="ru-RU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</a:tr>
              <a:tr h="54735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effectLst/>
                        </a:rPr>
                        <a:t>Уровень параллелизма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effectLst/>
                        </a:rPr>
                        <a:t>Низкий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effectLst/>
                        </a:rPr>
                        <a:t>Высокий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</a:tr>
              <a:tr h="54735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 smtClean="0">
                          <a:effectLst/>
                        </a:rPr>
                        <a:t>Расходы памяти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 smtClean="0">
                          <a:effectLst/>
                        </a:rPr>
                        <a:t>Несущественны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 smtClean="0">
                          <a:effectLst/>
                        </a:rPr>
                        <a:t>Существенны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</a:tr>
              <a:tr h="54735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 smtClean="0">
                          <a:effectLst/>
                        </a:rPr>
                        <a:t>Излишний расход времени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 smtClean="0">
                          <a:effectLst/>
                        </a:rPr>
                        <a:t>На ожидание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smtClean="0">
                          <a:effectLst/>
                        </a:rPr>
                        <a:t>На </a:t>
                      </a:r>
                      <a:r>
                        <a:rPr lang="ru-RU" sz="1600" dirty="0">
                          <a:effectLst/>
                        </a:rPr>
                        <a:t>ненужные </a:t>
                      </a:r>
                      <a:r>
                        <a:rPr lang="ru-RU" sz="1600" dirty="0" smtClean="0">
                          <a:effectLst/>
                        </a:rPr>
                        <a:t>вычисления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</a:tr>
              <a:tr h="54735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effectLst/>
                        </a:rPr>
                        <a:t>Сложность реализации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effectLst/>
                        </a:rPr>
                        <a:t>Относительно проста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effectLst/>
                        </a:rPr>
                        <a:t>Весьма не тривиальна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</a:tr>
            </a:tbl>
          </a:graphicData>
        </a:graphic>
      </p:graphicFrame>
      <p:sp>
        <p:nvSpPr>
          <p:cNvPr id="2" name="Овал 1"/>
          <p:cNvSpPr/>
          <p:nvPr/>
        </p:nvSpPr>
        <p:spPr>
          <a:xfrm>
            <a:off x="3942815" y="4221088"/>
            <a:ext cx="4680520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ctrTitle"/>
          </p:nvPr>
        </p:nvSpPr>
        <p:spPr>
          <a:xfrm>
            <a:off x="541586" y="274381"/>
            <a:ext cx="8201025" cy="1007393"/>
          </a:xfrm>
        </p:spPr>
        <p:txBody>
          <a:bodyPr/>
          <a:lstStyle/>
          <a:p>
            <a:pPr eaLnBrk="1" hangingPunct="1"/>
            <a:r>
              <a:rPr lang="ru-RU" sz="4000" b="1" i="1" dirty="0" smtClean="0">
                <a:latin typeface="Georgia" pitchFamily="18" charset="0"/>
              </a:rPr>
              <a:t>Существующие решения</a:t>
            </a:r>
          </a:p>
        </p:txBody>
      </p:sp>
      <p:sp>
        <p:nvSpPr>
          <p:cNvPr id="1024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7584" y="1165123"/>
            <a:ext cx="8075182" cy="4608512"/>
          </a:xfrm>
        </p:spPr>
        <p:txBody>
          <a:bodyPr/>
          <a:lstStyle/>
          <a:p>
            <a:pPr eaLnBrk="1" hangingPunct="1">
              <a:defRPr/>
            </a:pPr>
            <a:r>
              <a:rPr lang="ru-RU" sz="2400" dirty="0" smtClean="0">
                <a:solidFill>
                  <a:schemeClr val="tx1"/>
                </a:solidFill>
              </a:rPr>
              <a:t>Ниже представлены имеющиеся решения для оптимистических алгоритмов: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530225" indent="-442913" algn="l" eaLnBrk="1" hangingPunct="1">
              <a:buFont typeface="Arial" pitchFamily="34" charset="0"/>
              <a:buChar char="•"/>
              <a:defRPr/>
            </a:pPr>
            <a:r>
              <a:rPr lang="ru-RU" sz="2400" dirty="0" smtClean="0">
                <a:solidFill>
                  <a:schemeClr val="tx1"/>
                </a:solidFill>
              </a:rPr>
              <a:t>Алгоритм скользящего окна (</a:t>
            </a:r>
            <a:r>
              <a:rPr lang="en-US" sz="2400" dirty="0" smtClean="0">
                <a:solidFill>
                  <a:schemeClr val="tx1"/>
                </a:solidFill>
              </a:rPr>
              <a:t>Moving Time Algorithm</a:t>
            </a:r>
            <a:r>
              <a:rPr lang="ru-RU" sz="2400" dirty="0" smtClean="0">
                <a:solidFill>
                  <a:schemeClr val="tx1"/>
                </a:solidFill>
              </a:rPr>
              <a:t>)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530225" indent="-442913" algn="l" eaLnBrk="1" hangingPunct="1">
              <a:buFont typeface="Arial" pitchFamily="34" charset="0"/>
              <a:buChar char="•"/>
              <a:defRPr/>
            </a:pPr>
            <a:r>
              <a:rPr lang="ru-RU" sz="2400" dirty="0">
                <a:solidFill>
                  <a:schemeClr val="tx1"/>
                </a:solidFill>
              </a:rPr>
              <a:t>А</a:t>
            </a:r>
            <a:r>
              <a:rPr lang="ru-RU" sz="2400" dirty="0" smtClean="0">
                <a:solidFill>
                  <a:schemeClr val="tx1"/>
                </a:solidFill>
              </a:rPr>
              <a:t>лгоритм «волчьего воя» (</a:t>
            </a:r>
            <a:r>
              <a:rPr lang="en-US" sz="2400" dirty="0" smtClean="0">
                <a:solidFill>
                  <a:schemeClr val="tx1"/>
                </a:solidFill>
              </a:rPr>
              <a:t>Wolf Calls Algorithm</a:t>
            </a:r>
            <a:r>
              <a:rPr lang="ru-RU" sz="2400" dirty="0" smtClean="0">
                <a:solidFill>
                  <a:schemeClr val="tx1"/>
                </a:solidFill>
              </a:rPr>
              <a:t>)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530225" indent="-442913" algn="l" eaLnBrk="1" hangingPunct="1">
              <a:buFont typeface="Arial" pitchFamily="34" charset="0"/>
              <a:buChar char="•"/>
              <a:defRPr/>
            </a:pPr>
            <a:r>
              <a:rPr lang="ru-RU" sz="2400" dirty="0" smtClean="0">
                <a:solidFill>
                  <a:schemeClr val="tx1"/>
                </a:solidFill>
              </a:rPr>
              <a:t>Стратегия отложенной отмены (</a:t>
            </a:r>
            <a:r>
              <a:rPr lang="en-US" sz="2400" dirty="0" smtClean="0">
                <a:solidFill>
                  <a:schemeClr val="tx1"/>
                </a:solidFill>
              </a:rPr>
              <a:t>Lazy 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Cancellation</a:t>
            </a:r>
            <a:r>
              <a:rPr lang="ru-RU" sz="2400" dirty="0" smtClean="0">
                <a:solidFill>
                  <a:schemeClr val="tx1"/>
                </a:solidFill>
              </a:rPr>
              <a:t>)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530225" indent="-442913" algn="l" eaLnBrk="1" hangingPunct="1">
              <a:buFont typeface="Arial" pitchFamily="34" charset="0"/>
              <a:buChar char="•"/>
              <a:defRPr/>
            </a:pPr>
            <a:r>
              <a:rPr lang="ru-RU" sz="2400" dirty="0" smtClean="0">
                <a:solidFill>
                  <a:schemeClr val="tx1"/>
                </a:solidFill>
              </a:rPr>
              <a:t>Стратегия прямой отмены (</a:t>
            </a:r>
            <a:r>
              <a:rPr lang="en-US" sz="2400" dirty="0" smtClean="0">
                <a:solidFill>
                  <a:schemeClr val="tx1"/>
                </a:solidFill>
              </a:rPr>
              <a:t>Direct Cancellation</a:t>
            </a:r>
            <a:r>
              <a:rPr lang="ru-RU" sz="2400" dirty="0" smtClean="0">
                <a:solidFill>
                  <a:schemeClr val="tx1"/>
                </a:solidFill>
              </a:rPr>
              <a:t>)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530225" indent="-442913" algn="l" eaLnBrk="1" hangingPunct="1">
              <a:buFont typeface="Arial" pitchFamily="34" charset="0"/>
              <a:buChar char="•"/>
              <a:defRPr/>
            </a:pPr>
            <a:r>
              <a:rPr lang="ru-RU" sz="2400" dirty="0" smtClean="0">
                <a:solidFill>
                  <a:schemeClr val="tx1"/>
                </a:solidFill>
              </a:rPr>
              <a:t>Алгоритм </a:t>
            </a:r>
            <a:r>
              <a:rPr lang="en-US" sz="2400" dirty="0" smtClean="0">
                <a:solidFill>
                  <a:schemeClr val="tx1"/>
                </a:solidFill>
              </a:rPr>
              <a:t>Breathing Time Buckets</a:t>
            </a:r>
          </a:p>
          <a:p>
            <a:pPr marL="530225" indent="-442913" algn="l" eaLnBrk="1" hangingPunct="1">
              <a:buFont typeface="Arial" pitchFamily="34" charset="0"/>
              <a:buChar char="•"/>
              <a:defRPr/>
            </a:pPr>
            <a:r>
              <a:rPr lang="ru-RU" sz="2400" dirty="0" smtClean="0">
                <a:solidFill>
                  <a:schemeClr val="tx1"/>
                </a:solidFill>
              </a:rPr>
              <a:t>Алгоритм фильтрации (</a:t>
            </a:r>
            <a:r>
              <a:rPr lang="en-US" sz="2400" dirty="0" smtClean="0">
                <a:solidFill>
                  <a:schemeClr val="tx1"/>
                </a:solidFill>
              </a:rPr>
              <a:t>Filtering Algorithm</a:t>
            </a:r>
            <a:r>
              <a:rPr lang="ru-RU" sz="2400" dirty="0" smtClean="0">
                <a:solidFill>
                  <a:schemeClr val="tx1"/>
                </a:solidFill>
              </a:rPr>
              <a:t>)</a:t>
            </a:r>
          </a:p>
          <a:p>
            <a:pPr marL="530225" indent="-442913" algn="l" eaLnBrk="1" hangingPunct="1">
              <a:buFont typeface="Arial" pitchFamily="34" charset="0"/>
              <a:buChar char="•"/>
              <a:defRPr/>
            </a:pPr>
            <a:r>
              <a:rPr lang="ru-RU" sz="2400" dirty="0" smtClean="0">
                <a:solidFill>
                  <a:schemeClr val="tx1"/>
                </a:solidFill>
              </a:rPr>
              <a:t>Протоколы, использующие </a:t>
            </a:r>
            <a:r>
              <a:rPr lang="en-US" sz="2400" dirty="0" smtClean="0">
                <a:solidFill>
                  <a:schemeClr val="tx1"/>
                </a:solidFill>
              </a:rPr>
              <a:t>Lookback (Lookback based Protocols)</a:t>
            </a:r>
            <a:endParaRPr lang="ru-RU" sz="2400" dirty="0" smtClean="0">
              <a:solidFill>
                <a:schemeClr val="tx1"/>
              </a:solidFill>
            </a:endParaRPr>
          </a:p>
          <a:p>
            <a:pPr marL="530225" indent="-442913" algn="l" eaLnBrk="1" hangingPunct="1">
              <a:buFont typeface="Arial" pitchFamily="34" charset="0"/>
              <a:buChar char="•"/>
              <a:defRPr/>
            </a:pPr>
            <a:r>
              <a:rPr lang="ru-RU" sz="2400" dirty="0" smtClean="0">
                <a:solidFill>
                  <a:schemeClr val="tx1"/>
                </a:solidFill>
              </a:rPr>
              <a:t>Алгоритм </a:t>
            </a:r>
            <a:r>
              <a:rPr lang="en-US" sz="2400" dirty="0" smtClean="0">
                <a:solidFill>
                  <a:schemeClr val="tx1"/>
                </a:solidFill>
              </a:rPr>
              <a:t>Rollback Relaxation</a:t>
            </a:r>
            <a:endParaRPr lang="ru-RU" sz="2400" dirty="0" smtClean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FE9C1ECC-49B7-4EB7-935A-2C4202A6CA3C}" type="slidenum">
              <a:rPr lang="ru-RU" sz="2800" smtClean="0"/>
              <a:pPr>
                <a:defRPr/>
              </a:pPr>
              <a:t>9</a:t>
            </a:fld>
            <a:r>
              <a:rPr lang="en-US" sz="2800" dirty="0" smtClean="0"/>
              <a:t>/25</a:t>
            </a:r>
            <a:endParaRPr lang="ru-RU" sz="2800" dirty="0"/>
          </a:p>
        </p:txBody>
      </p:sp>
      <p:grpSp>
        <p:nvGrpSpPr>
          <p:cNvPr id="9" name="Группа 8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10" name="Прямая соединительная линия 9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Подзаголовок 2"/>
          <p:cNvSpPr txBox="1">
            <a:spLocks/>
          </p:cNvSpPr>
          <p:nvPr/>
        </p:nvSpPr>
        <p:spPr bwMode="auto">
          <a:xfrm>
            <a:off x="1194560" y="5923330"/>
            <a:ext cx="6761816" cy="584449"/>
          </a:xfrm>
          <a:prstGeom prst="rect">
            <a:avLst/>
          </a:prstGeom>
          <a:noFill/>
          <a:ln w="63500" cmpd="thickThin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ru-RU" sz="2400" dirty="0">
                <a:solidFill>
                  <a:schemeClr val="tx1"/>
                </a:solidFill>
              </a:rPr>
              <a:t>Алгоритмы </a:t>
            </a:r>
            <a:r>
              <a:rPr lang="ru-RU" sz="2400" i="1" u="sng" dirty="0">
                <a:solidFill>
                  <a:schemeClr val="tx1"/>
                </a:solidFill>
              </a:rPr>
              <a:t>не используют </a:t>
            </a:r>
            <a:r>
              <a:rPr lang="ru-RU" sz="2400" dirty="0">
                <a:solidFill>
                  <a:schemeClr val="tx1"/>
                </a:solidFill>
              </a:rPr>
              <a:t>знания о модели</a:t>
            </a:r>
            <a:r>
              <a:rPr lang="ru-RU" sz="2400" dirty="0" smtClean="0">
                <a:solidFill>
                  <a:schemeClr val="tx1"/>
                </a:solidFill>
              </a:rPr>
              <a:t>!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1645</Words>
  <Application>Microsoft Office PowerPoint</Application>
  <PresentationFormat>Экран (4:3)</PresentationFormat>
  <Paragraphs>717</Paragraphs>
  <Slides>25</Slides>
  <Notes>24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Тема Office</vt:lpstr>
      <vt:lpstr> </vt:lpstr>
      <vt:lpstr>Постановка задачи</vt:lpstr>
      <vt:lpstr>Постановка задачи</vt:lpstr>
      <vt:lpstr>Область исследования</vt:lpstr>
      <vt:lpstr>Проблема синхронизации</vt:lpstr>
      <vt:lpstr>Классы алгоритмов синхронизации</vt:lpstr>
      <vt:lpstr>Классы алгоритмов синхронизации</vt:lpstr>
      <vt:lpstr>Сравнение алгоритмов</vt:lpstr>
      <vt:lpstr>Существующие решения</vt:lpstr>
      <vt:lpstr>Условие семантической определённости</vt:lpstr>
      <vt:lpstr>Алгоритм#1</vt:lpstr>
      <vt:lpstr>Алгоритм#2</vt:lpstr>
      <vt:lpstr>Проблемы в реализации</vt:lpstr>
      <vt:lpstr>Бесконечное ожидание</vt:lpstr>
      <vt:lpstr>Алгоритм#3</vt:lpstr>
      <vt:lpstr>Алгоритм#3</vt:lpstr>
      <vt:lpstr>Проблемы реализации</vt:lpstr>
      <vt:lpstr>Теоретическая оценка</vt:lpstr>
      <vt:lpstr>Тестовая модель</vt:lpstr>
      <vt:lpstr>Результаты Time Warp</vt:lpstr>
      <vt:lpstr>Результаты нового алгоритма</vt:lpstr>
      <vt:lpstr>Сравнение алгоритмов</vt:lpstr>
      <vt:lpstr>Представление знаний в модели</vt:lpstr>
      <vt:lpstr>Реализация</vt:lpstr>
      <vt:lpstr>Итоги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План</dc:title>
  <dc:creator>Tom-Trix</dc:creator>
  <cp:lastModifiedBy>Tom-Trix</cp:lastModifiedBy>
  <cp:revision>103</cp:revision>
  <dcterms:modified xsi:type="dcterms:W3CDTF">2013-06-30T19:48:11Z</dcterms:modified>
</cp:coreProperties>
</file>