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EEF78-7E9B-4768-AC69-1479B26A3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72132A-BB52-41F4-972C-6F928FBA1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270AC-DAE6-48B8-8DDC-2E9EE30D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1A83-1625-49F7-9AB6-F0A7CBF6091E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62E8D3-F8E0-4CCC-9B3C-D2069C8A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68137-3687-48B3-B5D3-7A9FFFE2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7CB-A6A7-4004-A337-820189E6C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16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67A13-19CC-452A-97AF-125EB8BD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FFF58B-22D8-4EFD-946D-68F9571A0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57D557-E8D0-4A37-BFCD-E3948AE9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1A83-1625-49F7-9AB6-F0A7CBF6091E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1E7D9-7D78-4B0F-BA0B-85319691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6AA942-9E74-4DB2-AEE0-9D0AEF57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7CB-A6A7-4004-A337-820189E6C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6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26029-35B2-4889-8865-505CAFB62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F90F0E-FA95-41AE-8FB4-26C2C1EFE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E02A61-C88E-45C2-8C5F-4C7C19CA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1A83-1625-49F7-9AB6-F0A7CBF6091E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BD89C-8C83-4BD7-B18D-101DC277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21AAAA-C82E-47E4-B2C6-B5C0DB0F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7CB-A6A7-4004-A337-820189E6C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69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AE83E-2AF0-4A84-BCCE-43D2544F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126CF-9453-4AC6-84AF-83E42002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C04A-C677-44C3-B709-21A6E1CE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1A83-1625-49F7-9AB6-F0A7CBF6091E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88048E-2C35-459D-98F1-5AD122AD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87C941-9E16-4B37-8085-81148C21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7CB-A6A7-4004-A337-820189E6C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01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4F28C-6E1A-449F-BF5B-7070ABF2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30BD90-A63F-484E-8477-A8BFADE27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5680C-4C4A-4D11-A701-D6DF32BA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1A83-1625-49F7-9AB6-F0A7CBF6091E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CAAA9-A1ED-4893-BEBF-5B2E8E92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18E98-2A97-43C2-9899-1F73554E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7CB-A6A7-4004-A337-820189E6C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9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8EDAE-F36A-48F0-BFBE-9025F1B4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76818-2BCB-4149-92BF-C8A90CAC4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3532F-7335-4A68-9FF4-D7F3F18FE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806062-4398-44AC-B390-36BAFCF9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1A83-1625-49F7-9AB6-F0A7CBF6091E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26E66E-AB9D-495B-99CE-3ADE40FC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7B2406-3C99-4693-B257-6C430F95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7CB-A6A7-4004-A337-820189E6C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05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34110-FFD5-475B-92EA-FD07F3BD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F320B0-2620-4EDE-9F7F-F6C006FC0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96AB1A-1AA3-467A-825A-D0F9812A8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2EE99C-D27A-45F4-95A4-1A5523920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E8C914-EEB6-452D-BA6E-E7A28CEF0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EC5DBB-23C8-4F79-8EDA-901E705C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1A83-1625-49F7-9AB6-F0A7CBF6091E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5C4DB2-DECA-403E-8DCC-D1C5E1C4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68450-087D-4BF4-8F36-F0947663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7CB-A6A7-4004-A337-820189E6C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71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01D1D-F3AA-4B80-A153-893B2650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9AA9B8-B790-416B-A624-AB565541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1A83-1625-49F7-9AB6-F0A7CBF6091E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FDA3D7-B047-4C97-A2FE-2A8A5C2D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18937D-EC61-4C38-8C80-F802B99E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7CB-A6A7-4004-A337-820189E6C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42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64E5A9-56DD-48BC-81A9-1E096BD4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1A83-1625-49F7-9AB6-F0A7CBF6091E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FBBDEB-D04A-485C-B29C-174F7442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DBE3E-1475-4B9F-A184-C3C415B1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7CB-A6A7-4004-A337-820189E6C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17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458FE-C01B-4CD5-9E1A-96131709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7BFE8-8499-40AB-BB1A-AF3BFCFF0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5191E5-E385-4794-A8A0-289827564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653C2E-A578-41D6-B8A0-5DB0F749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1A83-1625-49F7-9AB6-F0A7CBF6091E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09517D-76D8-4694-8388-3AE01C65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B41F5C-0F0E-4D73-B9B3-BDF372A5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7CB-A6A7-4004-A337-820189E6C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85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F524D-82C2-43A9-9AFB-47B678C4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6CF5A4-B861-4E51-8497-DCBBADD79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9123B7-C334-43F7-9641-E58CE3DA4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3F3067-3F94-460D-9A4C-DF6EA962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1A83-1625-49F7-9AB6-F0A7CBF6091E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87A1A-A964-4753-8ECA-85E6CEE7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3B6BC9-1295-4E00-806B-54F4A4A0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7CB-A6A7-4004-A337-820189E6C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65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24A190-A5BE-4218-BB51-E7F56285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113AC3-CD23-4FB5-AD20-3CD84E02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D0C07E-BA70-4999-B00F-698D6F758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71A83-1625-49F7-9AB6-F0A7CBF6091E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8DC30C-72F0-466B-B708-6AC7DD8A2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588CAB-043C-4F3A-8DA5-FE545DF92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77CB-A6A7-4004-A337-820189E6C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13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-walter/Coursera_Capstone/blob/master/Tom%20Walter%2C%20Full%20Report%20Capstone.pd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EB8EC0E-ACD2-459A-9FF8-7C8296893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Predicting Collision Severity in Seattle</a:t>
            </a:r>
            <a:endParaRPr lang="de-DE" sz="5200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0C8ED9-3142-4F63-9987-226BC67DF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1121001"/>
          </a:xfrm>
        </p:spPr>
        <p:txBody>
          <a:bodyPr>
            <a:normAutofit/>
          </a:bodyPr>
          <a:lstStyle/>
          <a:p>
            <a:endParaRPr lang="de-DE" sz="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 IBM and Coursera Applied Data Science Capstone Project</a:t>
            </a:r>
          </a:p>
          <a:p>
            <a:r>
              <a:rPr lang="en-US" sz="1800" dirty="0">
                <a:solidFill>
                  <a:schemeClr val="tx2"/>
                </a:solidFill>
              </a:rPr>
              <a:t>Tom Walter, 04 September 2020 </a:t>
            </a:r>
            <a:endParaRPr lang="de-D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5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F0B34-10C0-4F66-8C7B-16D34D8A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Exploratory 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C6675-FC9F-4062-80E0-BEC4CDD53C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Human Behavior – Alcohol/Drugs</a:t>
            </a:r>
          </a:p>
          <a:p>
            <a:r>
              <a:rPr lang="en-US" dirty="0"/>
              <a:t>mode = no</a:t>
            </a:r>
          </a:p>
          <a:p>
            <a:r>
              <a:rPr lang="en-US" dirty="0"/>
              <a:t>mode will replace 4,884 missing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accidents happen when people are sober</a:t>
            </a:r>
          </a:p>
          <a:p>
            <a:r>
              <a:rPr lang="en-US" i="1" dirty="0"/>
              <a:t>counter-intuitive conclusion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DE3C44-5C95-4835-8990-9A17C680440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9259" y="1825625"/>
            <a:ext cx="5339366" cy="39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4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F0B34-10C0-4F66-8C7B-16D34D8A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Exploratory Data Analysis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C6675-FC9F-4062-80E0-BEC4CDD53C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Human Behavior – Speeding</a:t>
            </a:r>
          </a:p>
          <a:p>
            <a:r>
              <a:rPr lang="en-US" dirty="0"/>
              <a:t>mode = no</a:t>
            </a:r>
          </a:p>
          <a:p>
            <a:r>
              <a:rPr lang="en-US" dirty="0"/>
              <a:t>mode will replace 185,340 missing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accidents happen when people obey speed limit</a:t>
            </a:r>
          </a:p>
          <a:p>
            <a:r>
              <a:rPr lang="en-US" i="1" dirty="0"/>
              <a:t>counter-intuitive conclusion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35DEB5C-FCD9-4EAC-8C8B-B86F3F5E7E1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887769"/>
            <a:ext cx="545556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14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F0B34-10C0-4F66-8C7B-16D34D8A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Exploratory Data Analysis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C6675-FC9F-4062-80E0-BEC4CDD53C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Timing – Day of the Week</a:t>
            </a:r>
          </a:p>
          <a:p>
            <a:r>
              <a:rPr lang="en-US" dirty="0"/>
              <a:t>mode = Friday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accidents happen during workdays than on weekends </a:t>
            </a:r>
          </a:p>
          <a:p>
            <a:r>
              <a:rPr lang="en-US" i="1" dirty="0"/>
              <a:t>intuitive conclusion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0BF6F9D-F4A1-4019-A6E2-4FA86595A57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594296"/>
            <a:ext cx="5578136" cy="489857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276784D-BF80-4F40-AF01-AFCFDD77483C}"/>
              </a:ext>
            </a:extLst>
          </p:cNvPr>
          <p:cNvSpPr/>
          <p:nvPr/>
        </p:nvSpPr>
        <p:spPr>
          <a:xfrm>
            <a:off x="6019799" y="649509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ea typeface="Calibri" panose="020F0502020204030204" pitchFamily="34" charset="0"/>
              </a:rPr>
              <a:t>(0 = Monday, 1 = Tuesday, 2 = Wednesday, 3 = Thursday, 4 = Friday, 5 = Saturday, 6 = Sunday)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3497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CB82D-9E58-4DF6-8758-65B430A9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Machine Learning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2BF484-6528-4124-8846-D72D461A40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Balancing the Dataset</a:t>
            </a:r>
          </a:p>
          <a:p>
            <a:r>
              <a:rPr lang="en-US" dirty="0"/>
              <a:t>total collisions = 194,673</a:t>
            </a:r>
          </a:p>
          <a:p>
            <a:r>
              <a:rPr lang="en-US" dirty="0"/>
              <a:t>class 1 = 58,188 </a:t>
            </a:r>
          </a:p>
          <a:p>
            <a:r>
              <a:rPr lang="en-US" dirty="0"/>
              <a:t>class 2 = 136,485</a:t>
            </a:r>
          </a:p>
          <a:p>
            <a:endParaRPr lang="en-US" dirty="0"/>
          </a:p>
          <a:p>
            <a:r>
              <a:rPr lang="en-US" dirty="0"/>
              <a:t>imbalance will bias machine learning to majority class</a:t>
            </a:r>
          </a:p>
          <a:p>
            <a:r>
              <a:rPr lang="en-US" dirty="0"/>
              <a:t>Random Under Sampling is used for balancing labels</a:t>
            </a:r>
          </a:p>
          <a:p>
            <a:r>
              <a:rPr lang="en-US" dirty="0"/>
              <a:t>58,188 (class 1) + 58,188 (class 2) = 116,376 cases for ML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DE81F00-3BB1-46F5-80DF-64785EC4195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0800" y="2078700"/>
            <a:ext cx="5043488" cy="35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2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1D92E0F-FBFD-4F50-A510-B48F56F3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4. Machine Learning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D65D6A3-8BA8-44CD-A9BD-7688CD06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assumption = combination of independent features in dataset will have recurring patterns connected to severity class</a:t>
            </a:r>
          </a:p>
          <a:p>
            <a:r>
              <a:rPr lang="en-US" dirty="0"/>
              <a:t>ML will find the patterns &amp; combination of features that ‘predict’ severity class</a:t>
            </a:r>
          </a:p>
          <a:p>
            <a:r>
              <a:rPr lang="en-US" dirty="0"/>
              <a:t>other application of ML classification</a:t>
            </a:r>
          </a:p>
          <a:p>
            <a:pPr lvl="1"/>
            <a:r>
              <a:rPr lang="en-US" dirty="0"/>
              <a:t>spam, fraud, &amp; churn prediction</a:t>
            </a:r>
          </a:p>
          <a:p>
            <a:pPr lvl="1"/>
            <a:r>
              <a:rPr lang="en-US" dirty="0"/>
              <a:t>handwriting &amp; face-recognition</a:t>
            </a:r>
          </a:p>
          <a:p>
            <a:pPr lvl="1"/>
            <a:r>
              <a:rPr lang="en-US" dirty="0"/>
              <a:t>extreme events</a:t>
            </a:r>
          </a:p>
          <a:p>
            <a:pPr lvl="1"/>
            <a:r>
              <a:rPr lang="en-US" dirty="0"/>
              <a:t>medical diagnosis</a:t>
            </a:r>
          </a:p>
          <a:p>
            <a:r>
              <a:rPr lang="en-US" dirty="0"/>
              <a:t>common classification algorithms:</a:t>
            </a:r>
          </a:p>
          <a:p>
            <a:pPr lvl="1"/>
            <a:r>
              <a:rPr lang="en-US" dirty="0"/>
              <a:t>K-Nearest Neighbors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77725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AB266-1BA1-4478-BF5E-CADAE6D2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Machine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7CD19B-68FB-4B5A-A08A-4561CEFE7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K-Nearest Neighbors (KNN)</a:t>
            </a:r>
          </a:p>
          <a:p>
            <a:r>
              <a:rPr lang="en-US" dirty="0"/>
              <a:t>stores all cases and classifies a new case based on its similarity to its ‘nearest neighbors’</a:t>
            </a:r>
          </a:p>
          <a:p>
            <a:r>
              <a:rPr lang="en-US" dirty="0"/>
              <a:t>e.g. an unknown case is compared to 5 neighbor cases</a:t>
            </a:r>
          </a:p>
          <a:p>
            <a:pPr lvl="1"/>
            <a:r>
              <a:rPr lang="en-US" dirty="0"/>
              <a:t>3/5 neighbors are class 2 </a:t>
            </a:r>
          </a:p>
          <a:p>
            <a:pPr lvl="1"/>
            <a:r>
              <a:rPr lang="en-US" dirty="0"/>
              <a:t>2/5 neighbors are class 1</a:t>
            </a:r>
          </a:p>
          <a:p>
            <a:pPr lvl="1"/>
            <a:r>
              <a:rPr lang="en-US" dirty="0"/>
              <a:t>unknown case classified as class 2</a:t>
            </a:r>
          </a:p>
          <a:p>
            <a:r>
              <a:rPr lang="en-US" dirty="0"/>
              <a:t>find best K=number of neighbors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63F70B6-96C5-4244-A322-D947D107DB3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5625"/>
            <a:ext cx="5867400" cy="38865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1D61595-C2BC-4036-9906-2A56EB42CCA7}"/>
              </a:ext>
            </a:extLst>
          </p:cNvPr>
          <p:cNvSpPr txBox="1"/>
          <p:nvPr/>
        </p:nvSpPr>
        <p:spPr>
          <a:xfrm>
            <a:off x="6438123" y="5640871"/>
            <a:ext cx="5449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best general accuracy of 0.6060 with k=23</a:t>
            </a:r>
          </a:p>
        </p:txBody>
      </p:sp>
    </p:spTree>
    <p:extLst>
      <p:ext uri="{BB962C8B-B14F-4D97-AF65-F5344CB8AC3E}">
        <p14:creationId xmlns:p14="http://schemas.microsoft.com/office/powerpoint/2010/main" val="278571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42905-F94E-459B-806A-933C6CAE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Machine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046FF-DF68-4A83-AD68-B05930665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922520" cy="25782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Decision Tree</a:t>
            </a:r>
          </a:p>
          <a:p>
            <a:r>
              <a:rPr lang="en-US" dirty="0"/>
              <a:t>are called tree</a:t>
            </a:r>
          </a:p>
          <a:p>
            <a:pPr lvl="1"/>
            <a:r>
              <a:rPr lang="en-US" dirty="0"/>
              <a:t>leaves = class labels </a:t>
            </a:r>
          </a:p>
          <a:p>
            <a:pPr lvl="1"/>
            <a:r>
              <a:rPr lang="en-US" dirty="0"/>
              <a:t>branches = conjunctions of features </a:t>
            </a:r>
          </a:p>
          <a:p>
            <a:pPr lvl="1"/>
            <a:r>
              <a:rPr lang="en-US" dirty="0"/>
              <a:t>leaves are pure when completely homogenous (no more entropy)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91F61AD-095D-45A9-83DA-6508B11929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" y="4403888"/>
            <a:ext cx="12178824" cy="2454112"/>
          </a:xfr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BC6CDEF-9AEA-4166-9397-1DA17CEABE8F}"/>
              </a:ext>
            </a:extLst>
          </p:cNvPr>
          <p:cNvSpPr txBox="1">
            <a:spLocks/>
          </p:cNvSpPr>
          <p:nvPr/>
        </p:nvSpPr>
        <p:spPr>
          <a:xfrm>
            <a:off x="6102588" y="1825624"/>
            <a:ext cx="4922520" cy="2578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trees mimic human decisions</a:t>
            </a:r>
          </a:p>
          <a:p>
            <a:r>
              <a:rPr lang="en-US" dirty="0"/>
              <a:t>general accuracy = 0.5719</a:t>
            </a:r>
          </a:p>
          <a:p>
            <a:r>
              <a:rPr lang="en-US" dirty="0"/>
              <a:t>example tree below (max depth=4)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3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3EAC5-3607-4F7F-975A-4A280242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Machine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59B867-D111-4C40-B503-C877B7D76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10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Random Forrest</a:t>
            </a:r>
          </a:p>
          <a:p>
            <a:r>
              <a:rPr lang="en-US" dirty="0"/>
              <a:t>are called forest:</a:t>
            </a:r>
          </a:p>
          <a:p>
            <a:pPr lvl="1"/>
            <a:r>
              <a:rPr lang="en-US" dirty="0"/>
              <a:t>multiple decision trees</a:t>
            </a:r>
          </a:p>
          <a:p>
            <a:pPr lvl="1"/>
            <a:r>
              <a:rPr lang="en-US" dirty="0"/>
              <a:t>random sub-samples of data</a:t>
            </a:r>
          </a:p>
          <a:p>
            <a:pPr lvl="1"/>
            <a:r>
              <a:rPr lang="en-US" dirty="0"/>
              <a:t>also work on “entropy”</a:t>
            </a:r>
          </a:p>
          <a:p>
            <a:r>
              <a:rPr lang="en-US" dirty="0"/>
              <a:t>general accuracy = 0.5870</a:t>
            </a:r>
          </a:p>
          <a:p>
            <a:r>
              <a:rPr lang="en-US" dirty="0"/>
              <a:t>Feature Importance Scoring:</a:t>
            </a:r>
          </a:p>
          <a:p>
            <a:pPr lvl="1"/>
            <a:r>
              <a:rPr lang="en-US" dirty="0"/>
              <a:t>which features most important for outcome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155DE3-F93E-4779-87B3-8C126BAF5DB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816" y="1348891"/>
            <a:ext cx="6172200" cy="5143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74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B4599-4716-46E1-99CA-65211F4C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Machine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B09767-A7A3-423F-A81D-443FB3127D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Logistic Regression</a:t>
            </a:r>
          </a:p>
          <a:p>
            <a:r>
              <a:rPr lang="en-US" dirty="0"/>
              <a:t>common stat. method for binary classification</a:t>
            </a:r>
          </a:p>
          <a:p>
            <a:r>
              <a:rPr lang="en-US" dirty="0"/>
              <a:t>can also estimate probability of a case falling into a class</a:t>
            </a:r>
          </a:p>
          <a:p>
            <a:r>
              <a:rPr lang="en-US" dirty="0"/>
              <a:t>provide several solvers: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liblinear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‘SAG’</a:t>
            </a:r>
          </a:p>
          <a:p>
            <a:pPr lvl="1"/>
            <a:r>
              <a:rPr lang="en-US" dirty="0"/>
              <a:t>‘SAGA’</a:t>
            </a:r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35E6F7-0192-4060-9F93-85A63FFD0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291" y="1825624"/>
            <a:ext cx="5181600" cy="3980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Scores: </a:t>
            </a:r>
          </a:p>
          <a:p>
            <a:r>
              <a:rPr lang="en-US" dirty="0" err="1"/>
              <a:t>liblinear</a:t>
            </a:r>
            <a:r>
              <a:rPr lang="en-US" dirty="0"/>
              <a:t> gen. accuracy = 0.6199</a:t>
            </a:r>
          </a:p>
          <a:p>
            <a:r>
              <a:rPr lang="en-US" dirty="0"/>
              <a:t>SAG gen. accuracy = 0.6199</a:t>
            </a:r>
          </a:p>
          <a:p>
            <a:r>
              <a:rPr lang="en-US" dirty="0"/>
              <a:t>SAGA gen. accuracy = 0.6199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liblinear</a:t>
            </a:r>
            <a:r>
              <a:rPr lang="en-US" dirty="0"/>
              <a:t> is recommended for large-scale and high-dimension dataset</a:t>
            </a:r>
          </a:p>
        </p:txBody>
      </p:sp>
    </p:spTree>
    <p:extLst>
      <p:ext uri="{BB962C8B-B14F-4D97-AF65-F5344CB8AC3E}">
        <p14:creationId xmlns:p14="http://schemas.microsoft.com/office/powerpoint/2010/main" val="2126644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58941-7094-4742-A11F-A14A7653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Machine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AD56A-24D4-4F6D-92AE-343F263B7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Artificial Neural Networks</a:t>
            </a:r>
          </a:p>
          <a:p>
            <a:r>
              <a:rPr lang="en-US" dirty="0"/>
              <a:t>loosely mirror neurons in a biological brain</a:t>
            </a:r>
          </a:p>
          <a:p>
            <a:r>
              <a:rPr lang="en-US" dirty="0"/>
              <a:t>neurons have connections &amp; layers</a:t>
            </a:r>
          </a:p>
          <a:p>
            <a:r>
              <a:rPr lang="en-US" dirty="0"/>
              <a:t>learning:</a:t>
            </a:r>
          </a:p>
          <a:p>
            <a:pPr lvl="1"/>
            <a:r>
              <a:rPr lang="en-US" dirty="0"/>
              <a:t>layer of neurons receive input data</a:t>
            </a:r>
          </a:p>
          <a:p>
            <a:pPr lvl="1"/>
            <a:r>
              <a:rPr lang="en-US" dirty="0"/>
              <a:t>transform the data</a:t>
            </a:r>
          </a:p>
          <a:p>
            <a:pPr lvl="1"/>
            <a:r>
              <a:rPr lang="en-US" dirty="0"/>
              <a:t>send data to next layer of neurons</a:t>
            </a:r>
          </a:p>
          <a:p>
            <a:pPr lvl="1"/>
            <a:r>
              <a:rPr lang="en-US" dirty="0"/>
              <a:t>Iteration until converge on functions with minimal error</a:t>
            </a:r>
          </a:p>
          <a:p>
            <a:r>
              <a:rPr lang="en-US" dirty="0"/>
              <a:t>gen. accuracy = 0.6243</a:t>
            </a:r>
          </a:p>
        </p:txBody>
      </p:sp>
      <p:pic>
        <p:nvPicPr>
          <p:cNvPr id="5" name="Bild 6">
            <a:extLst>
              <a:ext uri="{FF2B5EF4-FFF2-40B4-BE49-F238E27FC236}">
                <a16:creationId xmlns:a16="http://schemas.microsoft.com/office/drawing/2014/main" id="{788CAB9D-0275-4DD2-84B9-C257CFC610B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712" y="1825625"/>
            <a:ext cx="4019088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78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9C99E-E832-4A29-9230-758BFAE0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1.Introduction: Problem &amp; Goal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2465375-1C6B-4E06-B1DF-637701F1DB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Goal:</a:t>
            </a:r>
          </a:p>
          <a:p>
            <a:r>
              <a:rPr lang="en-US"/>
              <a:t>Machine Learning: Classification</a:t>
            </a:r>
          </a:p>
          <a:p>
            <a:pPr lvl="1"/>
            <a:r>
              <a:rPr lang="en-US"/>
              <a:t>predict severity class</a:t>
            </a:r>
          </a:p>
          <a:p>
            <a:pPr lvl="1"/>
            <a:r>
              <a:rPr lang="en-US"/>
              <a:t>identify causes of severe collisions</a:t>
            </a:r>
          </a:p>
          <a:p>
            <a:pPr lvl="1"/>
            <a:r>
              <a:rPr lang="en-US"/>
              <a:t>help reduce severity &amp; total number of accidents</a:t>
            </a:r>
          </a:p>
          <a:p>
            <a:pPr lvl="1"/>
            <a:endParaRPr lang="en-US"/>
          </a:p>
          <a:p>
            <a:r>
              <a:rPr lang="en-US"/>
              <a:t>Deployment Options:</a:t>
            </a:r>
          </a:p>
          <a:p>
            <a:pPr lvl="1"/>
            <a:r>
              <a:rPr lang="en-US"/>
              <a:t>electronic warning signs</a:t>
            </a:r>
          </a:p>
          <a:p>
            <a:pPr lvl="1"/>
            <a:r>
              <a:rPr lang="en-US"/>
              <a:t>road improvements</a:t>
            </a:r>
          </a:p>
          <a:p>
            <a:pPr lvl="1"/>
            <a:r>
              <a:rPr lang="en-US"/>
              <a:t>future: feed data to AI cars</a:t>
            </a:r>
          </a:p>
          <a:p>
            <a:pPr lvl="1"/>
            <a:endParaRPr lang="en-US"/>
          </a:p>
          <a:p>
            <a:r>
              <a:rPr lang="en-US"/>
              <a:t>Make drivers &amp; pedestrians saver!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8585354-7A7C-41FB-88E2-E5C59914D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853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Problem:</a:t>
            </a:r>
          </a:p>
          <a:p>
            <a:r>
              <a:rPr lang="en-US"/>
              <a:t>accident collisions cause property damage, injury, or death</a:t>
            </a:r>
          </a:p>
          <a:p>
            <a:r>
              <a:rPr lang="en-US"/>
              <a:t>since cars invented, many auto safety measures followed:</a:t>
            </a:r>
          </a:p>
          <a:p>
            <a:pPr lvl="1"/>
            <a:r>
              <a:rPr lang="en-US"/>
              <a:t>manufacturers: seatbelts &amp; airbags</a:t>
            </a:r>
          </a:p>
          <a:p>
            <a:pPr lvl="1"/>
            <a:r>
              <a:rPr lang="en-US"/>
              <a:t>civil engineers: guard rails &amp; traffic lights</a:t>
            </a:r>
          </a:p>
          <a:p>
            <a:pPr lvl="1"/>
            <a:r>
              <a:rPr lang="en-US"/>
              <a:t>government: traffic laws &amp; enforcement (speeding, drunk driving, etc.)</a:t>
            </a:r>
          </a:p>
          <a:p>
            <a:r>
              <a:rPr lang="en-US"/>
              <a:t>US road accident deaths at all time low</a:t>
            </a:r>
          </a:p>
          <a:p>
            <a:r>
              <a:rPr lang="en-US"/>
              <a:t>BUT: every collision remains public health risk!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9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1060B-198A-4082-9ED0-FEF496A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Evaluation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C1614FA-B0CA-4432-B920-32EDA9A208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2413712"/>
              </p:ext>
            </p:extLst>
          </p:nvPr>
        </p:nvGraphicFramePr>
        <p:xfrm>
          <a:off x="6248400" y="2164677"/>
          <a:ext cx="5560707" cy="2263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3142">
                  <a:extLst>
                    <a:ext uri="{9D8B030D-6E8A-4147-A177-3AD203B41FA5}">
                      <a16:colId xmlns:a16="http://schemas.microsoft.com/office/drawing/2014/main" val="3116455724"/>
                    </a:ext>
                  </a:extLst>
                </a:gridCol>
                <a:gridCol w="937850">
                  <a:extLst>
                    <a:ext uri="{9D8B030D-6E8A-4147-A177-3AD203B41FA5}">
                      <a16:colId xmlns:a16="http://schemas.microsoft.com/office/drawing/2014/main" val="3044894791"/>
                    </a:ext>
                  </a:extLst>
                </a:gridCol>
                <a:gridCol w="1078942">
                  <a:extLst>
                    <a:ext uri="{9D8B030D-6E8A-4147-A177-3AD203B41FA5}">
                      <a16:colId xmlns:a16="http://schemas.microsoft.com/office/drawing/2014/main" val="638306176"/>
                    </a:ext>
                  </a:extLst>
                </a:gridCol>
                <a:gridCol w="980040">
                  <a:extLst>
                    <a:ext uri="{9D8B030D-6E8A-4147-A177-3AD203B41FA5}">
                      <a16:colId xmlns:a16="http://schemas.microsoft.com/office/drawing/2014/main" val="3309270389"/>
                    </a:ext>
                  </a:extLst>
                </a:gridCol>
                <a:gridCol w="980733">
                  <a:extLst>
                    <a:ext uri="{9D8B030D-6E8A-4147-A177-3AD203B41FA5}">
                      <a16:colId xmlns:a16="http://schemas.microsoft.com/office/drawing/2014/main" val="1756296862"/>
                    </a:ext>
                  </a:extLst>
                </a:gridCol>
              </a:tblGrid>
              <a:tr h="475526">
                <a:tc>
                  <a:txBody>
                    <a:bodyPr/>
                    <a:lstStyle/>
                    <a:p>
                      <a:endParaRPr lang="de-DE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Gen. Accuracy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Jaccard-Score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F1-score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Log-Loss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6989259"/>
                  </a:ext>
                </a:extLst>
              </a:tr>
              <a:tr h="33724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K-Nearest Neighbor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0.606032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0.414656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0.605196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NaN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7179928"/>
                  </a:ext>
                </a:extLst>
              </a:tr>
              <a:tr h="33078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Decision Tree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0.571920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0.411111</a:t>
                      </a:r>
                      <a:endParaRPr lang="de-D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0.571595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NaN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207981"/>
                  </a:ext>
                </a:extLst>
              </a:tr>
              <a:tr h="33562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Random Forest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0.587085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0.410946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0.587052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NaN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1874257"/>
                  </a:ext>
                </a:extLst>
              </a:tr>
              <a:tr h="34046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Logistic Regression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0.619995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0.440933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0.619862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0.643860</a:t>
                      </a:r>
                      <a:endParaRPr lang="de-D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496583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Neural Network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0.624377</a:t>
                      </a:r>
                      <a:endParaRPr lang="de-D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0.447345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0.624300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0.640896</a:t>
                      </a:r>
                      <a:endParaRPr lang="de-D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0066337"/>
                  </a:ext>
                </a:extLst>
              </a:tr>
            </a:tbl>
          </a:graphicData>
        </a:graphic>
      </p:graphicFrame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F10B9E4-8238-42D2-8994-9D6325C3318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8412172"/>
              </p:ext>
            </p:extLst>
          </p:nvPr>
        </p:nvGraphicFramePr>
        <p:xfrm>
          <a:off x="6248400" y="5042792"/>
          <a:ext cx="5560708" cy="1151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0196">
                  <a:extLst>
                    <a:ext uri="{9D8B030D-6E8A-4147-A177-3AD203B41FA5}">
                      <a16:colId xmlns:a16="http://schemas.microsoft.com/office/drawing/2014/main" val="4056651781"/>
                    </a:ext>
                  </a:extLst>
                </a:gridCol>
                <a:gridCol w="1234496">
                  <a:extLst>
                    <a:ext uri="{9D8B030D-6E8A-4147-A177-3AD203B41FA5}">
                      <a16:colId xmlns:a16="http://schemas.microsoft.com/office/drawing/2014/main" val="3660898556"/>
                    </a:ext>
                  </a:extLst>
                </a:gridCol>
                <a:gridCol w="1234496">
                  <a:extLst>
                    <a:ext uri="{9D8B030D-6E8A-4147-A177-3AD203B41FA5}">
                      <a16:colId xmlns:a16="http://schemas.microsoft.com/office/drawing/2014/main" val="246726547"/>
                    </a:ext>
                  </a:extLst>
                </a:gridCol>
                <a:gridCol w="1161665">
                  <a:extLst>
                    <a:ext uri="{9D8B030D-6E8A-4147-A177-3AD203B41FA5}">
                      <a16:colId xmlns:a16="http://schemas.microsoft.com/office/drawing/2014/main" val="497607482"/>
                    </a:ext>
                  </a:extLst>
                </a:gridCol>
                <a:gridCol w="1159855">
                  <a:extLst>
                    <a:ext uri="{9D8B030D-6E8A-4147-A177-3AD203B41FA5}">
                      <a16:colId xmlns:a16="http://schemas.microsoft.com/office/drawing/2014/main" val="674476052"/>
                    </a:ext>
                  </a:extLst>
                </a:gridCol>
              </a:tblGrid>
              <a:tr h="584351">
                <a:tc>
                  <a:txBody>
                    <a:bodyPr/>
                    <a:lstStyle/>
                    <a:p>
                      <a:endParaRPr lang="de-DE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Gen. Accuracy</a:t>
                      </a:r>
                      <a:endParaRPr lang="de-D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Jaccard-Score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F1-score</a:t>
                      </a:r>
                      <a:endParaRPr lang="de-D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Log-Loss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071545"/>
                  </a:ext>
                </a:extLst>
              </a:tr>
              <a:tr h="28335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mean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</a:rPr>
                        <a:t>0.602</a:t>
                      </a:r>
                      <a:endParaRPr lang="de-D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</a:rPr>
                        <a:t>0.425</a:t>
                      </a:r>
                      <a:endParaRPr lang="de-D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</a:rPr>
                        <a:t>0.602</a:t>
                      </a:r>
                      <a:endParaRPr lang="de-D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0.642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704826"/>
                  </a:ext>
                </a:extLst>
              </a:tr>
              <a:tr h="28335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std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0.022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0.018</a:t>
                      </a:r>
                      <a:endParaRPr lang="de-D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</a:rPr>
                        <a:t>0.022</a:t>
                      </a:r>
                      <a:endParaRPr lang="de-D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</a:rPr>
                        <a:t>0.002</a:t>
                      </a:r>
                      <a:endParaRPr lang="de-D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1381298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D500E466-AD66-4F95-85CE-4467EBF24263}"/>
              </a:ext>
            </a:extLst>
          </p:cNvPr>
          <p:cNvSpPr txBox="1"/>
          <p:nvPr/>
        </p:nvSpPr>
        <p:spPr>
          <a:xfrm>
            <a:off x="838200" y="1584621"/>
            <a:ext cx="541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% of how many predictions were correct of all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higher = better, range 0-1</a:t>
            </a:r>
          </a:p>
          <a:p>
            <a:r>
              <a:rPr lang="en-US" sz="2000" dirty="0"/>
              <a:t>Jaccard-Score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% overlap between predicted and actual class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higher = better, range 0-1</a:t>
            </a:r>
          </a:p>
          <a:p>
            <a:r>
              <a:rPr lang="en-US" sz="2000" dirty="0"/>
              <a:t>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balance between true positives and false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higher = better, range 0-1</a:t>
            </a:r>
          </a:p>
          <a:p>
            <a:r>
              <a:rPr lang="en-US" sz="2000" dirty="0"/>
              <a:t>Log-Loss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for models with probability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uncertainty of predicted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lower = better, range 0-1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051472-614F-4AE7-823F-7AD9D6F6F828}"/>
              </a:ext>
            </a:extLst>
          </p:cNvPr>
          <p:cNvSpPr txBox="1"/>
          <p:nvPr/>
        </p:nvSpPr>
        <p:spPr>
          <a:xfrm>
            <a:off x="7144391" y="1745553"/>
            <a:ext cx="376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 2: Formal Evaluation Metrics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331CDC6-3335-41DC-A95E-076AED50CFB8}"/>
              </a:ext>
            </a:extLst>
          </p:cNvPr>
          <p:cNvSpPr txBox="1"/>
          <p:nvPr/>
        </p:nvSpPr>
        <p:spPr>
          <a:xfrm>
            <a:off x="7144391" y="4642682"/>
            <a:ext cx="396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 3: Variation in Accuracy Scores</a:t>
            </a:r>
          </a:p>
        </p:txBody>
      </p:sp>
    </p:spTree>
    <p:extLst>
      <p:ext uri="{BB962C8B-B14F-4D97-AF65-F5344CB8AC3E}">
        <p14:creationId xmlns:p14="http://schemas.microsoft.com/office/powerpoint/2010/main" val="2418810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BDBD8-87CC-4FCD-814D-3A70A632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Evaluation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F2E493-6A8F-40FF-AB2F-5A6E65342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84963"/>
            <a:ext cx="5181600" cy="25333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 3 ML Classification Models:</a:t>
            </a:r>
          </a:p>
          <a:p>
            <a:pPr marL="514350" indent="-514350">
              <a:buAutoNum type="arabicPeriod"/>
            </a:pPr>
            <a:r>
              <a:rPr lang="en-US" dirty="0"/>
              <a:t>Artificial Neural Networks</a:t>
            </a:r>
          </a:p>
          <a:p>
            <a:pPr marL="514350" indent="-514350">
              <a:buAutoNum type="arabicPeriod"/>
            </a:pPr>
            <a:r>
              <a:rPr lang="en-US" dirty="0"/>
              <a:t>Logistic Regression (</a:t>
            </a:r>
            <a:r>
              <a:rPr lang="en-US" dirty="0" err="1"/>
              <a:t>liblinear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K-Nearest Neighbors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F5BF6E-B54A-44A4-A06B-B8A5BFAFEA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50026"/>
            <a:ext cx="5181600" cy="275794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8578BC7-E913-4F1B-A980-D7EE100A1EAB}"/>
              </a:ext>
            </a:extLst>
          </p:cNvPr>
          <p:cNvSpPr txBox="1"/>
          <p:nvPr/>
        </p:nvSpPr>
        <p:spPr>
          <a:xfrm>
            <a:off x="0" y="521254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to the Full Report:</a:t>
            </a:r>
          </a:p>
          <a:p>
            <a:pPr algn="ctr"/>
            <a:r>
              <a:rPr lang="en-US" dirty="0">
                <a:hlinkClick r:id="rId3"/>
              </a:rPr>
              <a:t>https://github.com/tom-walter/Coursera_Capstone/blob/master/Tom%20Walter%2C%20Full%20Report%20Capstone.pdf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3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nhaltsplatzhalter 28">
            <a:extLst>
              <a:ext uri="{FF2B5EF4-FFF2-40B4-BE49-F238E27FC236}">
                <a16:creationId xmlns:a16="http://schemas.microsoft.com/office/drawing/2014/main" id="{2DC9E39E-8705-4EF8-887B-E535B54981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9176" y="1577866"/>
            <a:ext cx="6086895" cy="4381639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ACEE44-45B0-4153-9894-D740E946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 Decline in Accident Severity</a:t>
            </a:r>
            <a:endParaRPr lang="en-US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F35B7A7-E85C-4850-B0A6-D8512D0AC3DE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b="20975"/>
          <a:stretch/>
        </p:blipFill>
        <p:spPr bwMode="auto">
          <a:xfrm>
            <a:off x="6236071" y="2246363"/>
            <a:ext cx="5704840" cy="37837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3AD429-40C7-479C-B8B2-BEF5FCA65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34" y="1776437"/>
            <a:ext cx="1293466" cy="524194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0B57690-8D2F-4F8A-A463-53AFBEE1BFA3}"/>
              </a:ext>
            </a:extLst>
          </p:cNvPr>
          <p:cNvSpPr txBox="1"/>
          <p:nvPr/>
        </p:nvSpPr>
        <p:spPr>
          <a:xfrm>
            <a:off x="7052495" y="1919129"/>
            <a:ext cx="34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 Road Accident Deaths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5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ACCFA-E864-4D6A-ADDF-01F5C6A1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Data, Hypothesis, &amp; Feature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BBFB14-3BA1-459E-9DD5-876750B8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635"/>
            <a:ext cx="4843509" cy="4566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Dataset:</a:t>
            </a:r>
          </a:p>
          <a:p>
            <a:r>
              <a:rPr lang="en-US" sz="2000" dirty="0"/>
              <a:t>Collision Data by SDOT Traffic Management Division in Seattle, WA</a:t>
            </a:r>
          </a:p>
          <a:p>
            <a:r>
              <a:rPr lang="en-US" sz="2000" dirty="0"/>
              <a:t>from 2004 to 2020</a:t>
            </a:r>
          </a:p>
          <a:p>
            <a:r>
              <a:rPr lang="en-US" sz="2000" dirty="0"/>
              <a:t>194,673 reported collisions</a:t>
            </a:r>
          </a:p>
          <a:p>
            <a:r>
              <a:rPr lang="en-US" sz="2000" dirty="0"/>
              <a:t>38 attributes about collisions</a:t>
            </a:r>
          </a:p>
          <a:p>
            <a:r>
              <a:rPr lang="en-US" sz="2000" dirty="0"/>
              <a:t>unnecessary features dropped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/>
              <a:t>Hypothesis:</a:t>
            </a:r>
          </a:p>
          <a:p>
            <a:r>
              <a:rPr lang="en-US" sz="2000" dirty="0"/>
              <a:t>severity of collision is a function adverse driving conditions and negligent human behavior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5E8C3CB-EBB7-4627-A70D-0F11C1BA9C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6171421"/>
              </p:ext>
            </p:extLst>
          </p:nvPr>
        </p:nvGraphicFramePr>
        <p:xfrm>
          <a:off x="6610926" y="1994187"/>
          <a:ext cx="5223007" cy="4217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189">
                  <a:extLst>
                    <a:ext uri="{9D8B030D-6E8A-4147-A177-3AD203B41FA5}">
                      <a16:colId xmlns:a16="http://schemas.microsoft.com/office/drawing/2014/main" val="1971303717"/>
                    </a:ext>
                  </a:extLst>
                </a:gridCol>
                <a:gridCol w="1424277">
                  <a:extLst>
                    <a:ext uri="{9D8B030D-6E8A-4147-A177-3AD203B41FA5}">
                      <a16:colId xmlns:a16="http://schemas.microsoft.com/office/drawing/2014/main" val="633305168"/>
                    </a:ext>
                  </a:extLst>
                </a:gridCol>
                <a:gridCol w="3378541">
                  <a:extLst>
                    <a:ext uri="{9D8B030D-6E8A-4147-A177-3AD203B41FA5}">
                      <a16:colId xmlns:a16="http://schemas.microsoft.com/office/drawing/2014/main" val="2925928932"/>
                    </a:ext>
                  </a:extLst>
                </a:gridCol>
              </a:tblGrid>
              <a:tr h="22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 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extLst>
                  <a:ext uri="{0D108BD9-81ED-4DB2-BD59-A6C34878D82A}">
                    <a16:rowId xmlns:a16="http://schemas.microsoft.com/office/drawing/2014/main" val="3059888386"/>
                  </a:ext>
                </a:extLst>
              </a:tr>
              <a:tr h="7044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SEVERITYCODE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severity class of the collision:</a:t>
                      </a:r>
                      <a:endParaRPr lang="de-DE" sz="1400" dirty="0">
                        <a:effectLst/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1 = property damage</a:t>
                      </a:r>
                      <a:endParaRPr lang="de-DE" sz="1400" dirty="0">
                        <a:effectLst/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2 = injury collision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extLst>
                  <a:ext uri="{0D108BD9-81ED-4DB2-BD59-A6C34878D82A}">
                    <a16:rowId xmlns:a16="http://schemas.microsoft.com/office/drawing/2014/main" val="3699442921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LONGITUDE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longitude 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extLst>
                  <a:ext uri="{0D108BD9-81ED-4DB2-BD59-A6C34878D82A}">
                    <a16:rowId xmlns:a16="http://schemas.microsoft.com/office/drawing/2014/main" val="3432374232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LATITUDE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latitude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extLst>
                  <a:ext uri="{0D108BD9-81ED-4DB2-BD59-A6C34878D82A}">
                    <a16:rowId xmlns:a16="http://schemas.microsoft.com/office/drawing/2014/main" val="753955417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JUNCTIONTYPE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category of junction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extLst>
                  <a:ext uri="{0D108BD9-81ED-4DB2-BD59-A6C34878D82A}">
                    <a16:rowId xmlns:a16="http://schemas.microsoft.com/office/drawing/2014/main" val="3936887415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WEATHER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weather conditions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extLst>
                  <a:ext uri="{0D108BD9-81ED-4DB2-BD59-A6C34878D82A}">
                    <a16:rowId xmlns:a16="http://schemas.microsoft.com/office/drawing/2014/main" val="1873636716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ROADCOND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road conditions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extLst>
                  <a:ext uri="{0D108BD9-81ED-4DB2-BD59-A6C34878D82A}">
                    <a16:rowId xmlns:a16="http://schemas.microsoft.com/office/drawing/2014/main" val="3442198222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LIGHTCOND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light conditions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extLst>
                  <a:ext uri="{0D108BD9-81ED-4DB2-BD59-A6C34878D82A}">
                    <a16:rowId xmlns:a16="http://schemas.microsoft.com/office/drawing/2014/main" val="2818310375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INCDATE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 of the incident 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extLst>
                  <a:ext uri="{0D108BD9-81ED-4DB2-BD59-A6C34878D82A}">
                    <a16:rowId xmlns:a16="http://schemas.microsoft.com/office/drawing/2014/main" val="4203682559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INDTTME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 &amp; time of the incident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extLst>
                  <a:ext uri="{0D108BD9-81ED-4DB2-BD59-A6C34878D82A}">
                    <a16:rowId xmlns:a16="http://schemas.microsoft.com/office/drawing/2014/main" val="2014098690"/>
                  </a:ext>
                </a:extLst>
              </a:tr>
              <a:tr h="464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INATTENTIONIND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whether collision was due to inattention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extLst>
                  <a:ext uri="{0D108BD9-81ED-4DB2-BD59-A6C34878D82A}">
                    <a16:rowId xmlns:a16="http://schemas.microsoft.com/office/drawing/2014/main" val="3913011429"/>
                  </a:ext>
                </a:extLst>
              </a:tr>
              <a:tr h="464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UNDERINFL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whether driver was under the influence of drugs/ alcohol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extLst>
                  <a:ext uri="{0D108BD9-81ED-4DB2-BD59-A6C34878D82A}">
                    <a16:rowId xmlns:a16="http://schemas.microsoft.com/office/drawing/2014/main" val="655131522"/>
                  </a:ext>
                </a:extLst>
              </a:tr>
              <a:tr h="464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SPEEDING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whether speeding was a factor in the collision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0" marR="61720" marT="0" marB="0"/>
                </a:tc>
                <a:extLst>
                  <a:ext uri="{0D108BD9-81ED-4DB2-BD59-A6C34878D82A}">
                    <a16:rowId xmlns:a16="http://schemas.microsoft.com/office/drawing/2014/main" val="2667056999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F666157D-6F34-423F-8159-323452EA6436}"/>
              </a:ext>
            </a:extLst>
          </p:cNvPr>
          <p:cNvSpPr txBox="1"/>
          <p:nvPr/>
        </p:nvSpPr>
        <p:spPr>
          <a:xfrm>
            <a:off x="7190011" y="1490633"/>
            <a:ext cx="33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 1: Pre-Selected Features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304ACDD-6284-4CE8-977B-38C4DDF15856}"/>
              </a:ext>
            </a:extLst>
          </p:cNvPr>
          <p:cNvSpPr txBox="1"/>
          <p:nvPr/>
        </p:nvSpPr>
        <p:spPr>
          <a:xfrm>
            <a:off x="544946" y="5784989"/>
            <a:ext cx="5961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y = severity class</a:t>
            </a:r>
          </a:p>
          <a:p>
            <a:pPr algn="ctr"/>
            <a:r>
              <a:rPr lang="en-US" sz="2000" i="1" dirty="0"/>
              <a:t>y = f(x) = driving conditions + human behavior + timing</a:t>
            </a:r>
          </a:p>
        </p:txBody>
      </p:sp>
    </p:spTree>
    <p:extLst>
      <p:ext uri="{BB962C8B-B14F-4D97-AF65-F5344CB8AC3E}">
        <p14:creationId xmlns:p14="http://schemas.microsoft.com/office/powerpoint/2010/main" val="249563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931C5-4428-47FB-9012-3B5A8B29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Exploratory Data Analysis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DD7E83-AB3D-4975-A077-45906FF72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Driving Conditions - Location</a:t>
            </a:r>
          </a:p>
          <a:p>
            <a:r>
              <a:rPr lang="en-US"/>
              <a:t>LONGITUDE and LATITUDE pinpoint collisions on map</a:t>
            </a:r>
          </a:p>
          <a:p>
            <a:r>
              <a:rPr lang="en-US"/>
              <a:t>missing values are replaced by mean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73E55D1-6F71-4BE9-9A58-57201936B6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370796"/>
            <a:ext cx="5430820" cy="54160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30AA774-66CF-476E-9A5D-F95B5DE1F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6262685"/>
            <a:ext cx="1293466" cy="52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D5398-BC25-478D-BD37-522781DC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Exploratory 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B6AC9F-D597-4DCE-8431-D95F0A6ECC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Driving Conditions - Weather</a:t>
            </a:r>
          </a:p>
          <a:p>
            <a:r>
              <a:rPr lang="en-US" dirty="0"/>
              <a:t>mode = clear weather</a:t>
            </a:r>
          </a:p>
          <a:p>
            <a:r>
              <a:rPr lang="en-US" dirty="0"/>
              <a:t>mode will replace 5,081 missing values</a:t>
            </a:r>
          </a:p>
          <a:p>
            <a:endParaRPr lang="en-US" dirty="0"/>
          </a:p>
          <a:p>
            <a:r>
              <a:rPr lang="en-US" dirty="0"/>
              <a:t>worse weather ≠ worse collision</a:t>
            </a:r>
          </a:p>
          <a:p>
            <a:r>
              <a:rPr lang="en-US" i="1" dirty="0"/>
              <a:t>counter-intuitive conclusion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9CA167-8E9D-4C2A-BE6A-30A761317D0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20" y="1528039"/>
            <a:ext cx="6019800" cy="4964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3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F0B34-10C0-4F66-8C7B-16D34D8A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Exploratory 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C6675-FC9F-4062-80E0-BEC4CDD53C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Driving Conditions - Road</a:t>
            </a:r>
          </a:p>
          <a:p>
            <a:r>
              <a:rPr lang="en-US" dirty="0"/>
              <a:t>mode = dry roads</a:t>
            </a:r>
          </a:p>
          <a:p>
            <a:r>
              <a:rPr lang="en-US" dirty="0"/>
              <a:t>mode will replace 5,012 missing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worse road ≠ worse collisions</a:t>
            </a:r>
          </a:p>
          <a:p>
            <a:r>
              <a:rPr lang="en-US" i="1" dirty="0"/>
              <a:t>counter-intuitive conclusion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7F46E15-B36D-49B1-86B9-4625C697CC2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578240"/>
            <a:ext cx="5443249" cy="4846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423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F0B34-10C0-4F66-8C7B-16D34D8A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Exploratory 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C6675-FC9F-4062-80E0-BEC4CDD53C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Driving Conditions - Light</a:t>
            </a:r>
          </a:p>
          <a:p>
            <a:r>
              <a:rPr lang="en-US" dirty="0"/>
              <a:t>mode = daylight</a:t>
            </a:r>
          </a:p>
          <a:p>
            <a:r>
              <a:rPr lang="en-US" dirty="0"/>
              <a:t>mode will replace 5,170 missing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worse lighting ≠ worse collisions</a:t>
            </a:r>
          </a:p>
          <a:p>
            <a:r>
              <a:rPr lang="en-US" i="1" dirty="0"/>
              <a:t>counter-intuitive conclusion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D9C70C6-9EA6-438A-BF59-00B3B9C7359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681580"/>
            <a:ext cx="5510814" cy="4639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49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F0B34-10C0-4F66-8C7B-16D34D8A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Exploratory 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C6675-FC9F-4062-80E0-BEC4CDD53C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Human Behavior - Inattention</a:t>
            </a:r>
          </a:p>
          <a:p>
            <a:r>
              <a:rPr lang="en-US" dirty="0"/>
              <a:t>mode = no</a:t>
            </a:r>
          </a:p>
          <a:p>
            <a:r>
              <a:rPr lang="en-US" dirty="0"/>
              <a:t>mode will replace 164,868 missing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accidents happen even when people pay attention</a:t>
            </a:r>
          </a:p>
          <a:p>
            <a:r>
              <a:rPr lang="en-US" i="1" dirty="0"/>
              <a:t>counter-intuitive conclusion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1F5B0C9-6396-4EC5-AE44-CCC0A129CA3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39" y="1825625"/>
            <a:ext cx="449052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7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Microsoft Office PowerPoint</Application>
  <PresentationFormat>Breitbild</PresentationFormat>
  <Paragraphs>274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</vt:lpstr>
      <vt:lpstr>Predicting Collision Severity in Seattle</vt:lpstr>
      <vt:lpstr>1.Introduction: Problem &amp; Goal</vt:lpstr>
      <vt:lpstr>US Decline in Accident Severity</vt:lpstr>
      <vt:lpstr>2. Data, Hypothesis, &amp; Feature Selection</vt:lpstr>
      <vt:lpstr>3. Exploratory Data Analysis</vt:lpstr>
      <vt:lpstr>3. Exploratory Data Analysis</vt:lpstr>
      <vt:lpstr>3. Exploratory Data Analysis</vt:lpstr>
      <vt:lpstr>3. Exploratory Data Analysis</vt:lpstr>
      <vt:lpstr>3. Exploratory Data Analysis</vt:lpstr>
      <vt:lpstr>3. Exploratory Data Analysis</vt:lpstr>
      <vt:lpstr>3. Exploratory Data Analysis</vt:lpstr>
      <vt:lpstr>3. Exploratory Data Analysis</vt:lpstr>
      <vt:lpstr>4. Machine Learning</vt:lpstr>
      <vt:lpstr>4. Machine Learning</vt:lpstr>
      <vt:lpstr>4. Machine Learning</vt:lpstr>
      <vt:lpstr>4. Machine Learning</vt:lpstr>
      <vt:lpstr>4. Machine Learning</vt:lpstr>
      <vt:lpstr>4. Machine Learning</vt:lpstr>
      <vt:lpstr>4. Machine Learning</vt:lpstr>
      <vt:lpstr>5. Evaluation</vt:lpstr>
      <vt:lpstr>5.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Collision Severity in Seattle</dc:title>
  <dc:creator>ms863301</dc:creator>
  <cp:lastModifiedBy>ms863301</cp:lastModifiedBy>
  <cp:revision>4</cp:revision>
  <dcterms:created xsi:type="dcterms:W3CDTF">2020-09-04T13:59:41Z</dcterms:created>
  <dcterms:modified xsi:type="dcterms:W3CDTF">2020-09-04T14:31:32Z</dcterms:modified>
</cp:coreProperties>
</file>