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71" r:id="rId2"/>
    <p:sldId id="263" r:id="rId3"/>
    <p:sldId id="274" r:id="rId4"/>
    <p:sldId id="275" r:id="rId5"/>
    <p:sldId id="276" r:id="rId6"/>
    <p:sldId id="277" r:id="rId7"/>
    <p:sldId id="281" r:id="rId8"/>
    <p:sldId id="283" r:id="rId9"/>
    <p:sldId id="282" r:id="rId10"/>
    <p:sldId id="280" r:id="rId11"/>
    <p:sldId id="278" r:id="rId12"/>
    <p:sldId id="286" r:id="rId13"/>
    <p:sldId id="279" r:id="rId14"/>
    <p:sldId id="285" r:id="rId15"/>
    <p:sldId id="284" r:id="rId16"/>
    <p:sldId id="27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F6C"/>
    <a:srgbClr val="024E6A"/>
    <a:srgbClr val="B0D261"/>
    <a:srgbClr val="024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294" autoAdjust="0"/>
  </p:normalViewPr>
  <p:slideViewPr>
    <p:cSldViewPr snapToGrid="0">
      <p:cViewPr varScale="1">
        <p:scale>
          <a:sx n="49" d="100"/>
          <a:sy n="49" d="100"/>
        </p:scale>
        <p:origin x="9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B0715-2E07-4B30-82A4-29BE9219FCBD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9BC23-93E8-4651-9E75-C60AC50B8C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Throwable(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全部例外處理的父類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產生的例外是一個物件，屬於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Throwable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類別或其子類別的物件。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BC23-93E8-4651-9E75-C60AC50B8C1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250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Error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類別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其子類別屬於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JVM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嚴重錯誤，程式會直接終止，沒有辦法使用例外處理。</a:t>
            </a: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</a:rPr>
              <a:t>常見的有：</a:t>
            </a:r>
            <a:endParaRPr lang="en-US" altLang="zh-TW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</a:rPr>
              <a:t>OutOfMemoryError</a:t>
            </a:r>
            <a:r>
              <a:rPr lang="zh-TW" altLang="en-US" dirty="0">
                <a:effectLst/>
              </a:rPr>
              <a:t>記憶體不足</a:t>
            </a:r>
            <a:endParaRPr lang="en-US" altLang="zh-TW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</a:rPr>
              <a:t>StackOverflowError</a:t>
            </a:r>
            <a:r>
              <a:rPr lang="zh-TW" altLang="en-US" dirty="0">
                <a:effectLst/>
              </a:rPr>
              <a:t>重複迴圈數過多</a:t>
            </a:r>
            <a:endParaRPr lang="en-US" altLang="zh-TW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</a:rPr>
              <a:t>NoClassDefFoundError</a:t>
            </a:r>
            <a:r>
              <a:rPr lang="zh-TW" altLang="en-US" dirty="0">
                <a:effectLst/>
              </a:rPr>
              <a:t>找不到</a:t>
            </a:r>
            <a:r>
              <a:rPr lang="en-US" altLang="zh-TW" dirty="0">
                <a:effectLst/>
              </a:rPr>
              <a:t>class</a:t>
            </a:r>
            <a:r>
              <a:rPr lang="zh-TW" altLang="en-US" dirty="0">
                <a:effectLst/>
              </a:rPr>
              <a:t>檔</a:t>
            </a: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TW" alt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Exception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類別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其子類別為各種例外物件，即例外處理可以處理的部分。以下為常見的例外：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/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zh-TW" altLang="en-US" dirty="0">
                <a:effectLst/>
              </a:rPr>
              <a:t>常見的有：</a:t>
            </a:r>
            <a:endParaRPr lang="en-US" altLang="zh-TW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ArithmeticException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數學運算時產生的例外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=&gt;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除數為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0</a:t>
            </a: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ArrayIndexOutOfBoundsException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陣列索引值小於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或超過陣列邊界</a:t>
            </a: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ArrayStoreException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儲存陣列元素型態不符</a:t>
            </a: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IllegalArgumentException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方法呼叫時參數型態不同</a:t>
            </a: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NullPointerException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物件值為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null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產生的例外</a:t>
            </a:r>
          </a:p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BC23-93E8-4651-9E75-C60AC50B8C1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52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RuntimeException</a:t>
            </a:r>
            <a:endParaRPr lang="en-US" altLang="zh-TW" dirty="0"/>
          </a:p>
          <a:p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NullPointerException</a:t>
            </a:r>
            <a:endParaRPr lang="en-US" altLang="zh-TW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NumberFormatException</a:t>
            </a:r>
            <a:endParaRPr lang="en-US" altLang="zh-TW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ArrayIndexOutOfBoundsException</a:t>
            </a:r>
            <a:endParaRPr lang="en-US" altLang="zh-TW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IndexOutOfBoundsException</a:t>
            </a:r>
            <a:endParaRPr lang="en-US" altLang="zh-TW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/>
              <a:t>ClassCastException</a:t>
            </a:r>
            <a:endParaRPr lang="en-US" altLang="zh-TW" dirty="0"/>
          </a:p>
          <a:p>
            <a:r>
              <a:rPr lang="en-US" altLang="zh-TW" dirty="0" err="1"/>
              <a:t>IllegalArgumentException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BC23-93E8-4651-9E75-C60AC50B8C1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38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不要只攔最大的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Exception</a:t>
            </a:r>
          </a:p>
          <a:p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作為一個開發者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我們有義務讓自己的程式能夠盡可能直觀地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簡潔地去傳達出更多的資訊</a:t>
            </a:r>
            <a:endParaRPr lang="en-US" altLang="zh-TW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US" altLang="zh-TW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US" altLang="zh-TW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不要吞掉</a:t>
            </a:r>
            <a:endParaRPr lang="en-US" altLang="zh-TW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因為這會導致開發人員非常難以診斷出問題的程式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BC23-93E8-4651-9E75-C60AC50B8C1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328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Throw Early</a:t>
            </a:r>
          </a:p>
          <a:p>
            <a:endParaRPr lang="en-US" altLang="zh-TW" dirty="0"/>
          </a:p>
          <a:p>
            <a:r>
              <a:rPr lang="zh-TW" altLang="en-US" dirty="0"/>
              <a:t>預先檢核錯誤，做對應的拋錯處理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Catch Late</a:t>
            </a:r>
          </a:p>
          <a:p>
            <a:endParaRPr lang="en-US" altLang="zh-TW" dirty="0"/>
          </a:p>
          <a:p>
            <a:r>
              <a:rPr lang="zh-TW" altLang="en-US" dirty="0"/>
              <a:t>捕捉到錯誤後，要做什麼處理，上面有提到</a:t>
            </a:r>
            <a:r>
              <a:rPr lang="en-US" altLang="zh-TW" dirty="0"/>
              <a:t>【</a:t>
            </a:r>
            <a:r>
              <a:rPr lang="zh-TW" altLang="en-US" dirty="0"/>
              <a:t>不要吞掉</a:t>
            </a:r>
            <a:r>
              <a:rPr lang="en-US" altLang="zh-TW" dirty="0"/>
              <a:t>】</a:t>
            </a:r>
            <a:r>
              <a:rPr lang="zh-TW" altLang="en-US" dirty="0"/>
              <a:t>，若該 </a:t>
            </a:r>
            <a:r>
              <a:rPr lang="en-US" altLang="zh-TW" dirty="0"/>
              <a:t>method</a:t>
            </a:r>
            <a:r>
              <a:rPr lang="zh-TW" altLang="en-US" dirty="0"/>
              <a:t> 內無法處理的話就 </a:t>
            </a:r>
            <a:r>
              <a:rPr lang="en-US" altLang="zh-TW" dirty="0"/>
              <a:t>throw</a:t>
            </a:r>
            <a:r>
              <a:rPr lang="zh-TW" altLang="en-US" dirty="0"/>
              <a:t> 出去，或包一層後在拋出去，給 </a:t>
            </a:r>
            <a:r>
              <a:rPr lang="en-US" altLang="zh-TW" dirty="0"/>
              <a:t>call</a:t>
            </a:r>
            <a:r>
              <a:rPr lang="zh-TW" altLang="en-US" dirty="0"/>
              <a:t> 處理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BC23-93E8-4651-9E75-C60AC50B8C1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913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try-catch-finally</a:t>
            </a:r>
          </a:p>
          <a:p>
            <a:pPr algn="l"/>
            <a:endParaRPr lang="en-US" altLang="zh-TW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endParaRPr lang="en-US" altLang="zh-TW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endParaRPr lang="en-US" altLang="zh-TW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throws</a:t>
            </a:r>
          </a:p>
          <a:p>
            <a:pPr algn="l"/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throw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BC23-93E8-4651-9E75-C60AC50B8C1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151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國壽有自定義一個 </a:t>
            </a:r>
            <a:r>
              <a:rPr lang="en-US" altLang="zh-TW" dirty="0" err="1"/>
              <a:t>ModuleException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其下又有</a:t>
            </a:r>
            <a:endParaRPr lang="en-US" altLang="zh-TW" dirty="0"/>
          </a:p>
          <a:p>
            <a:r>
              <a:rPr lang="en-US" altLang="zh-TW" dirty="0" err="1"/>
              <a:t>ErrorInputException</a:t>
            </a:r>
            <a:endParaRPr lang="en-US" altLang="zh-TW" dirty="0"/>
          </a:p>
          <a:p>
            <a:r>
              <a:rPr lang="en-US" altLang="zh-TW" dirty="0" err="1"/>
              <a:t>DataNotFoundException</a:t>
            </a:r>
            <a:endParaRPr lang="en-US" altLang="zh-TW" dirty="0"/>
          </a:p>
          <a:p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QueryOnlyException</a:t>
            </a:r>
            <a:endParaRPr lang="en-US" altLang="zh-TW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QueryTimeoutException</a:t>
            </a:r>
            <a:endParaRPr lang="en-US" altLang="zh-TW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DataDuplicateException</a:t>
            </a:r>
            <a:endParaRPr lang="en-US" altLang="zh-TW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…..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BC23-93E8-4651-9E75-C60AC50B8C1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15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BC23-93E8-4651-9E75-C60AC50B8C1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02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82600" y="1223493"/>
            <a:ext cx="10871200" cy="4953470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024F6C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0C4C5BAE-20C2-4C6C-8BB7-EC9F33B0AF1D}" type="datetime1">
              <a:rPr lang="en-US" altLang="zh-TW" smtClean="0"/>
              <a:t>12/24/2024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164388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9" name="標題版面配置區 1"/>
          <p:cNvSpPr>
            <a:spLocks noGrp="1"/>
          </p:cNvSpPr>
          <p:nvPr>
            <p:ph type="title"/>
          </p:nvPr>
        </p:nvSpPr>
        <p:spPr>
          <a:xfrm>
            <a:off x="482600" y="301157"/>
            <a:ext cx="9612745" cy="676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CC06D4-EECC-48A2-AF3F-9A59457EBDA4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4A9CC-476D-4542-A265-A60408C0B38B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e4f69b4820e7f371fbb39c324bd11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9535" y="-41910"/>
            <a:ext cx="12327255" cy="6941820"/>
          </a:xfrm>
          <a:prstGeom prst="rect">
            <a:avLst/>
          </a:prstGeom>
        </p:spPr>
      </p:pic>
      <p:pic>
        <p:nvPicPr>
          <p:cNvPr id="3" name="图片 2" descr="/Users/judyxu/Downloads/公司简介/Desktop/未标题-3.png未标题-3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67310" y="-37782"/>
            <a:ext cx="12325985" cy="6933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/Users/judyxu/Downloads/0727.jpg072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57467" y="-317"/>
            <a:ext cx="12308205" cy="6859270"/>
          </a:xfrm>
          <a:prstGeom prst="rect">
            <a:avLst/>
          </a:prstGeom>
        </p:spPr>
      </p:pic>
      <p:sp>
        <p:nvSpPr>
          <p:cNvPr id="30" name="標題 1"/>
          <p:cNvSpPr>
            <a:spLocks noGrp="1"/>
          </p:cNvSpPr>
          <p:nvPr>
            <p:ph type="ctrTitle"/>
          </p:nvPr>
        </p:nvSpPr>
        <p:spPr>
          <a:xfrm>
            <a:off x="939800" y="2842799"/>
            <a:ext cx="5436937" cy="64589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1" name="副標題 2"/>
          <p:cNvSpPr>
            <a:spLocks noGrp="1"/>
          </p:cNvSpPr>
          <p:nvPr>
            <p:ph type="subTitle" idx="1"/>
          </p:nvPr>
        </p:nvSpPr>
        <p:spPr>
          <a:xfrm>
            <a:off x="939800" y="3602038"/>
            <a:ext cx="5436937" cy="360428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73344" y="839743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20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客尊 ．誠信 ． 創新． 卓越</a:t>
            </a:r>
          </a:p>
        </p:txBody>
      </p:sp>
      <p:grpSp>
        <p:nvGrpSpPr>
          <p:cNvPr id="15" name="群組 14"/>
          <p:cNvGrpSpPr/>
          <p:nvPr userDrawn="1"/>
        </p:nvGrpSpPr>
        <p:grpSpPr>
          <a:xfrm>
            <a:off x="819343" y="3474634"/>
            <a:ext cx="3728342" cy="101601"/>
            <a:chOff x="822519" y="3469870"/>
            <a:chExt cx="3728342" cy="101601"/>
          </a:xfrm>
        </p:grpSpPr>
        <p:cxnSp>
          <p:nvCxnSpPr>
            <p:cNvPr id="16" name="直線接點 15"/>
            <p:cNvCxnSpPr/>
            <p:nvPr userDrawn="1"/>
          </p:nvCxnSpPr>
          <p:spPr>
            <a:xfrm>
              <a:off x="889991" y="3520670"/>
              <a:ext cx="3600000" cy="0"/>
            </a:xfrm>
            <a:prstGeom prst="line">
              <a:avLst/>
            </a:prstGeom>
            <a:ln>
              <a:solidFill>
                <a:srgbClr val="B0D2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橢圓 16"/>
            <p:cNvSpPr/>
            <p:nvPr userDrawn="1"/>
          </p:nvSpPr>
          <p:spPr>
            <a:xfrm>
              <a:off x="822519" y="3469870"/>
              <a:ext cx="101601" cy="101601"/>
            </a:xfrm>
            <a:prstGeom prst="ellipse">
              <a:avLst/>
            </a:prstGeom>
            <a:solidFill>
              <a:srgbClr val="0050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8" name="橢圓 17"/>
            <p:cNvSpPr/>
            <p:nvPr userDrawn="1"/>
          </p:nvSpPr>
          <p:spPr>
            <a:xfrm>
              <a:off x="4449260" y="3469870"/>
              <a:ext cx="101601" cy="101601"/>
            </a:xfrm>
            <a:prstGeom prst="ellipse">
              <a:avLst/>
            </a:prstGeom>
            <a:solidFill>
              <a:srgbClr val="0050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22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73344" y="4863786"/>
            <a:ext cx="3145730" cy="3498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23" name="文字版面配置區 3"/>
          <p:cNvSpPr>
            <a:spLocks noGrp="1"/>
          </p:cNvSpPr>
          <p:nvPr>
            <p:ph type="body" sz="half" idx="10"/>
          </p:nvPr>
        </p:nvSpPr>
        <p:spPr>
          <a:xfrm>
            <a:off x="1073344" y="5235284"/>
            <a:ext cx="3145730" cy="3498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838200" y="1262130"/>
            <a:ext cx="5181600" cy="4914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172200" y="1262130"/>
            <a:ext cx="5181600" cy="4914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6B6C9C-812A-4C2F-BBAA-292E88821814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>
          <a:xfrm>
            <a:off x="482600" y="301157"/>
            <a:ext cx="9612745" cy="676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691EA5-A7B5-4A3E-A49E-5A8210A61ECA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>
          <a:xfrm>
            <a:off x="482600" y="301157"/>
            <a:ext cx="9612745" cy="676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61969-3F0E-4945-9991-D6250D7048A7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>
          <a:xfrm>
            <a:off x="482600" y="301157"/>
            <a:ext cx="9612745" cy="676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AEEA88-AD01-49FD-B830-8831011DC877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/Users/judyxu/Downloads/07274.jpg0727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56515" y="318"/>
            <a:ext cx="12304395" cy="6857365"/>
          </a:xfrm>
          <a:prstGeom prst="rect">
            <a:avLst/>
          </a:prstGeom>
        </p:spPr>
      </p:pic>
      <p:cxnSp>
        <p:nvCxnSpPr>
          <p:cNvPr id="15" name="直線接點 14"/>
          <p:cNvCxnSpPr/>
          <p:nvPr userDrawn="1"/>
        </p:nvCxnSpPr>
        <p:spPr>
          <a:xfrm>
            <a:off x="1250327" y="2937312"/>
            <a:ext cx="0" cy="672384"/>
          </a:xfrm>
          <a:prstGeom prst="line">
            <a:avLst/>
          </a:prstGeom>
          <a:ln>
            <a:solidFill>
              <a:srgbClr val="B0D2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1403887" y="3602038"/>
            <a:ext cx="7392383" cy="343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98338" y="2991341"/>
            <a:ext cx="7397932" cy="51532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174770-FC09-4EA3-B56C-15A0D691CABC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804746-04D4-457F-ACCF-0A8A7BAEE87D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199126"/>
            <a:ext cx="11176000" cy="4947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zh-TW" altLang="en-US" dirty="0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zh-TW" altLang="en-US" sz="1200" kern="12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0DC30BCA-8991-4389-9DAD-37DCE683428C}" type="datetime1">
              <a:rPr lang="zh-TW" altLang="en-US" smtClean="0"/>
              <a:t>2024/12/24</a:t>
            </a:fld>
            <a:endParaRPr lang="en-US" dirty="0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TW" alt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 dirty="0"/>
          </a:p>
        </p:txBody>
      </p:sp>
      <p:pic>
        <p:nvPicPr>
          <p:cNvPr id="11" name="圖片 10" descr="/Users/judyxu/Downloads/新版logo/新版logo-改（显示器版）.png新版logo-改（显示器版）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>
          <a:xfrm>
            <a:off x="9852660" y="-68580"/>
            <a:ext cx="2233295" cy="133477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9780222" y="6416120"/>
            <a:ext cx="1691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  <a:endParaRPr lang="zh-TW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群組 12"/>
          <p:cNvGrpSpPr/>
          <p:nvPr userDrawn="1"/>
        </p:nvGrpSpPr>
        <p:grpSpPr>
          <a:xfrm>
            <a:off x="384174" y="1012223"/>
            <a:ext cx="9770512" cy="101601"/>
            <a:chOff x="418040" y="3314082"/>
            <a:chExt cx="9770512" cy="101601"/>
          </a:xfrm>
        </p:grpSpPr>
        <p:cxnSp>
          <p:nvCxnSpPr>
            <p:cNvPr id="14" name="直線接點 13"/>
            <p:cNvCxnSpPr/>
            <p:nvPr userDrawn="1"/>
          </p:nvCxnSpPr>
          <p:spPr>
            <a:xfrm>
              <a:off x="485512" y="3364882"/>
              <a:ext cx="9633600" cy="0"/>
            </a:xfrm>
            <a:prstGeom prst="line">
              <a:avLst/>
            </a:prstGeom>
            <a:ln>
              <a:solidFill>
                <a:srgbClr val="B0D2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/>
            <p:cNvSpPr/>
            <p:nvPr userDrawn="1"/>
          </p:nvSpPr>
          <p:spPr>
            <a:xfrm>
              <a:off x="418040" y="3314082"/>
              <a:ext cx="101601" cy="101601"/>
            </a:xfrm>
            <a:prstGeom prst="ellipse">
              <a:avLst/>
            </a:prstGeom>
            <a:solidFill>
              <a:srgbClr val="0050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 userDrawn="1"/>
          </p:nvSpPr>
          <p:spPr>
            <a:xfrm>
              <a:off x="10086951" y="3314082"/>
              <a:ext cx="101601" cy="101601"/>
            </a:xfrm>
            <a:prstGeom prst="ellipse">
              <a:avLst/>
            </a:prstGeom>
            <a:solidFill>
              <a:srgbClr val="0050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標題版面配置區 1"/>
          <p:cNvSpPr>
            <a:spLocks noGrp="1"/>
          </p:cNvSpPr>
          <p:nvPr>
            <p:ph type="title"/>
          </p:nvPr>
        </p:nvSpPr>
        <p:spPr>
          <a:xfrm>
            <a:off x="482600" y="301157"/>
            <a:ext cx="9612745" cy="676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164388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F6CEA59-826A-4FB0-BF3A-D1F923F9F4E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24F6B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24E6A"/>
        </a:buClr>
        <a:buFont typeface="Arial" panose="020B0604020202020204" pitchFamily="34" charset="0"/>
        <a:buChar char="•"/>
        <a:defRPr sz="2800" b="0" kern="1200">
          <a:solidFill>
            <a:srgbClr val="024E6A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0D26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24E6A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0D26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24E6A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除錯 </a:t>
            </a:r>
            <a:r>
              <a:rPr lang="en-US" altLang="zh-TW" dirty="0"/>
              <a:t>&amp;</a:t>
            </a:r>
            <a:r>
              <a:rPr lang="zh-TW" altLang="en-US" dirty="0"/>
              <a:t> 例外處理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Partner You Can Trust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吳信賢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 altLang="zh-TW" dirty="0"/>
              <a:t>2024/12/23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在日常工作中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我們很常需要建立自定義的例外類別，主要是可讓錯誤的分類或訊息更為</a:t>
            </a:r>
            <a:r>
              <a:rPr lang="zh-TW" alt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明確</a:t>
            </a:r>
            <a:endParaRPr lang="en-US" altLang="zh-TW" b="0" i="0" dirty="0" smtClean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國壽有</a:t>
            </a:r>
            <a:r>
              <a:rPr lang="zh-TW" altLang="en-US" dirty="0" smtClean="0">
                <a:solidFill>
                  <a:srgbClr val="242424"/>
                </a:solidFill>
                <a:latin typeface="source-serif-pro"/>
              </a:rPr>
              <a:t>定義自己的例外處理類別，</a:t>
            </a:r>
            <a:r>
              <a:rPr lang="en-US" altLang="zh-TW" dirty="0" smtClean="0">
                <a:solidFill>
                  <a:srgbClr val="242424"/>
                </a:solidFill>
                <a:latin typeface="source-serif-pro"/>
              </a:rPr>
              <a:t>ex</a:t>
            </a:r>
            <a:r>
              <a:rPr lang="zh-TW" altLang="en-US" dirty="0" smtClean="0">
                <a:solidFill>
                  <a:srgbClr val="242424"/>
                </a:solidFill>
                <a:latin typeface="source-serif-pro"/>
              </a:rPr>
              <a:t>：</a:t>
            </a:r>
            <a:r>
              <a:rPr lang="en-US" altLang="zh-TW" dirty="0" err="1" smtClean="0">
                <a:solidFill>
                  <a:srgbClr val="242424"/>
                </a:solidFill>
                <a:latin typeface="source-serif-pro"/>
              </a:rPr>
              <a:t>ModuleException</a:t>
            </a:r>
            <a:r>
              <a:rPr lang="zh-TW" altLang="en-US" dirty="0" smtClean="0">
                <a:solidFill>
                  <a:srgbClr val="242424"/>
                </a:solidFill>
                <a:latin typeface="source-serif-pro"/>
              </a:rPr>
              <a:t>、</a:t>
            </a:r>
            <a:r>
              <a:rPr lang="en-US" altLang="zh-TW" dirty="0" err="1" smtClean="0">
                <a:solidFill>
                  <a:srgbClr val="242424"/>
                </a:solidFill>
                <a:latin typeface="source-serif-pro"/>
              </a:rPr>
              <a:t>DataNotFoundException</a:t>
            </a:r>
            <a:r>
              <a:rPr lang="zh-TW" altLang="en-US" dirty="0" smtClean="0">
                <a:solidFill>
                  <a:srgbClr val="242424"/>
                </a:solidFill>
                <a:latin typeface="source-serif-pro"/>
              </a:rPr>
              <a:t>、</a:t>
            </a:r>
            <a:r>
              <a:rPr lang="en-US" altLang="zh-TW" dirty="0" err="1" smtClean="0">
                <a:solidFill>
                  <a:srgbClr val="242424"/>
                </a:solidFill>
                <a:latin typeface="source-serif-pro"/>
              </a:rPr>
              <a:t>DataDuplicateExcetion</a:t>
            </a:r>
            <a:r>
              <a:rPr lang="en-US" altLang="zh-TW" dirty="0" smtClean="0">
                <a:solidFill>
                  <a:srgbClr val="242424"/>
                </a:solidFill>
                <a:latin typeface="source-serif-pro"/>
              </a:rPr>
              <a:t>…</a:t>
            </a:r>
            <a:endParaRPr lang="en-US" altLang="zh-TW" dirty="0">
              <a:solidFill>
                <a:srgbClr val="242424"/>
              </a:solidFill>
              <a:latin typeface="source-serif-pro"/>
            </a:endParaRPr>
          </a:p>
          <a:p>
            <a:r>
              <a:rPr lang="zh-TW" altLang="en-US" dirty="0" smtClean="0">
                <a:solidFill>
                  <a:srgbClr val="242424"/>
                </a:solidFill>
                <a:latin typeface="source-serif-pro"/>
                <a:cs typeface="Arial" panose="020B0604020202020204" pitchFamily="34" charset="0"/>
              </a:rPr>
              <a:t>因所有能處理的例外都是繼承</a:t>
            </a:r>
            <a:r>
              <a:rPr lang="en-US" altLang="zh-TW" dirty="0" smtClean="0">
                <a:solidFill>
                  <a:srgbClr val="242424"/>
                </a:solidFill>
                <a:latin typeface="source-serif-pro"/>
                <a:cs typeface="Arial" panose="020B0604020202020204" pitchFamily="34" charset="0"/>
              </a:rPr>
              <a:t>Exception</a:t>
            </a:r>
            <a:r>
              <a:rPr lang="zh-TW" altLang="en-US" dirty="0" smtClean="0">
                <a:solidFill>
                  <a:srgbClr val="242424"/>
                </a:solidFill>
                <a:latin typeface="source-serif-pro"/>
                <a:cs typeface="Arial" panose="020B0604020202020204" pitchFamily="34" charset="0"/>
              </a:rPr>
              <a:t>類別，因此自行設計的例外類別，不外乎就長這樣</a:t>
            </a:r>
            <a:endParaRPr lang="en-US" altLang="zh-TW" dirty="0" smtClean="0">
              <a:solidFill>
                <a:srgbClr val="242424"/>
              </a:solidFill>
              <a:latin typeface="source-serif-pro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自定義例外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843" y="1584844"/>
            <a:ext cx="7568714" cy="42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0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Q1</a:t>
            </a:r>
            <a:r>
              <a:rPr lang="zh-TW" altLang="en-US" dirty="0"/>
              <a:t>：</a:t>
            </a:r>
            <a:r>
              <a:rPr lang="en-US" altLang="zh-TW" dirty="0"/>
              <a:t>try-catch </a:t>
            </a:r>
            <a:r>
              <a:rPr lang="zh-TW" altLang="en-US" dirty="0"/>
              <a:t>中只</a:t>
            </a:r>
            <a:r>
              <a:rPr lang="zh-TW" altLang="en-US" dirty="0" smtClean="0"/>
              <a:t>執行</a:t>
            </a:r>
            <a:r>
              <a:rPr lang="en-US" altLang="zh-TW" dirty="0" err="1" smtClean="0"/>
              <a:t>uploadData</a:t>
            </a:r>
            <a:r>
              <a:rPr lang="en-US" altLang="zh-TW" dirty="0"/>
              <a:t>()</a:t>
            </a:r>
            <a:r>
              <a:rPr lang="zh-TW" altLang="en-US" dirty="0"/>
              <a:t>，是否需要做交易控制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smtClean="0"/>
              <a:t>Q2</a:t>
            </a:r>
            <a:r>
              <a:rPr lang="zh-TW" altLang="en-US" dirty="0" smtClean="0"/>
              <a:t>：巢狀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案例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案例討論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51" y="1928169"/>
            <a:ext cx="9116697" cy="461074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979" y="1928169"/>
            <a:ext cx="6572440" cy="471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3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ref</a:t>
            </a:r>
            <a:r>
              <a:rPr lang="zh-TW" altLang="en-US" dirty="0"/>
              <a:t>：</a:t>
            </a:r>
            <a:r>
              <a:rPr lang="en-US" altLang="zh-TW" dirty="0"/>
              <a:t>https://reurl.cc/04vML6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03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除錯</a:t>
            </a:r>
          </a:p>
        </p:txBody>
      </p:sp>
    </p:spTree>
    <p:extLst>
      <p:ext uri="{BB962C8B-B14F-4D97-AF65-F5344CB8AC3E}">
        <p14:creationId xmlns:p14="http://schemas.microsoft.com/office/powerpoint/2010/main" val="129247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當程式在執行時，無法正常得到預期結果時的檢查方式</a:t>
            </a:r>
            <a:endParaRPr lang="en-US" altLang="zh-TW" dirty="0"/>
          </a:p>
          <a:p>
            <a:pPr lvl="1"/>
            <a:r>
              <a:rPr lang="en-US" altLang="zh-TW" dirty="0"/>
              <a:t>Java</a:t>
            </a:r>
          </a:p>
          <a:p>
            <a:pPr lvl="2"/>
            <a:r>
              <a:rPr lang="zh-TW" altLang="en-US" dirty="0"/>
              <a:t>埋</a:t>
            </a:r>
            <a:r>
              <a:rPr lang="en-US" altLang="zh-TW" dirty="0"/>
              <a:t>log</a:t>
            </a:r>
          </a:p>
          <a:p>
            <a:pPr lvl="2"/>
            <a:r>
              <a:rPr lang="zh-TW" altLang="en-US" dirty="0"/>
              <a:t>設</a:t>
            </a:r>
            <a:r>
              <a:rPr lang="en-US" altLang="zh-TW" dirty="0"/>
              <a:t>debug</a:t>
            </a:r>
            <a:r>
              <a:rPr lang="zh-TW" altLang="en-US" dirty="0"/>
              <a:t>中斷點</a:t>
            </a:r>
            <a:endParaRPr lang="en-US" altLang="zh-TW" dirty="0"/>
          </a:p>
          <a:p>
            <a:pPr lvl="1"/>
            <a:r>
              <a:rPr lang="en-US" altLang="zh-TW" dirty="0" err="1"/>
              <a:t>jsp</a:t>
            </a:r>
            <a:endParaRPr lang="en-US" altLang="zh-TW" dirty="0"/>
          </a:p>
          <a:p>
            <a:pPr lvl="2"/>
            <a:r>
              <a:rPr lang="zh-TW" altLang="en-US" dirty="0"/>
              <a:t>埋</a:t>
            </a:r>
            <a:r>
              <a:rPr lang="en-US" altLang="zh-TW" dirty="0"/>
              <a:t>console log</a:t>
            </a:r>
          </a:p>
          <a:p>
            <a:pPr lvl="2"/>
            <a:r>
              <a:rPr lang="zh-TW" altLang="en-US" dirty="0"/>
              <a:t>彈</a:t>
            </a:r>
            <a:r>
              <a:rPr lang="en-US" altLang="zh-TW" dirty="0"/>
              <a:t>alert</a:t>
            </a:r>
          </a:p>
          <a:p>
            <a:pPr lvl="2"/>
            <a:r>
              <a:rPr lang="zh-TW" altLang="en-US" dirty="0"/>
              <a:t>設</a:t>
            </a:r>
            <a:r>
              <a:rPr lang="en-US" altLang="zh-TW" dirty="0"/>
              <a:t>debug</a:t>
            </a:r>
            <a:r>
              <a:rPr lang="zh-TW" altLang="en-US" dirty="0"/>
              <a:t>中斷點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除錯處理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33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72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例外處理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JAVA</a:t>
            </a:r>
            <a:r>
              <a:rPr lang="zh-TW" altLang="en-US" dirty="0"/>
              <a:t>的</a:t>
            </a:r>
            <a:r>
              <a:rPr lang="en-US" altLang="zh-TW" dirty="0"/>
              <a:t>source file</a:t>
            </a:r>
            <a:r>
              <a:rPr lang="zh-TW" altLang="en-US" dirty="0"/>
              <a:t>即使編譯成功，在執行時也可能出錯，此時的報錯稱為例外。</a:t>
            </a:r>
            <a:br>
              <a:rPr lang="zh-TW" altLang="en-US" dirty="0"/>
            </a:br>
            <a:r>
              <a:rPr lang="zh-TW" altLang="en-US" dirty="0"/>
              <a:t>例外由負責執行程式的</a:t>
            </a:r>
            <a:r>
              <a:rPr lang="en-US" altLang="zh-TW" dirty="0" err="1"/>
              <a:t>JVM</a:t>
            </a:r>
            <a:r>
              <a:rPr lang="zh-TW" altLang="en-US" dirty="0"/>
              <a:t>發出給使用者知道。如果沒有指定應對方法的話，程式就會直接中斷。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例外處理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8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Throwable</a:t>
            </a:r>
            <a:r>
              <a:rPr lang="en-US" altLang="zh-TW" dirty="0"/>
              <a:t> </a:t>
            </a:r>
            <a:r>
              <a:rPr lang="zh-TW" altLang="en-US" dirty="0"/>
              <a:t>階層圖</a:t>
            </a:r>
            <a:r>
              <a:rPr lang="en-US" altLang="zh-TW" dirty="0"/>
              <a:t>: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116" y="1688449"/>
            <a:ext cx="6430272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Exception </a:t>
            </a:r>
            <a:r>
              <a:rPr lang="zh-TW" altLang="en-US" dirty="0"/>
              <a:t>與 </a:t>
            </a:r>
            <a:r>
              <a:rPr lang="en-US" altLang="zh-TW" dirty="0"/>
              <a:t>Error </a:t>
            </a:r>
            <a:r>
              <a:rPr lang="zh-TW" altLang="en-US" dirty="0"/>
              <a:t>都是繼承自 </a:t>
            </a:r>
            <a:r>
              <a:rPr lang="en-US" altLang="zh-TW" dirty="0" err="1"/>
              <a:t>Throwable</a:t>
            </a:r>
            <a:r>
              <a:rPr lang="en-US" altLang="zh-TW" dirty="0"/>
              <a:t>, </a:t>
            </a:r>
            <a:r>
              <a:rPr lang="zh-TW" altLang="en-US" dirty="0"/>
              <a:t>在 </a:t>
            </a:r>
            <a:r>
              <a:rPr lang="en-US" altLang="zh-TW" dirty="0"/>
              <a:t>Java </a:t>
            </a:r>
            <a:r>
              <a:rPr lang="zh-TW" altLang="en-US" dirty="0"/>
              <a:t>的世界裡</a:t>
            </a:r>
            <a:r>
              <a:rPr lang="en-US" altLang="zh-TW" dirty="0"/>
              <a:t>, </a:t>
            </a:r>
            <a:r>
              <a:rPr lang="zh-TW" altLang="en-US" dirty="0"/>
              <a:t>只有 </a:t>
            </a:r>
            <a:r>
              <a:rPr lang="en-US" altLang="zh-TW" dirty="0" err="1"/>
              <a:t>Throwable</a:t>
            </a:r>
            <a:r>
              <a:rPr lang="en-US" altLang="zh-TW" dirty="0"/>
              <a:t> </a:t>
            </a:r>
            <a:r>
              <a:rPr lang="zh-TW" altLang="en-US" dirty="0"/>
              <a:t>類型的 </a:t>
            </a:r>
            <a:r>
              <a:rPr lang="en-US" altLang="zh-TW" dirty="0"/>
              <a:t>instance </a:t>
            </a:r>
            <a:r>
              <a:rPr lang="zh-TW" altLang="en-US" dirty="0"/>
              <a:t>才可以被 </a:t>
            </a:r>
            <a:r>
              <a:rPr lang="en-US" altLang="zh-TW" dirty="0"/>
              <a:t>throw </a:t>
            </a:r>
            <a:r>
              <a:rPr lang="zh-TW" altLang="en-US" dirty="0"/>
              <a:t>或著 </a:t>
            </a:r>
            <a:r>
              <a:rPr lang="en-US" altLang="zh-TW" dirty="0"/>
              <a:t>catch, </a:t>
            </a:r>
            <a:r>
              <a:rPr lang="zh-TW" altLang="en-US" dirty="0"/>
              <a:t>其為 </a:t>
            </a:r>
            <a:r>
              <a:rPr lang="en-US" altLang="zh-TW" dirty="0"/>
              <a:t>exception handling </a:t>
            </a:r>
            <a:r>
              <a:rPr lang="zh-TW" altLang="en-US" dirty="0"/>
              <a:t>的基本組成類型</a:t>
            </a:r>
            <a:r>
              <a:rPr lang="en-US" altLang="zh-TW" dirty="0"/>
              <a:t>. </a:t>
            </a:r>
            <a:r>
              <a:rPr lang="zh-TW" altLang="en-US" dirty="0"/>
              <a:t>至於 </a:t>
            </a:r>
            <a:r>
              <a:rPr lang="en-US" altLang="zh-TW" dirty="0"/>
              <a:t>Exception </a:t>
            </a:r>
            <a:r>
              <a:rPr lang="zh-TW" altLang="en-US" dirty="0"/>
              <a:t>與 </a:t>
            </a:r>
            <a:r>
              <a:rPr lang="en-US" altLang="zh-TW" dirty="0"/>
              <a:t>Error </a:t>
            </a:r>
            <a:r>
              <a:rPr lang="zh-TW" altLang="en-US" dirty="0"/>
              <a:t>的差異</a:t>
            </a:r>
            <a:r>
              <a:rPr lang="en-US" altLang="zh-TW" dirty="0"/>
              <a:t>, </a:t>
            </a:r>
            <a:r>
              <a:rPr lang="zh-TW" altLang="en-US" dirty="0"/>
              <a:t>這部分就體現出了 </a:t>
            </a:r>
            <a:r>
              <a:rPr lang="en-US" altLang="zh-TW" dirty="0"/>
              <a:t>Java </a:t>
            </a:r>
            <a:r>
              <a:rPr lang="zh-TW" altLang="en-US" dirty="0"/>
              <a:t>設計者對不同異常情境的分類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Exception: </a:t>
            </a:r>
            <a:r>
              <a:rPr lang="zh-TW" altLang="en-US" dirty="0"/>
              <a:t>通常指程式運行時所出現的可預料之意外狀況</a:t>
            </a:r>
            <a:r>
              <a:rPr lang="en-US" altLang="zh-TW" dirty="0"/>
              <a:t>, </a:t>
            </a:r>
            <a:r>
              <a:rPr lang="zh-TW" altLang="en-US" dirty="0"/>
              <a:t>基本上都要進行 </a:t>
            </a:r>
            <a:r>
              <a:rPr lang="en-US" altLang="zh-TW" dirty="0"/>
              <a:t>catch </a:t>
            </a:r>
            <a:r>
              <a:rPr lang="zh-TW" altLang="en-US" dirty="0"/>
              <a:t>的動作</a:t>
            </a:r>
            <a:r>
              <a:rPr lang="en-US" altLang="zh-TW" dirty="0"/>
              <a:t>, </a:t>
            </a:r>
            <a:r>
              <a:rPr lang="zh-TW" altLang="en-US" dirty="0"/>
              <a:t>然後進行相應處理</a:t>
            </a:r>
            <a:r>
              <a:rPr lang="en-US" altLang="zh-TW" dirty="0"/>
              <a:t>, </a:t>
            </a:r>
            <a:r>
              <a:rPr lang="zh-TW" altLang="en-US" dirty="0"/>
              <a:t>如 </a:t>
            </a:r>
            <a:r>
              <a:rPr lang="en-US" altLang="zh-TW" dirty="0" err="1"/>
              <a:t>IOException</a:t>
            </a:r>
            <a:r>
              <a:rPr lang="zh-TW" altLang="en-US" dirty="0"/>
              <a:t>、</a:t>
            </a:r>
            <a:r>
              <a:rPr lang="en-US" altLang="zh-TW" dirty="0" err="1"/>
              <a:t>NullPointerException</a:t>
            </a:r>
            <a:r>
              <a:rPr lang="en-US" altLang="zh-TW" dirty="0"/>
              <a:t>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Error: </a:t>
            </a:r>
            <a:r>
              <a:rPr lang="zh-TW" altLang="en-US" dirty="0"/>
              <a:t>指在正常情況下</a:t>
            </a:r>
            <a:r>
              <a:rPr lang="en-US" altLang="zh-TW" dirty="0"/>
              <a:t>, </a:t>
            </a:r>
            <a:r>
              <a:rPr lang="zh-TW" altLang="en-US" dirty="0"/>
              <a:t>不太可能出現的問題</a:t>
            </a:r>
            <a:r>
              <a:rPr lang="en-US" altLang="zh-TW" dirty="0"/>
              <a:t>, </a:t>
            </a:r>
            <a:r>
              <a:rPr lang="zh-TW" altLang="en-US" dirty="0"/>
              <a:t>絕大部分的 </a:t>
            </a:r>
            <a:r>
              <a:rPr lang="en-US" altLang="zh-TW" dirty="0"/>
              <a:t>Error </a:t>
            </a:r>
            <a:r>
              <a:rPr lang="zh-TW" altLang="en-US" dirty="0"/>
              <a:t>都會導致程式 </a:t>
            </a:r>
            <a:r>
              <a:rPr lang="en-US" altLang="zh-TW" dirty="0"/>
              <a:t>(e.g. </a:t>
            </a:r>
            <a:r>
              <a:rPr lang="en-US" altLang="zh-TW" dirty="0" err="1"/>
              <a:t>JVM</a:t>
            </a:r>
            <a:r>
              <a:rPr lang="en-US" altLang="zh-TW" dirty="0"/>
              <a:t> </a:t>
            </a:r>
            <a:r>
              <a:rPr lang="zh-TW" altLang="en-US" dirty="0"/>
              <a:t>本身</a:t>
            </a:r>
            <a:r>
              <a:rPr lang="en-US" altLang="zh-TW" dirty="0"/>
              <a:t>) </a:t>
            </a:r>
            <a:r>
              <a:rPr lang="zh-TW" altLang="en-US" dirty="0"/>
              <a:t>處於一種</a:t>
            </a:r>
            <a:r>
              <a:rPr lang="zh-TW" altLang="en-US" dirty="0">
                <a:solidFill>
                  <a:srgbClr val="FF0000"/>
                </a:solidFill>
              </a:rPr>
              <a:t>不正常且不可恢復</a:t>
            </a:r>
            <a:r>
              <a:rPr lang="zh-TW" altLang="en-US" dirty="0"/>
              <a:t>的狀態</a:t>
            </a:r>
            <a:r>
              <a:rPr lang="en-US" altLang="zh-TW" dirty="0"/>
              <a:t>. </a:t>
            </a:r>
            <a:r>
              <a:rPr lang="zh-TW" altLang="en-US" dirty="0"/>
              <a:t>所以對於這種情況</a:t>
            </a:r>
            <a:r>
              <a:rPr lang="en-US" altLang="zh-TW" dirty="0"/>
              <a:t>, </a:t>
            </a:r>
            <a:r>
              <a:rPr lang="zh-TW" altLang="en-US" dirty="0"/>
              <a:t>你也沒法去 </a:t>
            </a:r>
            <a:r>
              <a:rPr lang="en-US" altLang="zh-TW" dirty="0"/>
              <a:t>catch </a:t>
            </a:r>
            <a:r>
              <a:rPr lang="zh-TW" altLang="en-US" dirty="0"/>
              <a:t>了。常見的如 </a:t>
            </a:r>
            <a:r>
              <a:rPr lang="en-US" altLang="zh-TW" dirty="0" err="1"/>
              <a:t>OutOfMemoryError</a:t>
            </a:r>
            <a:r>
              <a:rPr lang="en-US" altLang="zh-TW" dirty="0"/>
              <a:t> / </a:t>
            </a:r>
            <a:r>
              <a:rPr lang="en-US" altLang="zh-TW" dirty="0" err="1"/>
              <a:t>StackOverflowError</a:t>
            </a:r>
            <a:r>
              <a:rPr lang="en-US" altLang="zh-TW" dirty="0"/>
              <a:t> </a:t>
            </a:r>
            <a:r>
              <a:rPr lang="zh-TW" altLang="en-US" dirty="0"/>
              <a:t>這些</a:t>
            </a:r>
            <a:r>
              <a:rPr lang="en-US" altLang="zh-TW" dirty="0"/>
              <a:t>, </a:t>
            </a:r>
            <a:r>
              <a:rPr lang="zh-TW" altLang="en-US" dirty="0"/>
              <a:t>都是繼承自 </a:t>
            </a:r>
            <a:r>
              <a:rPr lang="en-US" altLang="zh-TW" dirty="0"/>
              <a:t>Error.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Exception </a:t>
            </a:r>
            <a:r>
              <a:rPr lang="zh-TW" altLang="en-US" b="1" dirty="0"/>
              <a:t>與 </a:t>
            </a:r>
            <a:r>
              <a:rPr lang="en-US" altLang="zh-TW" b="1" dirty="0"/>
              <a:t>Error </a:t>
            </a:r>
            <a:r>
              <a:rPr lang="zh-TW" altLang="en-US" b="1" dirty="0"/>
              <a:t>的基本概念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3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Exception </a:t>
            </a:r>
            <a:r>
              <a:rPr lang="zh-TW" altLang="en-US" dirty="0"/>
              <a:t>又可以分成兩類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字型：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dirty="0"/>
              <a:t>Checked Exception</a:t>
            </a:r>
          </a:p>
          <a:p>
            <a:pPr lvl="2"/>
            <a:r>
              <a:rPr lang="zh-TW" altLang="en-US" dirty="0"/>
              <a:t>又稱受檢例外</a:t>
            </a:r>
            <a:r>
              <a:rPr lang="en-US" altLang="zh-TW" dirty="0"/>
              <a:t>, </a:t>
            </a:r>
            <a:r>
              <a:rPr lang="zh-TW" altLang="en-US" dirty="0"/>
              <a:t>通常在原始碼中必須顯式地 </a:t>
            </a:r>
            <a:r>
              <a:rPr lang="en-US" altLang="zh-TW" dirty="0"/>
              <a:t>catch </a:t>
            </a:r>
            <a:r>
              <a:rPr lang="zh-TW" altLang="en-US" dirty="0"/>
              <a:t>並且處理</a:t>
            </a:r>
            <a:r>
              <a:rPr lang="en-US" altLang="zh-TW" dirty="0"/>
              <a:t>, </a:t>
            </a:r>
            <a:r>
              <a:rPr lang="zh-TW" altLang="en-US" dirty="0"/>
              <a:t>這部分算是 </a:t>
            </a:r>
            <a:r>
              <a:rPr lang="en-US" altLang="zh-TW" dirty="0"/>
              <a:t>compile time </a:t>
            </a:r>
            <a:r>
              <a:rPr lang="zh-TW" altLang="en-US" dirty="0"/>
              <a:t>會檢查的部分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Unchecked Exception</a:t>
            </a:r>
          </a:p>
          <a:p>
            <a:pPr lvl="2"/>
            <a:r>
              <a:rPr lang="zh-TW" altLang="en-US" dirty="0"/>
              <a:t>又稱非受檢例外</a:t>
            </a:r>
            <a:r>
              <a:rPr lang="en-US" altLang="zh-TW" dirty="0"/>
              <a:t>, </a:t>
            </a:r>
            <a:r>
              <a:rPr lang="zh-TW" altLang="en-US" dirty="0"/>
              <a:t>就是所謂的 </a:t>
            </a:r>
            <a:r>
              <a:rPr lang="en-US" altLang="zh-TW" dirty="0" err="1"/>
              <a:t>RuntimeException</a:t>
            </a:r>
            <a:r>
              <a:rPr lang="en-US" altLang="zh-TW" dirty="0"/>
              <a:t>, </a:t>
            </a:r>
            <a:r>
              <a:rPr lang="zh-TW" altLang="en-US" dirty="0"/>
              <a:t>常見的像是 </a:t>
            </a:r>
            <a:r>
              <a:rPr lang="en-US" altLang="zh-TW" dirty="0" err="1"/>
              <a:t>NullPointerException</a:t>
            </a:r>
            <a:r>
              <a:rPr lang="en-US" altLang="zh-TW" dirty="0"/>
              <a:t>, </a:t>
            </a:r>
            <a:r>
              <a:rPr lang="en-US" altLang="zh-TW" dirty="0" err="1"/>
              <a:t>ArrayIndexOutOfBoundsException</a:t>
            </a:r>
            <a:r>
              <a:rPr lang="en-US" altLang="zh-TW" dirty="0"/>
              <a:t>. </a:t>
            </a:r>
            <a:r>
              <a:rPr lang="zh-TW" altLang="en-US" dirty="0"/>
              <a:t>這種類型的例外通常是可以透過撰寫相應程式以避免的邏輯錯誤</a:t>
            </a:r>
            <a:r>
              <a:rPr lang="en-US" altLang="zh-TW" dirty="0"/>
              <a:t>, </a:t>
            </a:r>
            <a:r>
              <a:rPr lang="zh-TW" altLang="en-US" dirty="0"/>
              <a:t>可以根據當下的情境來判斷是不是要 </a:t>
            </a:r>
            <a:r>
              <a:rPr lang="en-US" altLang="zh-TW" dirty="0"/>
              <a:t>catch, </a:t>
            </a:r>
            <a:r>
              <a:rPr lang="zh-TW" altLang="en-US" dirty="0"/>
              <a:t>且在 </a:t>
            </a:r>
            <a:r>
              <a:rPr lang="en-US" altLang="zh-TW" dirty="0"/>
              <a:t>compile time </a:t>
            </a:r>
            <a:r>
              <a:rPr lang="zh-TW" altLang="en-US" dirty="0"/>
              <a:t>並不會強制要求要 </a:t>
            </a:r>
            <a:r>
              <a:rPr lang="en-US" altLang="zh-TW" dirty="0"/>
              <a:t>catch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Exception </a:t>
            </a:r>
            <a:r>
              <a:rPr lang="zh-TW" altLang="en-US" b="1" dirty="0"/>
              <a:t>與 </a:t>
            </a:r>
            <a:r>
              <a:rPr lang="en-US" altLang="zh-TW" b="1" dirty="0"/>
              <a:t>Error </a:t>
            </a:r>
            <a:r>
              <a:rPr lang="zh-TW" altLang="en-US" b="1" dirty="0"/>
              <a:t>的基本概念</a:t>
            </a:r>
            <a:r>
              <a:rPr lang="en-US" altLang="zh-TW" b="1" dirty="0"/>
              <a:t>-</a:t>
            </a:r>
            <a:r>
              <a:rPr lang="zh-TW" altLang="en-US" b="1" dirty="0"/>
              <a:t>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1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儘量不要只捕捉類似 </a:t>
            </a:r>
            <a:r>
              <a:rPr lang="en-US" altLang="zh-TW" b="0" i="0" dirty="0" err="1">
                <a:solidFill>
                  <a:srgbClr val="242424"/>
                </a:solidFill>
                <a:effectLst/>
                <a:latin typeface="source-serif-pro"/>
              </a:rPr>
              <a:t>java.lang.Exception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這類太過於一般性的例外，應該要捕捉特定</a:t>
            </a:r>
            <a:r>
              <a:rPr lang="zh-TW" altLang="en-US" b="0" i="0">
                <a:solidFill>
                  <a:srgbClr val="242424"/>
                </a:solidFill>
                <a:effectLst/>
                <a:latin typeface="source-serif-pro"/>
              </a:rPr>
              <a:t>的例外，按需捕捉</a:t>
            </a:r>
            <a:endParaRPr lang="en-US" altLang="zh-TW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不要把例外吞掉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例外處理</a:t>
            </a:r>
            <a:r>
              <a:rPr lang="zh-TW" altLang="en-US" dirty="0"/>
              <a:t>的原則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02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b="1" i="0" dirty="0">
                <a:solidFill>
                  <a:srgbClr val="242424"/>
                </a:solidFill>
                <a:effectLst/>
                <a:latin typeface="sohne"/>
              </a:rPr>
              <a:t>Throw Early, Catch Late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例外處理</a:t>
            </a:r>
            <a:r>
              <a:rPr lang="zh-TW" altLang="en-US" dirty="0"/>
              <a:t>的原則</a:t>
            </a:r>
            <a:r>
              <a:rPr lang="en-US" altLang="zh-TW" dirty="0"/>
              <a:t>-</a:t>
            </a:r>
            <a:r>
              <a:rPr lang="zh-TW" altLang="en-US" dirty="0"/>
              <a:t>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67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try-catch-finally</a:t>
            </a:r>
          </a:p>
          <a:p>
            <a:pPr lvl="1"/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try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：包含可能拋出例外的程式碼</a:t>
            </a:r>
            <a:endParaRPr lang="en-US" altLang="zh-TW" dirty="0">
              <a:solidFill>
                <a:srgbClr val="242424"/>
              </a:solidFill>
              <a:latin typeface="source-serif-pro"/>
            </a:endParaRPr>
          </a:p>
          <a:p>
            <a:pPr lvl="1"/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catch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：處理特定類型的例外</a:t>
            </a:r>
            <a:endParaRPr lang="en-US" altLang="zh-TW" dirty="0">
              <a:solidFill>
                <a:srgbClr val="242424"/>
              </a:solidFill>
              <a:latin typeface="source-serif-pro"/>
            </a:endParaRPr>
          </a:p>
          <a:p>
            <a:pPr lvl="1"/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finally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：無論是否發生例外都會執行</a:t>
            </a:r>
            <a:endParaRPr lang="en-US" altLang="zh-TW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throws</a:t>
            </a:r>
          </a:p>
          <a:p>
            <a:pPr lvl="1"/>
            <a:r>
              <a:rPr lang="zh-TW" altLang="en-US" dirty="0"/>
              <a:t>聲明方法可能拋出的例外類型。</a:t>
            </a:r>
            <a:endParaRPr lang="en-US" altLang="zh-TW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throw</a:t>
            </a:r>
            <a:endParaRPr lang="zh-TW" altLang="en-US" dirty="0"/>
          </a:p>
          <a:p>
            <a:pPr lvl="1"/>
            <a:r>
              <a:rPr lang="zh-TW" altLang="en-US" dirty="0"/>
              <a:t>拋出例外</a:t>
            </a:r>
          </a:p>
          <a:p>
            <a:pPr lvl="1"/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操作 </a:t>
            </a:r>
            <a:r>
              <a:rPr lang="en-US" altLang="zh-TW" dirty="0"/>
              <a:t>Throwable </a:t>
            </a:r>
            <a:r>
              <a:rPr lang="zh-TW" altLang="en-US" dirty="0"/>
              <a:t>的方式與實踐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EA59-826A-4FB0-BF3A-D1F923F9F4E7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47078A-79C7-4155-85BF-1DB30DEB0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799" y="1379649"/>
            <a:ext cx="8068801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8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</TotalTime>
  <Words>765</Words>
  <Application>Microsoft Office PowerPoint</Application>
  <PresentationFormat>寬螢幕</PresentationFormat>
  <Paragraphs>132</Paragraphs>
  <Slides>16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Lato</vt:lpstr>
      <vt:lpstr>sohne</vt:lpstr>
      <vt:lpstr>source-serif-pro</vt:lpstr>
      <vt:lpstr>微軟正黑體</vt:lpstr>
      <vt:lpstr>新細明體</vt:lpstr>
      <vt:lpstr>Arial</vt:lpstr>
      <vt:lpstr>Calibri</vt:lpstr>
      <vt:lpstr>Consolas</vt:lpstr>
      <vt:lpstr>Times New Roman</vt:lpstr>
      <vt:lpstr>Office 佈景主題</vt:lpstr>
      <vt:lpstr>除錯 &amp; 例外處理</vt:lpstr>
      <vt:lpstr>例外處理</vt:lpstr>
      <vt:lpstr>例外處理</vt:lpstr>
      <vt:lpstr>PowerPoint 簡報</vt:lpstr>
      <vt:lpstr>Exception 與 Error 的基本概念</vt:lpstr>
      <vt:lpstr>Exception 與 Error 的基本概念-續</vt:lpstr>
      <vt:lpstr>例外處理的原則</vt:lpstr>
      <vt:lpstr>例外處理的原則-續</vt:lpstr>
      <vt:lpstr>操作 Throwable 的方式與實踐</vt:lpstr>
      <vt:lpstr>自定義例外</vt:lpstr>
      <vt:lpstr>案例討論</vt:lpstr>
      <vt:lpstr>Q&amp;A</vt:lpstr>
      <vt:lpstr>除錯</vt:lpstr>
      <vt:lpstr>除錯處理</vt:lpstr>
      <vt:lpstr>Q&amp;A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MaggieLee(TP-李禎惠)#8816</dc:creator>
  <cp:lastModifiedBy>Wistronits</cp:lastModifiedBy>
  <cp:revision>84</cp:revision>
  <dcterms:created xsi:type="dcterms:W3CDTF">2022-07-27T08:25:46Z</dcterms:created>
  <dcterms:modified xsi:type="dcterms:W3CDTF">2024-12-24T05:40:24Z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FF07B8458B19DFD0277DCE62D738DF18</vt:lpwstr>
  </property>
  <property fmtid="{D5CDD505-2E9C-101B-9397-08002B2CF9AE}" pid="3" name="KSOProductBuildVer">
    <vt:lpwstr>2052-4.4.1.7360</vt:lpwstr>
  </property>
</Properties>
</file>