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71" r:id="rId2"/>
    <p:sldId id="280" r:id="rId3"/>
    <p:sldId id="262" r:id="rId4"/>
    <p:sldId id="267" r:id="rId5"/>
    <p:sldId id="304" r:id="rId6"/>
    <p:sldId id="268" r:id="rId7"/>
    <p:sldId id="281" r:id="rId8"/>
    <p:sldId id="303" r:id="rId9"/>
    <p:sldId id="285" r:id="rId10"/>
    <p:sldId id="292" r:id="rId11"/>
    <p:sldId id="282" r:id="rId12"/>
    <p:sldId id="283" r:id="rId13"/>
    <p:sldId id="286" r:id="rId14"/>
    <p:sldId id="287" r:id="rId15"/>
    <p:sldId id="288" r:id="rId16"/>
    <p:sldId id="289" r:id="rId17"/>
    <p:sldId id="290" r:id="rId18"/>
    <p:sldId id="291" r:id="rId19"/>
    <p:sldId id="314" r:id="rId20"/>
    <p:sldId id="293" r:id="rId21"/>
    <p:sldId id="294" r:id="rId22"/>
    <p:sldId id="295" r:id="rId23"/>
    <p:sldId id="296" r:id="rId24"/>
    <p:sldId id="305" r:id="rId25"/>
    <p:sldId id="297" r:id="rId26"/>
    <p:sldId id="308" r:id="rId27"/>
    <p:sldId id="311" r:id="rId28"/>
    <p:sldId id="306" r:id="rId29"/>
    <p:sldId id="312" r:id="rId30"/>
    <p:sldId id="313" r:id="rId31"/>
    <p:sldId id="307" r:id="rId32"/>
    <p:sldId id="298" r:id="rId33"/>
    <p:sldId id="263" r:id="rId34"/>
    <p:sldId id="273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F6C"/>
    <a:srgbClr val="024E6A"/>
    <a:srgbClr val="B0D261"/>
    <a:srgbClr val="024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035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B0715-2E07-4B30-82A4-29BE9219FCBD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BC23-93E8-4651-9E75-C60AC50B8C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v2/resize:fit:720/format:webp/0*-K3EG9b6xx3G_kwp.p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from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https://miro.medium.com/v2/resize:fit:720/format:webp/0*-K3EG9b6xx3G_kwp.png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BC23-93E8-4651-9E75-C60AC50B8C1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24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個聚合函數，只有 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 當無資料時是 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，其他都是 </a:t>
            </a:r>
            <a:r>
              <a:rPr lang="en-US" altLang="zh-TW" dirty="0" smtClean="0"/>
              <a:t>null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BC23-93E8-4651-9E75-C60AC50B8C1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87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82600" y="1223493"/>
            <a:ext cx="10871200" cy="4953470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024F6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0C4C5BAE-20C2-4C6C-8BB7-EC9F33B0AF1D}" type="datetime1">
              <a:rPr lang="en-US" altLang="zh-TW" smtClean="0"/>
              <a:t>12/24/2024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438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9" name="標題版面配置區 1"/>
          <p:cNvSpPr>
            <a:spLocks noGrp="1"/>
          </p:cNvSpPr>
          <p:nvPr>
            <p:ph type="title"/>
          </p:nvPr>
        </p:nvSpPr>
        <p:spPr>
          <a:xfrm>
            <a:off x="482600" y="301157"/>
            <a:ext cx="9612745" cy="67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C06D4-EECC-48A2-AF3F-9A59457EBDA4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4A9CC-476D-4542-A265-A60408C0B38B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e4f69b4820e7f371fbb39c324bd11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9535" y="-41910"/>
            <a:ext cx="12327255" cy="6941820"/>
          </a:xfrm>
          <a:prstGeom prst="rect">
            <a:avLst/>
          </a:prstGeom>
        </p:spPr>
      </p:pic>
      <p:pic>
        <p:nvPicPr>
          <p:cNvPr id="3" name="图片 2" descr="/Users/judyxu/Downloads/公司简介/Desktop/未标题-3.png未标题-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67310" y="-37782"/>
            <a:ext cx="12325985" cy="6933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/Users/judyxu/Downloads/0727.jpg072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57467" y="-317"/>
            <a:ext cx="12308205" cy="6859270"/>
          </a:xfrm>
          <a:prstGeom prst="rect">
            <a:avLst/>
          </a:prstGeom>
        </p:spPr>
      </p:pic>
      <p:sp>
        <p:nvSpPr>
          <p:cNvPr id="30" name="標題 1"/>
          <p:cNvSpPr>
            <a:spLocks noGrp="1"/>
          </p:cNvSpPr>
          <p:nvPr>
            <p:ph type="ctrTitle"/>
          </p:nvPr>
        </p:nvSpPr>
        <p:spPr>
          <a:xfrm>
            <a:off x="939800" y="2842799"/>
            <a:ext cx="5436937" cy="64589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1" name="副標題 2"/>
          <p:cNvSpPr>
            <a:spLocks noGrp="1"/>
          </p:cNvSpPr>
          <p:nvPr>
            <p:ph type="subTitle" idx="1"/>
          </p:nvPr>
        </p:nvSpPr>
        <p:spPr>
          <a:xfrm>
            <a:off x="939800" y="3602038"/>
            <a:ext cx="5436937" cy="36042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73344" y="839743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客尊 ．誠信 ． 創新． 卓越</a:t>
            </a:r>
          </a:p>
        </p:txBody>
      </p:sp>
      <p:grpSp>
        <p:nvGrpSpPr>
          <p:cNvPr id="15" name="群組 14"/>
          <p:cNvGrpSpPr/>
          <p:nvPr userDrawn="1"/>
        </p:nvGrpSpPr>
        <p:grpSpPr>
          <a:xfrm>
            <a:off x="819343" y="3474634"/>
            <a:ext cx="3728342" cy="101601"/>
            <a:chOff x="822519" y="3469870"/>
            <a:chExt cx="3728342" cy="101601"/>
          </a:xfrm>
        </p:grpSpPr>
        <p:cxnSp>
          <p:nvCxnSpPr>
            <p:cNvPr id="16" name="直線接點 15"/>
            <p:cNvCxnSpPr/>
            <p:nvPr userDrawn="1"/>
          </p:nvCxnSpPr>
          <p:spPr>
            <a:xfrm>
              <a:off x="889991" y="3520670"/>
              <a:ext cx="3600000" cy="0"/>
            </a:xfrm>
            <a:prstGeom prst="line">
              <a:avLst/>
            </a:prstGeom>
            <a:ln>
              <a:solidFill>
                <a:srgbClr val="B0D2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橢圓 16"/>
            <p:cNvSpPr/>
            <p:nvPr userDrawn="1"/>
          </p:nvSpPr>
          <p:spPr>
            <a:xfrm>
              <a:off x="822519" y="3469870"/>
              <a:ext cx="101601" cy="101601"/>
            </a:xfrm>
            <a:prstGeom prst="ellipse">
              <a:avLst/>
            </a:prstGeom>
            <a:solidFill>
              <a:srgbClr val="005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8" name="橢圓 17"/>
            <p:cNvSpPr/>
            <p:nvPr userDrawn="1"/>
          </p:nvSpPr>
          <p:spPr>
            <a:xfrm>
              <a:off x="4449260" y="3469870"/>
              <a:ext cx="101601" cy="101601"/>
            </a:xfrm>
            <a:prstGeom prst="ellipse">
              <a:avLst/>
            </a:prstGeom>
            <a:solidFill>
              <a:srgbClr val="005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22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73344" y="4863786"/>
            <a:ext cx="3145730" cy="349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3" name="文字版面配置區 3"/>
          <p:cNvSpPr>
            <a:spLocks noGrp="1"/>
          </p:cNvSpPr>
          <p:nvPr>
            <p:ph type="body" sz="half" idx="10"/>
          </p:nvPr>
        </p:nvSpPr>
        <p:spPr>
          <a:xfrm>
            <a:off x="1073344" y="5235284"/>
            <a:ext cx="3145730" cy="349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262130"/>
            <a:ext cx="5181600" cy="4914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262130"/>
            <a:ext cx="5181600" cy="4914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6B6C9C-812A-4C2F-BBAA-292E88821814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>
          <a:xfrm>
            <a:off x="482600" y="301157"/>
            <a:ext cx="9612745" cy="676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691EA5-A7B5-4A3E-A49E-5A8210A61ECA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482600" y="301157"/>
            <a:ext cx="9612745" cy="676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61969-3F0E-4945-9991-D6250D7048A7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>
          <a:xfrm>
            <a:off x="482600" y="301157"/>
            <a:ext cx="9612745" cy="676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AEEA88-AD01-49FD-B830-8831011DC877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/Users/judyxu/Downloads/07274.jpg0727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56515" y="318"/>
            <a:ext cx="12304395" cy="6857365"/>
          </a:xfrm>
          <a:prstGeom prst="rect">
            <a:avLst/>
          </a:prstGeom>
        </p:spPr>
      </p:pic>
      <p:cxnSp>
        <p:nvCxnSpPr>
          <p:cNvPr id="15" name="直線接點 14"/>
          <p:cNvCxnSpPr/>
          <p:nvPr userDrawn="1"/>
        </p:nvCxnSpPr>
        <p:spPr>
          <a:xfrm>
            <a:off x="1250327" y="2937312"/>
            <a:ext cx="0" cy="672384"/>
          </a:xfrm>
          <a:prstGeom prst="line">
            <a:avLst/>
          </a:prstGeom>
          <a:ln>
            <a:solidFill>
              <a:srgbClr val="B0D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403887" y="3602038"/>
            <a:ext cx="7392383" cy="343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8338" y="2991341"/>
            <a:ext cx="7397932" cy="51532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174770-FC09-4EA3-B56C-15A0D691CABC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04746-04D4-457F-ACCF-0A8A7BAEE87D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199126"/>
            <a:ext cx="11176000" cy="494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/>
            <a:endParaRPr lang="zh-TW" altLang="en-US" dirty="0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zh-TW" altLang="en-US" sz="1200" kern="12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DC30BCA-8991-4389-9DAD-37DCE683428C}" type="datetime1">
              <a:rPr lang="zh-TW" altLang="en-US" smtClean="0"/>
              <a:t>2024/12/24</a:t>
            </a:fld>
            <a:endParaRPr lang="en-US" dirty="0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TW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pic>
        <p:nvPicPr>
          <p:cNvPr id="11" name="圖片 10" descr="/Users/judyxu/Downloads/新版logo/新版logo-改（显示器版）.png新版logo-改（显示器版）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9852660" y="-68580"/>
            <a:ext cx="2233295" cy="133477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9780222" y="6416120"/>
            <a:ext cx="1691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群組 12"/>
          <p:cNvGrpSpPr/>
          <p:nvPr userDrawn="1"/>
        </p:nvGrpSpPr>
        <p:grpSpPr>
          <a:xfrm>
            <a:off x="384174" y="1012223"/>
            <a:ext cx="9770512" cy="101601"/>
            <a:chOff x="418040" y="3314082"/>
            <a:chExt cx="9770512" cy="101601"/>
          </a:xfrm>
        </p:grpSpPr>
        <p:cxnSp>
          <p:nvCxnSpPr>
            <p:cNvPr id="14" name="直線接點 13"/>
            <p:cNvCxnSpPr/>
            <p:nvPr userDrawn="1"/>
          </p:nvCxnSpPr>
          <p:spPr>
            <a:xfrm>
              <a:off x="485512" y="3364882"/>
              <a:ext cx="9633600" cy="0"/>
            </a:xfrm>
            <a:prstGeom prst="line">
              <a:avLst/>
            </a:prstGeom>
            <a:ln>
              <a:solidFill>
                <a:srgbClr val="B0D2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 userDrawn="1"/>
          </p:nvSpPr>
          <p:spPr>
            <a:xfrm>
              <a:off x="418040" y="3314082"/>
              <a:ext cx="101601" cy="101601"/>
            </a:xfrm>
            <a:prstGeom prst="ellipse">
              <a:avLst/>
            </a:prstGeom>
            <a:solidFill>
              <a:srgbClr val="005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 userDrawn="1"/>
          </p:nvSpPr>
          <p:spPr>
            <a:xfrm>
              <a:off x="10086951" y="3314082"/>
              <a:ext cx="101601" cy="101601"/>
            </a:xfrm>
            <a:prstGeom prst="ellipse">
              <a:avLst/>
            </a:prstGeom>
            <a:solidFill>
              <a:srgbClr val="005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標題版面配置區 1"/>
          <p:cNvSpPr>
            <a:spLocks noGrp="1"/>
          </p:cNvSpPr>
          <p:nvPr>
            <p:ph type="title"/>
          </p:nvPr>
        </p:nvSpPr>
        <p:spPr>
          <a:xfrm>
            <a:off x="482600" y="301157"/>
            <a:ext cx="9612745" cy="67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164388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24F6B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24E6A"/>
        </a:buClr>
        <a:buFont typeface="Arial" panose="020B0604020202020204" pitchFamily="34" charset="0"/>
        <a:buChar char="•"/>
        <a:defRPr sz="2800" b="0" kern="1200">
          <a:solidFill>
            <a:srgbClr val="024E6A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0D26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24E6A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0D26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24E6A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The Partner You Can Trust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吳信賢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altLang="zh-TW" dirty="0" smtClean="0"/>
              <a:t>2024/12/23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DDL-Select-cont.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8562" y="1437960"/>
            <a:ext cx="805927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5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DDL-Select-cont</a:t>
            </a:r>
            <a:r>
              <a:rPr lang="en-US" altLang="zh-TW" i="1" dirty="0" smtClean="0"/>
              <a:t>.(join)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52" y="1485591"/>
            <a:ext cx="8211696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9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DDL-Select-cont</a:t>
            </a:r>
            <a:r>
              <a:rPr lang="en-US" altLang="zh-TW" i="1" dirty="0" smtClean="0"/>
              <a:t>.(</a:t>
            </a:r>
            <a:r>
              <a:rPr lang="en-US" altLang="zh-TW" dirty="0" smtClean="0"/>
              <a:t>left join)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404" y="2381066"/>
            <a:ext cx="925959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DDL-Select-cont.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Where</a:t>
            </a:r>
            <a:r>
              <a:rPr lang="zh-TW" altLang="zh-TW" dirty="0"/>
              <a:t>：查詢條件，可為欄位中的值、運算式或子查詢結果</a:t>
            </a:r>
          </a:p>
          <a:p>
            <a:r>
              <a:rPr lang="zh-TW" altLang="zh-TW" dirty="0"/>
              <a:t>針對篩選條件，欄位可加上以下運算子的處理</a:t>
            </a:r>
          </a:p>
          <a:p>
            <a:r>
              <a:rPr lang="en-US" altLang="zh-TW" dirty="0"/>
              <a:t>=</a:t>
            </a:r>
            <a:r>
              <a:rPr lang="zh-TW" altLang="zh-TW" dirty="0"/>
              <a:t>、</a:t>
            </a:r>
            <a:r>
              <a:rPr lang="en-US" altLang="zh-TW" dirty="0"/>
              <a:t>!=</a:t>
            </a:r>
            <a:r>
              <a:rPr lang="zh-TW" altLang="zh-TW" dirty="0"/>
              <a:t>、</a:t>
            </a:r>
            <a:r>
              <a:rPr lang="en-US" altLang="zh-TW" dirty="0"/>
              <a:t>&gt;</a:t>
            </a:r>
            <a:r>
              <a:rPr lang="zh-TW" altLang="zh-TW" dirty="0"/>
              <a:t>、</a:t>
            </a:r>
            <a:r>
              <a:rPr lang="en-US" altLang="zh-TW" dirty="0"/>
              <a:t>&gt;=</a:t>
            </a:r>
            <a:r>
              <a:rPr lang="zh-TW" altLang="zh-TW" dirty="0"/>
              <a:t>、</a:t>
            </a:r>
            <a:r>
              <a:rPr lang="en-US" altLang="zh-TW" dirty="0"/>
              <a:t>&lt;</a:t>
            </a:r>
            <a:r>
              <a:rPr lang="zh-TW" altLang="zh-TW" dirty="0"/>
              <a:t>、</a:t>
            </a:r>
            <a:r>
              <a:rPr lang="en-US" altLang="zh-TW" dirty="0"/>
              <a:t>&lt;=</a:t>
            </a:r>
            <a:r>
              <a:rPr lang="zh-TW" altLang="zh-TW" dirty="0"/>
              <a:t>、、</a:t>
            </a:r>
            <a:r>
              <a:rPr lang="en-US" altLang="zh-TW" dirty="0"/>
              <a:t>in (…)</a:t>
            </a:r>
            <a:r>
              <a:rPr lang="zh-TW" altLang="zh-TW" dirty="0"/>
              <a:t>、</a:t>
            </a:r>
            <a:r>
              <a:rPr lang="en-US" altLang="zh-TW" dirty="0"/>
              <a:t>not in (…)</a:t>
            </a:r>
            <a:r>
              <a:rPr lang="zh-TW" altLang="zh-TW" dirty="0"/>
              <a:t>、</a:t>
            </a:r>
            <a:r>
              <a:rPr lang="en-US" altLang="zh-TW" dirty="0"/>
              <a:t>between</a:t>
            </a:r>
            <a:r>
              <a:rPr lang="zh-TW" altLang="zh-TW" dirty="0"/>
              <a:t>、</a:t>
            </a:r>
            <a:r>
              <a:rPr lang="en-US" altLang="zh-TW" dirty="0"/>
              <a:t>and</a:t>
            </a:r>
            <a:r>
              <a:rPr lang="zh-TW" altLang="zh-TW" dirty="0"/>
              <a:t>、</a:t>
            </a:r>
            <a:r>
              <a:rPr lang="en-US" altLang="zh-TW" dirty="0"/>
              <a:t>or</a:t>
            </a:r>
            <a:r>
              <a:rPr lang="zh-TW" altLang="zh-TW" dirty="0"/>
              <a:t>、</a:t>
            </a:r>
            <a:r>
              <a:rPr lang="en-US" altLang="zh-TW" dirty="0"/>
              <a:t>()</a:t>
            </a:r>
            <a:r>
              <a:rPr lang="zh-TW" altLang="zh-TW" dirty="0"/>
              <a:t>、</a:t>
            </a:r>
            <a:r>
              <a:rPr lang="en-US" altLang="zh-TW" dirty="0"/>
              <a:t>like(% or _)</a:t>
            </a:r>
            <a:r>
              <a:rPr lang="zh-TW" altLang="zh-TW" dirty="0"/>
              <a:t>、</a:t>
            </a:r>
            <a:r>
              <a:rPr lang="en-US" altLang="zh-TW" dirty="0"/>
              <a:t>not like(% or _)</a:t>
            </a:r>
            <a:r>
              <a:rPr lang="zh-TW" altLang="zh-TW" dirty="0"/>
              <a:t>子查詢的處理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73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DDL-Select-cont.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Order by</a:t>
            </a:r>
            <a:r>
              <a:rPr lang="zh-TW" altLang="zh-TW" dirty="0"/>
              <a:t>：排序查詢的結果，</a:t>
            </a:r>
            <a:r>
              <a:rPr lang="en-US" altLang="zh-TW" dirty="0"/>
              <a:t>ASC</a:t>
            </a:r>
            <a:r>
              <a:rPr lang="zh-TW" altLang="zh-TW" dirty="0"/>
              <a:t>：昇冪排序、</a:t>
            </a:r>
            <a:r>
              <a:rPr lang="en-US" altLang="zh-TW" dirty="0"/>
              <a:t>DESC</a:t>
            </a:r>
            <a:r>
              <a:rPr lang="zh-TW" altLang="zh-TW" dirty="0"/>
              <a:t>：降冪排序，可搭配 </a:t>
            </a:r>
            <a:r>
              <a:rPr lang="en-US" altLang="zh-TW" dirty="0"/>
              <a:t>limit &amp; offset </a:t>
            </a:r>
            <a:r>
              <a:rPr lang="zh-TW" altLang="zh-TW" dirty="0"/>
              <a:t>取出特定的資料出來</a:t>
            </a:r>
            <a:r>
              <a:rPr lang="en-US" altLang="zh-TW" dirty="0"/>
              <a:t>(</a:t>
            </a:r>
            <a:r>
              <a:rPr lang="zh-TW" altLang="zh-TW" dirty="0"/>
              <a:t>但不適用</a:t>
            </a:r>
            <a:r>
              <a:rPr lang="en-US" altLang="zh-TW" dirty="0"/>
              <a:t>ACCESS</a:t>
            </a:r>
            <a:r>
              <a:rPr lang="zh-TW" altLang="zh-TW" dirty="0"/>
              <a:t>的資料庫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Ex</a:t>
            </a:r>
            <a:r>
              <a:rPr lang="zh-TW" altLang="zh-TW" dirty="0"/>
              <a:t>：要從第</a:t>
            </a:r>
            <a:r>
              <a:rPr lang="en-US" altLang="zh-TW" dirty="0"/>
              <a:t>4</a:t>
            </a:r>
            <a:r>
              <a:rPr lang="zh-TW" altLang="zh-TW" dirty="0"/>
              <a:t>筆開始取</a:t>
            </a:r>
            <a:r>
              <a:rPr lang="en-US" altLang="zh-TW" dirty="0"/>
              <a:t>3</a:t>
            </a:r>
            <a:r>
              <a:rPr lang="zh-TW" altLang="zh-TW" dirty="0"/>
              <a:t>筆資料出來，</a:t>
            </a:r>
            <a:r>
              <a:rPr lang="en-US" altLang="zh-TW" dirty="0"/>
              <a:t>offset</a:t>
            </a:r>
            <a:r>
              <a:rPr lang="zh-TW" altLang="zh-TW" dirty="0"/>
              <a:t>要填須開始取出資料的數字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81045" y="2377048"/>
            <a:ext cx="5274310" cy="3000375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81045" y="3036888"/>
            <a:ext cx="5274310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DDL-Select-cont.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Group by</a:t>
            </a:r>
            <a:r>
              <a:rPr lang="zh-TW" altLang="zh-TW" dirty="0"/>
              <a:t>：將查詢的結果分群，可使用</a:t>
            </a:r>
            <a:r>
              <a:rPr lang="en-US" altLang="zh-TW" dirty="0"/>
              <a:t> HAVING</a:t>
            </a:r>
            <a:r>
              <a:rPr lang="zh-TW" altLang="zh-TW" dirty="0"/>
              <a:t>對分群組的資料作篩選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276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DDL-Select-cont.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聚合函數：若欄位要包含特定欄位的話，需加入</a:t>
            </a:r>
            <a:r>
              <a:rPr lang="en-US" altLang="zh-TW" dirty="0"/>
              <a:t>group by</a:t>
            </a:r>
            <a:r>
              <a:rPr lang="zh-TW" altLang="zh-TW" dirty="0"/>
              <a:t>做分組</a:t>
            </a:r>
          </a:p>
          <a:p>
            <a:pPr lvl="1"/>
            <a:r>
              <a:rPr lang="en-US" altLang="zh-TW" dirty="0"/>
              <a:t>Count()</a:t>
            </a:r>
            <a:r>
              <a:rPr lang="zh-TW" altLang="zh-TW" dirty="0"/>
              <a:t>：計算指定欄位的數量，</a:t>
            </a:r>
            <a:r>
              <a:rPr lang="en-US" altLang="zh-TW" dirty="0"/>
              <a:t>()</a:t>
            </a:r>
            <a:r>
              <a:rPr lang="zh-TW" altLang="zh-TW" dirty="0"/>
              <a:t>內若放欄位，則數量不包含</a:t>
            </a:r>
            <a:r>
              <a:rPr lang="en-US" altLang="zh-TW" dirty="0"/>
              <a:t>null</a:t>
            </a:r>
            <a:endParaRPr lang="zh-TW" altLang="zh-TW" dirty="0"/>
          </a:p>
          <a:p>
            <a:pPr lvl="1"/>
            <a:r>
              <a:rPr lang="en-US" altLang="zh-TW" dirty="0" err="1"/>
              <a:t>Avg</a:t>
            </a:r>
            <a:r>
              <a:rPr lang="en-US" altLang="zh-TW" dirty="0"/>
              <a:t>()</a:t>
            </a:r>
            <a:r>
              <a:rPr lang="zh-TW" altLang="zh-TW" dirty="0"/>
              <a:t>：計算指定欄位的平均值</a:t>
            </a:r>
          </a:p>
          <a:p>
            <a:pPr lvl="1"/>
            <a:r>
              <a:rPr lang="en-US" altLang="zh-TW" dirty="0"/>
              <a:t>Max()</a:t>
            </a:r>
            <a:r>
              <a:rPr lang="zh-TW" altLang="zh-TW" dirty="0"/>
              <a:t>：計算指定欄位的最大值，或用</a:t>
            </a:r>
            <a:r>
              <a:rPr lang="en-US" altLang="zh-TW" dirty="0"/>
              <a:t> top N</a:t>
            </a:r>
            <a:r>
              <a:rPr lang="zh-TW" altLang="zh-TW" dirty="0"/>
              <a:t>取前幾名</a:t>
            </a:r>
            <a:r>
              <a:rPr lang="en-US" altLang="zh-TW" dirty="0"/>
              <a:t>(not for db2)</a:t>
            </a:r>
            <a:endParaRPr lang="zh-TW" altLang="zh-TW" dirty="0"/>
          </a:p>
          <a:p>
            <a:pPr lvl="1"/>
            <a:r>
              <a:rPr lang="en-US" altLang="zh-TW" dirty="0"/>
              <a:t>Min()</a:t>
            </a:r>
            <a:r>
              <a:rPr lang="zh-TW" altLang="zh-TW" dirty="0"/>
              <a:t>：計算指定欄位的最小值</a:t>
            </a:r>
          </a:p>
          <a:p>
            <a:pPr lvl="1"/>
            <a:r>
              <a:rPr lang="en-US" altLang="zh-TW" dirty="0"/>
              <a:t>Sum()</a:t>
            </a:r>
            <a:r>
              <a:rPr lang="zh-TW" altLang="zh-TW" dirty="0"/>
              <a:t>：計算指定欄位的總和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424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DDL-Select-cont.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Union</a:t>
            </a:r>
            <a:r>
              <a:rPr lang="zh-TW" altLang="zh-TW" dirty="0"/>
              <a:t>：會過濾掉兩個結果集合重複的資料</a:t>
            </a:r>
          </a:p>
          <a:p>
            <a:r>
              <a:rPr lang="en-US" altLang="zh-TW" dirty="0"/>
              <a:t>Union All</a:t>
            </a:r>
            <a:r>
              <a:rPr lang="zh-TW" altLang="zh-TW" dirty="0"/>
              <a:t>：會把兩個結果集合的資料都顯示出來</a:t>
            </a:r>
          </a:p>
          <a:p>
            <a:r>
              <a:rPr lang="zh-TW" altLang="zh-TW" dirty="0"/>
              <a:t>注意：兩個</a:t>
            </a:r>
            <a:r>
              <a:rPr lang="en-US" altLang="zh-TW" dirty="0"/>
              <a:t>union</a:t>
            </a:r>
            <a:r>
              <a:rPr lang="zh-TW" altLang="zh-TW" dirty="0"/>
              <a:t>的</a:t>
            </a:r>
            <a:r>
              <a:rPr lang="en-US" altLang="zh-TW" dirty="0"/>
              <a:t>table</a:t>
            </a:r>
            <a:r>
              <a:rPr lang="zh-TW" altLang="zh-TW" dirty="0"/>
              <a:t>欄位數量要一致、資料型態也要一致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37" y="1223493"/>
            <a:ext cx="6992326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DDL-Select-cont.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查詢執行順序</a:t>
            </a:r>
          </a:p>
          <a:p>
            <a:pPr lvl="1"/>
            <a:r>
              <a:rPr lang="en-US" altLang="zh-TW" dirty="0"/>
              <a:t>FROM</a:t>
            </a:r>
            <a:r>
              <a:rPr lang="zh-TW" altLang="zh-TW" dirty="0"/>
              <a:t>和</a:t>
            </a:r>
            <a:r>
              <a:rPr lang="en-US" altLang="zh-TW" dirty="0"/>
              <a:t>JOINs</a:t>
            </a:r>
            <a:endParaRPr lang="zh-TW" altLang="zh-TW" dirty="0"/>
          </a:p>
          <a:p>
            <a:pPr lvl="1"/>
            <a:r>
              <a:rPr lang="en-US" altLang="zh-TW" dirty="0"/>
              <a:t>WHERE</a:t>
            </a:r>
            <a:endParaRPr lang="zh-TW" altLang="zh-TW" dirty="0"/>
          </a:p>
          <a:p>
            <a:pPr lvl="1"/>
            <a:r>
              <a:rPr lang="en-US" altLang="zh-TW" dirty="0"/>
              <a:t>GROUP BY</a:t>
            </a:r>
            <a:endParaRPr lang="zh-TW" altLang="zh-TW" dirty="0"/>
          </a:p>
          <a:p>
            <a:pPr lvl="1"/>
            <a:r>
              <a:rPr lang="en-US" altLang="zh-TW" dirty="0"/>
              <a:t>HAVING</a:t>
            </a:r>
            <a:endParaRPr lang="zh-TW" altLang="zh-TW" dirty="0"/>
          </a:p>
          <a:p>
            <a:pPr lvl="1"/>
            <a:r>
              <a:rPr lang="en-US" altLang="zh-TW" dirty="0"/>
              <a:t>SELECT</a:t>
            </a:r>
            <a:endParaRPr lang="zh-TW" altLang="zh-TW" dirty="0"/>
          </a:p>
          <a:p>
            <a:pPr lvl="1"/>
            <a:r>
              <a:rPr lang="en-US" altLang="zh-TW" dirty="0"/>
              <a:t>DISTINCT</a:t>
            </a:r>
            <a:endParaRPr lang="zh-TW" altLang="zh-TW" dirty="0"/>
          </a:p>
          <a:p>
            <a:pPr lvl="1"/>
            <a:r>
              <a:rPr lang="en-US" altLang="zh-TW" dirty="0"/>
              <a:t>ORDER BY</a:t>
            </a:r>
            <a:endParaRPr lang="zh-TW" altLang="zh-TW" dirty="0"/>
          </a:p>
          <a:p>
            <a:pPr lvl="1"/>
            <a:r>
              <a:rPr lang="en-US" altLang="zh-TW" dirty="0"/>
              <a:t>LIMIT/OFFSET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DDL-Select-cont.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 as</a:t>
            </a:r>
            <a:r>
              <a:rPr lang="zh-TW" altLang="en-US" dirty="0" smtClean="0"/>
              <a:t>子查詢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77" y="2821782"/>
            <a:ext cx="909764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0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DDL-Insert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Insert into </a:t>
            </a:r>
            <a:r>
              <a:rPr lang="en-US" altLang="zh-TW" dirty="0" err="1"/>
              <a:t>table_name</a:t>
            </a:r>
            <a:r>
              <a:rPr lang="en-US" altLang="zh-TW" dirty="0"/>
              <a:t>(field….)</a:t>
            </a:r>
            <a:endParaRPr lang="zh-TW" altLang="zh-TW" dirty="0"/>
          </a:p>
          <a:p>
            <a:r>
              <a:rPr lang="en-US" altLang="zh-TW" dirty="0"/>
              <a:t>Values(value</a:t>
            </a:r>
            <a:r>
              <a:rPr lang="en-US" altLang="zh-TW" dirty="0" smtClean="0"/>
              <a:t>….)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Insert into </a:t>
            </a:r>
            <a:r>
              <a:rPr lang="en-US" altLang="zh-TW" dirty="0" err="1"/>
              <a:t>table_name</a:t>
            </a:r>
            <a:r>
              <a:rPr lang="en-US" altLang="zh-TW" dirty="0"/>
              <a:t>(field1, field2, field3)</a:t>
            </a:r>
            <a:endParaRPr lang="zh-TW" altLang="zh-TW" dirty="0"/>
          </a:p>
          <a:p>
            <a:r>
              <a:rPr lang="en-US" altLang="zh-TW" dirty="0"/>
              <a:t>Select field1, field2, field3</a:t>
            </a:r>
            <a:endParaRPr lang="zh-TW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table_name</a:t>
            </a:r>
            <a:endParaRPr lang="zh-TW" altLang="zh-TW" dirty="0"/>
          </a:p>
          <a:p>
            <a:r>
              <a:rPr lang="en-US" altLang="zh-TW" dirty="0"/>
              <a:t>Where </a:t>
            </a:r>
            <a:r>
              <a:rPr lang="en-US" altLang="zh-TW" dirty="0" smtClean="0"/>
              <a:t>conditions</a:t>
            </a:r>
          </a:p>
          <a:p>
            <a:endParaRPr lang="zh-TW" altLang="zh-TW" dirty="0"/>
          </a:p>
          <a:p>
            <a:r>
              <a:rPr lang="en-US" altLang="zh-TW" dirty="0"/>
              <a:t>Insert into </a:t>
            </a:r>
            <a:r>
              <a:rPr lang="en-US" altLang="zh-TW" dirty="0" err="1"/>
              <a:t>table_name</a:t>
            </a:r>
            <a:endParaRPr lang="zh-TW" altLang="zh-TW" dirty="0"/>
          </a:p>
          <a:p>
            <a:r>
              <a:rPr lang="en-US" altLang="zh-TW" dirty="0"/>
              <a:t>Select *</a:t>
            </a:r>
            <a:endParaRPr lang="zh-TW" altLang="zh-TW" dirty="0"/>
          </a:p>
          <a:p>
            <a:r>
              <a:rPr lang="en-US" altLang="zh-TW" dirty="0"/>
              <a:t>From </a:t>
            </a:r>
            <a:r>
              <a:rPr lang="en-US" altLang="zh-TW" dirty="0" err="1" smtClean="0"/>
              <a:t>table_name</a:t>
            </a:r>
            <a:endParaRPr lang="en-US" altLang="zh-TW" dirty="0" smtClean="0"/>
          </a:p>
          <a:p>
            <a:r>
              <a:rPr lang="en-US" altLang="zh-TW" dirty="0"/>
              <a:t>Where </a:t>
            </a:r>
            <a:r>
              <a:rPr lang="en-US" altLang="zh-TW" dirty="0" smtClean="0"/>
              <a:t>conditions</a:t>
            </a:r>
          </a:p>
          <a:p>
            <a:endParaRPr lang="en-US" altLang="zh-TW" dirty="0" smtClean="0"/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DDL-Update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Update </a:t>
            </a:r>
            <a:r>
              <a:rPr lang="en-US" altLang="zh-TW" dirty="0" err="1"/>
              <a:t>table_name</a:t>
            </a:r>
            <a:endParaRPr lang="zh-TW" altLang="zh-TW" dirty="0"/>
          </a:p>
          <a:p>
            <a:r>
              <a:rPr lang="en-US" altLang="zh-TW" dirty="0"/>
              <a:t>Set setField1 = value1, setField2 = value2….</a:t>
            </a:r>
            <a:endParaRPr lang="zh-TW" altLang="zh-TW" dirty="0"/>
          </a:p>
          <a:p>
            <a:r>
              <a:rPr lang="en-US" altLang="zh-TW" dirty="0"/>
              <a:t>Where conditions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13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DDL-Delete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Delete from </a:t>
            </a:r>
            <a:r>
              <a:rPr lang="en-US" altLang="zh-TW" dirty="0" err="1"/>
              <a:t>table_name</a:t>
            </a:r>
            <a:endParaRPr lang="zh-TW" altLang="zh-TW" dirty="0"/>
          </a:p>
          <a:p>
            <a:r>
              <a:rPr lang="en-US" altLang="zh-TW" dirty="0"/>
              <a:t>Where conditions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01082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DDL-Select-cont.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Merge into </a:t>
            </a:r>
            <a:r>
              <a:rPr lang="en-US" altLang="zh-TW" dirty="0" err="1"/>
              <a:t>destTable</a:t>
            </a:r>
            <a:endParaRPr lang="en-US" altLang="zh-TW" dirty="0"/>
          </a:p>
          <a:p>
            <a:r>
              <a:rPr lang="en-US" altLang="zh-TW" dirty="0"/>
              <a:t>Using </a:t>
            </a:r>
            <a:r>
              <a:rPr lang="en-US" altLang="zh-TW" dirty="0" err="1"/>
              <a:t>sourceTable</a:t>
            </a:r>
            <a:endParaRPr lang="en-US" altLang="zh-TW" dirty="0"/>
          </a:p>
          <a:p>
            <a:r>
              <a:rPr lang="en-US" altLang="zh-TW" dirty="0"/>
              <a:t>On condition</a:t>
            </a:r>
          </a:p>
          <a:p>
            <a:r>
              <a:rPr lang="en-US" altLang="zh-TW" dirty="0"/>
              <a:t>When matched then…</a:t>
            </a:r>
          </a:p>
          <a:p>
            <a:r>
              <a:rPr lang="en-US" altLang="zh-TW" dirty="0"/>
              <a:t>When not matched then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3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274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DML-Create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Create table </a:t>
            </a:r>
            <a:r>
              <a:rPr lang="en-US" altLang="zh-TW" dirty="0" err="1" smtClean="0"/>
              <a:t>tableName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zh-TW" altLang="en-US" dirty="0"/>
              <a:t>資料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Create table(</a:t>
            </a:r>
          </a:p>
          <a:p>
            <a:pPr lvl="2"/>
            <a:r>
              <a:rPr lang="en-US" altLang="zh-TW" dirty="0" smtClean="0"/>
              <a:t>fieldName1 datatype constraint/default </a:t>
            </a:r>
            <a:r>
              <a:rPr lang="en-US" altLang="zh-TW" dirty="0" err="1" smtClean="0"/>
              <a:t>vlue</a:t>
            </a:r>
            <a:r>
              <a:rPr lang="en-US" altLang="zh-TW" dirty="0" smtClean="0"/>
              <a:t>,</a:t>
            </a:r>
          </a:p>
          <a:p>
            <a:pPr lvl="2"/>
            <a:r>
              <a:rPr lang="en-US" altLang="zh-TW" dirty="0" smtClean="0"/>
              <a:t>fieldName2 datatype…</a:t>
            </a:r>
          </a:p>
          <a:p>
            <a:pPr lvl="1"/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98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DML-Alter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Alter table </a:t>
            </a:r>
            <a:r>
              <a:rPr lang="en-US" altLang="zh-TW" dirty="0" err="1" smtClean="0"/>
              <a:t>tableName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Add column </a:t>
            </a:r>
            <a:r>
              <a:rPr lang="en-US" altLang="zh-TW" dirty="0" err="1" smtClean="0"/>
              <a:t>columnName</a:t>
            </a:r>
            <a:r>
              <a:rPr lang="en-US" altLang="zh-TW" dirty="0" smtClean="0"/>
              <a:t> datatype</a:t>
            </a:r>
          </a:p>
          <a:p>
            <a:pPr lvl="1"/>
            <a:r>
              <a:rPr lang="en-US" altLang="zh-TW" dirty="0" smtClean="0"/>
              <a:t>Drop column </a:t>
            </a:r>
            <a:r>
              <a:rPr lang="en-US" altLang="zh-TW" dirty="0" err="1" smtClean="0"/>
              <a:t>columnName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Alter column </a:t>
            </a:r>
            <a:r>
              <a:rPr lang="en-US" altLang="zh-TW" dirty="0" err="1" smtClean="0"/>
              <a:t>columnName</a:t>
            </a:r>
            <a:r>
              <a:rPr lang="en-US" altLang="zh-TW" dirty="0" smtClean="0"/>
              <a:t> datatype</a:t>
            </a:r>
          </a:p>
          <a:p>
            <a:pPr lvl="1"/>
            <a:r>
              <a:rPr lang="en-US" altLang="zh-TW" dirty="0" smtClean="0"/>
              <a:t>Modify </a:t>
            </a:r>
            <a:r>
              <a:rPr lang="en-US" altLang="zh-TW" dirty="0"/>
              <a:t>column </a:t>
            </a:r>
            <a:r>
              <a:rPr lang="en-US" altLang="zh-TW" dirty="0" err="1"/>
              <a:t>columnName</a:t>
            </a:r>
            <a:r>
              <a:rPr lang="en-US" altLang="zh-TW" dirty="0"/>
              <a:t> datatype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2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DML-Drop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Drop index[ if exists ] </a:t>
            </a:r>
            <a:r>
              <a:rPr lang="en-US" altLang="zh-TW" dirty="0" err="1"/>
              <a:t>indexName</a:t>
            </a:r>
            <a:r>
              <a:rPr lang="en-US" altLang="zh-TW" dirty="0"/>
              <a:t> on </a:t>
            </a:r>
            <a:r>
              <a:rPr lang="en-US" altLang="zh-TW" dirty="0" err="1"/>
              <a:t>tableName</a:t>
            </a:r>
            <a:endParaRPr lang="en-US" altLang="zh-TW" dirty="0"/>
          </a:p>
          <a:p>
            <a:pPr lvl="1"/>
            <a:r>
              <a:rPr lang="en-US" altLang="zh-TW" dirty="0"/>
              <a:t>Drop table[ if </a:t>
            </a:r>
            <a:r>
              <a:rPr lang="en-US" altLang="zh-TW" dirty="0" err="1"/>
              <a:t>extsts</a:t>
            </a:r>
            <a:r>
              <a:rPr lang="en-US" altLang="zh-TW" dirty="0"/>
              <a:t> ] </a:t>
            </a:r>
            <a:r>
              <a:rPr lang="en-US" altLang="zh-TW" dirty="0" err="1"/>
              <a:t>tableName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1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DCL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94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DCL-grant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Grant </a:t>
            </a:r>
            <a:r>
              <a:rPr lang="en-US" altLang="zh-TW" dirty="0"/>
              <a:t>permission on </a:t>
            </a:r>
            <a:r>
              <a:rPr lang="en-US" altLang="zh-TW" dirty="0" err="1" smtClean="0"/>
              <a:t>objectType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privLvl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user/role</a:t>
            </a:r>
          </a:p>
          <a:p>
            <a:r>
              <a:rPr lang="en-US" altLang="zh-TW" dirty="0" smtClean="0"/>
              <a:t>permission</a:t>
            </a:r>
            <a:endParaRPr lang="en-US" altLang="zh-TW" dirty="0"/>
          </a:p>
          <a:p>
            <a:pPr lvl="1"/>
            <a:r>
              <a:rPr lang="en-US" altLang="zh-TW" dirty="0"/>
              <a:t>ALL PRIVILEGES - </a:t>
            </a:r>
            <a:r>
              <a:rPr lang="zh-TW" altLang="en-US" dirty="0"/>
              <a:t>所有的權限</a:t>
            </a:r>
          </a:p>
          <a:p>
            <a:pPr lvl="1"/>
            <a:r>
              <a:rPr lang="en-US" altLang="zh-TW" dirty="0"/>
              <a:t>CREATE - </a:t>
            </a:r>
            <a:r>
              <a:rPr lang="zh-TW" altLang="en-US" dirty="0"/>
              <a:t>可以建立資料表或資料庫的權限</a:t>
            </a:r>
          </a:p>
          <a:p>
            <a:pPr lvl="1"/>
            <a:r>
              <a:rPr lang="en-US" altLang="zh-TW" dirty="0"/>
              <a:t>DROP - </a:t>
            </a:r>
            <a:r>
              <a:rPr lang="zh-TW" altLang="en-US" dirty="0"/>
              <a:t>可以刪除資料表或資料庫的權限</a:t>
            </a:r>
          </a:p>
          <a:p>
            <a:pPr lvl="1"/>
            <a:r>
              <a:rPr lang="en-US" altLang="zh-TW" dirty="0"/>
              <a:t>DELETE - </a:t>
            </a:r>
            <a:r>
              <a:rPr lang="zh-TW" altLang="en-US" dirty="0"/>
              <a:t>可以在資料表中刪除資料的權限</a:t>
            </a:r>
          </a:p>
          <a:p>
            <a:pPr lvl="1"/>
            <a:r>
              <a:rPr lang="en-US" altLang="zh-TW" dirty="0"/>
              <a:t>INSERT - </a:t>
            </a:r>
            <a:r>
              <a:rPr lang="zh-TW" altLang="en-US" dirty="0"/>
              <a:t>可以新增資料到資料表的權限</a:t>
            </a:r>
          </a:p>
          <a:p>
            <a:pPr lvl="1"/>
            <a:r>
              <a:rPr lang="en-US" altLang="zh-TW" dirty="0"/>
              <a:t>SELECT - </a:t>
            </a:r>
            <a:r>
              <a:rPr lang="zh-TW" altLang="en-US" dirty="0"/>
              <a:t>可以查詢資料表的權限</a:t>
            </a:r>
          </a:p>
          <a:p>
            <a:pPr lvl="1"/>
            <a:r>
              <a:rPr lang="en-US" altLang="zh-TW" dirty="0"/>
              <a:t>UPDATE - </a:t>
            </a:r>
            <a:r>
              <a:rPr lang="zh-TW" altLang="en-US" dirty="0"/>
              <a:t>可以更新資料表中的資料的權限</a:t>
            </a:r>
          </a:p>
          <a:p>
            <a:pPr lvl="1"/>
            <a:r>
              <a:rPr lang="en-US" altLang="zh-TW" dirty="0"/>
              <a:t>GRANT OPTION - </a:t>
            </a:r>
            <a:r>
              <a:rPr lang="zh-TW" altLang="en-US" dirty="0"/>
              <a:t>可以授權使用權限給其他使用者的權限</a:t>
            </a:r>
          </a:p>
          <a:p>
            <a:r>
              <a:rPr lang="en-US" altLang="zh-TW" dirty="0" err="1" smtClean="0"/>
              <a:t>objectType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PrivLvl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dbName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tableName</a:t>
            </a:r>
            <a:r>
              <a:rPr lang="en-US" altLang="zh-TW" dirty="0" smtClean="0"/>
              <a:t>~~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12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全名</a:t>
            </a:r>
            <a:r>
              <a:rPr lang="en-US" altLang="zh-TW" dirty="0" smtClean="0"/>
              <a:t> </a:t>
            </a:r>
            <a:r>
              <a:rPr lang="en-US" altLang="zh-TW" dirty="0"/>
              <a:t>Structured Query Language</a:t>
            </a:r>
            <a:r>
              <a:rPr lang="zh-TW" altLang="zh-TW" dirty="0"/>
              <a:t>， 結構化查詢語言，也就是一種</a:t>
            </a:r>
            <a:r>
              <a:rPr lang="zh-TW" altLang="zh-TW" i="1" dirty="0"/>
              <a:t>關聯式資料庫</a:t>
            </a:r>
            <a:r>
              <a:rPr lang="en-US" altLang="zh-TW" i="1" dirty="0"/>
              <a:t>(Relational Database)</a:t>
            </a:r>
            <a:r>
              <a:rPr lang="zh-TW" altLang="zh-TW" dirty="0"/>
              <a:t>的標準查詢語言，可以透過此語法對資料庫系統進</a:t>
            </a:r>
            <a:r>
              <a:rPr lang="zh-TW" altLang="zh-TW" i="1" dirty="0"/>
              <a:t>存取、編輯、刪除及管理</a:t>
            </a:r>
            <a:r>
              <a:rPr lang="zh-TW" altLang="zh-TW" dirty="0"/>
              <a:t>等</a:t>
            </a:r>
            <a:r>
              <a:rPr lang="zh-TW" altLang="zh-TW" dirty="0" smtClean="0"/>
              <a:t>動作</a:t>
            </a:r>
            <a:endParaRPr lang="en-US" altLang="zh-TW" dirty="0" smtClean="0"/>
          </a:p>
          <a:p>
            <a:r>
              <a:rPr lang="en-US" altLang="zh-TW" dirty="0"/>
              <a:t>Ref</a:t>
            </a:r>
            <a:r>
              <a:rPr lang="zh-TW" altLang="zh-TW" dirty="0"/>
              <a:t>：</a:t>
            </a:r>
            <a:r>
              <a:rPr lang="en-US" altLang="zh-TW" dirty="0"/>
              <a:t>https://reurl.cc/lNgO1q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DCL-revoke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revoke </a:t>
            </a:r>
            <a:r>
              <a:rPr lang="en-US" altLang="zh-TW" dirty="0"/>
              <a:t>permission on </a:t>
            </a:r>
            <a:r>
              <a:rPr lang="en-US" altLang="zh-TW" dirty="0" err="1" smtClean="0"/>
              <a:t>objectType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privLvl</a:t>
            </a:r>
            <a:r>
              <a:rPr lang="en-US" altLang="zh-TW" smtClean="0"/>
              <a:t> from </a:t>
            </a:r>
            <a:r>
              <a:rPr lang="en-US" altLang="zh-TW" dirty="0" smtClean="0"/>
              <a:t>user/role</a:t>
            </a:r>
          </a:p>
          <a:p>
            <a:r>
              <a:rPr lang="en-US" altLang="zh-TW" dirty="0" smtClean="0"/>
              <a:t>permission</a:t>
            </a:r>
            <a:endParaRPr lang="en-US" altLang="zh-TW" dirty="0"/>
          </a:p>
          <a:p>
            <a:pPr lvl="1"/>
            <a:r>
              <a:rPr lang="en-US" altLang="zh-TW" dirty="0"/>
              <a:t>ALL PRIVILEGES - </a:t>
            </a:r>
            <a:r>
              <a:rPr lang="zh-TW" altLang="en-US" dirty="0"/>
              <a:t>所有的權限</a:t>
            </a:r>
          </a:p>
          <a:p>
            <a:pPr lvl="1"/>
            <a:r>
              <a:rPr lang="en-US" altLang="zh-TW" dirty="0"/>
              <a:t>CREATE - </a:t>
            </a:r>
            <a:r>
              <a:rPr lang="zh-TW" altLang="en-US" dirty="0"/>
              <a:t>可以建立資料表或資料庫的權限</a:t>
            </a:r>
          </a:p>
          <a:p>
            <a:pPr lvl="1"/>
            <a:r>
              <a:rPr lang="en-US" altLang="zh-TW" dirty="0"/>
              <a:t>DROP - </a:t>
            </a:r>
            <a:r>
              <a:rPr lang="zh-TW" altLang="en-US" dirty="0"/>
              <a:t>可以刪除資料表或資料庫的權限</a:t>
            </a:r>
          </a:p>
          <a:p>
            <a:pPr lvl="1"/>
            <a:r>
              <a:rPr lang="en-US" altLang="zh-TW" dirty="0"/>
              <a:t>DELETE - </a:t>
            </a:r>
            <a:r>
              <a:rPr lang="zh-TW" altLang="en-US" dirty="0"/>
              <a:t>可以在資料表中刪除資料的權限</a:t>
            </a:r>
          </a:p>
          <a:p>
            <a:pPr lvl="1"/>
            <a:r>
              <a:rPr lang="en-US" altLang="zh-TW" dirty="0"/>
              <a:t>INSERT - </a:t>
            </a:r>
            <a:r>
              <a:rPr lang="zh-TW" altLang="en-US" dirty="0"/>
              <a:t>可以新增資料到資料表的權限</a:t>
            </a:r>
          </a:p>
          <a:p>
            <a:pPr lvl="1"/>
            <a:r>
              <a:rPr lang="en-US" altLang="zh-TW" dirty="0"/>
              <a:t>SELECT - </a:t>
            </a:r>
            <a:r>
              <a:rPr lang="zh-TW" altLang="en-US" dirty="0"/>
              <a:t>可以查詢資料表的權限</a:t>
            </a:r>
          </a:p>
          <a:p>
            <a:pPr lvl="1"/>
            <a:r>
              <a:rPr lang="en-US" altLang="zh-TW" dirty="0"/>
              <a:t>UPDATE - </a:t>
            </a:r>
            <a:r>
              <a:rPr lang="zh-TW" altLang="en-US" dirty="0"/>
              <a:t>可以更新資料表中的資料的權限</a:t>
            </a:r>
          </a:p>
          <a:p>
            <a:pPr lvl="1"/>
            <a:r>
              <a:rPr lang="en-US" altLang="zh-TW" dirty="0"/>
              <a:t>GRANT OPTION - </a:t>
            </a:r>
            <a:r>
              <a:rPr lang="zh-TW" altLang="en-US" dirty="0"/>
              <a:t>可以授權使用權限給其他使用者的權限</a:t>
            </a:r>
          </a:p>
          <a:p>
            <a:r>
              <a:rPr lang="en-US" altLang="zh-TW" dirty="0" err="1" smtClean="0"/>
              <a:t>objectType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PrivLvl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dbName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tableName</a:t>
            </a:r>
            <a:r>
              <a:rPr lang="en-US" altLang="zh-TW" dirty="0" smtClean="0"/>
              <a:t>~~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939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TCL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3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TCL-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Commit/Rollback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7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/>
              <a:t>DDL(Data </a:t>
            </a:r>
            <a:r>
              <a:rPr lang="en-US" altLang="zh-TW" i="1" dirty="0"/>
              <a:t>definition language)</a:t>
            </a:r>
            <a:r>
              <a:rPr lang="zh-TW" altLang="zh-TW" i="1" dirty="0"/>
              <a:t>定義資料</a:t>
            </a:r>
            <a:r>
              <a:rPr lang="en-US" altLang="zh-TW" i="1" dirty="0"/>
              <a:t> : </a:t>
            </a:r>
            <a:r>
              <a:rPr lang="en-US" altLang="zh-TW" i="1" dirty="0" smtClean="0"/>
              <a:t>select/update/insert/delete</a:t>
            </a:r>
          </a:p>
          <a:p>
            <a:r>
              <a:rPr lang="en-US" altLang="zh-TW" i="1" dirty="0" smtClean="0"/>
              <a:t>DML(Data </a:t>
            </a:r>
            <a:r>
              <a:rPr lang="en-US" altLang="zh-TW" i="1" dirty="0"/>
              <a:t>manipulation language)</a:t>
            </a:r>
            <a:r>
              <a:rPr lang="zh-TW" altLang="zh-TW" i="1" dirty="0"/>
              <a:t>處理資料</a:t>
            </a:r>
            <a:r>
              <a:rPr lang="en-US" altLang="zh-TW" i="1" dirty="0"/>
              <a:t> : </a:t>
            </a:r>
            <a:r>
              <a:rPr lang="en-US" altLang="zh-TW" i="1" dirty="0" smtClean="0"/>
              <a:t>create/alter/drop</a:t>
            </a:r>
          </a:p>
          <a:p>
            <a:r>
              <a:rPr lang="en-US" altLang="zh-TW" i="1" dirty="0" smtClean="0"/>
              <a:t>DCL(Data </a:t>
            </a:r>
            <a:r>
              <a:rPr lang="en-US" altLang="zh-TW" i="1" dirty="0"/>
              <a:t>control language)</a:t>
            </a:r>
            <a:r>
              <a:rPr lang="zh-TW" altLang="zh-TW" i="1" dirty="0"/>
              <a:t>控制資料</a:t>
            </a:r>
            <a:r>
              <a:rPr lang="en-US" altLang="zh-TW" i="1" dirty="0"/>
              <a:t> : </a:t>
            </a:r>
            <a:r>
              <a:rPr lang="en-US" altLang="zh-TW" i="1" dirty="0" smtClean="0"/>
              <a:t>grant/revoke</a:t>
            </a:r>
          </a:p>
          <a:p>
            <a:r>
              <a:rPr lang="en-US" altLang="zh-TW" i="1" dirty="0" smtClean="0"/>
              <a:t>TCL(Transaction </a:t>
            </a:r>
            <a:r>
              <a:rPr lang="en-US" altLang="zh-TW" i="1" dirty="0"/>
              <a:t>control language)</a:t>
            </a:r>
            <a:r>
              <a:rPr lang="zh-TW" altLang="zh-TW" i="1" dirty="0"/>
              <a:t>交易控制</a:t>
            </a:r>
            <a:r>
              <a:rPr lang="en-US" altLang="zh-TW" i="1" dirty="0"/>
              <a:t> : commit/rollback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i="1" dirty="0"/>
              <a:t>語法</a:t>
            </a:r>
            <a:r>
              <a:rPr lang="zh-TW" altLang="zh-TW" i="1" dirty="0" smtClean="0"/>
              <a:t>分類</a:t>
            </a:r>
            <a:endParaRPr lang="en-US" altLang="zh-TW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DDL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40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DDL-Select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</a:t>
            </a:r>
            <a:r>
              <a:rPr lang="zh-TW" altLang="zh-TW" dirty="0"/>
              <a:t>：挑選要顯示的欄位、子查詢結果或是運算</a:t>
            </a:r>
            <a:r>
              <a:rPr lang="zh-TW" altLang="zh-TW" dirty="0" smtClean="0"/>
              <a:t>式</a:t>
            </a:r>
            <a:endParaRPr lang="zh-TW" altLang="zh-TW" dirty="0"/>
          </a:p>
          <a:p>
            <a:r>
              <a:rPr lang="en-US" altLang="zh-TW" dirty="0"/>
              <a:t>From</a:t>
            </a:r>
            <a:r>
              <a:rPr lang="zh-TW" altLang="zh-TW" dirty="0"/>
              <a:t>：資料由哪來，可是某張</a:t>
            </a:r>
            <a:r>
              <a:rPr lang="en-US" altLang="zh-TW" dirty="0"/>
              <a:t>table</a:t>
            </a:r>
            <a:r>
              <a:rPr lang="zh-TW" altLang="zh-TW" dirty="0"/>
              <a:t>、子查詢或是</a:t>
            </a:r>
            <a:r>
              <a:rPr lang="en-US" altLang="zh-TW" dirty="0"/>
              <a:t>dummy</a:t>
            </a:r>
            <a:endParaRPr lang="zh-TW" altLang="zh-TW" dirty="0"/>
          </a:p>
          <a:p>
            <a:r>
              <a:rPr lang="en-US" altLang="zh-TW" dirty="0" smtClean="0"/>
              <a:t>Where</a:t>
            </a:r>
            <a:r>
              <a:rPr lang="zh-TW" altLang="en-US" dirty="0" smtClean="0"/>
              <a:t>：篩選查詢結果的條件</a:t>
            </a:r>
            <a:endParaRPr lang="en-US" altLang="zh-TW" dirty="0" smtClean="0"/>
          </a:p>
          <a:p>
            <a:r>
              <a:rPr lang="en-US" altLang="zh-TW" dirty="0" smtClean="0"/>
              <a:t>Group by</a:t>
            </a:r>
            <a:r>
              <a:rPr lang="zh-TW" altLang="en-US" dirty="0" smtClean="0"/>
              <a:t>：</a:t>
            </a:r>
            <a:r>
              <a:rPr lang="zh-TW" altLang="zh-TW" dirty="0"/>
              <a:t>將查詢的結果分</a:t>
            </a:r>
            <a:r>
              <a:rPr lang="zh-TW" altLang="zh-TW" dirty="0" smtClean="0"/>
              <a:t>群</a:t>
            </a:r>
            <a:endParaRPr lang="en-US" altLang="zh-TW" dirty="0" smtClean="0"/>
          </a:p>
          <a:p>
            <a:r>
              <a:rPr lang="en-US" altLang="zh-TW" dirty="0" smtClean="0"/>
              <a:t>Having</a:t>
            </a:r>
            <a:r>
              <a:rPr lang="zh-TW" altLang="en-US" dirty="0" smtClean="0"/>
              <a:t>：針對分群的資料做篩選</a:t>
            </a:r>
            <a:endParaRPr lang="en-US" altLang="zh-TW" dirty="0" smtClean="0"/>
          </a:p>
          <a:p>
            <a:r>
              <a:rPr lang="en-US" altLang="zh-TW" dirty="0" smtClean="0"/>
              <a:t>Order by</a:t>
            </a:r>
            <a:r>
              <a:rPr lang="zh-TW" altLang="en-US" dirty="0" smtClean="0"/>
              <a:t>：排序資料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DDL-Select-cont.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828" y="1718986"/>
            <a:ext cx="497274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DDL-Select-cont.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From</a:t>
            </a:r>
            <a:r>
              <a:rPr lang="zh-TW" altLang="en-US" dirty="0" smtClean="0"/>
              <a:t>：查詢資料的來源，可為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、子查詢或是虛擬表格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86" y="1819050"/>
            <a:ext cx="449642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DDL-Select-cont.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Join vs inner join</a:t>
            </a:r>
            <a:endParaRPr lang="zh-TW" altLang="zh-TW" dirty="0"/>
          </a:p>
          <a:p>
            <a:r>
              <a:rPr lang="zh-TW" altLang="zh-TW" dirty="0"/>
              <a:t>結果上是一樣的，只是多個</a:t>
            </a:r>
            <a:r>
              <a:rPr lang="en-US" altLang="zh-TW" dirty="0"/>
              <a:t>inner</a:t>
            </a:r>
            <a:r>
              <a:rPr lang="zh-TW" altLang="zh-TW" dirty="0"/>
              <a:t>的話閱讀性較好，因</a:t>
            </a:r>
            <a:r>
              <a:rPr lang="en-US" altLang="zh-TW" dirty="0"/>
              <a:t>join</a:t>
            </a:r>
            <a:r>
              <a:rPr lang="zh-TW" altLang="zh-TW" dirty="0"/>
              <a:t>還有</a:t>
            </a:r>
            <a:r>
              <a:rPr lang="en-US" altLang="zh-TW" dirty="0"/>
              <a:t>left join</a:t>
            </a:r>
            <a:r>
              <a:rPr lang="zh-TW" altLang="zh-TW" dirty="0"/>
              <a:t>與</a:t>
            </a:r>
            <a:r>
              <a:rPr lang="en-US" altLang="zh-TW" dirty="0"/>
              <a:t>right </a:t>
            </a:r>
            <a:r>
              <a:rPr lang="en-US" altLang="zh-TW" dirty="0" smtClean="0"/>
              <a:t>join</a:t>
            </a:r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Left join</a:t>
            </a:r>
            <a:r>
              <a:rPr lang="zh-TW" altLang="zh-TW" dirty="0"/>
              <a:t>：多張</a:t>
            </a:r>
            <a:r>
              <a:rPr lang="en-US" altLang="zh-TW" dirty="0" smtClean="0"/>
              <a:t>table</a:t>
            </a:r>
            <a:r>
              <a:rPr lang="zh-TW" altLang="zh-TW" dirty="0"/>
              <a:t>做</a:t>
            </a:r>
            <a:r>
              <a:rPr lang="en-US" altLang="zh-TW" dirty="0"/>
              <a:t>join</a:t>
            </a:r>
            <a:r>
              <a:rPr lang="zh-TW" altLang="zh-TW" dirty="0"/>
              <a:t>，以第一張</a:t>
            </a:r>
            <a:r>
              <a:rPr lang="en-US" altLang="zh-TW" dirty="0"/>
              <a:t>table</a:t>
            </a:r>
            <a:r>
              <a:rPr lang="zh-TW" altLang="zh-TW" dirty="0"/>
              <a:t>為主，若</a:t>
            </a:r>
            <a:r>
              <a:rPr lang="en-US" altLang="zh-TW" dirty="0"/>
              <a:t>select</a:t>
            </a:r>
            <a:r>
              <a:rPr lang="zh-TW" altLang="zh-TW" dirty="0"/>
              <a:t>有第一張</a:t>
            </a:r>
            <a:r>
              <a:rPr lang="en-US" altLang="zh-TW" dirty="0"/>
              <a:t>table</a:t>
            </a:r>
            <a:r>
              <a:rPr lang="zh-TW" altLang="zh-TW" dirty="0"/>
              <a:t>以外</a:t>
            </a:r>
            <a:r>
              <a:rPr lang="en-US" altLang="zh-TW" dirty="0"/>
              <a:t>table</a:t>
            </a:r>
            <a:r>
              <a:rPr lang="zh-TW" altLang="zh-TW" dirty="0"/>
              <a:t>的欄位，若沒</a:t>
            </a:r>
            <a:r>
              <a:rPr lang="en-US" altLang="zh-TW" dirty="0"/>
              <a:t>join</a:t>
            </a:r>
            <a:r>
              <a:rPr lang="zh-TW" altLang="zh-TW" dirty="0"/>
              <a:t>到，則欄位值會帶</a:t>
            </a:r>
            <a:r>
              <a:rPr lang="en-US" altLang="zh-TW" dirty="0"/>
              <a:t>null</a:t>
            </a:r>
            <a:endParaRPr lang="zh-TW" altLang="zh-TW" dirty="0"/>
          </a:p>
          <a:p>
            <a:r>
              <a:rPr lang="en-US" altLang="zh-TW" dirty="0"/>
              <a:t>Right join</a:t>
            </a:r>
            <a:r>
              <a:rPr lang="zh-TW" altLang="zh-TW" dirty="0"/>
              <a:t>：與</a:t>
            </a:r>
            <a:r>
              <a:rPr lang="en-US" altLang="zh-TW" dirty="0"/>
              <a:t>Left join</a:t>
            </a:r>
            <a:r>
              <a:rPr lang="zh-TW" altLang="zh-TW" dirty="0"/>
              <a:t>相似</a:t>
            </a:r>
          </a:p>
          <a:p>
            <a:r>
              <a:rPr lang="en-US" altLang="zh-TW" dirty="0"/>
              <a:t>Full join</a:t>
            </a:r>
            <a:r>
              <a:rPr lang="zh-TW" altLang="zh-TW" dirty="0"/>
              <a:t>：會先以</a:t>
            </a:r>
            <a:r>
              <a:rPr lang="en-US" altLang="zh-TW" dirty="0"/>
              <a:t>left join</a:t>
            </a:r>
            <a:r>
              <a:rPr lang="zh-TW" altLang="zh-TW" dirty="0"/>
              <a:t>掃一遍，再以</a:t>
            </a:r>
            <a:r>
              <a:rPr lang="en-US" altLang="zh-TW" dirty="0"/>
              <a:t>right join</a:t>
            </a:r>
            <a:r>
              <a:rPr lang="zh-TW" altLang="zh-TW" dirty="0"/>
              <a:t>掃一遍後把資料接續在</a:t>
            </a:r>
            <a:r>
              <a:rPr lang="zh-TW" altLang="zh-TW" dirty="0" smtClean="0"/>
              <a:t>下方</a:t>
            </a:r>
            <a:endParaRPr lang="en-US" altLang="zh-TW" dirty="0" smtClean="0"/>
          </a:p>
          <a:p>
            <a:r>
              <a:rPr lang="en-US" altLang="zh-TW" dirty="0" smtClean="0"/>
              <a:t>Self join</a:t>
            </a:r>
            <a:r>
              <a:rPr lang="zh-TW" altLang="en-US" dirty="0" smtClean="0"/>
              <a:t>：同一張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自我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，以不同的欄位當合併條件</a:t>
            </a:r>
            <a:endParaRPr lang="en-US" altLang="zh-TW" dirty="0" smtClean="0"/>
          </a:p>
          <a:p>
            <a:r>
              <a:rPr lang="en-US" altLang="zh-TW" dirty="0" smtClean="0"/>
              <a:t>Cross join</a:t>
            </a:r>
            <a:r>
              <a:rPr lang="zh-TW" altLang="en-US" dirty="0" smtClean="0"/>
              <a:t>：</a:t>
            </a:r>
            <a:r>
              <a:rPr lang="zh-TW" altLang="en-US" dirty="0"/>
              <a:t>交叉連接為兩個資料表間的笛卡兒乘積 </a:t>
            </a:r>
            <a:r>
              <a:rPr lang="en-US" altLang="zh-TW" dirty="0"/>
              <a:t>(Cartesian product)</a:t>
            </a:r>
            <a:r>
              <a:rPr lang="zh-TW" altLang="en-US" dirty="0"/>
              <a:t>，兩個資料表在結合時，不指定任何條件，即將兩個資料表中所有的可能排列組合出來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2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885</Words>
  <Application>Microsoft Office PowerPoint</Application>
  <PresentationFormat>寬螢幕</PresentationFormat>
  <Paragraphs>173</Paragraphs>
  <Slides>34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微軟正黑體</vt:lpstr>
      <vt:lpstr>新細明體</vt:lpstr>
      <vt:lpstr>Arial</vt:lpstr>
      <vt:lpstr>Calibri</vt:lpstr>
      <vt:lpstr>Office 佈景主題</vt:lpstr>
      <vt:lpstr>SQL</vt:lpstr>
      <vt:lpstr>SQL介紹</vt:lpstr>
      <vt:lpstr>SQL</vt:lpstr>
      <vt:lpstr>語法分類</vt:lpstr>
      <vt:lpstr>DDL</vt:lpstr>
      <vt:lpstr>DDL-Select</vt:lpstr>
      <vt:lpstr>DDL-Select-cont.</vt:lpstr>
      <vt:lpstr>DDL-Select-cont.</vt:lpstr>
      <vt:lpstr>DDL-Select-cont.</vt:lpstr>
      <vt:lpstr>DDL-Select-cont.</vt:lpstr>
      <vt:lpstr>DDL-Select-cont.(join)</vt:lpstr>
      <vt:lpstr>DDL-Select-cont.(left join)</vt:lpstr>
      <vt:lpstr>DDL-Select-cont.</vt:lpstr>
      <vt:lpstr>DDL-Select-cont.</vt:lpstr>
      <vt:lpstr>DDL-Select-cont.</vt:lpstr>
      <vt:lpstr>DDL-Select-cont.</vt:lpstr>
      <vt:lpstr>DDL-Select-cont.</vt:lpstr>
      <vt:lpstr>DDL-Select-cont.</vt:lpstr>
      <vt:lpstr>DDL-Select-cont.</vt:lpstr>
      <vt:lpstr>DDL-Insert</vt:lpstr>
      <vt:lpstr>DDL-Update</vt:lpstr>
      <vt:lpstr>DDL-Delete</vt:lpstr>
      <vt:lpstr>DDL-Select-cont.</vt:lpstr>
      <vt:lpstr>DML</vt:lpstr>
      <vt:lpstr>DML-Create</vt:lpstr>
      <vt:lpstr>DML-Alter</vt:lpstr>
      <vt:lpstr>DML-Drop</vt:lpstr>
      <vt:lpstr>DCL</vt:lpstr>
      <vt:lpstr>DCL-grant</vt:lpstr>
      <vt:lpstr>DCL-revoke</vt:lpstr>
      <vt:lpstr>TCL</vt:lpstr>
      <vt:lpstr>TCL-</vt:lpstr>
      <vt:lpstr>Q&amp;A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MaggieLee(TP-李禎惠)#8816</dc:creator>
  <cp:lastModifiedBy>Wistronits</cp:lastModifiedBy>
  <cp:revision>86</cp:revision>
  <dcterms:created xsi:type="dcterms:W3CDTF">2022-07-27T08:25:46Z</dcterms:created>
  <dcterms:modified xsi:type="dcterms:W3CDTF">2024-12-24T12:23:17Z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FF07B8458B19DFD0277DCE62D738DF18</vt:lpwstr>
  </property>
  <property fmtid="{D5CDD505-2E9C-101B-9397-08002B2CF9AE}" pid="3" name="KSOProductBuildVer">
    <vt:lpwstr>2052-4.4.1.7360</vt:lpwstr>
  </property>
</Properties>
</file>