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71" r:id="rId2"/>
    <p:sldId id="280" r:id="rId3"/>
    <p:sldId id="262" r:id="rId4"/>
    <p:sldId id="267" r:id="rId5"/>
    <p:sldId id="268" r:id="rId6"/>
    <p:sldId id="274" r:id="rId7"/>
    <p:sldId id="275" r:id="rId8"/>
    <p:sldId id="276" r:id="rId9"/>
    <p:sldId id="277" r:id="rId10"/>
    <p:sldId id="278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89" r:id="rId19"/>
    <p:sldId id="290" r:id="rId20"/>
    <p:sldId id="263" r:id="rId21"/>
    <p:sldId id="273" r:id="rId2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4F6C"/>
    <a:srgbClr val="024E6A"/>
    <a:srgbClr val="B0D261"/>
    <a:srgbClr val="024F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333" autoAdjust="0"/>
  </p:normalViewPr>
  <p:slideViewPr>
    <p:cSldViewPr snapToGrid="0">
      <p:cViewPr varScale="1">
        <p:scale>
          <a:sx n="107" d="100"/>
          <a:sy n="107" d="100"/>
        </p:scale>
        <p:origin x="750" y="12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3B0715-2E07-4B30-82A4-29BE9219FCBD}" type="datetimeFigureOut">
              <a:rPr lang="zh-TW" altLang="en-US" smtClean="0"/>
              <a:t>2024/12/1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9BC23-93E8-4651-9E75-C60AC50B8C1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Type1</a:t>
            </a:r>
            <a:r>
              <a:rPr lang="zh-TW" altLang="en-US" dirty="0" smtClean="0"/>
              <a:t> 的延伸，在應用程式要連線資料庫時，</a:t>
            </a:r>
            <a:r>
              <a:rPr lang="zh-TW" altLang="en-US" dirty="0" smtClean="0"/>
              <a:t>廠商利用橋接的方式，在驅動程式上層包裝 </a:t>
            </a:r>
            <a:r>
              <a:rPr lang="en-US" altLang="zh-TW" dirty="0" smtClean="0"/>
              <a:t>java </a:t>
            </a:r>
            <a:r>
              <a:rPr lang="zh-TW" altLang="en-US" dirty="0" smtClean="0"/>
              <a:t>的程式與 </a:t>
            </a:r>
            <a:r>
              <a:rPr lang="en-US" altLang="zh-TW" dirty="0" smtClean="0"/>
              <a:t>app </a:t>
            </a:r>
            <a:r>
              <a:rPr lang="zh-TW" altLang="en-US" dirty="0" smtClean="0"/>
              <a:t>溝通、下層以原生的語言與資料庫做溝通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E9BC23-93E8-4651-9E75-C60AC50B8C12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45127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 hasCustomPrompt="1"/>
          </p:nvPr>
        </p:nvSpPr>
        <p:spPr>
          <a:xfrm>
            <a:off x="482600" y="1223493"/>
            <a:ext cx="10871200" cy="4953470"/>
          </a:xfrm>
          <a:prstGeom prst="rect">
            <a:avLst/>
          </a:prstGeom>
        </p:spPr>
        <p:txBody>
          <a:bodyPr/>
          <a:lstStyle>
            <a:lvl1pPr>
              <a:defRPr sz="2800" b="0">
                <a:solidFill>
                  <a:srgbClr val="024F6C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</a:lstStyle>
          <a:p>
            <a:fld id="{0C4C5BAE-20C2-4C6C-8BB7-EC9F33B0AF1D}" type="datetime1">
              <a:rPr lang="en-US" altLang="zh-TW" smtClean="0"/>
              <a:t>12/1/2024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9164388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</a:lstStyle>
          <a:p>
            <a:fld id="{5F6CEA59-826A-4FB0-BF3A-D1F923F9F4E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9" name="標題版面配置區 1"/>
          <p:cNvSpPr>
            <a:spLocks noGrp="1"/>
          </p:cNvSpPr>
          <p:nvPr>
            <p:ph type="title"/>
          </p:nvPr>
        </p:nvSpPr>
        <p:spPr>
          <a:xfrm>
            <a:off x="482600" y="301157"/>
            <a:ext cx="9612745" cy="6765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defRPr sz="32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7CC06D4-EECC-48A2-AF3F-9A59457EBDA4}" type="datetime1">
              <a:rPr lang="zh-TW" altLang="en-US" smtClean="0"/>
              <a:t>2024/12/1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F6CEA59-826A-4FB0-BF3A-D1F923F9F4E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84A9CC-476D-4542-A265-A60408C0B38B}" type="datetime1">
              <a:rPr lang="zh-TW" altLang="en-US" smtClean="0"/>
              <a:t>2024/12/1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F6CEA59-826A-4FB0-BF3A-D1F923F9F4E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ae4f69b4820e7f371fbb39c324bd11d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89535" y="-41910"/>
            <a:ext cx="12327255" cy="6941820"/>
          </a:xfrm>
          <a:prstGeom prst="rect">
            <a:avLst/>
          </a:prstGeom>
        </p:spPr>
      </p:pic>
      <p:pic>
        <p:nvPicPr>
          <p:cNvPr id="3" name="图片 2" descr="/Users/judyxu/Downloads/公司简介/Desktop/未标题-3.png未标题-3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-67310" y="-37782"/>
            <a:ext cx="12325985" cy="693356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 descr="/Users/judyxu/Downloads/0727.jpg0727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-57467" y="-317"/>
            <a:ext cx="12308205" cy="6859270"/>
          </a:xfrm>
          <a:prstGeom prst="rect">
            <a:avLst/>
          </a:prstGeom>
        </p:spPr>
      </p:pic>
      <p:sp>
        <p:nvSpPr>
          <p:cNvPr id="30" name="標題 1"/>
          <p:cNvSpPr>
            <a:spLocks noGrp="1"/>
          </p:cNvSpPr>
          <p:nvPr>
            <p:ph type="ctrTitle"/>
          </p:nvPr>
        </p:nvSpPr>
        <p:spPr>
          <a:xfrm>
            <a:off x="939800" y="2842799"/>
            <a:ext cx="5436937" cy="64589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2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1" name="副標題 2"/>
          <p:cNvSpPr>
            <a:spLocks noGrp="1"/>
          </p:cNvSpPr>
          <p:nvPr>
            <p:ph type="subTitle" idx="1"/>
          </p:nvPr>
        </p:nvSpPr>
        <p:spPr>
          <a:xfrm>
            <a:off x="939800" y="3602038"/>
            <a:ext cx="5436937" cy="360428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1073344" y="839743"/>
            <a:ext cx="32624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TW" altLang="en-US" sz="2000" dirty="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客尊 ．誠信 ． 創新． 卓越</a:t>
            </a:r>
          </a:p>
        </p:txBody>
      </p:sp>
      <p:grpSp>
        <p:nvGrpSpPr>
          <p:cNvPr id="15" name="群組 14"/>
          <p:cNvGrpSpPr/>
          <p:nvPr userDrawn="1"/>
        </p:nvGrpSpPr>
        <p:grpSpPr>
          <a:xfrm>
            <a:off x="819343" y="3474634"/>
            <a:ext cx="3728342" cy="101601"/>
            <a:chOff x="822519" y="3469870"/>
            <a:chExt cx="3728342" cy="101601"/>
          </a:xfrm>
        </p:grpSpPr>
        <p:cxnSp>
          <p:nvCxnSpPr>
            <p:cNvPr id="16" name="直線接點 15"/>
            <p:cNvCxnSpPr/>
            <p:nvPr userDrawn="1"/>
          </p:nvCxnSpPr>
          <p:spPr>
            <a:xfrm>
              <a:off x="889991" y="3520670"/>
              <a:ext cx="3600000" cy="0"/>
            </a:xfrm>
            <a:prstGeom prst="line">
              <a:avLst/>
            </a:prstGeom>
            <a:ln>
              <a:solidFill>
                <a:srgbClr val="B0D2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橢圓 16"/>
            <p:cNvSpPr/>
            <p:nvPr userDrawn="1"/>
          </p:nvSpPr>
          <p:spPr>
            <a:xfrm>
              <a:off x="822519" y="3469870"/>
              <a:ext cx="101601" cy="101601"/>
            </a:xfrm>
            <a:prstGeom prst="ellipse">
              <a:avLst/>
            </a:prstGeom>
            <a:solidFill>
              <a:srgbClr val="0050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endParaRPr>
            </a:p>
          </p:txBody>
        </p:sp>
        <p:sp>
          <p:nvSpPr>
            <p:cNvPr id="18" name="橢圓 17"/>
            <p:cNvSpPr/>
            <p:nvPr userDrawn="1"/>
          </p:nvSpPr>
          <p:spPr>
            <a:xfrm>
              <a:off x="4449260" y="3469870"/>
              <a:ext cx="101601" cy="101601"/>
            </a:xfrm>
            <a:prstGeom prst="ellipse">
              <a:avLst/>
            </a:prstGeom>
            <a:solidFill>
              <a:srgbClr val="0050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endParaRPr>
            </a:p>
          </p:txBody>
        </p:sp>
      </p:grpSp>
      <p:sp>
        <p:nvSpPr>
          <p:cNvPr id="22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073344" y="4863786"/>
            <a:ext cx="3145730" cy="34989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23" name="文字版面配置區 3"/>
          <p:cNvSpPr>
            <a:spLocks noGrp="1"/>
          </p:cNvSpPr>
          <p:nvPr>
            <p:ph type="body" sz="half" idx="10"/>
          </p:nvPr>
        </p:nvSpPr>
        <p:spPr>
          <a:xfrm>
            <a:off x="1073344" y="5235284"/>
            <a:ext cx="3145730" cy="34989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800" b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 hasCustomPrompt="1"/>
          </p:nvPr>
        </p:nvSpPr>
        <p:spPr>
          <a:xfrm>
            <a:off x="838200" y="1262130"/>
            <a:ext cx="5181600" cy="491483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 hasCustomPrompt="1"/>
          </p:nvPr>
        </p:nvSpPr>
        <p:spPr>
          <a:xfrm>
            <a:off x="6172200" y="1262130"/>
            <a:ext cx="5181600" cy="491483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16B6C9C-812A-4C2F-BBAA-292E88821814}" type="datetime1">
              <a:rPr lang="zh-TW" altLang="en-US" smtClean="0"/>
              <a:t>2024/12/1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F6CEA59-826A-4FB0-BF3A-D1F923F9F4E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標題版面配置區 1"/>
          <p:cNvSpPr>
            <a:spLocks noGrp="1"/>
          </p:cNvSpPr>
          <p:nvPr>
            <p:ph type="title"/>
          </p:nvPr>
        </p:nvSpPr>
        <p:spPr>
          <a:xfrm>
            <a:off x="482600" y="301157"/>
            <a:ext cx="9612745" cy="6765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6691EA5-A7B5-4A3E-A49E-5A8210A61ECA}" type="datetime1">
              <a:rPr lang="zh-TW" altLang="en-US" smtClean="0"/>
              <a:t>2024/12/1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F6CEA59-826A-4FB0-BF3A-D1F923F9F4E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標題版面配置區 1"/>
          <p:cNvSpPr>
            <a:spLocks noGrp="1"/>
          </p:cNvSpPr>
          <p:nvPr>
            <p:ph type="title"/>
          </p:nvPr>
        </p:nvSpPr>
        <p:spPr>
          <a:xfrm>
            <a:off x="482600" y="301157"/>
            <a:ext cx="9612745" cy="6765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F761969-3F0E-4945-9991-D6250D7048A7}" type="datetime1">
              <a:rPr lang="zh-TW" altLang="en-US" smtClean="0"/>
              <a:t>2024/12/1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F6CEA59-826A-4FB0-BF3A-D1F923F9F4E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標題版面配置區 1"/>
          <p:cNvSpPr>
            <a:spLocks noGrp="1"/>
          </p:cNvSpPr>
          <p:nvPr>
            <p:ph type="title"/>
          </p:nvPr>
        </p:nvSpPr>
        <p:spPr>
          <a:xfrm>
            <a:off x="482600" y="301157"/>
            <a:ext cx="9612745" cy="6765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AEEA88-AD01-49FD-B830-8831011DC877}" type="datetime1">
              <a:rPr lang="zh-TW" altLang="en-US" smtClean="0"/>
              <a:t>2024/12/1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F6CEA59-826A-4FB0-BF3A-D1F923F9F4E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 descr="/Users/judyxu/Downloads/07274.jpg07274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-56515" y="318"/>
            <a:ext cx="12304395" cy="6857365"/>
          </a:xfrm>
          <a:prstGeom prst="rect">
            <a:avLst/>
          </a:prstGeom>
        </p:spPr>
      </p:pic>
      <p:cxnSp>
        <p:nvCxnSpPr>
          <p:cNvPr id="15" name="直線接點 14"/>
          <p:cNvCxnSpPr/>
          <p:nvPr userDrawn="1"/>
        </p:nvCxnSpPr>
        <p:spPr>
          <a:xfrm>
            <a:off x="1250327" y="2937312"/>
            <a:ext cx="0" cy="672384"/>
          </a:xfrm>
          <a:prstGeom prst="line">
            <a:avLst/>
          </a:prstGeom>
          <a:ln>
            <a:solidFill>
              <a:srgbClr val="B0D2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字版面配置區 2"/>
          <p:cNvSpPr>
            <a:spLocks noGrp="1"/>
          </p:cNvSpPr>
          <p:nvPr>
            <p:ph type="body" idx="1" hasCustomPrompt="1"/>
          </p:nvPr>
        </p:nvSpPr>
        <p:spPr>
          <a:xfrm>
            <a:off x="1403887" y="3602038"/>
            <a:ext cx="7392383" cy="34314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98338" y="2991341"/>
            <a:ext cx="7397932" cy="515323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7174770-FC09-4EA3-B56C-15A0D691CABC}" type="datetime1">
              <a:rPr lang="zh-TW" altLang="en-US" smtClean="0"/>
              <a:t>2024/12/1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F6CEA59-826A-4FB0-BF3A-D1F923F9F4E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3804746-04D4-457F-ACCF-0A8A7BAEE87D}" type="datetime1">
              <a:rPr lang="zh-TW" altLang="en-US" smtClean="0"/>
              <a:t>2024/12/1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F6CEA59-826A-4FB0-BF3A-D1F923F9F4E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版面配置區 2"/>
          <p:cNvSpPr>
            <a:spLocks noGrp="1"/>
          </p:cNvSpPr>
          <p:nvPr>
            <p:ph type="body" idx="1"/>
          </p:nvPr>
        </p:nvSpPr>
        <p:spPr>
          <a:xfrm>
            <a:off x="495300" y="1199126"/>
            <a:ext cx="11176000" cy="49476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altLang="zh-TW" dirty="0"/>
          </a:p>
          <a:p>
            <a:pPr lvl="4"/>
            <a:endParaRPr lang="zh-TW" altLang="en-US" dirty="0"/>
          </a:p>
        </p:txBody>
      </p:sp>
      <p:sp>
        <p:nvSpPr>
          <p:cNvPr id="8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lang="zh-TW" altLang="en-US" sz="1200" kern="120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0DC30BCA-8991-4389-9DAD-37DCE683428C}" type="datetime1">
              <a:rPr lang="zh-TW" altLang="en-US" smtClean="0"/>
              <a:t>2024/12/1</a:t>
            </a:fld>
            <a:endParaRPr lang="en-US" dirty="0"/>
          </a:p>
        </p:txBody>
      </p:sp>
      <p:sp>
        <p:nvSpPr>
          <p:cNvPr id="9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zh-TW" altLang="en-US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zh-TW" altLang="en-US" dirty="0"/>
          </a:p>
        </p:txBody>
      </p:sp>
      <p:pic>
        <p:nvPicPr>
          <p:cNvPr id="11" name="圖片 10" descr="/Users/judyxu/Downloads/新版logo/新版logo-改（显示器版）.png新版logo-改（显示器版）"/>
          <p:cNvPicPr>
            <a:picLocks noChangeAspect="1"/>
          </p:cNvPicPr>
          <p:nvPr userDrawn="1"/>
        </p:nvPicPr>
        <p:blipFill>
          <a:blip r:embed="rId14"/>
          <a:srcRect/>
          <a:stretch>
            <a:fillRect/>
          </a:stretch>
        </p:blipFill>
        <p:spPr>
          <a:xfrm>
            <a:off x="9852660" y="-68580"/>
            <a:ext cx="2233295" cy="1334770"/>
          </a:xfrm>
          <a:prstGeom prst="rect">
            <a:avLst/>
          </a:prstGeom>
        </p:spPr>
      </p:pic>
      <p:sp>
        <p:nvSpPr>
          <p:cNvPr id="12" name="矩形 11"/>
          <p:cNvSpPr/>
          <p:nvPr userDrawn="1"/>
        </p:nvSpPr>
        <p:spPr>
          <a:xfrm>
            <a:off x="9780222" y="6416120"/>
            <a:ext cx="169148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Company Confidential</a:t>
            </a:r>
            <a:endParaRPr lang="zh-TW" altLang="en-US" sz="1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3" name="群組 12"/>
          <p:cNvGrpSpPr/>
          <p:nvPr userDrawn="1"/>
        </p:nvGrpSpPr>
        <p:grpSpPr>
          <a:xfrm>
            <a:off x="384174" y="1012223"/>
            <a:ext cx="9770512" cy="101601"/>
            <a:chOff x="418040" y="3314082"/>
            <a:chExt cx="9770512" cy="101601"/>
          </a:xfrm>
        </p:grpSpPr>
        <p:cxnSp>
          <p:nvCxnSpPr>
            <p:cNvPr id="14" name="直線接點 13"/>
            <p:cNvCxnSpPr/>
            <p:nvPr userDrawn="1"/>
          </p:nvCxnSpPr>
          <p:spPr>
            <a:xfrm>
              <a:off x="485512" y="3364882"/>
              <a:ext cx="9633600" cy="0"/>
            </a:xfrm>
            <a:prstGeom prst="line">
              <a:avLst/>
            </a:prstGeom>
            <a:ln>
              <a:solidFill>
                <a:srgbClr val="B0D2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橢圓 14"/>
            <p:cNvSpPr/>
            <p:nvPr userDrawn="1"/>
          </p:nvSpPr>
          <p:spPr>
            <a:xfrm>
              <a:off x="418040" y="3314082"/>
              <a:ext cx="101601" cy="101601"/>
            </a:xfrm>
            <a:prstGeom prst="ellipse">
              <a:avLst/>
            </a:prstGeom>
            <a:solidFill>
              <a:srgbClr val="0050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橢圓 15"/>
            <p:cNvSpPr/>
            <p:nvPr userDrawn="1"/>
          </p:nvSpPr>
          <p:spPr>
            <a:xfrm>
              <a:off x="10086951" y="3314082"/>
              <a:ext cx="101601" cy="101601"/>
            </a:xfrm>
            <a:prstGeom prst="ellipse">
              <a:avLst/>
            </a:prstGeom>
            <a:solidFill>
              <a:srgbClr val="0050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0" name="標題版面配置區 1"/>
          <p:cNvSpPr>
            <a:spLocks noGrp="1"/>
          </p:cNvSpPr>
          <p:nvPr>
            <p:ph type="title"/>
          </p:nvPr>
        </p:nvSpPr>
        <p:spPr>
          <a:xfrm>
            <a:off x="482600" y="301157"/>
            <a:ext cx="9612745" cy="6765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22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9164388" y="6356350"/>
            <a:ext cx="2743200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F6CEA59-826A-4FB0-BF3A-D1F923F9F4E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rgbClr val="024F6B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24E6A"/>
        </a:buClr>
        <a:buFont typeface="Arial" panose="020B0604020202020204" pitchFamily="34" charset="0"/>
        <a:buChar char="•"/>
        <a:defRPr sz="2800" b="0" kern="1200">
          <a:solidFill>
            <a:srgbClr val="024E6A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B0D261"/>
        </a:buClr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24E6A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B0D261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24E6A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tw.gitbook.net/jdbc/jdbc-driver-types.html" TargetMode="External"/><Relationship Id="rId2" Type="http://schemas.openxmlformats.org/officeDocument/2006/relationships/hyperlink" Target="https://www.javatpoint.com/java-jdbc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JustinSDK/JavaSE6Tutorial/blob/master/docs/CH20.md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home.cc/Gossip/JavaGossip-V2/Transaction.htm" TargetMode="External"/><Relationship Id="rId2" Type="http://schemas.openxmlformats.org/officeDocument/2006/relationships/hyperlink" Target="https://www.uuu.com.tw/Public/content/article/20/20201221.htm" TargetMode="Externa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Java JDBC &amp;</a:t>
            </a:r>
            <a:r>
              <a:rPr lang="zh-TW" altLang="en-US" dirty="0"/>
              <a:t> 實作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The Partner You Can Trust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TW" altLang="en-US" dirty="0"/>
              <a:t>吳信賢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half" idx="10"/>
          </p:nvPr>
        </p:nvSpPr>
        <p:spPr/>
        <p:txBody>
          <a:bodyPr/>
          <a:lstStyle/>
          <a:p>
            <a:r>
              <a:rPr lang="en-US" altLang="zh-TW" dirty="0"/>
              <a:t>2024/12/03</a:t>
            </a:r>
            <a:endParaRPr lang="zh-TW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好處：</a:t>
            </a:r>
            <a:endParaRPr lang="en-US" altLang="zh-TW" dirty="0"/>
          </a:p>
          <a:p>
            <a:pPr lvl="1"/>
            <a:r>
              <a:rPr lang="zh-TW" altLang="en-US" dirty="0"/>
              <a:t>四種類型中效能最佳</a:t>
            </a:r>
            <a:endParaRPr lang="en-US" altLang="zh-TW" dirty="0"/>
          </a:p>
          <a:p>
            <a:pPr lvl="1"/>
            <a:r>
              <a:rPr lang="zh-TW" altLang="en-US" dirty="0"/>
              <a:t>不須安裝驅動程式</a:t>
            </a:r>
            <a:endParaRPr lang="en-US" altLang="zh-TW" dirty="0"/>
          </a:p>
          <a:p>
            <a:r>
              <a:rPr lang="zh-TW" altLang="en-US" dirty="0"/>
              <a:t>缺點：</a:t>
            </a:r>
            <a:endParaRPr lang="en-US" altLang="zh-TW" dirty="0"/>
          </a:p>
          <a:p>
            <a:pPr lvl="1"/>
            <a:r>
              <a:rPr lang="zh-TW" altLang="en-US" dirty="0"/>
              <a:t>各資料庫需載入不同的驅動程式</a:t>
            </a:r>
            <a:endParaRPr lang="en-US" altLang="zh-TW" dirty="0"/>
          </a:p>
          <a:p>
            <a:r>
              <a:rPr lang="zh-TW" altLang="en-US" dirty="0"/>
              <a:t>進行方式：</a:t>
            </a:r>
            <a:endParaRPr lang="en-US" altLang="zh-TW" dirty="0"/>
          </a:p>
          <a:p>
            <a:pPr lvl="1"/>
            <a:r>
              <a:rPr lang="zh-TW" altLang="en-US" dirty="0"/>
              <a:t>使用純 </a:t>
            </a:r>
            <a:r>
              <a:rPr lang="en-US" altLang="zh-TW" dirty="0"/>
              <a:t>Java </a:t>
            </a:r>
            <a:r>
              <a:rPr lang="zh-TW" altLang="en-US" dirty="0"/>
              <a:t>程式來撰寫驅動程式與資料庫作溝通，而不透過橋接或中間件來存取資料庫。</a:t>
            </a:r>
            <a:endParaRPr lang="en-US" altLang="zh-TW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Type 4</a:t>
            </a:r>
            <a:r>
              <a:rPr lang="zh-TW" altLang="en-US" dirty="0"/>
              <a:t>：</a:t>
            </a:r>
            <a:r>
              <a:rPr lang="en-US" altLang="zh-TW" dirty="0"/>
              <a:t>Pure Java Driver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CEA59-826A-4FB0-BF3A-D1F923F9F4E7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143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There are 5 steps to connect any java application with the database using JDBC. These steps are as follows:</a:t>
            </a:r>
          </a:p>
          <a:p>
            <a:pPr lvl="1"/>
            <a:r>
              <a:rPr lang="en-US" altLang="zh-TW" dirty="0"/>
              <a:t>Register the Driver class</a:t>
            </a:r>
          </a:p>
          <a:p>
            <a:pPr lvl="1"/>
            <a:r>
              <a:rPr lang="en-US" altLang="zh-TW" dirty="0"/>
              <a:t>Create connection</a:t>
            </a:r>
          </a:p>
          <a:p>
            <a:pPr lvl="1"/>
            <a:r>
              <a:rPr lang="en-US" altLang="zh-TW" dirty="0"/>
              <a:t>Create statement</a:t>
            </a:r>
          </a:p>
          <a:p>
            <a:pPr lvl="1"/>
            <a:r>
              <a:rPr lang="en-US" altLang="zh-TW" dirty="0"/>
              <a:t>Execute queries</a:t>
            </a:r>
          </a:p>
          <a:p>
            <a:pPr lvl="1"/>
            <a:r>
              <a:rPr lang="en-US" altLang="zh-TW" dirty="0"/>
              <a:t>Close connection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連線資料庫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CEA59-826A-4FB0-BF3A-D1F923F9F4E7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3332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228600" lvl="1">
              <a:spcBef>
                <a:spcPts val="1000"/>
              </a:spcBef>
            </a:pPr>
            <a:r>
              <a:rPr lang="zh-TW" altLang="en-US" dirty="0"/>
              <a:t>從</a:t>
            </a:r>
            <a:r>
              <a:rPr lang="en-US" altLang="zh-TW" dirty="0"/>
              <a:t>JDBC</a:t>
            </a:r>
            <a:r>
              <a:rPr lang="zh-TW" altLang="en-US" dirty="0"/>
              <a:t> </a:t>
            </a:r>
            <a:r>
              <a:rPr lang="en-US" altLang="zh-TW" dirty="0"/>
              <a:t>4.0</a:t>
            </a:r>
            <a:r>
              <a:rPr lang="zh-TW" altLang="en-US" dirty="0"/>
              <a:t>開始，只需將資料庫的</a:t>
            </a:r>
            <a:r>
              <a:rPr lang="en-US" altLang="zh-TW" dirty="0"/>
              <a:t>jar</a:t>
            </a:r>
            <a:r>
              <a:rPr lang="zh-TW" altLang="en-US" dirty="0"/>
              <a:t>放置於</a:t>
            </a:r>
            <a:r>
              <a:rPr lang="en-US" altLang="zh-TW" dirty="0" err="1"/>
              <a:t>classpath</a:t>
            </a:r>
            <a:r>
              <a:rPr lang="zh-TW" altLang="en-US" dirty="0"/>
              <a:t>，</a:t>
            </a:r>
            <a:r>
              <a:rPr lang="en-US" altLang="zh-TW" dirty="0"/>
              <a:t>JDBC</a:t>
            </a:r>
            <a:r>
              <a:rPr lang="zh-TW" altLang="en-US" dirty="0"/>
              <a:t> </a:t>
            </a:r>
            <a:r>
              <a:rPr lang="en-US" altLang="zh-TW" dirty="0"/>
              <a:t>Driver</a:t>
            </a:r>
            <a:r>
              <a:rPr lang="zh-TW" altLang="en-US" dirty="0"/>
              <a:t>會自動偵測與載入</a:t>
            </a:r>
            <a:endParaRPr lang="en-US" altLang="zh-TW" dirty="0"/>
          </a:p>
          <a:p>
            <a:pPr marL="228600" lvl="1">
              <a:spcBef>
                <a:spcPts val="1000"/>
              </a:spcBef>
            </a:pPr>
            <a:endParaRPr lang="en-US" altLang="zh-TW" dirty="0"/>
          </a:p>
          <a:p>
            <a:pPr marL="228600" lvl="1">
              <a:spcBef>
                <a:spcPts val="1000"/>
              </a:spcBef>
            </a:pPr>
            <a:r>
              <a:rPr lang="en-US" altLang="zh-TW" dirty="0"/>
              <a:t>Oracle</a:t>
            </a:r>
            <a:r>
              <a:rPr lang="zh-TW" altLang="en-US" dirty="0"/>
              <a:t>：</a:t>
            </a:r>
            <a:endParaRPr lang="en-US" altLang="zh-TW" dirty="0"/>
          </a:p>
          <a:p>
            <a:pPr marL="685800" lvl="2">
              <a:spcBef>
                <a:spcPts val="1000"/>
              </a:spcBef>
            </a:pPr>
            <a:r>
              <a:rPr lang="en-US" altLang="zh-TW" dirty="0" err="1"/>
              <a:t>Class.forName</a:t>
            </a:r>
            <a:r>
              <a:rPr lang="en-US" altLang="zh-TW" dirty="0"/>
              <a:t>("</a:t>
            </a:r>
            <a:r>
              <a:rPr lang="en-US" altLang="zh-TW" dirty="0" err="1"/>
              <a:t>oracle.jdbc.driver.OracleDriver</a:t>
            </a:r>
            <a:r>
              <a:rPr lang="en-US" altLang="zh-TW" dirty="0"/>
              <a:t>");</a:t>
            </a:r>
          </a:p>
          <a:p>
            <a:pPr marL="228600" lvl="1">
              <a:spcBef>
                <a:spcPts val="1000"/>
              </a:spcBef>
            </a:pPr>
            <a:r>
              <a:rPr lang="en-US" altLang="zh-TW" dirty="0"/>
              <a:t>MySQL</a:t>
            </a:r>
            <a:r>
              <a:rPr lang="zh-TW" altLang="en-US" dirty="0"/>
              <a:t>：</a:t>
            </a:r>
            <a:endParaRPr lang="en-US" altLang="zh-TW" dirty="0"/>
          </a:p>
          <a:p>
            <a:pPr marL="685800" lvl="2">
              <a:spcBef>
                <a:spcPts val="1000"/>
              </a:spcBef>
            </a:pPr>
            <a:r>
              <a:rPr lang="en-US" altLang="zh-TW" dirty="0" err="1"/>
              <a:t>Class.forName</a:t>
            </a:r>
            <a:r>
              <a:rPr lang="en-US" altLang="zh-TW" dirty="0"/>
              <a:t>(“</a:t>
            </a:r>
            <a:r>
              <a:rPr lang="en-US" altLang="zh-TW" dirty="0" err="1"/>
              <a:t>com.mysql.jdbc.Driver</a:t>
            </a:r>
            <a:r>
              <a:rPr lang="en-US" altLang="zh-TW" dirty="0"/>
              <a:t> ”);		// Java8</a:t>
            </a:r>
            <a:r>
              <a:rPr lang="zh-TW" altLang="en-US" dirty="0"/>
              <a:t>以前的版本</a:t>
            </a:r>
            <a:endParaRPr lang="en-US" altLang="zh-TW" dirty="0"/>
          </a:p>
          <a:p>
            <a:pPr marL="685800" lvl="2">
              <a:spcBef>
                <a:spcPts val="1000"/>
              </a:spcBef>
            </a:pPr>
            <a:r>
              <a:rPr lang="en-US" altLang="zh-TW" dirty="0" err="1"/>
              <a:t>Class.forName</a:t>
            </a:r>
            <a:r>
              <a:rPr lang="en-US" altLang="zh-TW" dirty="0"/>
              <a:t>(“</a:t>
            </a:r>
            <a:r>
              <a:rPr lang="en-US" altLang="zh-TW" dirty="0" err="1"/>
              <a:t>com.mysql.cj.jdbc.Driver</a:t>
            </a:r>
            <a:r>
              <a:rPr lang="en-US" altLang="zh-TW" dirty="0"/>
              <a:t> ”);	// Java8</a:t>
            </a:r>
            <a:r>
              <a:rPr lang="zh-TW" altLang="en-US" dirty="0"/>
              <a:t>寫法</a:t>
            </a:r>
            <a:endParaRPr lang="en-US" altLang="zh-TW" dirty="0"/>
          </a:p>
          <a:p>
            <a:pPr marL="228600" lvl="1">
              <a:spcBef>
                <a:spcPts val="1000"/>
              </a:spcBef>
            </a:pPr>
            <a:r>
              <a:rPr lang="en-US" altLang="zh-TW" dirty="0"/>
              <a:t>DB2</a:t>
            </a:r>
          </a:p>
          <a:p>
            <a:pPr marL="685800" lvl="2">
              <a:spcBef>
                <a:spcPts val="1000"/>
              </a:spcBef>
            </a:pPr>
            <a:r>
              <a:rPr lang="en-US" altLang="zh-TW" dirty="0" err="1"/>
              <a:t>Class.forName</a:t>
            </a:r>
            <a:r>
              <a:rPr lang="en-US" altLang="zh-TW" dirty="0"/>
              <a:t>(“com.ibm.db2.jcc.DB2Driver ”);</a:t>
            </a:r>
          </a:p>
          <a:p>
            <a:pPr marL="285750" lvl="1"/>
            <a:r>
              <a:rPr lang="en-US" altLang="zh-TW" dirty="0"/>
              <a:t>PostgreSQL</a:t>
            </a:r>
          </a:p>
          <a:p>
            <a:pPr lvl="1"/>
            <a:r>
              <a:rPr lang="en-US" altLang="zh-TW" dirty="0" err="1"/>
              <a:t>Class.forName</a:t>
            </a:r>
            <a:r>
              <a:rPr lang="en-US" altLang="zh-TW" dirty="0"/>
              <a:t>("</a:t>
            </a:r>
            <a:r>
              <a:rPr lang="en-US" altLang="zh-TW" dirty="0" err="1"/>
              <a:t>org.postgresql.Driver</a:t>
            </a:r>
            <a:r>
              <a:rPr lang="en-US" altLang="zh-TW" dirty="0"/>
              <a:t>");</a:t>
            </a:r>
          </a:p>
          <a:p>
            <a:pPr lvl="1"/>
            <a:r>
              <a:rPr lang="en-US" altLang="zh-TW" dirty="0"/>
              <a:t>PostgreSQL</a:t>
            </a:r>
          </a:p>
          <a:p>
            <a:pPr marL="285750" lvl="1"/>
            <a:r>
              <a:rPr lang="en-US" altLang="zh-TW" dirty="0"/>
              <a:t>Access(</a:t>
            </a:r>
            <a:r>
              <a:rPr lang="zh-TW" altLang="en-US" dirty="0"/>
              <a:t>使用</a:t>
            </a:r>
            <a:r>
              <a:rPr lang="en-US" altLang="zh-TW" dirty="0" err="1"/>
              <a:t>ucanaccess</a:t>
            </a:r>
            <a:r>
              <a:rPr lang="zh-TW" altLang="en-US" dirty="0"/>
              <a:t>的套件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 err="1"/>
              <a:t>Class.forName</a:t>
            </a:r>
            <a:r>
              <a:rPr lang="en-US" altLang="zh-TW" dirty="0"/>
              <a:t>("</a:t>
            </a:r>
            <a:r>
              <a:rPr lang="en-US" altLang="zh-TW" dirty="0" err="1"/>
              <a:t>net.ucanaccess.jdbc.UcanaccessDriver</a:t>
            </a:r>
            <a:r>
              <a:rPr lang="en-US" altLang="zh-TW" dirty="0"/>
              <a:t>");</a:t>
            </a:r>
          </a:p>
          <a:p>
            <a:pPr lvl="1"/>
            <a:endParaRPr lang="zh-TW" altLang="en-US" dirty="0"/>
          </a:p>
          <a:p>
            <a:endParaRPr lang="en-US" altLang="zh-TW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Register the Driver class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CEA59-826A-4FB0-BF3A-D1F923F9F4E7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8513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err="1"/>
              <a:t>DriverManager</a:t>
            </a:r>
            <a:r>
              <a:rPr lang="en-US" altLang="zh-TW" dirty="0"/>
              <a:t> </a:t>
            </a:r>
            <a:r>
              <a:rPr lang="zh-TW" altLang="en-US" dirty="0"/>
              <a:t>類別的 </a:t>
            </a:r>
            <a:r>
              <a:rPr lang="en-US" altLang="zh-TW" dirty="0" err="1"/>
              <a:t>getConnection</a:t>
            </a:r>
            <a:r>
              <a:rPr lang="en-US" altLang="zh-TW" dirty="0"/>
              <a:t> </a:t>
            </a:r>
            <a:r>
              <a:rPr lang="zh-TW" altLang="en-US" dirty="0"/>
              <a:t>方法用於與資料庫的連接</a:t>
            </a:r>
            <a:endParaRPr lang="en-US" altLang="zh-TW" dirty="0"/>
          </a:p>
          <a:p>
            <a:r>
              <a:rPr lang="en-US" altLang="zh-TW" dirty="0"/>
              <a:t>Connection con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 err="1"/>
              <a:t>DriverManager.getConnection</a:t>
            </a:r>
            <a:r>
              <a:rPr lang="en-US" altLang="zh-TW" dirty="0"/>
              <a:t>(URL, </a:t>
            </a:r>
            <a:r>
              <a:rPr lang="en-US" altLang="zh-TW" dirty="0" err="1"/>
              <a:t>UserId</a:t>
            </a:r>
            <a:r>
              <a:rPr lang="en-US" altLang="zh-TW" dirty="0"/>
              <a:t>, Pass</a:t>
            </a:r>
            <a:r>
              <a:rPr lang="en-US" altLang="zh-TW" dirty="0" smtClean="0"/>
              <a:t>);</a:t>
            </a:r>
          </a:p>
          <a:p>
            <a:r>
              <a:rPr lang="en-US" altLang="zh-TW" smtClean="0"/>
              <a:t>JDBC </a:t>
            </a:r>
            <a:r>
              <a:rPr lang="en-US" altLang="zh-TW" dirty="0"/>
              <a:t>URL </a:t>
            </a:r>
            <a:r>
              <a:rPr lang="zh-TW" altLang="en-US" dirty="0"/>
              <a:t>定義了連接資料庫時的協定、子協定、資料來源職別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協定</a:t>
            </a:r>
            <a:r>
              <a:rPr lang="en-US" altLang="zh-TW" dirty="0"/>
              <a:t>:</a:t>
            </a:r>
            <a:r>
              <a:rPr lang="zh-TW" altLang="en-US" dirty="0"/>
              <a:t>子協定</a:t>
            </a:r>
            <a:r>
              <a:rPr lang="en-US" altLang="zh-TW" dirty="0"/>
              <a:t>:</a:t>
            </a:r>
            <a:r>
              <a:rPr lang="zh-TW" altLang="en-US" dirty="0"/>
              <a:t>資料來源</a:t>
            </a:r>
            <a:r>
              <a:rPr lang="zh-TW" altLang="en-US" dirty="0" smtClean="0"/>
              <a:t>識別</a:t>
            </a:r>
            <a:endParaRPr lang="en-US" altLang="zh-TW" dirty="0"/>
          </a:p>
          <a:p>
            <a:r>
              <a:rPr lang="en-US" altLang="zh-TW" dirty="0"/>
              <a:t>URL</a:t>
            </a:r>
            <a:r>
              <a:rPr lang="zh-TW" altLang="en-US" dirty="0"/>
              <a:t>：</a:t>
            </a:r>
            <a:endParaRPr lang="en-US" altLang="zh-TW" dirty="0"/>
          </a:p>
          <a:p>
            <a:pPr lvl="1"/>
            <a:r>
              <a:rPr lang="en-US" altLang="zh-TW" dirty="0"/>
              <a:t>Oracle</a:t>
            </a:r>
            <a:r>
              <a:rPr lang="zh-TW" altLang="en-US" dirty="0"/>
              <a:t>：</a:t>
            </a:r>
            <a:r>
              <a:rPr lang="en-US" altLang="zh-TW" dirty="0" err="1"/>
              <a:t>jdbc:oracle:thin</a:t>
            </a:r>
            <a:r>
              <a:rPr lang="en-US" altLang="zh-TW" dirty="0"/>
              <a:t>:@localhost:1521:xe</a:t>
            </a:r>
          </a:p>
          <a:p>
            <a:pPr lvl="1"/>
            <a:r>
              <a:rPr lang="en-US" altLang="zh-TW" dirty="0"/>
              <a:t>MySQL</a:t>
            </a:r>
            <a:r>
              <a:rPr lang="zh-TW" altLang="en-US" dirty="0"/>
              <a:t>：</a:t>
            </a:r>
            <a:r>
              <a:rPr lang="en-US" altLang="zh-TW" dirty="0" err="1"/>
              <a:t>jdbc:mysql</a:t>
            </a:r>
            <a:r>
              <a:rPr lang="en-US" altLang="zh-TW" dirty="0"/>
              <a:t>://localhost:3306/world</a:t>
            </a:r>
          </a:p>
          <a:p>
            <a:pPr lvl="1"/>
            <a:r>
              <a:rPr lang="en-US" altLang="zh-TW" dirty="0"/>
              <a:t>DB2</a:t>
            </a:r>
            <a:r>
              <a:rPr lang="zh-TW" altLang="en-US" dirty="0"/>
              <a:t>：</a:t>
            </a:r>
            <a:r>
              <a:rPr lang="en-US" altLang="zh-TW" dirty="0"/>
              <a:t>jdbc:db2://localhost:50000/</a:t>
            </a:r>
            <a:r>
              <a:rPr lang="en-US" altLang="zh-TW" dirty="0" err="1"/>
              <a:t>mydb</a:t>
            </a:r>
            <a:endParaRPr lang="en-US" altLang="zh-TW" dirty="0"/>
          </a:p>
          <a:p>
            <a:pPr lvl="1"/>
            <a:r>
              <a:rPr lang="en-US" altLang="zh-TW" dirty="0"/>
              <a:t>PostgreSQL</a:t>
            </a:r>
            <a:r>
              <a:rPr lang="zh-TW" altLang="en-US" dirty="0"/>
              <a:t>：</a:t>
            </a:r>
            <a:r>
              <a:rPr lang="en-US" altLang="zh-TW" dirty="0" err="1"/>
              <a:t>jdbc:postgresql</a:t>
            </a:r>
            <a:r>
              <a:rPr lang="en-US" altLang="zh-TW" dirty="0"/>
              <a:t>://</a:t>
            </a:r>
            <a:r>
              <a:rPr lang="en-US" altLang="zh-TW" dirty="0" err="1"/>
              <a:t>localhost:port</a:t>
            </a:r>
            <a:r>
              <a:rPr lang="en-US" altLang="zh-TW" dirty="0"/>
              <a:t>/database</a:t>
            </a:r>
          </a:p>
          <a:p>
            <a:pPr lvl="1"/>
            <a:r>
              <a:rPr lang="en-US" altLang="zh-TW" dirty="0"/>
              <a:t>Access</a:t>
            </a:r>
            <a:r>
              <a:rPr lang="zh-TW" altLang="en-US" dirty="0"/>
              <a:t>：</a:t>
            </a:r>
            <a:r>
              <a:rPr lang="en-US" altLang="zh-TW" dirty="0" err="1"/>
              <a:t>jdbc:ucanaccess</a:t>
            </a:r>
            <a:r>
              <a:rPr lang="en-US" altLang="zh-TW" dirty="0" smtClean="0"/>
              <a:t>://</a:t>
            </a:r>
            <a:r>
              <a:rPr lang="en-US" altLang="zh-TW" dirty="0" err="1" smtClean="0"/>
              <a:t>diskDrive</a:t>
            </a:r>
            <a:r>
              <a:rPr lang="en-US" altLang="zh-TW" dirty="0" smtClean="0"/>
              <a:t>:/</a:t>
            </a:r>
            <a:r>
              <a:rPr lang="en-US" altLang="zh-TW" dirty="0"/>
              <a:t>myAccess.accdb;showSchema=true</a:t>
            </a:r>
            <a:endParaRPr lang="zh-TW" altLang="en-US" dirty="0"/>
          </a:p>
          <a:p>
            <a:pPr lvl="1"/>
            <a:endParaRPr lang="zh-TW" altLang="en-US" dirty="0"/>
          </a:p>
          <a:p>
            <a:endParaRPr lang="en-US" altLang="zh-TW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Create connection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CEA59-826A-4FB0-BF3A-D1F923F9F4E7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7679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Connection interface</a:t>
            </a:r>
            <a:r>
              <a:rPr lang="zh-TW" altLang="en-US" dirty="0"/>
              <a:t> 的 </a:t>
            </a:r>
            <a:r>
              <a:rPr lang="en-US" altLang="zh-TW" dirty="0" err="1"/>
              <a:t>createStatement</a:t>
            </a:r>
            <a:r>
              <a:rPr lang="en-US" altLang="zh-TW" dirty="0"/>
              <a:t>()</a:t>
            </a:r>
            <a:r>
              <a:rPr lang="zh-TW" altLang="en-US" dirty="0"/>
              <a:t> 方法負責對資料庫進行處理</a:t>
            </a:r>
            <a:endParaRPr lang="en-US" altLang="zh-TW" dirty="0"/>
          </a:p>
          <a:p>
            <a:r>
              <a:rPr lang="en-US" altLang="zh-TW" dirty="0"/>
              <a:t>Statement </a:t>
            </a:r>
            <a:r>
              <a:rPr lang="en-US" altLang="zh-TW" dirty="0" err="1"/>
              <a:t>stmt</a:t>
            </a:r>
            <a:r>
              <a:rPr lang="en-US" altLang="zh-TW" dirty="0"/>
              <a:t> = </a:t>
            </a:r>
            <a:r>
              <a:rPr lang="en-US" altLang="zh-TW" dirty="0" err="1"/>
              <a:t>con.createStatement</a:t>
            </a:r>
            <a:r>
              <a:rPr lang="en-US" altLang="zh-TW" dirty="0"/>
              <a:t>();</a:t>
            </a:r>
            <a:endParaRPr lang="zh-TW" altLang="en-US" dirty="0"/>
          </a:p>
          <a:p>
            <a:endParaRPr lang="en-US" altLang="zh-TW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Create statement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CEA59-826A-4FB0-BF3A-D1F923F9F4E7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5144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Statement interface </a:t>
            </a:r>
            <a:r>
              <a:rPr lang="zh-TW" altLang="en-US" dirty="0"/>
              <a:t>的 </a:t>
            </a:r>
            <a:r>
              <a:rPr lang="en-US" altLang="zh-TW" dirty="0" err="1"/>
              <a:t>executeQuery</a:t>
            </a:r>
            <a:r>
              <a:rPr lang="en-US" altLang="zh-TW" dirty="0"/>
              <a:t>() </a:t>
            </a:r>
            <a:r>
              <a:rPr lang="zh-TW" altLang="en-US" dirty="0"/>
              <a:t>方法用於對資料庫的查詢，會返回</a:t>
            </a:r>
            <a:r>
              <a:rPr lang="en-US" altLang="zh-TW" dirty="0" err="1"/>
              <a:t>ResultSet</a:t>
            </a:r>
            <a:r>
              <a:rPr lang="zh-TW" altLang="en-US" dirty="0"/>
              <a:t> 的 </a:t>
            </a:r>
            <a:r>
              <a:rPr lang="en-US" altLang="zh-TW" dirty="0"/>
              <a:t>Object</a:t>
            </a:r>
            <a:r>
              <a:rPr lang="zh-TW" altLang="en-US" dirty="0"/>
              <a:t>，可取得 </a:t>
            </a:r>
            <a:r>
              <a:rPr lang="en-US" altLang="zh-TW" dirty="0"/>
              <a:t>SQL</a:t>
            </a:r>
            <a:r>
              <a:rPr lang="zh-TW" altLang="en-US" dirty="0"/>
              <a:t> </a:t>
            </a:r>
            <a:r>
              <a:rPr lang="en-US" altLang="zh-TW" dirty="0"/>
              <a:t>command </a:t>
            </a:r>
            <a:r>
              <a:rPr lang="zh-TW" altLang="en-US" dirty="0"/>
              <a:t>執行後的結果</a:t>
            </a:r>
            <a:endParaRPr lang="en-US" altLang="zh-TW" dirty="0"/>
          </a:p>
          <a:p>
            <a:r>
              <a:rPr lang="en-US" altLang="zh-TW" dirty="0" err="1"/>
              <a:t>ResultSet</a:t>
            </a:r>
            <a:r>
              <a:rPr lang="en-US" altLang="zh-TW" dirty="0"/>
              <a:t> </a:t>
            </a:r>
            <a:r>
              <a:rPr lang="en-US" altLang="zh-TW" dirty="0" err="1"/>
              <a:t>rs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 err="1"/>
              <a:t>stmt.executeQuery</a:t>
            </a:r>
            <a:r>
              <a:rPr lang="en-US" altLang="zh-TW" dirty="0"/>
              <a:t>("select * from </a:t>
            </a:r>
            <a:r>
              <a:rPr lang="en-US" altLang="zh-TW" dirty="0" err="1"/>
              <a:t>emp</a:t>
            </a:r>
            <a:r>
              <a:rPr lang="en-US" altLang="zh-TW" dirty="0"/>
              <a:t>");  </a:t>
            </a:r>
          </a:p>
          <a:p>
            <a:r>
              <a:rPr lang="en-US" altLang="zh-TW" dirty="0"/>
              <a:t>  </a:t>
            </a:r>
          </a:p>
          <a:p>
            <a:r>
              <a:rPr lang="en-US" altLang="zh-TW" b="1" dirty="0"/>
              <a:t>while</a:t>
            </a:r>
            <a:r>
              <a:rPr lang="en-US" altLang="zh-TW" dirty="0"/>
              <a:t>(</a:t>
            </a:r>
            <a:r>
              <a:rPr lang="en-US" altLang="zh-TW" dirty="0" err="1"/>
              <a:t>rs.next</a:t>
            </a:r>
            <a:r>
              <a:rPr lang="en-US" altLang="zh-TW" dirty="0"/>
              <a:t>()){  </a:t>
            </a:r>
          </a:p>
          <a:p>
            <a:pPr lvl="1"/>
            <a:r>
              <a:rPr lang="en-US" altLang="zh-TW" dirty="0" err="1"/>
              <a:t>System.out.println</a:t>
            </a:r>
            <a:r>
              <a:rPr lang="en-US" altLang="zh-TW" dirty="0"/>
              <a:t>(</a:t>
            </a:r>
            <a:r>
              <a:rPr lang="en-US" altLang="zh-TW" dirty="0" err="1"/>
              <a:t>rs.getInt</a:t>
            </a:r>
            <a:r>
              <a:rPr lang="en-US" altLang="zh-TW" dirty="0"/>
              <a:t>(1)+" "+</a:t>
            </a:r>
            <a:r>
              <a:rPr lang="en-US" altLang="zh-TW" dirty="0" err="1"/>
              <a:t>rs.getString</a:t>
            </a:r>
            <a:r>
              <a:rPr lang="en-US" altLang="zh-TW" dirty="0"/>
              <a:t>(2));  </a:t>
            </a:r>
          </a:p>
          <a:p>
            <a:r>
              <a:rPr lang="en-US" altLang="zh-TW" dirty="0"/>
              <a:t>}  </a:t>
            </a:r>
          </a:p>
          <a:p>
            <a:endParaRPr lang="en-US" altLang="zh-TW" dirty="0"/>
          </a:p>
          <a:p>
            <a:endParaRPr lang="en-US" altLang="zh-TW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Execute queries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CEA59-826A-4FB0-BF3A-D1F923F9F4E7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0693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關閉資料庫連線，關閉的同時也會自動關閉 </a:t>
            </a:r>
            <a:r>
              <a:rPr lang="en-US" altLang="zh-TW" dirty="0"/>
              <a:t>Statement</a:t>
            </a:r>
            <a:r>
              <a:rPr lang="zh-TW" altLang="en-US" dirty="0"/>
              <a:t> 與 </a:t>
            </a:r>
            <a:r>
              <a:rPr lang="en-US" altLang="zh-TW" dirty="0" err="1"/>
              <a:t>ResultSet</a:t>
            </a:r>
            <a:r>
              <a:rPr lang="zh-TW" altLang="en-US" dirty="0"/>
              <a:t> 的連線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 err="1"/>
              <a:t>con.close</a:t>
            </a:r>
            <a:r>
              <a:rPr lang="en-US" altLang="zh-TW" dirty="0"/>
              <a:t>();</a:t>
            </a:r>
          </a:p>
          <a:p>
            <a:endParaRPr lang="en-US" altLang="zh-TW" dirty="0"/>
          </a:p>
          <a:p>
            <a:r>
              <a:rPr lang="zh-TW" altLang="en-US" dirty="0"/>
              <a:t>從</a:t>
            </a:r>
            <a:r>
              <a:rPr lang="en-US" altLang="zh-TW" dirty="0"/>
              <a:t>Java7</a:t>
            </a:r>
            <a:r>
              <a:rPr lang="zh-TW" altLang="en-US" dirty="0"/>
              <a:t>開始，使用 </a:t>
            </a:r>
            <a:r>
              <a:rPr lang="en-US" altLang="zh-TW" dirty="0"/>
              <a:t>try-with-resource</a:t>
            </a:r>
            <a:r>
              <a:rPr lang="zh-TW" altLang="en-US" dirty="0"/>
              <a:t>的語法會自動關閉 </a:t>
            </a:r>
            <a:r>
              <a:rPr lang="en-US" altLang="zh-TW" dirty="0"/>
              <a:t>Connection</a:t>
            </a:r>
            <a:r>
              <a:rPr lang="zh-TW" altLang="en-US" dirty="0"/>
              <a:t>、</a:t>
            </a:r>
            <a:r>
              <a:rPr lang="en-US" altLang="zh-TW" dirty="0" err="1"/>
              <a:t>ResultSet</a:t>
            </a:r>
            <a:r>
              <a:rPr lang="zh-TW" altLang="en-US" dirty="0"/>
              <a:t>與 </a:t>
            </a:r>
            <a:r>
              <a:rPr lang="en-US" altLang="zh-TW" dirty="0" err="1"/>
              <a:t>Stetement</a:t>
            </a:r>
            <a:endParaRPr lang="en-US" altLang="zh-TW" dirty="0"/>
          </a:p>
          <a:p>
            <a:endParaRPr lang="en-US" altLang="zh-TW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Close connection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CEA59-826A-4FB0-BF3A-D1F923F9F4E7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3438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https://www.javatpoint.com/java-jdbc</a:t>
            </a:r>
            <a:endParaRPr lang="en-US" altLang="zh-TW" dirty="0"/>
          </a:p>
          <a:p>
            <a:r>
              <a:rPr lang="en-US" altLang="zh-TW" dirty="0">
                <a:hlinkClick r:id="rId3"/>
              </a:rPr>
              <a:t>https://tw.gitbook.net/jdbc/jdbc-driver-types.html</a:t>
            </a:r>
            <a:endParaRPr lang="en-US" altLang="zh-TW" dirty="0"/>
          </a:p>
          <a:p>
            <a:r>
              <a:rPr lang="en-US" altLang="zh-TW" dirty="0">
                <a:hlinkClick r:id="rId4"/>
              </a:rPr>
              <a:t>https://github.com/JustinSDK/JavaSE6Tutorial/blob/master/docs/CH20.md</a:t>
            </a:r>
            <a:endParaRPr lang="en-US" altLang="zh-TW" dirty="0"/>
          </a:p>
          <a:p>
            <a:endParaRPr lang="zh-TW" altLang="en-US" dirty="0"/>
          </a:p>
          <a:p>
            <a:endParaRPr lang="en-US" altLang="zh-TW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Reference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CEA59-826A-4FB0-BF3A-D1F923F9F4E7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8505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SQL</a:t>
            </a:r>
            <a:r>
              <a:rPr lang="zh-TW" altLang="en-US" dirty="0"/>
              <a:t> </a:t>
            </a:r>
            <a:r>
              <a:rPr lang="en-US" altLang="zh-TW" dirty="0"/>
              <a:t>Injection</a:t>
            </a:r>
          </a:p>
          <a:p>
            <a:pPr lvl="1"/>
            <a:r>
              <a:rPr lang="zh-TW" altLang="en-US" dirty="0"/>
              <a:t>「</a:t>
            </a:r>
            <a:r>
              <a:rPr lang="en-US" altLang="zh-TW" dirty="0"/>
              <a:t>SQL</a:t>
            </a:r>
            <a:r>
              <a:rPr lang="zh-TW" altLang="en-US" dirty="0"/>
              <a:t>隱碼攻擊」，簡單來說，就是使用者在輸入欄位資料時，惡意地在資料中夾雜一些</a:t>
            </a:r>
            <a:r>
              <a:rPr lang="en-US" altLang="zh-TW" dirty="0"/>
              <a:t>SQL</a:t>
            </a:r>
            <a:r>
              <a:rPr lang="zh-TW" altLang="en-US" dirty="0"/>
              <a:t>指令，當這些資料送達後端併入完整指令中，就可能對原有指令的結構產生特殊的效果。接著由</a:t>
            </a:r>
            <a:r>
              <a:rPr lang="en-US" altLang="zh-TW" dirty="0"/>
              <a:t>JDBC</a:t>
            </a:r>
            <a:r>
              <a:rPr lang="zh-TW" altLang="en-US" dirty="0"/>
              <a:t>將整段指令一起送達資料庫處理時，就讓資料庫服務發生非預期的資訊外洩或破壞了</a:t>
            </a:r>
            <a:r>
              <a:rPr lang="en-US" altLang="zh-TW" dirty="0"/>
              <a:t>table</a:t>
            </a:r>
            <a:r>
              <a:rPr lang="zh-TW" altLang="en-US" dirty="0"/>
              <a:t>的內容。</a:t>
            </a:r>
            <a:endParaRPr lang="en-US" altLang="zh-TW" dirty="0"/>
          </a:p>
          <a:p>
            <a:pPr lvl="1"/>
            <a:r>
              <a:rPr lang="en-US" altLang="zh-TW" dirty="0"/>
              <a:t>Ref</a:t>
            </a:r>
            <a:r>
              <a:rPr lang="zh-TW" altLang="en-US" dirty="0"/>
              <a:t>：</a:t>
            </a:r>
            <a:r>
              <a:rPr lang="en-US" altLang="zh-TW" dirty="0"/>
              <a:t> </a:t>
            </a:r>
            <a:r>
              <a:rPr lang="en-US" altLang="zh-TW" dirty="0">
                <a:hlinkClick r:id="rId2"/>
              </a:rPr>
              <a:t>https://www.uuu.com.tw/Public/content/article/20/20201221.htm</a:t>
            </a:r>
            <a:endParaRPr lang="en-US" altLang="zh-TW" dirty="0"/>
          </a:p>
          <a:p>
            <a:r>
              <a:rPr lang="en-US" altLang="zh-TW" dirty="0"/>
              <a:t>Transaction</a:t>
            </a:r>
          </a:p>
          <a:p>
            <a:pPr lvl="1"/>
            <a:r>
              <a:rPr lang="zh-TW" altLang="en-US" dirty="0"/>
              <a:t>交易是一組原子（</a:t>
            </a:r>
            <a:r>
              <a:rPr lang="en-US" altLang="zh-TW" dirty="0"/>
              <a:t>Atomic</a:t>
            </a:r>
            <a:r>
              <a:rPr lang="zh-TW" altLang="en-US" dirty="0"/>
              <a:t>）操作（一組</a:t>
            </a:r>
            <a:r>
              <a:rPr lang="en-US" altLang="zh-TW" dirty="0"/>
              <a:t>SQL</a:t>
            </a:r>
            <a:r>
              <a:rPr lang="zh-TW" altLang="en-US" dirty="0"/>
              <a:t>執行）的工作單元，這個工作單元中的所有原子操作在進行期間，與其它交易隔離，免於數據來源的交相更新而 發生混亂，交易中的所有原子操作，要嘛全部執行成功，要嘛全部失敗（即使只有一個失敗，所有的原子操作也要全部撤消）。</a:t>
            </a:r>
            <a:endParaRPr lang="en-US" altLang="zh-TW" dirty="0"/>
          </a:p>
          <a:p>
            <a:pPr lvl="1"/>
            <a:r>
              <a:rPr lang="en-US" altLang="zh-TW" dirty="0"/>
              <a:t>Ref</a:t>
            </a:r>
            <a:r>
              <a:rPr lang="zh-TW" altLang="en-US" dirty="0"/>
              <a:t>：</a:t>
            </a:r>
            <a:r>
              <a:rPr lang="en-US" altLang="zh-TW" dirty="0"/>
              <a:t> </a:t>
            </a:r>
            <a:r>
              <a:rPr lang="en-US" altLang="zh-TW" dirty="0">
                <a:hlinkClick r:id="rId3"/>
              </a:rPr>
              <a:t>https://openhome.cc/Gossip/JavaGossip-V2/Transaction.htm</a:t>
            </a:r>
            <a:endParaRPr lang="en-US" altLang="zh-TW" dirty="0"/>
          </a:p>
          <a:p>
            <a:endParaRPr lang="en-US" altLang="zh-TW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補充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CEA59-826A-4FB0-BF3A-D1F923F9F4E7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7868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Q&amp;A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CEA59-826A-4FB0-BF3A-D1F923F9F4E7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0041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JDBC </a:t>
            </a:r>
            <a:r>
              <a:rPr lang="zh-TW" altLang="en-US" dirty="0"/>
              <a:t>介紹</a:t>
            </a:r>
          </a:p>
        </p:txBody>
      </p:sp>
    </p:spTree>
    <p:extLst>
      <p:ext uri="{BB962C8B-B14F-4D97-AF65-F5344CB8AC3E}">
        <p14:creationId xmlns:p14="http://schemas.microsoft.com/office/powerpoint/2010/main" val="3240020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zh-TW" dirty="0"/>
              <a:t>Q&amp;A</a:t>
            </a:r>
            <a:endParaRPr lang="zh-TW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JDBC</a:t>
            </a:r>
            <a:r>
              <a:rPr lang="zh-TW" altLang="en-US" dirty="0"/>
              <a:t>（</a:t>
            </a:r>
            <a:r>
              <a:rPr lang="en-US" altLang="zh-TW" dirty="0"/>
              <a:t>Java </a:t>
            </a:r>
            <a:r>
              <a:rPr lang="en-US" altLang="zh-TW" dirty="0" err="1"/>
              <a:t>DataBase</a:t>
            </a:r>
            <a:r>
              <a:rPr lang="en-US" altLang="zh-TW" dirty="0"/>
              <a:t> Connectivity</a:t>
            </a:r>
            <a:r>
              <a:rPr lang="zh-TW" altLang="en-US" dirty="0"/>
              <a:t>）</a:t>
            </a:r>
            <a:endParaRPr lang="en-US" altLang="zh-TW" dirty="0"/>
          </a:p>
          <a:p>
            <a:pPr lvl="1"/>
            <a:r>
              <a:rPr lang="zh-TW" altLang="en-US" dirty="0"/>
              <a:t>是用於執行 </a:t>
            </a:r>
            <a:r>
              <a:rPr lang="en-US" altLang="zh-TW" dirty="0"/>
              <a:t>SQL </a:t>
            </a:r>
            <a:r>
              <a:rPr lang="zh-TW" altLang="en-US" dirty="0"/>
              <a:t>的 </a:t>
            </a:r>
            <a:r>
              <a:rPr lang="en-US" altLang="zh-TW" dirty="0"/>
              <a:t>Java </a:t>
            </a:r>
            <a:r>
              <a:rPr lang="zh-TW" altLang="en-US" dirty="0"/>
              <a:t>解決方案，它將不同資料庫之間各自差異 </a:t>
            </a:r>
            <a:r>
              <a:rPr lang="en-US" altLang="zh-TW" dirty="0"/>
              <a:t>API </a:t>
            </a:r>
            <a:r>
              <a:rPr lang="zh-TW" altLang="en-US" dirty="0"/>
              <a:t>與標準的 </a:t>
            </a:r>
            <a:r>
              <a:rPr lang="en-US" altLang="zh-TW" dirty="0"/>
              <a:t>SQL</a:t>
            </a:r>
            <a:r>
              <a:rPr lang="zh-TW" altLang="en-US" dirty="0"/>
              <a:t>（</a:t>
            </a:r>
            <a:r>
              <a:rPr lang="en-US" altLang="zh-TW" dirty="0"/>
              <a:t>Structured Query Language</a:t>
            </a:r>
            <a:r>
              <a:rPr lang="zh-TW" altLang="en-US" dirty="0"/>
              <a:t>）陳述分開看待，實現資料庫無關的 </a:t>
            </a:r>
            <a:r>
              <a:rPr lang="en-US" altLang="zh-TW" dirty="0"/>
              <a:t>Java </a:t>
            </a:r>
            <a:r>
              <a:rPr lang="zh-TW" altLang="en-US" dirty="0"/>
              <a:t>操作介面，開發人員使用 </a:t>
            </a:r>
            <a:r>
              <a:rPr lang="en-US" altLang="zh-TW" dirty="0"/>
              <a:t>JDBC </a:t>
            </a:r>
            <a:r>
              <a:rPr lang="zh-TW" altLang="en-US" dirty="0"/>
              <a:t>統一的介面，並專注於標準的 </a:t>
            </a:r>
            <a:r>
              <a:rPr lang="en-US" altLang="zh-TW" dirty="0"/>
              <a:t>SQL </a:t>
            </a:r>
            <a:r>
              <a:rPr lang="zh-TW" altLang="en-US" dirty="0"/>
              <a:t>陳述，就可以避免底層資料庫驅動程式與相關操作介面的差異性。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JDBC </a:t>
            </a:r>
            <a:r>
              <a:rPr lang="zh-TW" altLang="en-US" dirty="0"/>
              <a:t>入門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CEA59-826A-4FB0-BF3A-D1F923F9F4E7}" type="slidenum">
              <a:rPr lang="zh-TW" altLang="en-US" smtClean="0"/>
              <a:t>3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如果要連接資料庫並進行操作，基本上必須了解所使用的資料庫所提供的 </a:t>
            </a:r>
            <a:r>
              <a:rPr lang="en-US" altLang="zh-TW" dirty="0"/>
              <a:t>API </a:t>
            </a:r>
            <a:r>
              <a:rPr lang="zh-TW" altLang="en-US" dirty="0"/>
              <a:t>操作介面，然而各個廠商所提供的 </a:t>
            </a:r>
            <a:r>
              <a:rPr lang="en-US" altLang="zh-TW" dirty="0"/>
              <a:t>API </a:t>
            </a:r>
            <a:r>
              <a:rPr lang="zh-TW" altLang="en-US" dirty="0"/>
              <a:t>操作介面並不一致，如果今天要使用 </a:t>
            </a:r>
            <a:r>
              <a:rPr lang="en-US" altLang="zh-TW" dirty="0"/>
              <a:t>A </a:t>
            </a:r>
            <a:r>
              <a:rPr lang="zh-TW" altLang="en-US" dirty="0"/>
              <a:t>廠商的資料庫，就必須設計一個專用的程式來操作 </a:t>
            </a:r>
            <a:r>
              <a:rPr lang="en-US" altLang="zh-TW" dirty="0"/>
              <a:t>A </a:t>
            </a:r>
            <a:r>
              <a:rPr lang="zh-TW" altLang="en-US" dirty="0"/>
              <a:t>廠商資料庫所提供的 </a:t>
            </a:r>
            <a:r>
              <a:rPr lang="en-US" altLang="zh-TW" dirty="0"/>
              <a:t>API</a:t>
            </a:r>
            <a:r>
              <a:rPr lang="zh-TW" altLang="en-US" dirty="0"/>
              <a:t>，將來如果要使用 </a:t>
            </a:r>
            <a:r>
              <a:rPr lang="en-US" altLang="zh-TW" dirty="0"/>
              <a:t>B </a:t>
            </a:r>
            <a:r>
              <a:rPr lang="zh-TW" altLang="en-US" dirty="0"/>
              <a:t>廠商的資料庫，即使目的相同，也是要撰寫專用於 </a:t>
            </a:r>
            <a:r>
              <a:rPr lang="en-US" altLang="zh-TW" dirty="0"/>
              <a:t>B </a:t>
            </a:r>
            <a:r>
              <a:rPr lang="zh-TW" altLang="en-US" dirty="0"/>
              <a:t>廠商資料庫之程式，十分的不方便。</a:t>
            </a:r>
            <a:endParaRPr lang="en-US" altLang="zh-TW" dirty="0"/>
          </a:p>
          <a:p>
            <a:r>
              <a:rPr lang="zh-TW" altLang="en-US" dirty="0"/>
              <a:t>使用 </a:t>
            </a:r>
            <a:r>
              <a:rPr lang="en-US" altLang="zh-TW" dirty="0"/>
              <a:t>JDBC</a:t>
            </a:r>
            <a:r>
              <a:rPr lang="zh-TW" altLang="en-US" dirty="0"/>
              <a:t>，可由廠商實作操作資料庫介面的驅動程式，而 </a:t>
            </a:r>
            <a:r>
              <a:rPr lang="en-US" altLang="zh-TW" dirty="0"/>
              <a:t>Java </a:t>
            </a:r>
            <a:r>
              <a:rPr lang="zh-TW" altLang="en-US" dirty="0"/>
              <a:t>程式設計人員呼叫 </a:t>
            </a:r>
            <a:r>
              <a:rPr lang="en-US" altLang="zh-TW" dirty="0"/>
              <a:t>JDBC </a:t>
            </a:r>
            <a:r>
              <a:rPr lang="zh-TW" altLang="en-US" dirty="0"/>
              <a:t>的 </a:t>
            </a:r>
            <a:r>
              <a:rPr lang="en-US" altLang="zh-TW" dirty="0"/>
              <a:t>API </a:t>
            </a:r>
            <a:r>
              <a:rPr lang="zh-TW" altLang="en-US" dirty="0"/>
              <a:t>並操作 </a:t>
            </a:r>
            <a:r>
              <a:rPr lang="en-US" altLang="zh-TW" dirty="0"/>
              <a:t>SQL</a:t>
            </a:r>
            <a:r>
              <a:rPr lang="zh-TW" altLang="en-US" dirty="0"/>
              <a:t>，實際對資料庫的操作由 </a:t>
            </a:r>
            <a:r>
              <a:rPr lang="en-US" altLang="zh-TW" dirty="0"/>
              <a:t>JDBC </a:t>
            </a:r>
            <a:r>
              <a:rPr lang="zh-TW" altLang="en-US" dirty="0"/>
              <a:t>驅動程式負責，如果要更換資料庫，基本上只要更換驅動程式，</a:t>
            </a:r>
            <a:r>
              <a:rPr lang="en-US" altLang="zh-TW" dirty="0"/>
              <a:t>Java </a:t>
            </a:r>
            <a:r>
              <a:rPr lang="zh-TW" altLang="en-US" dirty="0"/>
              <a:t>程式中只要載入新的驅動程式來源即可完成資料庫的變更，</a:t>
            </a:r>
            <a:r>
              <a:rPr lang="en-US" altLang="zh-TW" dirty="0"/>
              <a:t>Java </a:t>
            </a:r>
            <a:r>
              <a:rPr lang="zh-TW" altLang="en-US" dirty="0"/>
              <a:t>程式的部份則無需改變。</a:t>
            </a:r>
          </a:p>
          <a:p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CEA59-826A-4FB0-BF3A-D1F923F9F4E7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簡介 </a:t>
            </a:r>
            <a:r>
              <a:rPr lang="en-US" altLang="zh-TW" dirty="0"/>
              <a:t>JDBC</a:t>
            </a:r>
            <a:endParaRPr lang="zh-TW" altLang="en-US" dirty="0">
              <a:solidFill>
                <a:srgbClr val="024E6A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CEA59-826A-4FB0-BF3A-D1F923F9F4E7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JDBC API</a:t>
            </a:r>
            <a:r>
              <a:rPr lang="zh-TW" altLang="en-US" dirty="0"/>
              <a:t>、資料庫驅動程式與資料庫之間的關係：</a:t>
            </a:r>
          </a:p>
          <a:p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8569" y="2668262"/>
            <a:ext cx="4907705" cy="283488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Type 1</a:t>
            </a:r>
            <a:r>
              <a:rPr lang="zh-TW" altLang="en-US" dirty="0"/>
              <a:t>：</a:t>
            </a:r>
            <a:r>
              <a:rPr lang="en-US" altLang="zh-TW" dirty="0"/>
              <a:t>JDBC-ODBC Bridge</a:t>
            </a:r>
          </a:p>
          <a:p>
            <a:r>
              <a:rPr lang="en-US" altLang="zh-TW" dirty="0"/>
              <a:t>Type 2</a:t>
            </a:r>
            <a:r>
              <a:rPr lang="zh-TW" altLang="en-US" dirty="0"/>
              <a:t>：</a:t>
            </a:r>
            <a:r>
              <a:rPr lang="en-US" altLang="zh-TW" dirty="0"/>
              <a:t>Native-API Bridge</a:t>
            </a:r>
          </a:p>
          <a:p>
            <a:r>
              <a:rPr lang="en-US" altLang="zh-TW" dirty="0"/>
              <a:t>Type 3</a:t>
            </a:r>
            <a:r>
              <a:rPr lang="zh-TW" altLang="en-US" dirty="0"/>
              <a:t>：</a:t>
            </a:r>
            <a:r>
              <a:rPr lang="en-US" altLang="zh-TW" dirty="0"/>
              <a:t>JDBC-middleware</a:t>
            </a:r>
          </a:p>
          <a:p>
            <a:r>
              <a:rPr lang="en-US" altLang="zh-TW" dirty="0"/>
              <a:t>Type 4</a:t>
            </a:r>
            <a:r>
              <a:rPr lang="zh-TW" altLang="en-US" dirty="0"/>
              <a:t>：</a:t>
            </a:r>
            <a:r>
              <a:rPr lang="en-US" altLang="zh-TW" dirty="0"/>
              <a:t>Pure Java Driver</a:t>
            </a:r>
            <a:endParaRPr lang="zh-TW" altLang="en-US" dirty="0"/>
          </a:p>
          <a:p>
            <a:endParaRPr lang="en-US" altLang="zh-TW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JDBC </a:t>
            </a:r>
            <a:br>
              <a:rPr lang="en-US" altLang="zh-TW" dirty="0"/>
            </a:br>
            <a:r>
              <a:rPr lang="zh-TW" altLang="en-US" dirty="0"/>
              <a:t>資料庫依實作方式可以分為四個類型：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CEA59-826A-4FB0-BF3A-D1F923F9F4E7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7858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dirty="0"/>
              <a:t>好處：</a:t>
            </a:r>
            <a:endParaRPr lang="en-US" altLang="zh-TW" dirty="0"/>
          </a:p>
          <a:p>
            <a:pPr lvl="1"/>
            <a:r>
              <a:rPr lang="zh-TW" altLang="en-US" dirty="0"/>
              <a:t>方便使用</a:t>
            </a:r>
            <a:endParaRPr lang="en-US" altLang="zh-TW" dirty="0"/>
          </a:p>
          <a:p>
            <a:pPr lvl="1"/>
            <a:r>
              <a:rPr lang="zh-TW" altLang="en-US" dirty="0"/>
              <a:t>設定後可簡單的連到各資料庫</a:t>
            </a:r>
            <a:endParaRPr lang="en-US" altLang="zh-TW" dirty="0"/>
          </a:p>
          <a:p>
            <a:r>
              <a:rPr lang="zh-TW" altLang="en-US" dirty="0"/>
              <a:t>缺點：</a:t>
            </a:r>
            <a:endParaRPr lang="en-US" altLang="zh-TW" dirty="0"/>
          </a:p>
          <a:p>
            <a:pPr lvl="1"/>
            <a:r>
              <a:rPr lang="zh-TW" altLang="en-US" dirty="0"/>
              <a:t>使用者的電腦上必須事先安裝好 </a:t>
            </a:r>
            <a:r>
              <a:rPr lang="en-US" altLang="zh-TW" dirty="0"/>
              <a:t>ODBC </a:t>
            </a:r>
            <a:r>
              <a:rPr lang="zh-TW" altLang="en-US" dirty="0"/>
              <a:t>驅動程式，由</a:t>
            </a:r>
            <a:r>
              <a:rPr lang="en-US" altLang="zh-TW" dirty="0"/>
              <a:t>Java</a:t>
            </a:r>
            <a:r>
              <a:rPr lang="zh-TW" altLang="en-US" dirty="0"/>
              <a:t>程式的</a:t>
            </a:r>
            <a:r>
              <a:rPr lang="en-US" altLang="zh-TW" dirty="0"/>
              <a:t>method</a:t>
            </a:r>
            <a:r>
              <a:rPr lang="zh-TW" altLang="en-US" dirty="0"/>
              <a:t>呼叫</a:t>
            </a:r>
            <a:r>
              <a:rPr lang="en-US" altLang="zh-TW" dirty="0"/>
              <a:t>ODBC2</a:t>
            </a:r>
            <a:r>
              <a:rPr lang="zh-TW" altLang="en-US" dirty="0"/>
              <a:t>的</a:t>
            </a:r>
            <a:r>
              <a:rPr lang="en-US" altLang="zh-TW" dirty="0"/>
              <a:t>function</a:t>
            </a:r>
            <a:r>
              <a:rPr lang="zh-TW" altLang="en-US" dirty="0"/>
              <a:t>。</a:t>
            </a:r>
            <a:endParaRPr lang="en-US" altLang="zh-TW" dirty="0"/>
          </a:p>
          <a:p>
            <a:pPr lvl="1"/>
            <a:r>
              <a:rPr lang="zh-TW" altLang="en-US" dirty="0"/>
              <a:t>效能不佳，因須經過轉換</a:t>
            </a:r>
            <a:endParaRPr lang="en-US" altLang="zh-TW" dirty="0"/>
          </a:p>
          <a:p>
            <a:r>
              <a:rPr lang="zh-TW" altLang="en-US" dirty="0"/>
              <a:t>進行方式：</a:t>
            </a:r>
            <a:endParaRPr lang="en-US" altLang="zh-TW" dirty="0"/>
          </a:p>
          <a:p>
            <a:pPr lvl="1"/>
            <a:r>
              <a:rPr lang="zh-TW" altLang="en-US" dirty="0"/>
              <a:t>使用者的電腦上必須事先安裝好 </a:t>
            </a:r>
            <a:r>
              <a:rPr lang="en-US" altLang="zh-TW" dirty="0"/>
              <a:t>ODBC </a:t>
            </a:r>
            <a:r>
              <a:rPr lang="zh-TW" altLang="en-US" dirty="0"/>
              <a:t>驅動程式，</a:t>
            </a:r>
            <a:r>
              <a:rPr lang="en-US" altLang="zh-TW" dirty="0"/>
              <a:t>Type 1 </a:t>
            </a:r>
            <a:r>
              <a:rPr lang="zh-TW" altLang="en-US" dirty="0"/>
              <a:t>驅動程式利用橋接（</a:t>
            </a:r>
            <a:r>
              <a:rPr lang="en-US" altLang="zh-TW" dirty="0"/>
              <a:t>Bridge</a:t>
            </a:r>
            <a:r>
              <a:rPr lang="zh-TW" altLang="en-US" dirty="0"/>
              <a:t>）方式，將 </a:t>
            </a:r>
            <a:r>
              <a:rPr lang="en-US" altLang="zh-TW" dirty="0"/>
              <a:t>JDBC </a:t>
            </a:r>
            <a:r>
              <a:rPr lang="zh-TW" altLang="en-US" dirty="0"/>
              <a:t>的呼叫方式轉換為 </a:t>
            </a:r>
            <a:r>
              <a:rPr lang="en-US" altLang="zh-TW" dirty="0"/>
              <a:t>ODBC </a:t>
            </a:r>
            <a:r>
              <a:rPr lang="zh-TW" altLang="en-US" dirty="0"/>
              <a:t>驅動程式的呼叫方式，例如 </a:t>
            </a:r>
            <a:r>
              <a:rPr lang="en-US" altLang="zh-TW" dirty="0"/>
              <a:t>Microsoft Access </a:t>
            </a:r>
            <a:r>
              <a:rPr lang="zh-TW" altLang="en-US" dirty="0"/>
              <a:t>資料庫存取就是使用這種類型。</a:t>
            </a:r>
            <a:endParaRPr lang="en-US" altLang="zh-TW" dirty="0"/>
          </a:p>
          <a:p>
            <a:pPr lvl="2"/>
            <a:endParaRPr lang="en-US" altLang="zh-TW" dirty="0"/>
          </a:p>
          <a:p>
            <a:r>
              <a:rPr lang="en-US" altLang="zh-TW" dirty="0" smtClean="0"/>
              <a:t>Java8</a:t>
            </a:r>
            <a:r>
              <a:rPr lang="zh-TW" altLang="en-US" dirty="0"/>
              <a:t>已不</a:t>
            </a:r>
            <a:r>
              <a:rPr lang="zh-TW" altLang="en-US" dirty="0" smtClean="0"/>
              <a:t>支援</a:t>
            </a:r>
            <a:r>
              <a:rPr lang="en-US" altLang="zh-TW" dirty="0" smtClean="0"/>
              <a:t>JDBC-ODBC Bridge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Type 1</a:t>
            </a:r>
            <a:r>
              <a:rPr lang="zh-TW" altLang="en-US" dirty="0"/>
              <a:t>：</a:t>
            </a:r>
            <a:r>
              <a:rPr lang="en-US" altLang="zh-TW" dirty="0"/>
              <a:t>JDBC-ODBC Bridge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CEA59-826A-4FB0-BF3A-D1F923F9F4E7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04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好處：</a:t>
            </a:r>
            <a:endParaRPr lang="en-US" altLang="zh-TW" dirty="0"/>
          </a:p>
          <a:p>
            <a:pPr lvl="1"/>
            <a:r>
              <a:rPr lang="zh-TW" altLang="en-US" dirty="0"/>
              <a:t>性能比</a:t>
            </a:r>
            <a:r>
              <a:rPr lang="en-US" altLang="zh-TW" dirty="0"/>
              <a:t>Type1</a:t>
            </a:r>
            <a:r>
              <a:rPr lang="zh-TW" altLang="en-US" dirty="0"/>
              <a:t>好一些</a:t>
            </a:r>
            <a:endParaRPr lang="en-US" altLang="zh-TW" dirty="0"/>
          </a:p>
          <a:p>
            <a:r>
              <a:rPr lang="zh-TW" altLang="en-US" dirty="0"/>
              <a:t>缺點：</a:t>
            </a:r>
            <a:endParaRPr lang="en-US" altLang="zh-TW" dirty="0"/>
          </a:p>
          <a:p>
            <a:pPr lvl="1"/>
            <a:r>
              <a:rPr lang="zh-TW" altLang="en-US" dirty="0"/>
              <a:t>需在本機安裝各資料庫廠商的驅動</a:t>
            </a:r>
            <a:endParaRPr lang="en-US" altLang="zh-TW" dirty="0"/>
          </a:p>
          <a:p>
            <a:r>
              <a:rPr lang="zh-TW" altLang="en-US" dirty="0"/>
              <a:t>進行方式：</a:t>
            </a:r>
            <a:endParaRPr lang="en-US" altLang="zh-TW" dirty="0"/>
          </a:p>
          <a:p>
            <a:pPr lvl="1"/>
            <a:r>
              <a:rPr lang="en-US" altLang="zh-TW" dirty="0"/>
              <a:t>Type 1 </a:t>
            </a:r>
            <a:r>
              <a:rPr lang="zh-TW" altLang="en-US" dirty="0"/>
              <a:t>驅動程式利用橋接方式，驅動程式上層包裝 </a:t>
            </a:r>
            <a:r>
              <a:rPr lang="en-US" altLang="zh-TW" dirty="0"/>
              <a:t>Java </a:t>
            </a:r>
            <a:r>
              <a:rPr lang="zh-TW" altLang="en-US" dirty="0"/>
              <a:t>程式以與 </a:t>
            </a:r>
            <a:r>
              <a:rPr lang="en-US" altLang="zh-TW" dirty="0"/>
              <a:t>Java </a:t>
            </a:r>
            <a:r>
              <a:rPr lang="zh-TW" altLang="en-US" dirty="0"/>
              <a:t>應用程式作溝通，將 </a:t>
            </a:r>
            <a:r>
              <a:rPr lang="en-US" altLang="zh-TW" dirty="0"/>
              <a:t>JDBC </a:t>
            </a:r>
            <a:r>
              <a:rPr lang="zh-TW" altLang="en-US" dirty="0"/>
              <a:t>呼叫轉為原生（</a:t>
            </a:r>
            <a:r>
              <a:rPr lang="en-US" altLang="zh-TW" dirty="0"/>
              <a:t>Native</a:t>
            </a:r>
            <a:r>
              <a:rPr lang="zh-TW" altLang="en-US" dirty="0"/>
              <a:t>）程式碼的呼叫，下層為原生語言（像是 </a:t>
            </a:r>
            <a:r>
              <a:rPr lang="en-US" altLang="zh-TW" dirty="0"/>
              <a:t>C</a:t>
            </a:r>
            <a:r>
              <a:rPr lang="zh-TW" altLang="en-US" dirty="0"/>
              <a:t>、</a:t>
            </a:r>
            <a:r>
              <a:rPr lang="en-US" altLang="zh-TW" dirty="0"/>
              <a:t>C++</a:t>
            </a:r>
            <a:r>
              <a:rPr lang="zh-TW" altLang="en-US" dirty="0"/>
              <a:t>）來與資料庫作溝通，下層的函式庫是針對特定資料庫設計的，不若 </a:t>
            </a:r>
            <a:r>
              <a:rPr lang="en-US" altLang="zh-TW" dirty="0"/>
              <a:t>Type 1 </a:t>
            </a:r>
            <a:r>
              <a:rPr lang="zh-TW" altLang="en-US" dirty="0"/>
              <a:t>可以對 </a:t>
            </a:r>
            <a:r>
              <a:rPr lang="en-US" altLang="zh-TW" dirty="0"/>
              <a:t>ODBC </a:t>
            </a:r>
            <a:r>
              <a:rPr lang="zh-TW" altLang="en-US" dirty="0"/>
              <a:t>架構的資料庫作存取。</a:t>
            </a:r>
            <a:endParaRPr lang="en-US" altLang="zh-TW" dirty="0"/>
          </a:p>
          <a:p>
            <a:pPr lvl="2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Type 2</a:t>
            </a:r>
            <a:r>
              <a:rPr lang="zh-TW" altLang="en-US" dirty="0"/>
              <a:t>：</a:t>
            </a:r>
            <a:r>
              <a:rPr lang="en-US" altLang="zh-TW" dirty="0"/>
              <a:t>Native-API Bridge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CEA59-826A-4FB0-BF3A-D1F923F9F4E7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332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好處：</a:t>
            </a:r>
            <a:endParaRPr lang="en-US" altLang="zh-TW" dirty="0"/>
          </a:p>
          <a:p>
            <a:pPr lvl="1"/>
            <a:r>
              <a:rPr lang="zh-TW" altLang="en-US" dirty="0"/>
              <a:t>用戶端不需任何函式庫即可使用</a:t>
            </a:r>
            <a:endParaRPr lang="en-US" altLang="zh-TW" dirty="0"/>
          </a:p>
          <a:p>
            <a:r>
              <a:rPr lang="zh-TW" altLang="en-US" dirty="0"/>
              <a:t>缺點：</a:t>
            </a:r>
            <a:endParaRPr lang="en-US" altLang="zh-TW" dirty="0"/>
          </a:p>
          <a:p>
            <a:pPr lvl="1"/>
            <a:r>
              <a:rPr lang="zh-TW" altLang="en-US" dirty="0"/>
              <a:t>需要在中間層完成特定於數據庫的編碼。</a:t>
            </a:r>
            <a:endParaRPr lang="en-US" altLang="zh-TW" dirty="0"/>
          </a:p>
          <a:p>
            <a:pPr lvl="1"/>
            <a:r>
              <a:rPr lang="zh-TW" altLang="en-US" dirty="0"/>
              <a:t>網絡協議驅動程序的維護成本很高，因為它需要在中間層完成特定於數據庫的編碼。</a:t>
            </a:r>
            <a:endParaRPr lang="en-US" altLang="zh-TW" dirty="0"/>
          </a:p>
          <a:p>
            <a:r>
              <a:rPr lang="zh-TW" altLang="en-US" dirty="0"/>
              <a:t>進行方式：</a:t>
            </a:r>
            <a:endParaRPr lang="en-US" altLang="zh-TW" dirty="0"/>
          </a:p>
          <a:p>
            <a:pPr lvl="1"/>
            <a:r>
              <a:rPr lang="zh-TW" altLang="en-US" dirty="0"/>
              <a:t>使用者不必安裝特定的驅動程式，而是由驅動程式呼叫中間件，由中間件來完成所有的資料庫存取動作，然後將結果傳回給驅動程式。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Type 3</a:t>
            </a:r>
            <a:r>
              <a:rPr lang="zh-TW" altLang="en-US" dirty="0"/>
              <a:t>：</a:t>
            </a:r>
            <a:r>
              <a:rPr lang="en-US" altLang="zh-TW" dirty="0"/>
              <a:t>JDBC-middleware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CEA59-826A-4FB0-BF3A-D1F923F9F4E7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410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3193</TotalTime>
  <Words>1032</Words>
  <Application>Microsoft Office PowerPoint</Application>
  <PresentationFormat>寬螢幕</PresentationFormat>
  <Paragraphs>132</Paragraphs>
  <Slides>21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6" baseType="lpstr">
      <vt:lpstr>微軟正黑體</vt:lpstr>
      <vt:lpstr>新細明體</vt:lpstr>
      <vt:lpstr>Arial</vt:lpstr>
      <vt:lpstr>Calibri</vt:lpstr>
      <vt:lpstr>Office 佈景主題</vt:lpstr>
      <vt:lpstr>Java JDBC &amp; 實作</vt:lpstr>
      <vt:lpstr>JDBC 介紹</vt:lpstr>
      <vt:lpstr>JDBC 入門</vt:lpstr>
      <vt:lpstr>簡介 JDBC</vt:lpstr>
      <vt:lpstr>PowerPoint 簡報</vt:lpstr>
      <vt:lpstr>JDBC  資料庫依實作方式可以分為四個類型：</vt:lpstr>
      <vt:lpstr>Type 1：JDBC-ODBC Bridge</vt:lpstr>
      <vt:lpstr>Type 2：Native-API Bridge</vt:lpstr>
      <vt:lpstr>Type 3：JDBC-middleware</vt:lpstr>
      <vt:lpstr>Type 4：Pure Java Driver</vt:lpstr>
      <vt:lpstr>連線資料庫</vt:lpstr>
      <vt:lpstr>Register the Driver class</vt:lpstr>
      <vt:lpstr>Create connection</vt:lpstr>
      <vt:lpstr>Create statement</vt:lpstr>
      <vt:lpstr>Execute queries</vt:lpstr>
      <vt:lpstr>Close connection</vt:lpstr>
      <vt:lpstr>Reference</vt:lpstr>
      <vt:lpstr>補充</vt:lpstr>
      <vt:lpstr>Q&amp;A</vt:lpstr>
      <vt:lpstr>Q&amp;A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MaggieLee(TP-李禎惠)#8816</dc:creator>
  <cp:lastModifiedBy>Wistronits</cp:lastModifiedBy>
  <cp:revision>69</cp:revision>
  <dcterms:created xsi:type="dcterms:W3CDTF">2022-07-27T08:25:46Z</dcterms:created>
  <dcterms:modified xsi:type="dcterms:W3CDTF">2024-12-01T07:04:04Z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FF07B8458B19DFD0277DCE62D738DF18</vt:lpwstr>
  </property>
  <property fmtid="{D5CDD505-2E9C-101B-9397-08002B2CF9AE}" pid="3" name="KSOProductBuildVer">
    <vt:lpwstr>2052-4.4.1.7360</vt:lpwstr>
  </property>
</Properties>
</file>