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2" r:id="rId5"/>
    <p:sldId id="267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30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A3503-2909-4F9B-93D2-DFBEE541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B0654-D155-4C3B-8699-40E605442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31F1B-6ABD-4BD0-B287-43FC6EE6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8A7A6-F804-4183-B6D3-D2D778E0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BCD9D-3766-434F-9D76-D03F3E2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FF8EE-8E8D-4815-AD15-4C1EC85B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213393-93B2-49C4-A280-06BED9A8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787A8-A484-409E-971B-634AA1E7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75C5C-B20D-4C83-884D-8B7558E0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31C7D-2C3E-4505-B6E6-35356FF7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713504-9277-4390-B23C-9723226CE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4CED1D-5059-4FF5-9E5C-9CE203A48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EA2BF-D8A4-44DC-A51D-39ACAD35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814DD-6644-4CA4-AEB8-5790A281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F2E9FB-4A9C-43D8-B516-2746EDCC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31DC9-7FD7-4A10-BF9A-A8B0A80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A9834-38B2-4413-A333-2928C575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093C9-FE91-464A-9F06-4B44B340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ED65E-E945-41BE-BF60-DB74371E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FDD17-B6A6-4911-83FD-57558EED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AD823-110B-4920-9854-BC791C11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B4AC68-8112-474F-BDD1-9EEEF209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9674D9-E438-44F8-9923-4DD0286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D7F73-5B3B-40BD-801C-C50BCBC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71B08-7726-48E0-8B70-67AD8D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0008B-CB22-4CD8-9388-735B5712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64D51-3A2A-486E-88E8-EF588548B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B45DA0-518C-4739-93E2-0F635CB12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E226B8-82F5-43C2-8848-3ECCB58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1AC592-45D6-4AF6-93E7-10AE5E1E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81847-1966-4B92-B41E-764CE7F1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58ED4-0CF3-4D8D-83D7-01476EC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5E9644-61A1-4067-9E87-EA439E6C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CD2795-AADF-444F-BB62-1D7146D0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EB72E3-2D7D-4CC2-AEE9-4078BF5AA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261540-A68D-49F2-82CB-0C3E2DA47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EB3A80-D982-4505-ABA2-00F9350B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7BEAE1-6CD9-41BA-A35D-C6EC00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B6E16A-9CF7-4693-AB72-AAAFAABA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6EE78-82B6-4D38-AE3A-2212BC3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DE3850-D3FD-447F-A188-9B482B9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258364-BD7F-44F8-B327-C4BE3A22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89710E-54F7-4F78-9CA6-F5996EAC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43FABB-4820-4B96-AA33-277C0DE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2AE5CA-60CA-4300-BE0C-2B4D147F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FF671-65DB-42A4-9A94-08F93024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ED410-7A06-47F7-8F74-EB176C41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8EA91-7231-4265-8FB2-99B4EC01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31782-7ED2-4B26-B2E7-B304F669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B574C-7457-478F-B8D9-E17E86C7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BD731-FD54-4DCA-B0DC-C8C9EB2A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82632-19C8-448F-824E-BD88F86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DDC-80C3-4A57-AFE3-F66B5DF7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A8719C-FBB8-472D-9CA2-8543CD9A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FA1B5D-6E29-4A45-9D0E-FD709C60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2ECF6E-7E1E-49E9-B9A2-F0180172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3E6E4E-CDEB-49F6-8CE7-F318DA65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37A97E-A508-4CB0-B6F6-1F803AE1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8DA5DB-48BC-461A-8BE6-88F43BBE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63A6FE-6A2C-4205-8A2C-F10F42A3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306B5-F595-4501-A2A5-34243717F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0354-87A1-4D6C-B92C-114D4B52D1C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4F626-C366-4627-AB3F-FF1C2B4A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12745-3F76-453C-8281-5C968561F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2C60-9EED-41BF-AAFF-E04EF27E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67170-1131-4B5A-A196-3E4F92817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4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機器人自我調整強化學習演算法</a:t>
            </a:r>
            <a:endParaRPr lang="en-US" sz="4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45C075-9BD8-4AD9-80E6-DD5F3302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陳楚融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3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目前越來越多機器人被用於遠端作業，當機體殘缺時，無法得到即時的維護，因此希望機器人能擁有適應機體損傷的能力。此研究參考動物的記憶能力，探討預先創造的經驗如何幫助適應傷害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若機器人在受損後仍可執行一定程度內的作業，如：行走、搬運等，或自行返回基地，可提升使用效率並降低回收成本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BF1D0FC-F7F1-417F-BB1E-FBC1C8A78BE3}"/>
              </a:ext>
            </a:extLst>
          </p:cNvPr>
          <p:cNvGrpSpPr/>
          <p:nvPr/>
        </p:nvGrpSpPr>
        <p:grpSpPr>
          <a:xfrm>
            <a:off x="2977720" y="4507335"/>
            <a:ext cx="6236554" cy="2019300"/>
            <a:chOff x="2807427" y="4162163"/>
            <a:chExt cx="6236554" cy="2019300"/>
          </a:xfrm>
        </p:grpSpPr>
        <p:pic>
          <p:nvPicPr>
            <p:cNvPr id="4" name="圖形 3">
              <a:extLst>
                <a:ext uri="{FF2B5EF4-FFF2-40B4-BE49-F238E27FC236}">
                  <a16:creationId xmlns:a16="http://schemas.microsoft.com/office/drawing/2014/main" id="{B1CB7CC5-6346-4F59-AC02-F95FC46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064602" y="3904988"/>
              <a:ext cx="2019300" cy="2533650"/>
            </a:xfrm>
            <a:prstGeom prst="rect">
              <a:avLst/>
            </a:prstGeom>
          </p:spPr>
        </p:pic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C938AF3B-4688-44D2-8BAE-B9E4EF5D7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077" y="4426416"/>
              <a:ext cx="2520000" cy="74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351C9C17-31B5-4D80-AD78-9BE1FAC100A1}"/>
                </a:ext>
              </a:extLst>
            </p:cNvPr>
            <p:cNvCxnSpPr>
              <a:cxnSpLocks/>
            </p:cNvCxnSpPr>
            <p:nvPr/>
          </p:nvCxnSpPr>
          <p:spPr>
            <a:xfrm>
              <a:off x="5341077" y="5171812"/>
              <a:ext cx="2520000" cy="760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CA1D99-8CAF-43BA-BC30-9CA50D1DAD34}"/>
                </a:ext>
              </a:extLst>
            </p:cNvPr>
            <p:cNvSpPr txBox="1"/>
            <p:nvPr/>
          </p:nvSpPr>
          <p:spPr>
            <a:xfrm>
              <a:off x="7935985" y="4241750"/>
              <a:ext cx="110799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繼續作業</a:t>
              </a:r>
              <a:endParaRPr 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857FE56-2A1B-4206-8804-24DA6300FEE5}"/>
                </a:ext>
              </a:extLst>
            </p:cNvPr>
            <p:cNvSpPr txBox="1"/>
            <p:nvPr/>
          </p:nvSpPr>
          <p:spPr>
            <a:xfrm>
              <a:off x="7935985" y="5747259"/>
              <a:ext cx="110799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維修站</a:t>
              </a:r>
              <a:endParaRPr 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實驗環境：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程式語言　　：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Python3.7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機器學習框架：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Tensorflow2</a:t>
            </a: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物理模擬器　：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CoppeliaSim</a:t>
            </a: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以模擬器建構四足機器人，</a:t>
            </a:r>
            <a:b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訓練其直線前進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Reward Function 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評估項包含：</a:t>
            </a:r>
            <a:br>
              <a:rPr lang="en-US" altLang="zh-TW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速度、加速度及馬達輸出力矩大小</a:t>
            </a:r>
            <a:br>
              <a:rPr lang="en-US" altLang="zh-TW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速度與加速度可衡量行進穩定度，</a:t>
            </a:r>
            <a:br>
              <a:rPr lang="en-US" altLang="zh-TW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透過限制力矩可增加運作效率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22F248B-1E72-45CD-8FC9-3C47E7C63AA4}"/>
              </a:ext>
            </a:extLst>
          </p:cNvPr>
          <p:cNvGrpSpPr/>
          <p:nvPr/>
        </p:nvGrpSpPr>
        <p:grpSpPr>
          <a:xfrm>
            <a:off x="7298877" y="841276"/>
            <a:ext cx="2856214" cy="2687472"/>
            <a:chOff x="6934896" y="878745"/>
            <a:chExt cx="2856214" cy="268747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98AAFEB-DFBA-4966-BE2F-9E67DC079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4896" y="878745"/>
              <a:ext cx="2856214" cy="2348918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6AB5515-B03E-4876-9113-7D243D43C04B}"/>
                </a:ext>
              </a:extLst>
            </p:cNvPr>
            <p:cNvSpPr txBox="1"/>
            <p:nvPr/>
          </p:nvSpPr>
          <p:spPr>
            <a:xfrm>
              <a:off x="7449932" y="3227663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實驗用四足機器人</a:t>
              </a:r>
              <a:endParaRPr 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7A7C02-D0DA-45BD-B4C5-E37974E55EEF}"/>
              </a:ext>
            </a:extLst>
          </p:cNvPr>
          <p:cNvGrpSpPr/>
          <p:nvPr/>
        </p:nvGrpSpPr>
        <p:grpSpPr>
          <a:xfrm>
            <a:off x="5859560" y="3929279"/>
            <a:ext cx="5734850" cy="2234294"/>
            <a:chOff x="5495576" y="3929279"/>
            <a:chExt cx="5734850" cy="223429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C195A63-3D68-4696-BC8F-D615368C35B3}"/>
                </a:ext>
              </a:extLst>
            </p:cNvPr>
            <p:cNvGrpSpPr/>
            <p:nvPr/>
          </p:nvGrpSpPr>
          <p:grpSpPr>
            <a:xfrm>
              <a:off x="5495576" y="3929279"/>
              <a:ext cx="5734850" cy="1895740"/>
              <a:chOff x="5495578" y="3782472"/>
              <a:chExt cx="5734850" cy="1895740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3002DB0C-EBBD-443E-AA68-2B949F201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5578" y="3782472"/>
                <a:ext cx="5734850" cy="1895740"/>
              </a:xfrm>
              <a:prstGeom prst="rect">
                <a:avLst/>
              </a:prstGeom>
            </p:spPr>
          </p:pic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B0F0A2E9-50B5-45E1-BC34-754E05A0030B}"/>
                  </a:ext>
                </a:extLst>
              </p:cNvPr>
              <p:cNvSpPr/>
              <p:nvPr/>
            </p:nvSpPr>
            <p:spPr>
              <a:xfrm>
                <a:off x="7082752" y="4583535"/>
                <a:ext cx="3087149" cy="2936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06268EA-AE3C-4114-AA71-9AE10C3F2ED2}"/>
                </a:ext>
              </a:extLst>
            </p:cNvPr>
            <p:cNvSpPr txBox="1"/>
            <p:nvPr/>
          </p:nvSpPr>
          <p:spPr>
            <a:xfrm>
              <a:off x="7860299" y="582501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實驗場景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9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實驗流程：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DDPG (Deep Deterministic Policy Gradient)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算法</a:t>
            </a:r>
            <a:r>
              <a:rPr lang="zh-TW" altLang="en-US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訓練模型在正常狀態下行走。</a:t>
            </a:r>
            <a:endParaRPr lang="en-US" altLang="zh-TW" sz="2000" spc="3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重複執行：</a:t>
            </a:r>
            <a:endParaRPr lang="en-US" altLang="zh-TW" sz="2000" spc="3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隨機挑選損傷類型施予機體，如：鎖死馬達、肢幹斷裂</a:t>
            </a:r>
            <a:endParaRPr lang="en-US" altLang="zh-TW" spc="3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lvl="2"/>
            <a:r>
              <a:rPr lang="zh-TW" altLang="en-US" spc="3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訓練行走並蒐集經驗並儲存</a:t>
            </a:r>
            <a:endParaRPr lang="en-US" altLang="zh-TW" spc="3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D2CEE8-6478-4329-B728-E6B204A2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08" y="564159"/>
            <a:ext cx="7979936" cy="1983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03003EF0-D418-460C-A489-9AF1914D46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028237"/>
                  </p:ext>
                </p:extLst>
              </p:nvPr>
            </p:nvGraphicFramePr>
            <p:xfrm>
              <a:off x="1425849" y="4518883"/>
              <a:ext cx="9340295" cy="1774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5751">
                      <a:extLst>
                        <a:ext uri="{9D8B030D-6E8A-4147-A177-3AD203B41FA5}">
                          <a16:colId xmlns:a16="http://schemas.microsoft.com/office/drawing/2014/main" val="1080025126"/>
                        </a:ext>
                      </a:extLst>
                    </a:gridCol>
                    <a:gridCol w="1336433">
                      <a:extLst>
                        <a:ext uri="{9D8B030D-6E8A-4147-A177-3AD203B41FA5}">
                          <a16:colId xmlns:a16="http://schemas.microsoft.com/office/drawing/2014/main" val="704832305"/>
                        </a:ext>
                      </a:extLst>
                    </a:gridCol>
                    <a:gridCol w="6758111">
                      <a:extLst>
                        <a:ext uri="{9D8B030D-6E8A-4147-A177-3AD203B41FA5}">
                          <a16:colId xmlns:a16="http://schemas.microsoft.com/office/drawing/2014/main" val="3364697346"/>
                        </a:ext>
                      </a:extLst>
                    </a:gridCol>
                  </a:tblGrid>
                  <a:tr h="42904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kern="100" dirty="0">
                              <a:effectLst/>
                            </a:rPr>
                            <a:t>維度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資料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239163"/>
                      </a:ext>
                    </a:extLst>
                  </a:tr>
                  <a:tr h="91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 Rounded MT Bold" panose="020F0704030504030204" pitchFamily="34" charset="0"/>
                            </a:rPr>
                            <a:t>State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TW" altLang="en-US" sz="18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軀幹：座標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zh-TW" altLang="en-US" sz="1800" kern="0" dirty="0">
                              <a:effectLst/>
                            </a:rPr>
                            <a:t>、</a:t>
                          </a:r>
                          <a:r>
                            <a:rPr lang="zh-TW" altLang="en-US" sz="18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速度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kern="0" dirty="0">
                              <a:effectLst/>
                            </a:rPr>
                            <a:t>、</a:t>
                          </a:r>
                          <a:r>
                            <a:rPr lang="zh-TW" altLang="en-US" sz="18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傾角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en-US" sz="1800" kern="1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TW" altLang="en-US" sz="18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馬達：角度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kern="0" dirty="0">
                              <a:effectLst/>
                            </a:rPr>
                            <a:t>、</a:t>
                          </a:r>
                          <a:r>
                            <a:rPr lang="zh-TW" altLang="en-US" sz="18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角速度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kern="0">
                                  <a:effectLst/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b>
                                <m:sSubPr>
                                  <m:ctrlPr>
                                    <a:rPr lang="en-US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6681261"/>
                      </a:ext>
                    </a:extLst>
                  </a:tr>
                  <a:tr h="42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 Rounded MT Bold" panose="020F0704030504030204" pitchFamily="34" charset="0"/>
                            </a:rPr>
                            <a:t>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+mn-cs"/>
                            </a:rPr>
                            <a:t>馬達：輸出力矩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⋯, 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775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03003EF0-D418-460C-A489-9AF1914D46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028237"/>
                  </p:ext>
                </p:extLst>
              </p:nvPr>
            </p:nvGraphicFramePr>
            <p:xfrm>
              <a:off x="1425849" y="4518883"/>
              <a:ext cx="9340295" cy="1774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5751">
                      <a:extLst>
                        <a:ext uri="{9D8B030D-6E8A-4147-A177-3AD203B41FA5}">
                          <a16:colId xmlns:a16="http://schemas.microsoft.com/office/drawing/2014/main" val="1080025126"/>
                        </a:ext>
                      </a:extLst>
                    </a:gridCol>
                    <a:gridCol w="1336433">
                      <a:extLst>
                        <a:ext uri="{9D8B030D-6E8A-4147-A177-3AD203B41FA5}">
                          <a16:colId xmlns:a16="http://schemas.microsoft.com/office/drawing/2014/main" val="704832305"/>
                        </a:ext>
                      </a:extLst>
                    </a:gridCol>
                    <a:gridCol w="6758111">
                      <a:extLst>
                        <a:ext uri="{9D8B030D-6E8A-4147-A177-3AD203B41FA5}">
                          <a16:colId xmlns:a16="http://schemas.microsoft.com/office/drawing/2014/main" val="3364697346"/>
                        </a:ext>
                      </a:extLst>
                    </a:gridCol>
                  </a:tblGrid>
                  <a:tr h="42904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kern="100" dirty="0">
                              <a:effectLst/>
                            </a:rPr>
                            <a:t>維度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資料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239163"/>
                      </a:ext>
                    </a:extLst>
                  </a:tr>
                  <a:tr h="916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 Rounded MT Bold" panose="020F0704030504030204" pitchFamily="34" charset="0"/>
                            </a:rPr>
                            <a:t>State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8" t="-48000" r="-360" b="-5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681261"/>
                      </a:ext>
                    </a:extLst>
                  </a:tr>
                  <a:tr h="429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 Rounded MT Bold" panose="020F0704030504030204" pitchFamily="34" charset="0"/>
                            </a:rPr>
                            <a:t>Action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288" t="-312676" r="-360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751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39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1CFB4EE-3C01-41B8-90F3-45B0545B4EB7}"/>
              </a:ext>
            </a:extLst>
          </p:cNvPr>
          <p:cNvGrpSpPr>
            <a:grpSpLocks noChangeAspect="1"/>
          </p:cNvGrpSpPr>
          <p:nvPr/>
        </p:nvGrpSpPr>
        <p:grpSpPr>
          <a:xfrm>
            <a:off x="6255327" y="1913251"/>
            <a:ext cx="5520017" cy="3803968"/>
            <a:chOff x="6476643" y="684284"/>
            <a:chExt cx="4365771" cy="2964877"/>
          </a:xfrm>
        </p:grpSpPr>
        <p:pic>
          <p:nvPicPr>
            <p:cNvPr id="14" name="Picture 2" descr="强化学习代码实践（六）--DDPG - 知乎">
              <a:extLst>
                <a:ext uri="{FF2B5EF4-FFF2-40B4-BE49-F238E27FC236}">
                  <a16:creationId xmlns:a16="http://schemas.microsoft.com/office/drawing/2014/main" id="{4F1C4B25-95C2-45DF-BAC0-A40627223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643" y="684284"/>
              <a:ext cx="4365771" cy="266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7439EF3-2619-42BA-A19D-C64958B6A426}"/>
                </a:ext>
              </a:extLst>
            </p:cNvPr>
            <p:cNvSpPr txBox="1"/>
            <p:nvPr/>
          </p:nvSpPr>
          <p:spPr>
            <a:xfrm>
              <a:off x="8250019" y="3373457"/>
              <a:ext cx="965933" cy="275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  <a:ea typeface="標楷體" panose="03000509000000000000" pitchFamily="65" charset="-120"/>
                </a:rPr>
                <a:t>DDPG</a:t>
              </a:r>
              <a:r>
                <a:rPr lang="zh-TW" altLang="en-US" sz="1400" dirty="0">
                  <a:latin typeface="Arial Rounded MT Bold" panose="020F0704030504030204" pitchFamily="34" charset="0"/>
                  <a:ea typeface="標楷體" panose="03000509000000000000" pitchFamily="65" charset="-120"/>
                </a:rPr>
                <a:t> 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流程</a:t>
              </a:r>
              <a:endParaRPr 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endParaRPr lang="en-US" altLang="zh-TW" sz="22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r>
              <a:rPr lang="en-US" altLang="zh-TW" sz="22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DDPG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算法簡述：</a:t>
            </a:r>
            <a:endParaRPr lang="en-US" altLang="zh-TW" sz="1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採用兩組網路：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Actor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Critic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類似生成對抗網路，由</a:t>
            </a: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Critic</a:t>
            </a:r>
            <a:r>
              <a:rPr lang="zh-TW" altLang="en-US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b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Actor</a:t>
            </a:r>
            <a:r>
              <a:rPr lang="zh-TW" altLang="en-US" sz="18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所採取之動作並更新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儲存狀態、動作、獎勵構成之樣本，</a:t>
            </a:r>
            <a:b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提供訓練時抽樣。本研究即透過加入</a:t>
            </a:r>
            <a:b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預先生成之經驗樣本，使實際受損時</a:t>
            </a:r>
            <a:b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可利用相似經驗加速訓練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38DFFA1-00BC-42AE-B4F7-74AF7A34D4C8}"/>
              </a:ext>
            </a:extLst>
          </p:cNvPr>
          <p:cNvSpPr/>
          <p:nvPr/>
        </p:nvSpPr>
        <p:spPr>
          <a:xfrm>
            <a:off x="7991459" y="1686187"/>
            <a:ext cx="2233509" cy="10043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適應流程：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檢測表現低於門檻，確認是否受損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以行為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表現之關係檢測受損型態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篩選相似經驗輔助訓練模型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F935E8-5EAC-495C-8E39-22B6B91D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73" y="5230088"/>
            <a:ext cx="7119647" cy="121799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D118EF00-EE6C-47C9-B05F-08526AB137E0}"/>
              </a:ext>
            </a:extLst>
          </p:cNvPr>
          <p:cNvGrpSpPr>
            <a:grpSpLocks noChangeAspect="1"/>
          </p:cNvGrpSpPr>
          <p:nvPr/>
        </p:nvGrpSpPr>
        <p:grpSpPr>
          <a:xfrm>
            <a:off x="6492169" y="1127490"/>
            <a:ext cx="5283175" cy="3640755"/>
            <a:chOff x="6476643" y="684284"/>
            <a:chExt cx="4365771" cy="2964877"/>
          </a:xfrm>
        </p:grpSpPr>
        <p:pic>
          <p:nvPicPr>
            <p:cNvPr id="2050" name="Picture 2" descr="强化学习代码实践（六）--DDPG - 知乎">
              <a:extLst>
                <a:ext uri="{FF2B5EF4-FFF2-40B4-BE49-F238E27FC236}">
                  <a16:creationId xmlns:a16="http://schemas.microsoft.com/office/drawing/2014/main" id="{135F1393-87EB-46AA-B6CF-422FB542C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643" y="684284"/>
              <a:ext cx="4365771" cy="266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A58B181-983F-41E4-93D4-83E2A0FCC4A1}"/>
                </a:ext>
              </a:extLst>
            </p:cNvPr>
            <p:cNvSpPr txBox="1"/>
            <p:nvPr/>
          </p:nvSpPr>
          <p:spPr>
            <a:xfrm>
              <a:off x="8250019" y="3373457"/>
              <a:ext cx="965933" cy="275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 Rounded MT Bold" panose="020F0704030504030204" pitchFamily="34" charset="0"/>
                  <a:ea typeface="標楷體" panose="03000509000000000000" pitchFamily="65" charset="-120"/>
                </a:rPr>
                <a:t>DDPG</a:t>
              </a:r>
              <a:r>
                <a:rPr lang="zh-TW" altLang="en-US" sz="1400" dirty="0">
                  <a:latin typeface="Arial Rounded MT Bold" panose="020F0704030504030204" pitchFamily="34" charset="0"/>
                  <a:ea typeface="標楷體" panose="03000509000000000000" pitchFamily="65" charset="-120"/>
                </a:rPr>
                <a:t> 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流程</a:t>
              </a:r>
              <a:endParaRPr 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E464710-FFAA-4DE9-8023-ECE6F782EDF1}"/>
              </a:ext>
            </a:extLst>
          </p:cNvPr>
          <p:cNvCxnSpPr>
            <a:cxnSpLocks/>
            <a:endCxn id="2050" idx="0"/>
          </p:cNvCxnSpPr>
          <p:nvPr/>
        </p:nvCxnSpPr>
        <p:spPr>
          <a:xfrm rot="5400000" flipH="1" flipV="1">
            <a:off x="5422105" y="1801384"/>
            <a:ext cx="4385545" cy="3037759"/>
          </a:xfrm>
          <a:prstGeom prst="bentConnector3">
            <a:avLst>
              <a:gd name="adj1" fmla="val 10521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8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優勢與劣勢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優勢：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目前已有研究利用動作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表現之映射表進行運算，然而機器複雜化時，此映射可能受維度災難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空間指數性增長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影響。強化學習之網路模型可避免此情況。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劣勢：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強化學習在複雜環境的控制較難達成穩定。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需要事先進行大量訓練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4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B0252-4FF5-4564-B025-F514CDD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1" y="331364"/>
            <a:ext cx="11358693" cy="1094763"/>
          </a:xfrm>
        </p:spPr>
        <p:txBody>
          <a:bodyPr>
            <a:normAutofit/>
          </a:bodyPr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D50-CF00-4F49-8D3C-9DD99EFD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51" y="1686187"/>
            <a:ext cx="11358693" cy="4840448"/>
          </a:xfrm>
        </p:spPr>
        <p:txBody>
          <a:bodyPr>
            <a:normAutofit/>
          </a:bodyPr>
          <a:lstStyle/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能成功增加適應損傷之效率並提升表現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拓展至更複雜、不易控制的機體如六足、二足</a:t>
            </a:r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在真實機器人上達到預期功效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18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479</Words>
  <Application>Microsoft Office PowerPoint</Application>
  <PresentationFormat>寬螢幕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Arial</vt:lpstr>
      <vt:lpstr>Arial Rounded MT Bold</vt:lpstr>
      <vt:lpstr>Calibri</vt:lpstr>
      <vt:lpstr>Calibri Light</vt:lpstr>
      <vt:lpstr>Cambria Math</vt:lpstr>
      <vt:lpstr>Office 佈景主題</vt:lpstr>
      <vt:lpstr>機器人自我調整強化學習演算法</vt:lpstr>
      <vt:lpstr>動機</vt:lpstr>
      <vt:lpstr>研究方法</vt:lpstr>
      <vt:lpstr>研究方法</vt:lpstr>
      <vt:lpstr>研究方法</vt:lpstr>
      <vt:lpstr>研究方法</vt:lpstr>
      <vt:lpstr>優勢與劣勢</vt:lpstr>
      <vt:lpstr>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成果發表</dc:title>
  <dc:creator>楚融 陳</dc:creator>
  <cp:lastModifiedBy>楚融 陳</cp:lastModifiedBy>
  <cp:revision>79</cp:revision>
  <dcterms:created xsi:type="dcterms:W3CDTF">2020-08-06T12:42:42Z</dcterms:created>
  <dcterms:modified xsi:type="dcterms:W3CDTF">2020-08-17T13:15:23Z</dcterms:modified>
</cp:coreProperties>
</file>