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66" r:id="rId4"/>
    <p:sldId id="267" r:id="rId5"/>
    <p:sldId id="268" r:id="rId6"/>
    <p:sldId id="270" r:id="rId7"/>
    <p:sldId id="271" r:id="rId8"/>
    <p:sldId id="269" r:id="rId9"/>
    <p:sldId id="257" r:id="rId10"/>
    <p:sldId id="258" r:id="rId11"/>
    <p:sldId id="259" r:id="rId12"/>
    <p:sldId id="272"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863454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45102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1882361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71512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380015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4194830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1781490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
        <p:nvSpPr>
          <p:cNvPr id="8" name="Title 1"/>
          <p:cNvSpPr>
            <a:spLocks noGrp="1"/>
          </p:cNvSpPr>
          <p:nvPr>
            <p:ph type="title"/>
          </p:nvPr>
        </p:nvSpPr>
        <p:spPr>
          <a:xfrm>
            <a:off x="685801" y="609600"/>
            <a:ext cx="10131425" cy="1456267"/>
          </a:xfrm>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935939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81646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18651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15457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53862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72491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31471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347144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95440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E9BA19-200B-4D4B-9216-076B89834BB7}" type="datetimeFigureOut">
              <a:rPr lang="zh-TW" altLang="en-US" smtClean="0"/>
              <a:t>2021/5/22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13968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E9BA19-200B-4D4B-9216-076B89834BB7}" type="datetimeFigureOut">
              <a:rPr lang="zh-TW" altLang="en-US" smtClean="0"/>
              <a:t>2021/5/22</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254831-BB61-4D49-909E-F3D85910D837}" type="slidenum">
              <a:rPr lang="zh-TW" altLang="en-US" smtClean="0"/>
              <a:t>‹#›</a:t>
            </a:fld>
            <a:endParaRPr lang="zh-TW" altLang="en-US"/>
          </a:p>
        </p:txBody>
      </p:sp>
    </p:spTree>
    <p:extLst>
      <p:ext uri="{BB962C8B-B14F-4D97-AF65-F5344CB8AC3E}">
        <p14:creationId xmlns:p14="http://schemas.microsoft.com/office/powerpoint/2010/main" val="20760878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inkercad.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1F6BED-22D2-403E-91CF-073B4C212E73}"/>
              </a:ext>
            </a:extLst>
          </p:cNvPr>
          <p:cNvSpPr>
            <a:spLocks noGrp="1"/>
          </p:cNvSpPr>
          <p:nvPr>
            <p:ph type="ctrTitle"/>
          </p:nvPr>
        </p:nvSpPr>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工程設計流程</a:t>
            </a:r>
          </a:p>
        </p:txBody>
      </p:sp>
      <p:sp>
        <p:nvSpPr>
          <p:cNvPr id="3" name="副標題 2">
            <a:extLst>
              <a:ext uri="{FF2B5EF4-FFF2-40B4-BE49-F238E27FC236}">
                <a16:creationId xmlns:a16="http://schemas.microsoft.com/office/drawing/2014/main" id="{EC8AEAAD-7080-4DB6-8D3D-FF8B63AE2AF7}"/>
              </a:ext>
            </a:extLst>
          </p:cNvPr>
          <p:cNvSpPr>
            <a:spLocks noGrp="1"/>
          </p:cNvSpPr>
          <p:nvPr>
            <p:ph type="subTitle" idx="1"/>
          </p:nvPr>
        </p:nvSpPr>
        <p:spPr/>
        <p:txBody>
          <a:bodyPr/>
          <a:lstStyle/>
          <a:p>
            <a:r>
              <a:rPr lang="zh-TW" altLang="en-US" dirty="0">
                <a:latin typeface="Noto Sans CJK TC Regular" panose="020B0500000000000000" pitchFamily="34" charset="-120"/>
                <a:ea typeface="Noto Sans CJK TC Regular" panose="020B0500000000000000" pitchFamily="34" charset="-120"/>
              </a:rPr>
              <a:t>機器手臂專題</a:t>
            </a:r>
          </a:p>
        </p:txBody>
      </p:sp>
    </p:spTree>
    <p:extLst>
      <p:ext uri="{BB962C8B-B14F-4D97-AF65-F5344CB8AC3E}">
        <p14:creationId xmlns:p14="http://schemas.microsoft.com/office/powerpoint/2010/main" val="227839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步驟二：發展方案</a:t>
            </a:r>
          </a:p>
        </p:txBody>
      </p:sp>
      <p:sp>
        <p:nvSpPr>
          <p:cNvPr id="4" name="內容版面配置區 2">
            <a:extLst>
              <a:ext uri="{FF2B5EF4-FFF2-40B4-BE49-F238E27FC236}">
                <a16:creationId xmlns:a16="http://schemas.microsoft.com/office/drawing/2014/main" id="{DD55BAE3-8204-43A5-94DF-25C1861E5210}"/>
              </a:ext>
            </a:extLst>
          </p:cNvPr>
          <p:cNvSpPr txBox="1">
            <a:spLocks/>
          </p:cNvSpPr>
          <p:nvPr/>
        </p:nvSpPr>
        <p:spPr>
          <a:xfrm>
            <a:off x="241852" y="1032806"/>
            <a:ext cx="5854148" cy="479238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發展可行方案需要慢慢形成具體的形體，方便後續的分析與討論</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以此情境為例，可思考手臂工作範圍、夾物角度等因素，逐漸發展一套解決方案，並完成建模</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「建模」是一個系統，讓設計產品的特徵及功能展現，可以透過圖像式、物理式或數學的形式加以表達。工程設計現今最常見的方法，就是完成電腦的 </a:t>
            </a:r>
            <a:r>
              <a:rPr lang="en-US" altLang="zh-TW" dirty="0">
                <a:latin typeface="Noto Sans CJK TC Regular" panose="020B0500000000000000" pitchFamily="34" charset="-120"/>
                <a:ea typeface="Noto Sans CJK TC Regular" panose="020B0500000000000000" pitchFamily="34" charset="-120"/>
              </a:rPr>
              <a:t>3D </a:t>
            </a:r>
            <a:r>
              <a:rPr lang="zh-TW" altLang="en-US" dirty="0">
                <a:latin typeface="Noto Sans CJK TC Regular" panose="020B0500000000000000" pitchFamily="34" charset="-120"/>
                <a:ea typeface="Noto Sans CJK TC Regular" panose="020B0500000000000000" pitchFamily="34" charset="-120"/>
              </a:rPr>
              <a:t>建模</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請發展一套解決方案並利用 </a:t>
            </a:r>
            <a:r>
              <a:rPr lang="en-US" altLang="zh-TW" dirty="0">
                <a:latin typeface="Noto Sans CJK TC Regular" panose="020B0500000000000000" pitchFamily="34" charset="-120"/>
                <a:ea typeface="Noto Sans CJK TC Regular" panose="020B0500000000000000" pitchFamily="34" charset="-120"/>
                <a:hlinkClick r:id="rId2"/>
              </a:rPr>
              <a:t>TinkerCad</a:t>
            </a: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網站提供的工具完成機器手臂建模</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129713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步驟三：預測分析</a:t>
            </a:r>
          </a:p>
        </p:txBody>
      </p:sp>
      <p:sp>
        <p:nvSpPr>
          <p:cNvPr id="3" name="內容版面配置區 2">
            <a:extLst>
              <a:ext uri="{FF2B5EF4-FFF2-40B4-BE49-F238E27FC236}">
                <a16:creationId xmlns:a16="http://schemas.microsoft.com/office/drawing/2014/main" id="{5D95949A-2082-419F-821D-BA7BFE33590B}"/>
              </a:ext>
            </a:extLst>
          </p:cNvPr>
          <p:cNvSpPr txBox="1">
            <a:spLocks/>
          </p:cNvSpPr>
          <p:nvPr/>
        </p:nvSpPr>
        <p:spPr>
          <a:xfrm>
            <a:off x="205257" y="1790776"/>
            <a:ext cx="5854148" cy="327644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在決定使用何種方案前，首先要對每個方案進行客觀且科學的分析，去預測評估</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「預測分析」是一 種系統性的思考，其目的在於詳細的檢視設計歷程中的各種問題</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就此情境而言，可蒐集任務中的參數，如夾取物中亮、工作範圍等，並分析發展出的方案在此情境下的表現</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120779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預測分析 </a:t>
            </a:r>
            <a:r>
              <a:rPr lang="en-US" altLang="zh-TW" dirty="0">
                <a:solidFill>
                  <a:schemeClr val="accent5"/>
                </a:solidFill>
                <a:latin typeface="Noto Sans CJK TC Regular" panose="020B0500000000000000" pitchFamily="34" charset="-120"/>
                <a:ea typeface="Noto Sans CJK TC Regular" panose="020B0500000000000000" pitchFamily="34" charset="-120"/>
              </a:rPr>
              <a:t>- </a:t>
            </a:r>
            <a:r>
              <a:rPr lang="zh-TW" altLang="en-US" dirty="0">
                <a:solidFill>
                  <a:schemeClr val="accent5"/>
                </a:solidFill>
                <a:latin typeface="Noto Sans CJK TC Regular" panose="020B0500000000000000" pitchFamily="34" charset="-120"/>
                <a:ea typeface="Noto Sans CJK TC Regular" panose="020B0500000000000000" pitchFamily="34" charset="-120"/>
              </a:rPr>
              <a:t>以馬達力矩為例</a:t>
            </a:r>
          </a:p>
        </p:txBody>
      </p:sp>
      <p:sp>
        <p:nvSpPr>
          <p:cNvPr id="3" name="內容版面配置區 2">
            <a:extLst>
              <a:ext uri="{FF2B5EF4-FFF2-40B4-BE49-F238E27FC236}">
                <a16:creationId xmlns:a16="http://schemas.microsoft.com/office/drawing/2014/main" id="{5D95949A-2082-419F-821D-BA7BFE33590B}"/>
              </a:ext>
            </a:extLst>
          </p:cNvPr>
          <p:cNvSpPr txBox="1">
            <a:spLocks/>
          </p:cNvSpPr>
          <p:nvPr/>
        </p:nvSpPr>
        <p:spPr>
          <a:xfrm>
            <a:off x="205257" y="1790776"/>
            <a:ext cx="5854148" cy="327644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endParaRPr lang="en-US" altLang="zh-TW" dirty="0">
              <a:latin typeface="Noto Sans CJK TC Regular" panose="020B0500000000000000" pitchFamily="34" charset="-120"/>
              <a:ea typeface="Noto Sans CJK TC Regular" panose="020B0500000000000000" pitchFamily="34" charset="-120"/>
            </a:endParaRPr>
          </a:p>
        </p:txBody>
      </p:sp>
      <mc:AlternateContent xmlns:mc="http://schemas.openxmlformats.org/markup-compatibility/2006" xmlns:a14="http://schemas.microsoft.com/office/drawing/2010/main">
        <mc:Choice Requires="a14">
          <p:sp>
            <p:nvSpPr>
              <p:cNvPr id="4" name="內容版面配置區 2">
                <a:extLst>
                  <a:ext uri="{FF2B5EF4-FFF2-40B4-BE49-F238E27FC236}">
                    <a16:creationId xmlns:a16="http://schemas.microsoft.com/office/drawing/2014/main" id="{A0A9E055-6FFC-4D7F-9B13-A499064A191E}"/>
                  </a:ext>
                </a:extLst>
              </p:cNvPr>
              <p:cNvSpPr txBox="1">
                <a:spLocks/>
              </p:cNvSpPr>
              <p:nvPr/>
            </p:nvSpPr>
            <p:spPr>
              <a:xfrm>
                <a:off x="241852" y="1235184"/>
                <a:ext cx="8541421" cy="5184396"/>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ea typeface="Noto Sans CJK TC Regular" panose="020B0500000000000000" pitchFamily="34" charset="-120"/>
                  </a:rPr>
                  <a:t>力矩</a:t>
                </a:r>
                <a14:m>
                  <m:oMath xmlns:m="http://schemas.openxmlformats.org/officeDocument/2006/math">
                    <m:r>
                      <a:rPr lang="zh-TW" altLang="en-US" i="1" dirty="0">
                        <a:latin typeface="Cambria Math" panose="02040503050406030204" pitchFamily="18" charset="0"/>
                        <a:ea typeface="Noto Sans CJK TC Regular" panose="020B0500000000000000" pitchFamily="34" charset="-120"/>
                      </a:rPr>
                      <m:t> </m:t>
                    </m:r>
                    <m:r>
                      <a:rPr lang="zh-TW" altLang="en-US" i="1" smtClean="0">
                        <a:solidFill>
                          <a:srgbClr val="FF0000"/>
                        </a:solidFill>
                        <a:latin typeface="Cambria Math" panose="02040503050406030204" pitchFamily="18" charset="0"/>
                        <a:ea typeface="Noto Sans CJK TC Regular" panose="020B0500000000000000" pitchFamily="34" charset="-120"/>
                      </a:rPr>
                      <m:t>𝜏</m:t>
                    </m:r>
                    <m:r>
                      <a:rPr lang="en-US" altLang="zh-TW" i="1">
                        <a:solidFill>
                          <a:srgbClr val="FF0000"/>
                        </a:solidFill>
                        <a:latin typeface="Cambria Math" panose="02040503050406030204" pitchFamily="18" charset="0"/>
                        <a:ea typeface="Noto Sans CJK TC Regular" panose="020B0500000000000000" pitchFamily="34" charset="-120"/>
                      </a:rPr>
                      <m:t>=</m:t>
                    </m:r>
                    <m:acc>
                      <m:accPr>
                        <m:chr m:val="⃑"/>
                        <m:ctrlPr>
                          <a:rPr lang="en-US" altLang="zh-TW" b="0" i="1" smtClean="0">
                            <a:solidFill>
                              <a:srgbClr val="FF0000"/>
                            </a:solidFill>
                            <a:latin typeface="Cambria Math" panose="02040503050406030204" pitchFamily="18" charset="0"/>
                            <a:ea typeface="Noto Sans CJK TC Regular" panose="020B0500000000000000" pitchFamily="34" charset="-120"/>
                          </a:rPr>
                        </m:ctrlPr>
                      </m:accPr>
                      <m:e>
                        <m:r>
                          <a:rPr lang="en-US" altLang="zh-TW" b="0" i="1" smtClean="0">
                            <a:solidFill>
                              <a:srgbClr val="FF0000"/>
                            </a:solidFill>
                            <a:latin typeface="Cambria Math" panose="02040503050406030204" pitchFamily="18" charset="0"/>
                            <a:ea typeface="Noto Sans CJK TC Regular" panose="020B0500000000000000" pitchFamily="34" charset="-120"/>
                          </a:rPr>
                          <m:t>𝑟</m:t>
                        </m:r>
                      </m:e>
                    </m:acc>
                    <m:r>
                      <a:rPr lang="en-US" altLang="zh-TW" i="1" smtClean="0">
                        <a:solidFill>
                          <a:srgbClr val="FF0000"/>
                        </a:solidFill>
                        <a:latin typeface="Cambria Math" panose="02040503050406030204" pitchFamily="18" charset="0"/>
                        <a:ea typeface="Cambria Math" panose="02040503050406030204" pitchFamily="18" charset="0"/>
                      </a:rPr>
                      <m:t>×</m:t>
                    </m:r>
                    <m:acc>
                      <m:accPr>
                        <m:chr m:val="⃑"/>
                        <m:ctrlPr>
                          <a:rPr lang="en-US" altLang="zh-TW" i="1" smtClean="0">
                            <a:solidFill>
                              <a:srgbClr val="FF0000"/>
                            </a:solidFill>
                            <a:latin typeface="Cambria Math" panose="02040503050406030204" pitchFamily="18" charset="0"/>
                            <a:ea typeface="Cambria Math" panose="02040503050406030204" pitchFamily="18" charset="0"/>
                          </a:rPr>
                        </m:ctrlPr>
                      </m:accPr>
                      <m:e>
                        <m:r>
                          <a:rPr lang="en-US" altLang="zh-TW" b="0" i="1" smtClean="0">
                            <a:solidFill>
                              <a:srgbClr val="FF0000"/>
                            </a:solidFill>
                            <a:latin typeface="Cambria Math" panose="02040503050406030204" pitchFamily="18" charset="0"/>
                            <a:ea typeface="Cambria Math" panose="02040503050406030204" pitchFamily="18" charset="0"/>
                          </a:rPr>
                          <m:t>𝐹</m:t>
                        </m:r>
                      </m:e>
                    </m:acc>
                  </m:oMath>
                </a14:m>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MG90S </a:t>
                </a:r>
                <a:r>
                  <a:rPr lang="zh-TW" altLang="en-US" dirty="0">
                    <a:latin typeface="Noto Sans CJK TC Regular" panose="020B0500000000000000" pitchFamily="34" charset="-120"/>
                    <a:ea typeface="Noto Sans CJK TC Regular" panose="020B0500000000000000" pitchFamily="34" charset="-120"/>
                  </a:rPr>
                  <a:t>的扭矩</a:t>
                </a:r>
                <a:r>
                  <a:rPr lang="zh-TW" altLang="en-US" dirty="0">
                    <a:solidFill>
                      <a:schemeClr val="tx1"/>
                    </a:solidFill>
                    <a:latin typeface="Noto Sans CJK TC Regular" panose="020B0500000000000000" pitchFamily="34" charset="-120"/>
                    <a:ea typeface="Noto Sans CJK TC Regular" panose="020B0500000000000000" pitchFamily="34" charset="-120"/>
                  </a:rPr>
                  <a:t>為</a:t>
                </a:r>
                <a14:m>
                  <m:oMath xmlns:m="http://schemas.openxmlformats.org/officeDocument/2006/math">
                    <m:r>
                      <a:rPr lang="en-US" altLang="zh-TW" b="0" i="0" smtClean="0">
                        <a:solidFill>
                          <a:schemeClr val="tx1"/>
                        </a:solidFill>
                        <a:latin typeface="Cambria Math" panose="02040503050406030204" pitchFamily="18" charset="0"/>
                        <a:ea typeface="Noto Sans CJK TC Regular" panose="020B0500000000000000" pitchFamily="34" charset="-120"/>
                      </a:rPr>
                      <m:t> </m:t>
                    </m:r>
                    <m:r>
                      <a:rPr lang="en-US" altLang="zh-TW" b="0" i="1" smtClean="0">
                        <a:solidFill>
                          <a:schemeClr val="tx1"/>
                        </a:solidFill>
                        <a:latin typeface="Cambria Math" panose="02040503050406030204" pitchFamily="18" charset="0"/>
                        <a:ea typeface="Noto Sans CJK TC Regular" panose="020B0500000000000000" pitchFamily="34" charset="-120"/>
                      </a:rPr>
                      <m:t>2 </m:t>
                    </m:r>
                    <m:r>
                      <a:rPr lang="en-US" altLang="zh-TW" b="0" i="1" smtClean="0">
                        <a:solidFill>
                          <a:schemeClr val="tx1"/>
                        </a:solidFill>
                        <a:latin typeface="Cambria Math" panose="02040503050406030204" pitchFamily="18" charset="0"/>
                        <a:ea typeface="Noto Sans CJK TC Regular" panose="020B0500000000000000" pitchFamily="34" charset="-120"/>
                      </a:rPr>
                      <m:t>𝑘𝑔𝑤</m:t>
                    </m:r>
                    <m:r>
                      <a:rPr lang="en-US" altLang="zh-TW" b="0" i="1" smtClean="0">
                        <a:solidFill>
                          <a:schemeClr val="tx1"/>
                        </a:solidFill>
                        <a:latin typeface="Cambria Math" panose="02040503050406030204" pitchFamily="18" charset="0"/>
                        <a:ea typeface="Noto Sans CJK TC Regular" panose="020B0500000000000000" pitchFamily="34" charset="-120"/>
                      </a:rPr>
                      <m:t>/</m:t>
                    </m:r>
                    <m:r>
                      <a:rPr lang="en-US" altLang="zh-TW" b="0" i="1" smtClean="0">
                        <a:solidFill>
                          <a:schemeClr val="tx1"/>
                        </a:solidFill>
                        <a:latin typeface="Cambria Math" panose="02040503050406030204" pitchFamily="18" charset="0"/>
                        <a:ea typeface="Noto Sans CJK TC Regular" panose="020B0500000000000000" pitchFamily="34" charset="-120"/>
                      </a:rPr>
                      <m:t>𝑐𝑚</m:t>
                    </m:r>
                  </m:oMath>
                </a14:m>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因此應確保手臂運作時，</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任意馬達負荷</a:t>
                </a:r>
                <a:r>
                  <a:rPr lang="zh-TW" altLang="en-US" dirty="0">
                    <a:solidFill>
                      <a:srgbClr val="FF0000"/>
                    </a:solidFill>
                    <a:latin typeface="Noto Sans CJK TC Regular" panose="020B0500000000000000" pitchFamily="34" charset="-120"/>
                    <a:ea typeface="Noto Sans CJK TC Regular" panose="020B0500000000000000" pitchFamily="34" charset="-120"/>
                  </a:rPr>
                  <a:t>不超過</a:t>
                </a:r>
                <a14:m>
                  <m:oMath xmlns:m="http://schemas.openxmlformats.org/officeDocument/2006/math">
                    <m:r>
                      <a:rPr lang="en-US" altLang="zh-TW" b="0" i="0" smtClean="0">
                        <a:solidFill>
                          <a:srgbClr val="FF0000"/>
                        </a:solidFill>
                        <a:latin typeface="Cambria Math" panose="02040503050406030204" pitchFamily="18" charset="0"/>
                        <a:ea typeface="Noto Sans CJK TC Regular" panose="020B0500000000000000" pitchFamily="34" charset="-120"/>
                      </a:rPr>
                      <m:t> </m:t>
                    </m:r>
                    <m:r>
                      <a:rPr lang="en-US" altLang="zh-TW" i="1" smtClean="0">
                        <a:solidFill>
                          <a:srgbClr val="FF0000"/>
                        </a:solidFill>
                        <a:latin typeface="Cambria Math" panose="02040503050406030204" pitchFamily="18" charset="0"/>
                        <a:ea typeface="Noto Sans CJK TC Regular" panose="020B0500000000000000" pitchFamily="34" charset="-120"/>
                      </a:rPr>
                      <m:t>2 </m:t>
                    </m:r>
                    <m:r>
                      <a:rPr lang="en-US" altLang="zh-TW" i="1" smtClean="0">
                        <a:solidFill>
                          <a:srgbClr val="FF0000"/>
                        </a:solidFill>
                        <a:latin typeface="Cambria Math" panose="02040503050406030204" pitchFamily="18" charset="0"/>
                        <a:ea typeface="Noto Sans CJK TC Regular" panose="020B0500000000000000" pitchFamily="34" charset="-120"/>
                      </a:rPr>
                      <m:t>𝑘𝑔𝑤</m:t>
                    </m:r>
                    <m:r>
                      <a:rPr lang="en-US" altLang="zh-TW" i="1" smtClean="0">
                        <a:solidFill>
                          <a:srgbClr val="FF0000"/>
                        </a:solidFill>
                        <a:latin typeface="Cambria Math" panose="02040503050406030204" pitchFamily="18" charset="0"/>
                        <a:ea typeface="Noto Sans CJK TC Regular" panose="020B0500000000000000" pitchFamily="34" charset="-120"/>
                      </a:rPr>
                      <m:t>/</m:t>
                    </m:r>
                    <m:r>
                      <a:rPr lang="en-US" altLang="zh-TW" i="1" smtClean="0">
                        <a:solidFill>
                          <a:srgbClr val="FF0000"/>
                        </a:solidFill>
                        <a:latin typeface="Cambria Math" panose="02040503050406030204" pitchFamily="18" charset="0"/>
                        <a:ea typeface="Noto Sans CJK TC Regular" panose="020B0500000000000000" pitchFamily="34" charset="-120"/>
                      </a:rPr>
                      <m:t>𝑐𝑚</m:t>
                    </m:r>
                  </m:oMath>
                </a14:m>
                <a:endParaRPr lang="en-US" altLang="zh-TW" dirty="0">
                  <a:solidFill>
                    <a:srgbClr val="FF0000"/>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範例：</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latin typeface="Noto Sans CJK TC Regular" panose="020B0500000000000000" pitchFamily="34" charset="-120"/>
                    <a:ea typeface="Noto Sans CJK TC Regular" panose="020B0500000000000000" pitchFamily="34" charset="-120"/>
                  </a:rPr>
                  <a:t>　　以手臂完全伸直時 </a:t>
                </a:r>
                <a:r>
                  <a:rPr lang="en-US" altLang="zh-TW" dirty="0">
                    <a:latin typeface="Noto Sans CJK TC Regular" panose="020B0500000000000000" pitchFamily="34" charset="-120"/>
                    <a:ea typeface="Noto Sans CJK TC Regular" panose="020B0500000000000000" pitchFamily="34" charset="-120"/>
                  </a:rPr>
                  <a:t>(</a:t>
                </a:r>
                <a:r>
                  <a:rPr lang="zh-TW" altLang="en-US" dirty="0">
                    <a:latin typeface="Noto Sans CJK TC Regular" panose="020B0500000000000000" pitchFamily="34" charset="-120"/>
                    <a:ea typeface="Noto Sans CJK TC Regular" panose="020B0500000000000000" pitchFamily="34" charset="-120"/>
                  </a:rPr>
                  <a:t>右圖</a:t>
                </a:r>
                <a:r>
                  <a:rPr lang="en-US" altLang="zh-TW" dirty="0">
                    <a:latin typeface="Noto Sans CJK TC Regular" panose="020B0500000000000000" pitchFamily="34" charset="-120"/>
                    <a:ea typeface="Noto Sans CJK TC Regular" panose="020B0500000000000000" pitchFamily="34" charset="-120"/>
                  </a:rPr>
                  <a:t>)</a:t>
                </a:r>
                <a:r>
                  <a:rPr lang="zh-TW" altLang="en-US" dirty="0">
                    <a:latin typeface="Noto Sans CJK TC Regular" panose="020B0500000000000000" pitchFamily="34" charset="-120"/>
                    <a:ea typeface="Noto Sans CJK TC Regular" panose="020B0500000000000000" pitchFamily="34" charset="-120"/>
                  </a:rPr>
                  <a:t> 為例</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　　馬達 </a:t>
                </a:r>
                <a:r>
                  <a:rPr lang="en-US" altLang="zh-TW" dirty="0">
                    <a:latin typeface="Noto Sans CJK TC Regular" panose="020B0500000000000000" pitchFamily="34" charset="-120"/>
                    <a:ea typeface="Noto Sans CJK TC Regular" panose="020B0500000000000000" pitchFamily="34" charset="-120"/>
                  </a:rPr>
                  <a:t>1 </a:t>
                </a:r>
                <a:r>
                  <a:rPr lang="zh-TW" altLang="en-US" dirty="0">
                    <a:latin typeface="Noto Sans CJK TC Regular" panose="020B0500000000000000" pitchFamily="34" charset="-120"/>
                    <a:ea typeface="Noto Sans CJK TC Regular" panose="020B0500000000000000" pitchFamily="34" charset="-120"/>
                  </a:rPr>
                  <a:t>：</a:t>
                </a:r>
                <a14:m>
                  <m:oMath xmlns:m="http://schemas.openxmlformats.org/officeDocument/2006/math">
                    <m:r>
                      <a:rPr lang="en-US" altLang="zh-TW" b="0" i="1" smtClean="0">
                        <a:latin typeface="Cambria Math" panose="02040503050406030204" pitchFamily="18" charset="0"/>
                        <a:ea typeface="Noto Sans CJK TC Regular" panose="020B0500000000000000" pitchFamily="34" charset="-120"/>
                      </a:rPr>
                      <m:t>0.015∗2.5+0.0136 ∗5+0.015 ∗7.5+0.1 ∗10=1.218 </m:t>
                    </m:r>
                    <m:r>
                      <a:rPr lang="en-US" altLang="zh-TW" b="0" i="1" smtClean="0">
                        <a:latin typeface="Cambria Math" panose="02040503050406030204" pitchFamily="18" charset="0"/>
                        <a:ea typeface="Noto Sans CJK TC Regular" panose="020B0500000000000000" pitchFamily="34" charset="-120"/>
                      </a:rPr>
                      <m:t>𝑘𝑔𝑤</m:t>
                    </m:r>
                    <m:r>
                      <a:rPr lang="en-US" altLang="zh-TW" b="0" i="1" smtClean="0">
                        <a:latin typeface="Cambria Math" panose="02040503050406030204" pitchFamily="18" charset="0"/>
                        <a:ea typeface="Noto Sans CJK TC Regular" panose="020B0500000000000000" pitchFamily="34" charset="-120"/>
                      </a:rPr>
                      <m:t>/</m:t>
                    </m:r>
                    <m:r>
                      <a:rPr lang="en-US" altLang="zh-TW" b="0" i="1" smtClean="0">
                        <a:latin typeface="Cambria Math" panose="02040503050406030204" pitchFamily="18" charset="0"/>
                        <a:ea typeface="Noto Sans CJK TC Regular" panose="020B0500000000000000" pitchFamily="34" charset="-120"/>
                      </a:rPr>
                      <m:t>𝑐𝑚</m:t>
                    </m:r>
                  </m:oMath>
                </a14:m>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　　馬達 </a:t>
                </a:r>
                <a:r>
                  <a:rPr lang="en-US" altLang="zh-TW" dirty="0">
                    <a:latin typeface="Noto Sans CJK TC Regular" panose="020B0500000000000000" pitchFamily="34" charset="-120"/>
                    <a:ea typeface="Noto Sans CJK TC Regular" panose="020B0500000000000000" pitchFamily="34" charset="-120"/>
                  </a:rPr>
                  <a:t>2</a:t>
                </a:r>
                <a:r>
                  <a:rPr lang="zh-TW" altLang="en-US" dirty="0">
                    <a:latin typeface="Noto Sans CJK TC Regular" panose="020B0500000000000000" pitchFamily="34" charset="-120"/>
                    <a:ea typeface="Noto Sans CJK TC Regular" panose="020B0500000000000000" pitchFamily="34" charset="-120"/>
                  </a:rPr>
                  <a:t> ：</a:t>
                </a:r>
                <a14:m>
                  <m:oMath xmlns:m="http://schemas.openxmlformats.org/officeDocument/2006/math">
                    <m:r>
                      <a:rPr lang="en-US" altLang="zh-TW" i="1">
                        <a:latin typeface="Cambria Math" panose="02040503050406030204" pitchFamily="18" charset="0"/>
                        <a:ea typeface="Noto Sans CJK TC Regular" panose="020B0500000000000000" pitchFamily="34" charset="-120"/>
                      </a:rPr>
                      <m:t>0.015∗2.5+0.1 ∗10=1.0375 </m:t>
                    </m:r>
                    <m:r>
                      <a:rPr lang="en-US" altLang="zh-TW" i="1">
                        <a:latin typeface="Cambria Math" panose="02040503050406030204" pitchFamily="18" charset="0"/>
                        <a:ea typeface="Noto Sans CJK TC Regular" panose="020B0500000000000000" pitchFamily="34" charset="-120"/>
                      </a:rPr>
                      <m:t>𝑘𝑔𝑤</m:t>
                    </m:r>
                    <m:r>
                      <a:rPr lang="en-US" altLang="zh-TW" i="1">
                        <a:latin typeface="Cambria Math" panose="02040503050406030204" pitchFamily="18" charset="0"/>
                        <a:ea typeface="Noto Sans CJK TC Regular" panose="020B0500000000000000" pitchFamily="34" charset="-120"/>
                      </a:rPr>
                      <m:t>/</m:t>
                    </m:r>
                    <m:r>
                      <a:rPr lang="en-US" altLang="zh-TW" i="1">
                        <a:latin typeface="Cambria Math" panose="02040503050406030204" pitchFamily="18" charset="0"/>
                        <a:ea typeface="Noto Sans CJK TC Regular" panose="020B0500000000000000" pitchFamily="34" charset="-120"/>
                      </a:rPr>
                      <m:t>𝑐𝑚</m:t>
                    </m:r>
                  </m:oMath>
                </a14:m>
                <a:br>
                  <a:rPr lang="en-US" altLang="zh-TW" dirty="0">
                    <a:latin typeface="Noto Sans CJK TC Regular" panose="020B0500000000000000" pitchFamily="34" charset="-120"/>
                    <a:ea typeface="Noto Sans CJK TC Regular" panose="020B0500000000000000" pitchFamily="34" charset="-120"/>
                  </a:rPr>
                </a:b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針對</a:t>
                </a:r>
                <a:r>
                  <a:rPr lang="zh-TW" altLang="en-US" dirty="0">
                    <a:solidFill>
                      <a:srgbClr val="FF0000"/>
                    </a:solidFill>
                    <a:latin typeface="Noto Sans CJK TC Regular" panose="020B0500000000000000" pitchFamily="34" charset="-120"/>
                    <a:ea typeface="Noto Sans CJK TC Regular" panose="020B0500000000000000" pitchFamily="34" charset="-120"/>
                  </a:rPr>
                  <a:t>每種方案</a:t>
                </a:r>
                <a:r>
                  <a:rPr lang="zh-TW" altLang="en-US" dirty="0">
                    <a:latin typeface="Noto Sans CJK TC Regular" panose="020B0500000000000000" pitchFamily="34" charset="-120"/>
                    <a:ea typeface="Noto Sans CJK TC Regular" panose="020B0500000000000000" pitchFamily="34" charset="-120"/>
                  </a:rPr>
                  <a:t>寫下手臂各部位力臂長度，並以</a:t>
                </a:r>
                <a:r>
                  <a:rPr lang="zh-TW" altLang="en-US" dirty="0">
                    <a:solidFill>
                      <a:srgbClr val="FF0000"/>
                    </a:solidFill>
                    <a:latin typeface="Noto Sans CJK TC Regular" panose="020B0500000000000000" pitchFamily="34" charset="-120"/>
                    <a:ea typeface="Noto Sans CJK TC Regular" panose="020B0500000000000000" pitchFamily="34" charset="-120"/>
                  </a:rPr>
                  <a:t>清楚的算式</a:t>
                </a:r>
                <a:r>
                  <a:rPr lang="zh-TW" altLang="en-US" dirty="0">
                    <a:latin typeface="Noto Sans CJK TC Regular" panose="020B0500000000000000" pitchFamily="34" charset="-120"/>
                    <a:ea typeface="Noto Sans CJK TC Regular" panose="020B0500000000000000" pitchFamily="34" charset="-120"/>
                  </a:rPr>
                  <a:t>計算馬達承受之力矩</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　　檔案以 </a:t>
                </a:r>
                <a:r>
                  <a:rPr lang="en-US" altLang="zh-TW" dirty="0">
                    <a:latin typeface="Noto Sans CJK TC Regular" panose="020B0500000000000000" pitchFamily="34" charset="-120"/>
                    <a:ea typeface="Noto Sans CJK TC Regular" panose="020B0500000000000000" pitchFamily="34" charset="-120"/>
                  </a:rPr>
                  <a:t>Word </a:t>
                </a:r>
                <a:r>
                  <a:rPr lang="zh-TW" altLang="en-US" dirty="0">
                    <a:latin typeface="Noto Sans CJK TC Regular" panose="020B0500000000000000" pitchFamily="34" charset="-120"/>
                    <a:ea typeface="Noto Sans CJK TC Regular" panose="020B0500000000000000" pitchFamily="34" charset="-120"/>
                  </a:rPr>
                  <a:t>檔上傳至 </a:t>
                </a:r>
                <a:r>
                  <a:rPr lang="en-US" altLang="zh-TW" dirty="0">
                    <a:latin typeface="Noto Sans CJK TC Regular" panose="020B0500000000000000" pitchFamily="34" charset="-120"/>
                    <a:ea typeface="Noto Sans CJK TC Regular" panose="020B0500000000000000" pitchFamily="34" charset="-120"/>
                  </a:rPr>
                  <a:t>Google Classroom</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p:txBody>
          </p:sp>
        </mc:Choice>
        <mc:Fallback xmlns="">
          <p:sp>
            <p:nvSpPr>
              <p:cNvPr id="4" name="內容版面配置區 2">
                <a:extLst>
                  <a:ext uri="{FF2B5EF4-FFF2-40B4-BE49-F238E27FC236}">
                    <a16:creationId xmlns:a16="http://schemas.microsoft.com/office/drawing/2014/main" id="{A0A9E055-6FFC-4D7F-9B13-A499064A191E}"/>
                  </a:ext>
                </a:extLst>
              </p:cNvPr>
              <p:cNvSpPr txBox="1">
                <a:spLocks noRot="1" noChangeAspect="1" noMove="1" noResize="1" noEditPoints="1" noAdjustHandles="1" noChangeArrowheads="1" noChangeShapeType="1" noTextEdit="1"/>
              </p:cNvSpPr>
              <p:nvPr/>
            </p:nvSpPr>
            <p:spPr>
              <a:xfrm>
                <a:off x="241852" y="1235184"/>
                <a:ext cx="8541421" cy="5184396"/>
              </a:xfrm>
              <a:prstGeom prst="rect">
                <a:avLst/>
              </a:prstGeom>
              <a:blipFill>
                <a:blip r:embed="rId2"/>
                <a:stretch>
                  <a:fillRect l="-642" b="-941"/>
                </a:stretch>
              </a:blipFill>
            </p:spPr>
            <p:txBody>
              <a:bodyPr/>
              <a:lstStyle/>
              <a:p>
                <a:r>
                  <a:rPr lang="en-US">
                    <a:noFill/>
                  </a:rPr>
                  <a:t> </a:t>
                </a:r>
              </a:p>
            </p:txBody>
          </p:sp>
        </mc:Fallback>
      </mc:AlternateContent>
      <p:pic>
        <p:nvPicPr>
          <p:cNvPr id="10" name="圖片 9">
            <a:extLst>
              <a:ext uri="{FF2B5EF4-FFF2-40B4-BE49-F238E27FC236}">
                <a16:creationId xmlns:a16="http://schemas.microsoft.com/office/drawing/2014/main" id="{5B49DC83-8E0E-4EE1-833F-2A3051379350}"/>
              </a:ext>
            </a:extLst>
          </p:cNvPr>
          <p:cNvPicPr>
            <a:picLocks noChangeAspect="1"/>
          </p:cNvPicPr>
          <p:nvPr/>
        </p:nvPicPr>
        <p:blipFill>
          <a:blip r:embed="rId3"/>
          <a:stretch>
            <a:fillRect/>
          </a:stretch>
        </p:blipFill>
        <p:spPr>
          <a:xfrm>
            <a:off x="4090437" y="1311027"/>
            <a:ext cx="7750653" cy="2516355"/>
          </a:xfrm>
          <a:prstGeom prst="rect">
            <a:avLst/>
          </a:prstGeom>
        </p:spPr>
      </p:pic>
    </p:spTree>
    <p:extLst>
      <p:ext uri="{BB962C8B-B14F-4D97-AF65-F5344CB8AC3E}">
        <p14:creationId xmlns:p14="http://schemas.microsoft.com/office/powerpoint/2010/main" val="403289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步驟四：方案選擇</a:t>
            </a:r>
          </a:p>
        </p:txBody>
      </p:sp>
      <p:sp>
        <p:nvSpPr>
          <p:cNvPr id="3" name="內容版面配置區 2">
            <a:extLst>
              <a:ext uri="{FF2B5EF4-FFF2-40B4-BE49-F238E27FC236}">
                <a16:creationId xmlns:a16="http://schemas.microsoft.com/office/drawing/2014/main" id="{9763D331-5AE8-4B4D-91BF-9FA902FBE642}"/>
              </a:ext>
            </a:extLst>
          </p:cNvPr>
          <p:cNvSpPr txBox="1">
            <a:spLocks/>
          </p:cNvSpPr>
          <p:nvPr/>
        </p:nvSpPr>
        <p:spPr>
          <a:xfrm>
            <a:off x="241852" y="1464390"/>
            <a:ext cx="5854148" cy="3929217"/>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在完成 </a:t>
            </a:r>
            <a:r>
              <a:rPr lang="en-US" altLang="zh-TW" dirty="0">
                <a:latin typeface="Noto Sans CJK TC Regular" panose="020B0500000000000000" pitchFamily="34" charset="-120"/>
                <a:ea typeface="Noto Sans CJK TC Regular" panose="020B0500000000000000" pitchFamily="34" charset="-120"/>
              </a:rPr>
              <a:t>2</a:t>
            </a:r>
            <a:r>
              <a:rPr lang="zh-TW" altLang="en-US" dirty="0">
                <a:latin typeface="Noto Sans CJK TC Regular" panose="020B0500000000000000" pitchFamily="34" charset="-120"/>
                <a:ea typeface="Noto Sans CJK TC Regular" panose="020B0500000000000000" pitchFamily="34" charset="-120"/>
              </a:rPr>
              <a:t> </a:t>
            </a:r>
            <a:r>
              <a:rPr lang="en-US" altLang="zh-TW" dirty="0">
                <a:latin typeface="Noto Sans CJK TC Regular" panose="020B0500000000000000" pitchFamily="34" charset="-120"/>
                <a:ea typeface="Noto Sans CJK TC Regular" panose="020B0500000000000000" pitchFamily="34" charset="-120"/>
              </a:rPr>
              <a:t>–</a:t>
            </a:r>
            <a:r>
              <a:rPr lang="zh-TW" altLang="en-US" dirty="0">
                <a:latin typeface="Noto Sans CJK TC Regular" panose="020B0500000000000000" pitchFamily="34" charset="-120"/>
                <a:ea typeface="Noto Sans CJK TC Regular" panose="020B0500000000000000" pitchFamily="34" charset="-120"/>
              </a:rPr>
              <a:t> </a:t>
            </a:r>
            <a:r>
              <a:rPr lang="en-US" altLang="zh-TW" dirty="0">
                <a:latin typeface="Noto Sans CJK TC Regular" panose="020B0500000000000000" pitchFamily="34" charset="-120"/>
                <a:ea typeface="Noto Sans CJK TC Regular" panose="020B0500000000000000" pitchFamily="34" charset="-120"/>
              </a:rPr>
              <a:t>3</a:t>
            </a:r>
            <a:r>
              <a:rPr lang="zh-TW" altLang="en-US" dirty="0">
                <a:latin typeface="Noto Sans CJK TC Regular" panose="020B0500000000000000" pitchFamily="34" charset="-120"/>
                <a:ea typeface="Noto Sans CJK TC Regular" panose="020B0500000000000000" pitchFamily="34" charset="-120"/>
              </a:rPr>
              <a:t> 個不同方案的建模與預測分析後，依據分析結果針對備選方案進行排序，找出最佳的方案並提出選擇的理由與依據</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在選擇方案時，會面臨效能的取捨，如右表，因此需仔細評估在現有的規則之下，何種方案能有最佳表現</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列出每個方案的優缺點，配合情境與規則評估哪種方案最合適，並寫下選擇的理由</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　　檔案以 </a:t>
            </a:r>
            <a:r>
              <a:rPr lang="en-US" altLang="zh-TW" dirty="0">
                <a:latin typeface="Noto Sans CJK TC Regular" panose="020B0500000000000000" pitchFamily="34" charset="-120"/>
                <a:ea typeface="Noto Sans CJK TC Regular" panose="020B0500000000000000" pitchFamily="34" charset="-120"/>
              </a:rPr>
              <a:t>Word </a:t>
            </a:r>
            <a:r>
              <a:rPr lang="zh-TW" altLang="en-US" dirty="0">
                <a:latin typeface="Noto Sans CJK TC Regular" panose="020B0500000000000000" pitchFamily="34" charset="-120"/>
                <a:ea typeface="Noto Sans CJK TC Regular" panose="020B0500000000000000" pitchFamily="34" charset="-120"/>
              </a:rPr>
              <a:t>檔上傳至 </a:t>
            </a:r>
            <a:r>
              <a:rPr lang="en-US" altLang="zh-TW" dirty="0">
                <a:latin typeface="Noto Sans CJK TC Regular" panose="020B0500000000000000" pitchFamily="34" charset="-120"/>
                <a:ea typeface="Noto Sans CJK TC Regular" panose="020B0500000000000000" pitchFamily="34" charset="-120"/>
              </a:rPr>
              <a:t>Google Classroom</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p:txBody>
      </p:sp>
      <p:graphicFrame>
        <p:nvGraphicFramePr>
          <p:cNvPr id="4" name="表格 4">
            <a:extLst>
              <a:ext uri="{FF2B5EF4-FFF2-40B4-BE49-F238E27FC236}">
                <a16:creationId xmlns:a16="http://schemas.microsoft.com/office/drawing/2014/main" id="{9E6651F2-C4B0-4D15-9DED-8DCD3171EFFA}"/>
              </a:ext>
            </a:extLst>
          </p:cNvPr>
          <p:cNvGraphicFramePr>
            <a:graphicFrameLocks noGrp="1"/>
          </p:cNvGraphicFramePr>
          <p:nvPr>
            <p:extLst>
              <p:ext uri="{D42A27DB-BD31-4B8C-83A1-F6EECF244321}">
                <p14:modId xmlns:p14="http://schemas.microsoft.com/office/powerpoint/2010/main" val="2305824967"/>
              </p:ext>
            </p:extLst>
          </p:nvPr>
        </p:nvGraphicFramePr>
        <p:xfrm>
          <a:off x="6132597" y="2261858"/>
          <a:ext cx="5649522" cy="2334283"/>
        </p:xfrm>
        <a:graphic>
          <a:graphicData uri="http://schemas.openxmlformats.org/drawingml/2006/table">
            <a:tbl>
              <a:tblPr firstRow="1" bandRow="1">
                <a:tableStyleId>{21E4AEA4-8DFA-4A89-87EB-49C32662AFE0}</a:tableStyleId>
              </a:tblPr>
              <a:tblGrid>
                <a:gridCol w="934908">
                  <a:extLst>
                    <a:ext uri="{9D8B030D-6E8A-4147-A177-3AD203B41FA5}">
                      <a16:colId xmlns:a16="http://schemas.microsoft.com/office/drawing/2014/main" val="999605293"/>
                    </a:ext>
                  </a:extLst>
                </a:gridCol>
                <a:gridCol w="2357307">
                  <a:extLst>
                    <a:ext uri="{9D8B030D-6E8A-4147-A177-3AD203B41FA5}">
                      <a16:colId xmlns:a16="http://schemas.microsoft.com/office/drawing/2014/main" val="3044192900"/>
                    </a:ext>
                  </a:extLst>
                </a:gridCol>
                <a:gridCol w="2357307">
                  <a:extLst>
                    <a:ext uri="{9D8B030D-6E8A-4147-A177-3AD203B41FA5}">
                      <a16:colId xmlns:a16="http://schemas.microsoft.com/office/drawing/2014/main" val="2588975077"/>
                    </a:ext>
                  </a:extLst>
                </a:gridCol>
              </a:tblGrid>
              <a:tr h="549829">
                <a:tc>
                  <a:txBody>
                    <a:bodyPr/>
                    <a:lstStyle/>
                    <a:p>
                      <a:pPr algn="ctr"/>
                      <a:endParaRPr lang="en-US" dirty="0">
                        <a:latin typeface="Noto Sans CJK TC Regular" panose="020B0500000000000000" pitchFamily="34" charset="-120"/>
                        <a:ea typeface="Noto Sans CJK TC Regular" panose="020B0500000000000000" pitchFamily="34" charset="-120"/>
                      </a:endParaRPr>
                    </a:p>
                  </a:txBody>
                  <a:tcPr anchor="ctr"/>
                </a:tc>
                <a:tc>
                  <a:txBody>
                    <a:bodyPr/>
                    <a:lstStyle/>
                    <a:p>
                      <a:pPr algn="ctr"/>
                      <a:r>
                        <a:rPr lang="zh-TW" altLang="en-US" dirty="0">
                          <a:latin typeface="Noto Sans CJK TC Regular" panose="020B0500000000000000" pitchFamily="34" charset="-120"/>
                          <a:ea typeface="Noto Sans CJK TC Regular" panose="020B0500000000000000" pitchFamily="34" charset="-120"/>
                        </a:rPr>
                        <a:t>優點</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dirty="0">
                          <a:latin typeface="Noto Sans CJK TC Regular" panose="020B0500000000000000" pitchFamily="34" charset="-120"/>
                          <a:ea typeface="Noto Sans CJK TC Regular" panose="020B0500000000000000" pitchFamily="34" charset="-120"/>
                        </a:rPr>
                        <a:t>缺點</a:t>
                      </a:r>
                      <a:endParaRPr lang="en-US" dirty="0">
                        <a:latin typeface="Noto Sans CJK TC Regular" panose="020B0500000000000000" pitchFamily="34" charset="-120"/>
                        <a:ea typeface="Noto Sans CJK TC Regular" panose="020B0500000000000000" pitchFamily="34" charset="-120"/>
                      </a:endParaRPr>
                    </a:p>
                  </a:txBody>
                  <a:tcPr anchor="ctr"/>
                </a:tc>
                <a:extLst>
                  <a:ext uri="{0D108BD9-81ED-4DB2-BD59-A6C34878D82A}">
                    <a16:rowId xmlns:a16="http://schemas.microsoft.com/office/drawing/2014/main" val="1263784753"/>
                  </a:ext>
                </a:extLst>
              </a:tr>
              <a:tr h="885835">
                <a:tc>
                  <a:txBody>
                    <a:bodyPr/>
                    <a:lstStyle/>
                    <a:p>
                      <a:pPr algn="ctr"/>
                      <a:r>
                        <a:rPr lang="zh-TW" altLang="en-US" dirty="0">
                          <a:latin typeface="Noto Sans CJK TC Regular" panose="020B0500000000000000" pitchFamily="34" charset="-120"/>
                          <a:ea typeface="Noto Sans CJK TC Regular" panose="020B0500000000000000" pitchFamily="34" charset="-120"/>
                        </a:rPr>
                        <a:t>方案 </a:t>
                      </a:r>
                      <a:r>
                        <a:rPr lang="en-US" altLang="zh-TW" dirty="0">
                          <a:latin typeface="Noto Sans CJK TC Regular" panose="020B0500000000000000" pitchFamily="34" charset="-120"/>
                          <a:ea typeface="Noto Sans CJK TC Regular" panose="020B0500000000000000" pitchFamily="34" charset="-120"/>
                        </a:rPr>
                        <a:t>A</a:t>
                      </a:r>
                    </a:p>
                  </a:txBody>
                  <a:tcPr anchor="ctr"/>
                </a:tc>
                <a:tc>
                  <a:txBody>
                    <a:bodyPr/>
                    <a:lstStyle/>
                    <a:p>
                      <a:pPr algn="ctr"/>
                      <a:r>
                        <a:rPr lang="zh-TW" altLang="en-US" dirty="0">
                          <a:latin typeface="Noto Sans CJK TC Regular" panose="020B0500000000000000" pitchFamily="34" charset="-120"/>
                          <a:ea typeface="Noto Sans CJK TC Regular" panose="020B0500000000000000" pitchFamily="34" charset="-120"/>
                        </a:rPr>
                        <a:t>活動範圍廣</a:t>
                      </a:r>
                      <a:endParaRPr lang="en-US" dirty="0">
                        <a:latin typeface="Noto Sans CJK TC Regular" panose="020B0500000000000000" pitchFamily="34" charset="-120"/>
                        <a:ea typeface="Noto Sans CJK TC Regular" panose="020B0500000000000000" pitchFamily="34" charset="-120"/>
                      </a:endParaRPr>
                    </a:p>
                  </a:txBody>
                  <a:tcPr anchor="ctr"/>
                </a:tc>
                <a:tc>
                  <a:txBody>
                    <a:bodyPr/>
                    <a:lstStyle/>
                    <a:p>
                      <a:pPr algn="ctr"/>
                      <a:r>
                        <a:rPr lang="zh-TW" altLang="en-US" dirty="0">
                          <a:latin typeface="Noto Sans CJK TC Regular" panose="020B0500000000000000" pitchFamily="34" charset="-120"/>
                          <a:ea typeface="Noto Sans CJK TC Regular" panose="020B0500000000000000" pitchFamily="34" charset="-120"/>
                        </a:rPr>
                        <a:t>不易操作</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臂力略不足</a:t>
                      </a:r>
                      <a:endParaRPr lang="en-US" dirty="0">
                        <a:latin typeface="Noto Sans CJK TC Regular" panose="020B0500000000000000" pitchFamily="34" charset="-120"/>
                        <a:ea typeface="Noto Sans CJK TC Regular" panose="020B0500000000000000" pitchFamily="34" charset="-120"/>
                      </a:endParaRPr>
                    </a:p>
                  </a:txBody>
                  <a:tcPr anchor="ctr"/>
                </a:tc>
                <a:extLst>
                  <a:ext uri="{0D108BD9-81ED-4DB2-BD59-A6C34878D82A}">
                    <a16:rowId xmlns:a16="http://schemas.microsoft.com/office/drawing/2014/main" val="343119400"/>
                  </a:ext>
                </a:extLst>
              </a:tr>
              <a:tr h="898619">
                <a:tc>
                  <a:txBody>
                    <a:bodyPr/>
                    <a:lstStyle/>
                    <a:p>
                      <a:pPr algn="ctr"/>
                      <a:r>
                        <a:rPr lang="zh-TW" altLang="en-US" dirty="0">
                          <a:latin typeface="Noto Sans CJK TC Regular" panose="020B0500000000000000" pitchFamily="34" charset="-120"/>
                          <a:ea typeface="Noto Sans CJK TC Regular" panose="020B0500000000000000" pitchFamily="34" charset="-120"/>
                        </a:rPr>
                        <a:t>方案 </a:t>
                      </a:r>
                      <a:r>
                        <a:rPr lang="en-US" altLang="zh-TW" dirty="0">
                          <a:latin typeface="Noto Sans CJK TC Regular" panose="020B0500000000000000" pitchFamily="34" charset="-120"/>
                          <a:ea typeface="Noto Sans CJK TC Regular" panose="020B0500000000000000" pitchFamily="34" charset="-120"/>
                        </a:rPr>
                        <a:t>B</a:t>
                      </a:r>
                      <a:endParaRPr lang="en-US" dirty="0">
                        <a:latin typeface="Noto Sans CJK TC Regular" panose="020B0500000000000000" pitchFamily="34" charset="-120"/>
                        <a:ea typeface="Noto Sans CJK TC Regular" panose="020B0500000000000000" pitchFamily="34" charset="-120"/>
                      </a:endParaRPr>
                    </a:p>
                  </a:txBody>
                  <a:tcPr anchor="ctr"/>
                </a:tc>
                <a:tc>
                  <a:txBody>
                    <a:bodyPr/>
                    <a:lstStyle/>
                    <a:p>
                      <a:pPr algn="ctr"/>
                      <a:r>
                        <a:rPr lang="zh-TW" altLang="en-US" dirty="0">
                          <a:latin typeface="Noto Sans CJK TC Regular" panose="020B0500000000000000" pitchFamily="34" charset="-120"/>
                          <a:ea typeface="Noto Sans CJK TC Regular" panose="020B0500000000000000" pitchFamily="34" charset="-120"/>
                        </a:rPr>
                        <a:t>活動範圍較小</a:t>
                      </a:r>
                      <a:endParaRPr lang="en-US" dirty="0">
                        <a:latin typeface="Noto Sans CJK TC Regular" panose="020B0500000000000000" pitchFamily="34" charset="-120"/>
                        <a:ea typeface="Noto Sans CJK TC Regular" panose="020B0500000000000000" pitchFamily="34" charset="-120"/>
                      </a:endParaRPr>
                    </a:p>
                  </a:txBody>
                  <a:tcPr anchor="ctr"/>
                </a:tc>
                <a:tc>
                  <a:txBody>
                    <a:bodyPr/>
                    <a:lstStyle/>
                    <a:p>
                      <a:pPr algn="ctr"/>
                      <a:r>
                        <a:rPr lang="zh-TW" altLang="en-US" dirty="0">
                          <a:latin typeface="Noto Sans CJK TC Regular" panose="020B0500000000000000" pitchFamily="34" charset="-120"/>
                          <a:ea typeface="Noto Sans CJK TC Regular" panose="020B0500000000000000" pitchFamily="34" charset="-120"/>
                        </a:rPr>
                        <a:t>操作簡易</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臂力充足</a:t>
                      </a:r>
                      <a:endParaRPr lang="en-US" dirty="0">
                        <a:latin typeface="Noto Sans CJK TC Regular" panose="020B0500000000000000" pitchFamily="34" charset="-120"/>
                        <a:ea typeface="Noto Sans CJK TC Regular" panose="020B0500000000000000" pitchFamily="34" charset="-120"/>
                      </a:endParaRPr>
                    </a:p>
                  </a:txBody>
                  <a:tcPr anchor="ctr"/>
                </a:tc>
                <a:extLst>
                  <a:ext uri="{0D108BD9-81ED-4DB2-BD59-A6C34878D82A}">
                    <a16:rowId xmlns:a16="http://schemas.microsoft.com/office/drawing/2014/main" val="1048595820"/>
                  </a:ext>
                </a:extLst>
              </a:tr>
            </a:tbl>
          </a:graphicData>
        </a:graphic>
      </p:graphicFrame>
    </p:spTree>
    <p:extLst>
      <p:ext uri="{BB962C8B-B14F-4D97-AF65-F5344CB8AC3E}">
        <p14:creationId xmlns:p14="http://schemas.microsoft.com/office/powerpoint/2010/main" val="27933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步驟五：建立原型</a:t>
            </a:r>
          </a:p>
        </p:txBody>
      </p:sp>
      <p:sp>
        <p:nvSpPr>
          <p:cNvPr id="3" name="內容版面配置區 2">
            <a:extLst>
              <a:ext uri="{FF2B5EF4-FFF2-40B4-BE49-F238E27FC236}">
                <a16:creationId xmlns:a16="http://schemas.microsoft.com/office/drawing/2014/main" id="{EFF0F412-A139-4754-8AB2-F0E426A9B209}"/>
              </a:ext>
            </a:extLst>
          </p:cNvPr>
          <p:cNvSpPr txBox="1">
            <a:spLocks/>
          </p:cNvSpPr>
          <p:nvPr/>
        </p:nvSpPr>
        <p:spPr>
          <a:xfrm>
            <a:off x="241852" y="1813796"/>
            <a:ext cx="5854148" cy="386367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「建立原型」</a:t>
            </a:r>
            <a:r>
              <a:rPr lang="en-US" altLang="zh-TW" dirty="0">
                <a:latin typeface="Noto Sans CJK TC Regular" panose="020B0500000000000000" pitchFamily="34" charset="-120"/>
                <a:ea typeface="Noto Sans CJK TC Regular" panose="020B0500000000000000" pitchFamily="34" charset="-120"/>
              </a:rPr>
              <a:t>(Prototype)</a:t>
            </a:r>
            <a:r>
              <a:rPr lang="zh-TW" altLang="en-US" dirty="0">
                <a:latin typeface="Noto Sans CJK TC Regular" panose="020B0500000000000000" pitchFamily="34" charset="-120"/>
                <a:ea typeface="Noto Sans CJK TC Regular" panose="020B0500000000000000" pitchFamily="34" charset="-120"/>
              </a:rPr>
              <a:t> 是</a:t>
            </a:r>
            <a:r>
              <a:rPr lang="zh-TW" altLang="en-US" dirty="0">
                <a:solidFill>
                  <a:srgbClr val="FF0000"/>
                </a:solidFill>
                <a:latin typeface="Noto Sans CJK TC Regular" panose="020B0500000000000000" pitchFamily="34" charset="-120"/>
                <a:ea typeface="Noto Sans CJK TC Regular" panose="020B0500000000000000" pitchFamily="34" charset="-120"/>
              </a:rPr>
              <a:t>盡可能的模擬產品完整的體驗</a:t>
            </a:r>
            <a:r>
              <a:rPr lang="zh-TW" altLang="en-US" dirty="0">
                <a:latin typeface="Noto Sans CJK TC Regular" panose="020B0500000000000000" pitchFamily="34" charset="-120"/>
                <a:ea typeface="Noto Sans CJK TC Regular" panose="020B0500000000000000" pitchFamily="34" charset="-120"/>
              </a:rPr>
              <a:t>，所以在結構強度與品質上，需要能符合後續測試條件的要求，活動部位也</a:t>
            </a:r>
            <a:r>
              <a:rPr lang="zh-TW" altLang="en-US" dirty="0">
                <a:solidFill>
                  <a:srgbClr val="FF0000"/>
                </a:solidFill>
                <a:latin typeface="Noto Sans CJK TC Regular" panose="020B0500000000000000" pitchFamily="34" charset="-120"/>
                <a:ea typeface="Noto Sans CJK TC Regular" panose="020B0500000000000000" pitchFamily="34" charset="-120"/>
              </a:rPr>
              <a:t>需要能靈活運轉</a:t>
            </a:r>
            <a:endParaRPr lang="en-US" altLang="zh-TW" dirty="0">
              <a:solidFill>
                <a:srgbClr val="FF0000"/>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使用 </a:t>
            </a:r>
            <a:r>
              <a:rPr lang="en-US" altLang="zh-TW" dirty="0">
                <a:latin typeface="Noto Sans CJK TC Regular" panose="020B0500000000000000" pitchFamily="34" charset="-120"/>
                <a:ea typeface="Noto Sans CJK TC Regular" panose="020B0500000000000000" pitchFamily="34" charset="-120"/>
              </a:rPr>
              <a:t>3.2</a:t>
            </a:r>
            <a:r>
              <a:rPr lang="zh-TW" altLang="en-US" dirty="0">
                <a:latin typeface="Noto Sans CJK TC Regular" panose="020B0500000000000000" pitchFamily="34" charset="-120"/>
                <a:ea typeface="Noto Sans CJK TC Regular" panose="020B0500000000000000" pitchFamily="34" charset="-120"/>
              </a:rPr>
              <a:t> </a:t>
            </a:r>
            <a:r>
              <a:rPr lang="en-US" altLang="zh-TW" dirty="0">
                <a:latin typeface="Noto Sans CJK TC Regular" panose="020B0500000000000000" pitchFamily="34" charset="-120"/>
                <a:ea typeface="Noto Sans CJK TC Regular" panose="020B0500000000000000" pitchFamily="34" charset="-120"/>
              </a:rPr>
              <a:t>mm </a:t>
            </a:r>
            <a:r>
              <a:rPr lang="zh-TW" altLang="en-US" dirty="0">
                <a:latin typeface="Noto Sans CJK TC Regular" panose="020B0500000000000000" pitchFamily="34" charset="-120"/>
                <a:ea typeface="Noto Sans CJK TC Regular" panose="020B0500000000000000" pitchFamily="34" charset="-120"/>
              </a:rPr>
              <a:t>厚紙板完成手臂骨架結構，可自由選擇加工方式與合適的黏著劑</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建議使用 </a:t>
            </a:r>
            <a:r>
              <a:rPr lang="en-US" altLang="zh-TW" dirty="0">
                <a:latin typeface="Noto Sans CJK TC Regular" panose="020B0500000000000000" pitchFamily="34" charset="-120"/>
                <a:ea typeface="Noto Sans CJK TC Regular" panose="020B0500000000000000" pitchFamily="34" charset="-120"/>
              </a:rPr>
              <a:t>30</a:t>
            </a:r>
            <a:r>
              <a:rPr lang="zh-TW" altLang="en-US" dirty="0">
                <a:latin typeface="Noto Sans CJK TC Regular" panose="020B0500000000000000" pitchFamily="34" charset="-120"/>
                <a:ea typeface="Noto Sans CJK TC Regular" panose="020B0500000000000000" pitchFamily="34" charset="-120"/>
              </a:rPr>
              <a:t> 度美工刀切割紙板，或使用教室的手線鋸，另外教室也提供熱熔膠</a:t>
            </a:r>
            <a:endParaRPr lang="en-US" altLang="zh-TW" dirty="0">
              <a:latin typeface="Noto Sans CJK TC Regular" panose="020B0500000000000000" pitchFamily="34" charset="-120"/>
              <a:ea typeface="Noto Sans CJK TC Regular" panose="020B0500000000000000" pitchFamily="34" charset="-120"/>
            </a:endParaRPr>
          </a:p>
        </p:txBody>
      </p:sp>
      <p:grpSp>
        <p:nvGrpSpPr>
          <p:cNvPr id="9" name="群組 8">
            <a:extLst>
              <a:ext uri="{FF2B5EF4-FFF2-40B4-BE49-F238E27FC236}">
                <a16:creationId xmlns:a16="http://schemas.microsoft.com/office/drawing/2014/main" id="{6AA6B809-EB53-4723-83EA-1B82BFF5D25F}"/>
              </a:ext>
            </a:extLst>
          </p:cNvPr>
          <p:cNvGrpSpPr/>
          <p:nvPr/>
        </p:nvGrpSpPr>
        <p:grpSpPr>
          <a:xfrm>
            <a:off x="6096000" y="742706"/>
            <a:ext cx="5854148" cy="5372588"/>
            <a:chOff x="6032237" y="1239641"/>
            <a:chExt cx="5854148" cy="5372588"/>
          </a:xfrm>
        </p:grpSpPr>
        <p:pic>
          <p:nvPicPr>
            <p:cNvPr id="10" name="Picture 2" descr="雄獅】CK204雄獅30度斜角美工刀-24支入- PChome 24h購物">
              <a:extLst>
                <a:ext uri="{FF2B5EF4-FFF2-40B4-BE49-F238E27FC236}">
                  <a16:creationId xmlns:a16="http://schemas.microsoft.com/office/drawing/2014/main" id="{A01BAD45-4B98-4EA1-88F6-9D15CAB466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242" b="35573"/>
            <a:stretch/>
          </p:blipFill>
          <p:spPr bwMode="auto">
            <a:xfrm>
              <a:off x="7098965" y="1239641"/>
              <a:ext cx="3720692" cy="8053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弓形鋸- :::: 台北建成工具JCtool ::::">
              <a:extLst>
                <a:ext uri="{FF2B5EF4-FFF2-40B4-BE49-F238E27FC236}">
                  <a16:creationId xmlns:a16="http://schemas.microsoft.com/office/drawing/2014/main" id="{7D04450B-3F2C-4885-ADCA-0B8279770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965" y="2093182"/>
              <a:ext cx="3720692" cy="2485423"/>
            </a:xfrm>
            <a:prstGeom prst="rect">
              <a:avLst/>
            </a:prstGeom>
            <a:noFill/>
            <a:extLst>
              <a:ext uri="{909E8E84-426E-40DD-AFC4-6F175D3DCCD1}">
                <a14:hiddenFill xmlns:a14="http://schemas.microsoft.com/office/drawing/2010/main">
                  <a:solidFill>
                    <a:srgbClr val="FFFFFF"/>
                  </a:solidFill>
                </a14:hiddenFill>
              </a:ext>
            </a:extLst>
          </p:spPr>
        </p:pic>
        <p:sp>
          <p:nvSpPr>
            <p:cNvPr id="12" name="內容版面配置區 2">
              <a:extLst>
                <a:ext uri="{FF2B5EF4-FFF2-40B4-BE49-F238E27FC236}">
                  <a16:creationId xmlns:a16="http://schemas.microsoft.com/office/drawing/2014/main" id="{D3C3C06F-62A3-4C59-9C20-359F17652BA2}"/>
                </a:ext>
              </a:extLst>
            </p:cNvPr>
            <p:cNvSpPr txBox="1">
              <a:spLocks/>
            </p:cNvSpPr>
            <p:nvPr/>
          </p:nvSpPr>
          <p:spPr>
            <a:xfrm>
              <a:off x="6032237" y="4578605"/>
              <a:ext cx="5854148" cy="203362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加工建議：</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使用美工刀切割時，同一條線應分成數次切割，避免用力過猛</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使用手線鋸時，紙板應固定好</a:t>
              </a:r>
              <a:endParaRPr lang="en-US" altLang="zh-TW" dirty="0">
                <a:latin typeface="Noto Sans CJK TC Regular" panose="020B0500000000000000" pitchFamily="34" charset="-120"/>
                <a:ea typeface="Noto Sans CJK TC Regular" panose="020B0500000000000000" pitchFamily="34" charset="-120"/>
              </a:endParaRPr>
            </a:p>
          </p:txBody>
        </p:sp>
      </p:grpSp>
    </p:spTree>
    <p:extLst>
      <p:ext uri="{BB962C8B-B14F-4D97-AF65-F5344CB8AC3E}">
        <p14:creationId xmlns:p14="http://schemas.microsoft.com/office/powerpoint/2010/main" val="415567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步驟六：問題分析</a:t>
            </a:r>
          </a:p>
        </p:txBody>
      </p:sp>
      <p:sp>
        <p:nvSpPr>
          <p:cNvPr id="7" name="內容版面配置區 2">
            <a:extLst>
              <a:ext uri="{FF2B5EF4-FFF2-40B4-BE49-F238E27FC236}">
                <a16:creationId xmlns:a16="http://schemas.microsoft.com/office/drawing/2014/main" id="{2373DA4D-0E18-4F79-B82C-1176151080F6}"/>
              </a:ext>
            </a:extLst>
          </p:cNvPr>
          <p:cNvSpPr txBox="1">
            <a:spLocks/>
          </p:cNvSpPr>
          <p:nvPr/>
        </p:nvSpPr>
        <p:spPr>
          <a:xfrm>
            <a:off x="241852" y="1912945"/>
            <a:ext cx="5854148" cy="303210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建立原型的過程中可能會發現許多設計階段沒有考慮到的問題，例如：運作時骨架發生碰撞、結構穩定性不足，需要經過分析找出問題後加以修正</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latin typeface="Noto Sans CJK TC Regular" panose="020B0500000000000000" pitchFamily="34" charset="-120"/>
                <a:ea typeface="Noto Sans CJK TC Regular" panose="020B0500000000000000" pitchFamily="34" charset="-120"/>
              </a:rPr>
              <a:t>　　舉出製作過程中遭遇的問題，並提出修正方法</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latin typeface="Noto Sans CJK TC Regular" panose="020B0500000000000000" pitchFamily="34" charset="-120"/>
                <a:ea typeface="Noto Sans CJK TC Regular" panose="020B0500000000000000" pitchFamily="34" charset="-120"/>
              </a:rPr>
              <a:t>　　檔案以 </a:t>
            </a:r>
            <a:r>
              <a:rPr lang="en-US" altLang="zh-TW" dirty="0">
                <a:latin typeface="Noto Sans CJK TC Regular" panose="020B0500000000000000" pitchFamily="34" charset="-120"/>
                <a:ea typeface="Noto Sans CJK TC Regular" panose="020B0500000000000000" pitchFamily="34" charset="-120"/>
              </a:rPr>
              <a:t>Word </a:t>
            </a:r>
            <a:r>
              <a:rPr lang="zh-TW" altLang="en-US" dirty="0">
                <a:latin typeface="Noto Sans CJK TC Regular" panose="020B0500000000000000" pitchFamily="34" charset="-120"/>
                <a:ea typeface="Noto Sans CJK TC Regular" panose="020B0500000000000000" pitchFamily="34" charset="-120"/>
              </a:rPr>
              <a:t>檔上傳至 </a:t>
            </a:r>
            <a:r>
              <a:rPr lang="en-US" altLang="zh-TW" dirty="0">
                <a:latin typeface="Noto Sans CJK TC Regular" panose="020B0500000000000000" pitchFamily="34" charset="-120"/>
                <a:ea typeface="Noto Sans CJK TC Regular" panose="020B0500000000000000" pitchFamily="34" charset="-120"/>
              </a:rPr>
              <a:t>Google Classroom</a:t>
            </a:r>
          </a:p>
        </p:txBody>
      </p:sp>
    </p:spTree>
    <p:extLst>
      <p:ext uri="{BB962C8B-B14F-4D97-AF65-F5344CB8AC3E}">
        <p14:creationId xmlns:p14="http://schemas.microsoft.com/office/powerpoint/2010/main" val="295180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步驟七、八：測試評估與再設計</a:t>
            </a:r>
          </a:p>
        </p:txBody>
      </p:sp>
      <p:sp>
        <p:nvSpPr>
          <p:cNvPr id="3" name="內容版面配置區 2">
            <a:extLst>
              <a:ext uri="{FF2B5EF4-FFF2-40B4-BE49-F238E27FC236}">
                <a16:creationId xmlns:a16="http://schemas.microsoft.com/office/drawing/2014/main" id="{476B8608-33E7-497F-86B0-C1FC6B101B2A}"/>
              </a:ext>
            </a:extLst>
          </p:cNvPr>
          <p:cNvSpPr txBox="1">
            <a:spLocks/>
          </p:cNvSpPr>
          <p:nvPr/>
        </p:nvSpPr>
        <p:spPr>
          <a:xfrm>
            <a:off x="241852" y="2011388"/>
            <a:ext cx="5854148" cy="283522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預期功能可能跟實際成品不同，因此原型建立完後，需透過於實際場地測試，評估功能性是否符合需求，最後評估是否要進行再設計以修正問題</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範例：</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latin typeface="Noto Sans CJK TC Regular" panose="020B0500000000000000" pitchFamily="34" charset="-120"/>
                <a:ea typeface="Noto Sans CJK TC Regular" panose="020B0500000000000000" pitchFamily="34" charset="-120"/>
              </a:rPr>
              <a:t>　　問題　　：手臂力量不足</a:t>
            </a:r>
            <a:br>
              <a:rPr lang="en-US" altLang="zh-TW" dirty="0">
                <a:latin typeface="Noto Sans CJK TC Regular" panose="020B0500000000000000" pitchFamily="34" charset="-120"/>
                <a:ea typeface="Noto Sans CJK TC Regular" panose="020B0500000000000000" pitchFamily="34" charset="-120"/>
              </a:rPr>
            </a:br>
            <a:r>
              <a:rPr lang="zh-TW" altLang="en-US" dirty="0">
                <a:latin typeface="Noto Sans CJK TC Regular" panose="020B0500000000000000" pitchFamily="34" charset="-120"/>
                <a:ea typeface="Noto Sans CJK TC Regular" panose="020B0500000000000000" pitchFamily="34" charset="-120"/>
              </a:rPr>
              <a:t>　　解決方法：重新規劃臂長，調整力矩分配</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227888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工程設計流程</a:t>
            </a:r>
          </a:p>
        </p:txBody>
      </p:sp>
      <p:sp>
        <p:nvSpPr>
          <p:cNvPr id="3" name="內容版面配置區 2">
            <a:extLst>
              <a:ext uri="{FF2B5EF4-FFF2-40B4-BE49-F238E27FC236}">
                <a16:creationId xmlns:a16="http://schemas.microsoft.com/office/drawing/2014/main" id="{63D6D995-5A20-47D8-A421-C2406305D3F9}"/>
              </a:ext>
            </a:extLst>
          </p:cNvPr>
          <p:cNvSpPr>
            <a:spLocks noGrp="1"/>
          </p:cNvSpPr>
          <p:nvPr>
            <p:ph idx="1"/>
          </p:nvPr>
        </p:nvSpPr>
        <p:spPr>
          <a:xfrm>
            <a:off x="241852" y="1262756"/>
            <a:ext cx="5854148" cy="4332488"/>
          </a:xfrm>
        </p:spPr>
        <p:txBody>
          <a:bodyPr anchor="t">
            <a:normAutofit/>
          </a:bodyPr>
          <a:lstStyle/>
          <a:p>
            <a:pPr marL="0" indent="0">
              <a:lnSpc>
                <a:spcPct val="150000"/>
              </a:lnSpc>
              <a:buNone/>
            </a:pPr>
            <a:r>
              <a:rPr lang="en-US" altLang="zh-TW" dirty="0">
                <a:solidFill>
                  <a:schemeClr val="accent5"/>
                </a:solidFill>
                <a:latin typeface="Noto Sans CJK TC Regular" panose="020B0500000000000000" pitchFamily="34" charset="-120"/>
                <a:ea typeface="Noto Sans CJK TC Regular" panose="020B0500000000000000" pitchFamily="34" charset="-120"/>
              </a:rPr>
              <a:t>1.  </a:t>
            </a:r>
            <a:r>
              <a:rPr lang="zh-TW" altLang="en-US" dirty="0">
                <a:solidFill>
                  <a:schemeClr val="accent5"/>
                </a:solidFill>
                <a:latin typeface="Noto Sans CJK TC Regular" panose="020B0500000000000000" pitchFamily="34" charset="-120"/>
                <a:ea typeface="Noto Sans CJK TC Regular" panose="020B0500000000000000" pitchFamily="34" charset="-120"/>
              </a:rPr>
              <a:t>界定問題：</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定義和界定工程問題、設計規範及相關條件限制</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2.  </a:t>
            </a:r>
            <a:r>
              <a:rPr lang="zh-TW" altLang="en-US" dirty="0">
                <a:solidFill>
                  <a:schemeClr val="accent5"/>
                </a:solidFill>
                <a:latin typeface="Noto Sans CJK TC Regular" panose="020B0500000000000000" pitchFamily="34" charset="-120"/>
                <a:ea typeface="Noto Sans CJK TC Regular" panose="020B0500000000000000" pitchFamily="34" charset="-120"/>
              </a:rPr>
              <a:t>發展方案：</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蒐集相關資料，設計工程問題的解決方案</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3.  </a:t>
            </a:r>
            <a:r>
              <a:rPr lang="zh-TW" altLang="en-US" dirty="0">
                <a:solidFill>
                  <a:schemeClr val="accent5"/>
                </a:solidFill>
                <a:latin typeface="Noto Sans CJK TC Regular" panose="020B0500000000000000" pitchFamily="34" charset="-120"/>
                <a:ea typeface="Noto Sans CJK TC Regular" panose="020B0500000000000000" pitchFamily="34" charset="-120"/>
              </a:rPr>
              <a:t>預測分析：</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依據相關理論與條件限制，預測各種解決方案的可</a:t>
            </a: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行性</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4.  </a:t>
            </a:r>
            <a:r>
              <a:rPr lang="zh-TW" altLang="en-US" dirty="0">
                <a:solidFill>
                  <a:schemeClr val="accent5"/>
                </a:solidFill>
                <a:latin typeface="Noto Sans CJK TC Regular" panose="020B0500000000000000" pitchFamily="34" charset="-120"/>
                <a:ea typeface="Noto Sans CJK TC Regular" panose="020B0500000000000000" pitchFamily="34" charset="-120"/>
              </a:rPr>
              <a:t>方案選擇：</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依據分析結果針對備選方案進行排序，找出最佳的</a:t>
            </a: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方案並提出選擇的理由與依據</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405760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工程設計流程</a:t>
            </a:r>
          </a:p>
        </p:txBody>
      </p:sp>
      <p:sp>
        <p:nvSpPr>
          <p:cNvPr id="3" name="內容版面配置區 2">
            <a:extLst>
              <a:ext uri="{FF2B5EF4-FFF2-40B4-BE49-F238E27FC236}">
                <a16:creationId xmlns:a16="http://schemas.microsoft.com/office/drawing/2014/main" id="{63D6D995-5A20-47D8-A421-C2406305D3F9}"/>
              </a:ext>
            </a:extLst>
          </p:cNvPr>
          <p:cNvSpPr>
            <a:spLocks noGrp="1"/>
          </p:cNvSpPr>
          <p:nvPr>
            <p:ph idx="1"/>
          </p:nvPr>
        </p:nvSpPr>
        <p:spPr>
          <a:xfrm>
            <a:off x="241852" y="1271145"/>
            <a:ext cx="5854148" cy="4315710"/>
          </a:xfrm>
        </p:spPr>
        <p:txBody>
          <a:bodyPr anchor="t">
            <a:normAutofit/>
          </a:bodyPr>
          <a:lstStyle/>
          <a:p>
            <a:pPr marL="0" indent="0">
              <a:lnSpc>
                <a:spcPct val="150000"/>
              </a:lnSpc>
              <a:buNone/>
            </a:pPr>
            <a:r>
              <a:rPr lang="en-US" altLang="zh-TW" dirty="0">
                <a:solidFill>
                  <a:schemeClr val="accent5"/>
                </a:solidFill>
                <a:latin typeface="Noto Sans CJK TC Regular" panose="020B0500000000000000" pitchFamily="34" charset="-120"/>
                <a:ea typeface="Noto Sans CJK TC Regular" panose="020B0500000000000000" pitchFamily="34" charset="-120"/>
              </a:rPr>
              <a:t>5.  </a:t>
            </a:r>
            <a:r>
              <a:rPr lang="zh-TW" altLang="en-US" dirty="0">
                <a:solidFill>
                  <a:schemeClr val="accent5"/>
                </a:solidFill>
                <a:latin typeface="Noto Sans CJK TC Regular" panose="020B0500000000000000" pitchFamily="34" charset="-120"/>
                <a:ea typeface="Noto Sans CJK TC Regular" panose="020B0500000000000000" pitchFamily="34" charset="-120"/>
              </a:rPr>
              <a:t>原型建模：</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依照方案規劃加以實踐</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6.  </a:t>
            </a:r>
            <a:r>
              <a:rPr lang="zh-TW" altLang="en-US" dirty="0">
                <a:solidFill>
                  <a:schemeClr val="accent5"/>
                </a:solidFill>
                <a:latin typeface="Noto Sans CJK TC Regular" panose="020B0500000000000000" pitchFamily="34" charset="-120"/>
                <a:ea typeface="Noto Sans CJK TC Regular" panose="020B0500000000000000" pitchFamily="34" charset="-120"/>
              </a:rPr>
              <a:t>問題分析：</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分析方案執行過程中遭遇的問題，並加以修正</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7.  </a:t>
            </a:r>
            <a:r>
              <a:rPr lang="zh-TW" altLang="en-US" dirty="0">
                <a:solidFill>
                  <a:schemeClr val="accent5"/>
                </a:solidFill>
                <a:latin typeface="Noto Sans CJK TC Regular" panose="020B0500000000000000" pitchFamily="34" charset="-120"/>
                <a:ea typeface="Noto Sans CJK TC Regular" panose="020B0500000000000000" pitchFamily="34" charset="-120"/>
              </a:rPr>
              <a:t>測試評估：</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規劃並進行測試，蒐集並分析測試之結果，評估此</a:t>
            </a: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一 方案之成效</a:t>
            </a:r>
            <a:br>
              <a:rPr lang="en-US" altLang="zh-TW" dirty="0">
                <a:latin typeface="Noto Sans CJK TC Regular" panose="020B0500000000000000" pitchFamily="34" charset="-120"/>
                <a:ea typeface="Noto Sans CJK TC Regular" panose="020B0500000000000000" pitchFamily="34" charset="-120"/>
              </a:rPr>
            </a:br>
            <a:r>
              <a:rPr lang="en-US" altLang="zh-TW" dirty="0">
                <a:solidFill>
                  <a:schemeClr val="accent5"/>
                </a:solidFill>
                <a:latin typeface="Noto Sans CJK TC Regular" panose="020B0500000000000000" pitchFamily="34" charset="-120"/>
                <a:ea typeface="Noto Sans CJK TC Regular" panose="020B0500000000000000" pitchFamily="34" charset="-120"/>
              </a:rPr>
              <a:t>8.  </a:t>
            </a:r>
            <a:r>
              <a:rPr lang="zh-TW" altLang="en-US" dirty="0">
                <a:solidFill>
                  <a:schemeClr val="accent5"/>
                </a:solidFill>
                <a:latin typeface="Noto Sans CJK TC Regular" panose="020B0500000000000000" pitchFamily="34" charset="-120"/>
                <a:ea typeface="Noto Sans CJK TC Regular" panose="020B0500000000000000" pitchFamily="34" charset="-120"/>
              </a:rPr>
              <a:t>再設計：</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檢驗方案成果，思考可改善的部分，並嘗試透過科</a:t>
            </a: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學概念加以修改或重新設計</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312667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情境</a:t>
            </a:r>
          </a:p>
        </p:txBody>
      </p:sp>
      <p:sp>
        <p:nvSpPr>
          <p:cNvPr id="3" name="內容版面配置區 2">
            <a:extLst>
              <a:ext uri="{FF2B5EF4-FFF2-40B4-BE49-F238E27FC236}">
                <a16:creationId xmlns:a16="http://schemas.microsoft.com/office/drawing/2014/main" id="{63D6D995-5A20-47D8-A421-C2406305D3F9}"/>
              </a:ext>
            </a:extLst>
          </p:cNvPr>
          <p:cNvSpPr>
            <a:spLocks noGrp="1"/>
          </p:cNvSpPr>
          <p:nvPr>
            <p:ph idx="1"/>
          </p:nvPr>
        </p:nvSpPr>
        <p:spPr>
          <a:xfrm>
            <a:off x="241852" y="1177787"/>
            <a:ext cx="4740965" cy="4502426"/>
          </a:xfrm>
        </p:spPr>
        <p:txBody>
          <a:bodyPr anchor="t">
            <a:normAutofit/>
          </a:bodyPr>
          <a:lstStyle/>
          <a:p>
            <a:pPr marL="0" indent="0">
              <a:lnSpc>
                <a:spcPct val="150000"/>
              </a:lnSpc>
              <a:buNone/>
            </a:pPr>
            <a:r>
              <a:rPr lang="en-US" altLang="zh-TW" sz="1800"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政迦汽</a:t>
            </a:r>
            <a:r>
              <a:rPr lang="zh-TW" altLang="en-US" sz="1800" dirty="0">
                <a:latin typeface="Noto Sans CJK TC Regular" panose="020B0500000000000000" pitchFamily="34" charset="-120"/>
                <a:ea typeface="Noto Sans CJK TC Regular" panose="020B0500000000000000" pitchFamily="34" charset="-120"/>
              </a:rPr>
              <a:t>車股份有限公司近年訂單量不斷增加，工廠逐漸面臨生產線作業員不足的問題，而人力成本的持續上升也是一大挑戰</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	</a:t>
            </a:r>
            <a:r>
              <a:rPr lang="zh-TW" altLang="en-US" sz="1800" dirty="0">
                <a:latin typeface="Noto Sans CJK TC Regular" panose="020B0500000000000000" pitchFamily="34" charset="-120"/>
                <a:ea typeface="Noto Sans CJK TC Regular" panose="020B0500000000000000" pitchFamily="34" charset="-120"/>
              </a:rPr>
              <a:t>因此，政迦希望逐步以自動化方案取代人力作業，透過機器手臂增加生產線效率、良率及生產彈性</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身為知名機器手臂公司首席技術員，政迦汽車邀請你的團隊協助他們部署自動化產線。你的任務是</a:t>
            </a:r>
            <a:r>
              <a:rPr lang="zh-TW" altLang="en-US" dirty="0">
                <a:solidFill>
                  <a:schemeClr val="accent5"/>
                </a:solidFill>
                <a:latin typeface="Noto Sans CJK TC Regular" panose="020B0500000000000000" pitchFamily="34" charset="-120"/>
                <a:ea typeface="Noto Sans CJK TC Regular" panose="020B0500000000000000" pitchFamily="34" charset="-120"/>
              </a:rPr>
              <a:t>設計與分析一款機器手臂</a:t>
            </a:r>
            <a:r>
              <a:rPr lang="zh-TW" altLang="en-US" dirty="0">
                <a:latin typeface="Noto Sans CJK TC Regular" panose="020B0500000000000000" pitchFamily="34" charset="-120"/>
                <a:ea typeface="Noto Sans CJK TC Regular" panose="020B0500000000000000" pitchFamily="34" charset="-120"/>
              </a:rPr>
              <a:t>，滿足政迦汽車的需求</a:t>
            </a:r>
            <a:endParaRPr lang="en-US" altLang="zh-TW" sz="1800" dirty="0">
              <a:latin typeface="Noto Sans CJK TC Regular" panose="020B0500000000000000" pitchFamily="34" charset="-120"/>
              <a:ea typeface="Noto Sans CJK TC Regular" panose="020B0500000000000000" pitchFamily="34" charset="-120"/>
            </a:endParaRPr>
          </a:p>
        </p:txBody>
      </p:sp>
      <p:grpSp>
        <p:nvGrpSpPr>
          <p:cNvPr id="5" name="群組 4">
            <a:extLst>
              <a:ext uri="{FF2B5EF4-FFF2-40B4-BE49-F238E27FC236}">
                <a16:creationId xmlns:a16="http://schemas.microsoft.com/office/drawing/2014/main" id="{AD8F44E0-90EC-4CB3-9DF6-6441F6B822E1}"/>
              </a:ext>
            </a:extLst>
          </p:cNvPr>
          <p:cNvGrpSpPr/>
          <p:nvPr/>
        </p:nvGrpSpPr>
        <p:grpSpPr>
          <a:xfrm>
            <a:off x="5122336" y="1307001"/>
            <a:ext cx="6619833" cy="4333460"/>
            <a:chOff x="5095832" y="1490872"/>
            <a:chExt cx="6619833" cy="4333460"/>
          </a:xfrm>
        </p:grpSpPr>
        <p:pic>
          <p:nvPicPr>
            <p:cNvPr id="1026" name="Picture 2">
              <a:extLst>
                <a:ext uri="{FF2B5EF4-FFF2-40B4-BE49-F238E27FC236}">
                  <a16:creationId xmlns:a16="http://schemas.microsoft.com/office/drawing/2014/main" id="{03096E88-932B-48F0-9841-F2523DBA8D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75" r="4453"/>
            <a:stretch/>
          </p:blipFill>
          <p:spPr bwMode="auto">
            <a:xfrm>
              <a:off x="5102086" y="1490872"/>
              <a:ext cx="6613579"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C9A541D-04FC-4134-AB7B-C23C5035D5AB}"/>
                </a:ext>
              </a:extLst>
            </p:cNvPr>
            <p:cNvSpPr txBox="1"/>
            <p:nvPr/>
          </p:nvSpPr>
          <p:spPr>
            <a:xfrm>
              <a:off x="5095832" y="5453271"/>
              <a:ext cx="6613579" cy="371061"/>
            </a:xfrm>
            <a:prstGeom prst="rect">
              <a:avLst/>
            </a:prstGeom>
            <a:noFill/>
          </p:spPr>
          <p:txBody>
            <a:bodyPr wrap="square" rtlCol="0">
              <a:spAutoFit/>
            </a:bodyPr>
            <a:lstStyle/>
            <a:p>
              <a:pPr algn="ctr"/>
              <a:r>
                <a:rPr lang="zh-TW" altLang="en-US" dirty="0">
                  <a:latin typeface="Noto Sans CJK TC Regular" panose="020B0500000000000000" pitchFamily="34" charset="-120"/>
                  <a:ea typeface="Noto Sans CJK TC Regular" panose="020B0500000000000000" pitchFamily="34" charset="-120"/>
                </a:rPr>
                <a:t>圖 </a:t>
              </a:r>
              <a:r>
                <a:rPr lang="en-US" altLang="zh-TW" dirty="0">
                  <a:latin typeface="Noto Sans CJK TC Regular" panose="020B0500000000000000" pitchFamily="34" charset="-120"/>
                  <a:ea typeface="Noto Sans CJK TC Regular" panose="020B0500000000000000" pitchFamily="34" charset="-120"/>
                </a:rPr>
                <a:t>1 </a:t>
              </a:r>
              <a:r>
                <a:rPr lang="zh-TW" altLang="en-US" dirty="0">
                  <a:latin typeface="Noto Sans CJK TC Regular" panose="020B0500000000000000" pitchFamily="34" charset="-120"/>
                  <a:ea typeface="Noto Sans CJK TC Regular" panose="020B0500000000000000" pitchFamily="34" charset="-120"/>
                </a:rPr>
                <a:t>機器手臂汽車生產示意</a:t>
              </a:r>
            </a:p>
          </p:txBody>
        </p:sp>
      </p:grpSp>
    </p:spTree>
    <p:extLst>
      <p:ext uri="{BB962C8B-B14F-4D97-AF65-F5344CB8AC3E}">
        <p14:creationId xmlns:p14="http://schemas.microsoft.com/office/powerpoint/2010/main" val="177359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情境</a:t>
            </a:r>
          </a:p>
        </p:txBody>
      </p:sp>
      <p:sp>
        <p:nvSpPr>
          <p:cNvPr id="11" name="內容版面配置區 2">
            <a:extLst>
              <a:ext uri="{FF2B5EF4-FFF2-40B4-BE49-F238E27FC236}">
                <a16:creationId xmlns:a16="http://schemas.microsoft.com/office/drawing/2014/main" id="{35AF400B-56EB-4569-AEB7-DB1774FAEAC4}"/>
              </a:ext>
            </a:extLst>
          </p:cNvPr>
          <p:cNvSpPr>
            <a:spLocks noGrp="1"/>
          </p:cNvSpPr>
          <p:nvPr>
            <p:ph idx="1"/>
          </p:nvPr>
        </p:nvSpPr>
        <p:spPr>
          <a:xfrm>
            <a:off x="241852" y="2513022"/>
            <a:ext cx="4204312" cy="2117379"/>
          </a:xfrm>
        </p:spPr>
        <p:txBody>
          <a:bodyPr anchor="t">
            <a:normAutofit/>
          </a:bodyPr>
          <a:lstStyle/>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任務：</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sz="1800" dirty="0">
                <a:latin typeface="Noto Sans CJK TC Regular" panose="020B0500000000000000" pitchFamily="34" charset="-120"/>
                <a:ea typeface="Noto Sans CJK TC Regular" panose="020B0500000000000000" pitchFamily="34" charset="-120"/>
              </a:rPr>
              <a:t>	</a:t>
            </a:r>
            <a:r>
              <a:rPr lang="zh-TW" altLang="en-US" sz="1800" dirty="0">
                <a:latin typeface="Noto Sans CJK TC Regular" panose="020B0500000000000000" pitchFamily="34" charset="-120"/>
                <a:ea typeface="Noto Sans CJK TC Regular" panose="020B0500000000000000" pitchFamily="34" charset="-120"/>
              </a:rPr>
              <a:t>利用自行</a:t>
            </a:r>
            <a:r>
              <a:rPr lang="zh-TW" altLang="en-US" dirty="0">
                <a:latin typeface="Noto Sans CJK TC Regular" panose="020B0500000000000000" pitchFamily="34" charset="-120"/>
                <a:ea typeface="Noto Sans CJK TC Regular" panose="020B0500000000000000" pitchFamily="34" charset="-120"/>
              </a:rPr>
              <a:t>設計之</a:t>
            </a:r>
            <a:r>
              <a:rPr lang="zh-TW" altLang="en-US" sz="1800" dirty="0">
                <a:latin typeface="Noto Sans CJK TC Regular" panose="020B0500000000000000" pitchFamily="34" charset="-120"/>
                <a:ea typeface="Noto Sans CJK TC Regular" panose="020B0500000000000000" pitchFamily="34" charset="-120"/>
              </a:rPr>
              <a:t>機器手臂，在指定時間內完成模型車拼裝</a:t>
            </a:r>
            <a:endParaRPr lang="en-US" altLang="zh-TW" sz="1800" dirty="0">
              <a:latin typeface="Noto Sans CJK TC Regular" panose="020B0500000000000000" pitchFamily="34" charset="-120"/>
              <a:ea typeface="Noto Sans CJK TC Regular" panose="020B0500000000000000" pitchFamily="34" charset="-120"/>
            </a:endParaRPr>
          </a:p>
        </p:txBody>
      </p:sp>
      <p:grpSp>
        <p:nvGrpSpPr>
          <p:cNvPr id="13" name="群組 12">
            <a:extLst>
              <a:ext uri="{FF2B5EF4-FFF2-40B4-BE49-F238E27FC236}">
                <a16:creationId xmlns:a16="http://schemas.microsoft.com/office/drawing/2014/main" id="{2F5A02A0-1AD7-4D25-B901-DA42139DD1AF}"/>
              </a:ext>
            </a:extLst>
          </p:cNvPr>
          <p:cNvGrpSpPr/>
          <p:nvPr/>
        </p:nvGrpSpPr>
        <p:grpSpPr>
          <a:xfrm>
            <a:off x="4570814" y="1210292"/>
            <a:ext cx="7228332" cy="4722837"/>
            <a:chOff x="4721816" y="1305068"/>
            <a:chExt cx="7228332" cy="4722837"/>
          </a:xfrm>
        </p:grpSpPr>
        <p:pic>
          <p:nvPicPr>
            <p:cNvPr id="8" name="圖片 7">
              <a:extLst>
                <a:ext uri="{FF2B5EF4-FFF2-40B4-BE49-F238E27FC236}">
                  <a16:creationId xmlns:a16="http://schemas.microsoft.com/office/drawing/2014/main" id="{1A2D15BB-54CB-4043-919B-FEB8B56E8BD8}"/>
                </a:ext>
              </a:extLst>
            </p:cNvPr>
            <p:cNvPicPr>
              <a:picLocks noChangeAspect="1"/>
            </p:cNvPicPr>
            <p:nvPr/>
          </p:nvPicPr>
          <p:blipFill>
            <a:blip r:embed="rId2"/>
            <a:stretch>
              <a:fillRect/>
            </a:stretch>
          </p:blipFill>
          <p:spPr>
            <a:xfrm>
              <a:off x="4721816" y="1305068"/>
              <a:ext cx="7228332" cy="4353506"/>
            </a:xfrm>
            <a:prstGeom prst="rect">
              <a:avLst/>
            </a:prstGeom>
          </p:spPr>
        </p:pic>
        <p:sp>
          <p:nvSpPr>
            <p:cNvPr id="12" name="文字方塊 11">
              <a:extLst>
                <a:ext uri="{FF2B5EF4-FFF2-40B4-BE49-F238E27FC236}">
                  <a16:creationId xmlns:a16="http://schemas.microsoft.com/office/drawing/2014/main" id="{44943037-4887-49EC-BF07-995F610C9226}"/>
                </a:ext>
              </a:extLst>
            </p:cNvPr>
            <p:cNvSpPr txBox="1"/>
            <p:nvPr/>
          </p:nvSpPr>
          <p:spPr>
            <a:xfrm>
              <a:off x="4721816" y="5658573"/>
              <a:ext cx="7228331" cy="369332"/>
            </a:xfrm>
            <a:prstGeom prst="rect">
              <a:avLst/>
            </a:prstGeom>
            <a:noFill/>
          </p:spPr>
          <p:txBody>
            <a:bodyPr wrap="square" rtlCol="0">
              <a:spAutoFit/>
            </a:bodyPr>
            <a:lstStyle/>
            <a:p>
              <a:pPr algn="ctr"/>
              <a:r>
                <a:rPr lang="zh-TW" altLang="en-US" dirty="0">
                  <a:latin typeface="Noto Sans CJK TC Regular" panose="020B0500000000000000" pitchFamily="34" charset="-120"/>
                  <a:ea typeface="Noto Sans CJK TC Regular" panose="020B0500000000000000" pitchFamily="34" charset="-120"/>
                </a:rPr>
                <a:t>圖 </a:t>
              </a:r>
              <a:r>
                <a:rPr lang="en-US" altLang="zh-TW" dirty="0">
                  <a:latin typeface="Noto Sans CJK TC Regular" panose="020B0500000000000000" pitchFamily="34" charset="-120"/>
                  <a:ea typeface="Noto Sans CJK TC Regular" panose="020B0500000000000000" pitchFamily="34" charset="-120"/>
                </a:rPr>
                <a:t>2 </a:t>
              </a:r>
              <a:r>
                <a:rPr lang="zh-TW" altLang="en-US" dirty="0">
                  <a:latin typeface="Noto Sans CJK TC Regular" panose="020B0500000000000000" pitchFamily="34" charset="-120"/>
                  <a:ea typeface="Noto Sans CJK TC Regular" panose="020B0500000000000000" pitchFamily="34" charset="-120"/>
                </a:rPr>
                <a:t>組裝完成之模型車</a:t>
              </a:r>
              <a:endParaRPr lang="en-US" altLang="zh-TW" dirty="0">
                <a:latin typeface="Noto Sans CJK TC Regular" panose="020B0500000000000000" pitchFamily="34" charset="-120"/>
                <a:ea typeface="Noto Sans CJK TC Regular" panose="020B0500000000000000" pitchFamily="34" charset="-120"/>
              </a:endParaRPr>
            </a:p>
          </p:txBody>
        </p:sp>
      </p:grpSp>
    </p:spTree>
    <p:extLst>
      <p:ext uri="{BB962C8B-B14F-4D97-AF65-F5344CB8AC3E}">
        <p14:creationId xmlns:p14="http://schemas.microsoft.com/office/powerpoint/2010/main" val="153205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情境</a:t>
            </a:r>
          </a:p>
        </p:txBody>
      </p:sp>
      <p:grpSp>
        <p:nvGrpSpPr>
          <p:cNvPr id="3" name="群組 2">
            <a:extLst>
              <a:ext uri="{FF2B5EF4-FFF2-40B4-BE49-F238E27FC236}">
                <a16:creationId xmlns:a16="http://schemas.microsoft.com/office/drawing/2014/main" id="{F73307EE-4EA7-4C53-9820-73D08E0DF1C5}"/>
              </a:ext>
            </a:extLst>
          </p:cNvPr>
          <p:cNvGrpSpPr/>
          <p:nvPr/>
        </p:nvGrpSpPr>
        <p:grpSpPr>
          <a:xfrm>
            <a:off x="1820645" y="811741"/>
            <a:ext cx="8550709" cy="5234518"/>
            <a:chOff x="1820645" y="996407"/>
            <a:chExt cx="8550709" cy="5234518"/>
          </a:xfrm>
        </p:grpSpPr>
        <p:pic>
          <p:nvPicPr>
            <p:cNvPr id="10" name="圖片 9">
              <a:extLst>
                <a:ext uri="{FF2B5EF4-FFF2-40B4-BE49-F238E27FC236}">
                  <a16:creationId xmlns:a16="http://schemas.microsoft.com/office/drawing/2014/main" id="{31FC5C33-6714-4E06-B344-4D3DE32C0EB3}"/>
                </a:ext>
              </a:extLst>
            </p:cNvPr>
            <p:cNvPicPr>
              <a:picLocks noChangeAspect="1"/>
            </p:cNvPicPr>
            <p:nvPr/>
          </p:nvPicPr>
          <p:blipFill>
            <a:blip r:embed="rId2"/>
            <a:stretch>
              <a:fillRect/>
            </a:stretch>
          </p:blipFill>
          <p:spPr>
            <a:xfrm>
              <a:off x="1820645" y="996407"/>
              <a:ext cx="8550709" cy="4865186"/>
            </a:xfrm>
            <a:prstGeom prst="rect">
              <a:avLst/>
            </a:prstGeom>
          </p:spPr>
        </p:pic>
        <p:sp>
          <p:nvSpPr>
            <p:cNvPr id="6" name="文字方塊 5">
              <a:extLst>
                <a:ext uri="{FF2B5EF4-FFF2-40B4-BE49-F238E27FC236}">
                  <a16:creationId xmlns:a16="http://schemas.microsoft.com/office/drawing/2014/main" id="{89A95320-4E98-47AE-8508-109F69C63962}"/>
                </a:ext>
              </a:extLst>
            </p:cNvPr>
            <p:cNvSpPr txBox="1"/>
            <p:nvPr/>
          </p:nvSpPr>
          <p:spPr>
            <a:xfrm>
              <a:off x="1820645" y="5861593"/>
              <a:ext cx="8550709" cy="369332"/>
            </a:xfrm>
            <a:prstGeom prst="rect">
              <a:avLst/>
            </a:prstGeom>
            <a:noFill/>
          </p:spPr>
          <p:txBody>
            <a:bodyPr wrap="square" rtlCol="0">
              <a:spAutoFit/>
            </a:bodyPr>
            <a:lstStyle/>
            <a:p>
              <a:pPr algn="ctr"/>
              <a:r>
                <a:rPr lang="zh-TW" altLang="en-US" dirty="0">
                  <a:latin typeface="Noto Sans CJK TC Regular" panose="020B0500000000000000" pitchFamily="34" charset="-120"/>
                  <a:ea typeface="Noto Sans CJK TC Regular" panose="020B0500000000000000" pitchFamily="34" charset="-120"/>
                </a:rPr>
                <a:t>圖 </a:t>
              </a:r>
              <a:r>
                <a:rPr lang="en-US" altLang="zh-TW" dirty="0">
                  <a:latin typeface="Noto Sans CJK TC Regular" panose="020B0500000000000000" pitchFamily="34" charset="-120"/>
                  <a:ea typeface="Noto Sans CJK TC Regular" panose="020B0500000000000000" pitchFamily="34" charset="-120"/>
                </a:rPr>
                <a:t>3</a:t>
              </a:r>
              <a:r>
                <a:rPr lang="zh-TW" altLang="en-US" dirty="0">
                  <a:latin typeface="Noto Sans CJK TC Regular" panose="020B0500000000000000" pitchFamily="34" charset="-120"/>
                  <a:ea typeface="Noto Sans CJK TC Regular" panose="020B0500000000000000" pitchFamily="34" charset="-120"/>
                </a:rPr>
                <a:t> 模型車部件說明</a:t>
              </a:r>
              <a:endParaRPr lang="en-US" altLang="zh-TW" dirty="0">
                <a:latin typeface="Noto Sans CJK TC Regular" panose="020B0500000000000000" pitchFamily="34" charset="-120"/>
                <a:ea typeface="Noto Sans CJK TC Regular" panose="020B0500000000000000" pitchFamily="34" charset="-120"/>
              </a:endParaRPr>
            </a:p>
          </p:txBody>
        </p:sp>
      </p:grpSp>
      <p:sp>
        <p:nvSpPr>
          <p:cNvPr id="5" name="文字方塊 4">
            <a:extLst>
              <a:ext uri="{FF2B5EF4-FFF2-40B4-BE49-F238E27FC236}">
                <a16:creationId xmlns:a16="http://schemas.microsoft.com/office/drawing/2014/main" id="{DACA2D8C-AF98-4833-8907-AB18372BB337}"/>
              </a:ext>
            </a:extLst>
          </p:cNvPr>
          <p:cNvSpPr txBox="1"/>
          <p:nvPr/>
        </p:nvSpPr>
        <p:spPr>
          <a:xfrm>
            <a:off x="4892985" y="822079"/>
            <a:ext cx="1107996"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中央車架</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9" name="文字方塊 8">
            <a:extLst>
              <a:ext uri="{FF2B5EF4-FFF2-40B4-BE49-F238E27FC236}">
                <a16:creationId xmlns:a16="http://schemas.microsoft.com/office/drawing/2014/main" id="{264B42EB-3500-49DB-AF69-D44AA04A93A8}"/>
              </a:ext>
            </a:extLst>
          </p:cNvPr>
          <p:cNvSpPr txBox="1"/>
          <p:nvPr/>
        </p:nvSpPr>
        <p:spPr>
          <a:xfrm>
            <a:off x="8895603" y="1602172"/>
            <a:ext cx="877163"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引擎蓋</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11" name="文字方塊 10">
            <a:extLst>
              <a:ext uri="{FF2B5EF4-FFF2-40B4-BE49-F238E27FC236}">
                <a16:creationId xmlns:a16="http://schemas.microsoft.com/office/drawing/2014/main" id="{4DAA3F59-84DD-48D1-BD83-77C087F3877F}"/>
              </a:ext>
            </a:extLst>
          </p:cNvPr>
          <p:cNvSpPr txBox="1"/>
          <p:nvPr/>
        </p:nvSpPr>
        <p:spPr>
          <a:xfrm>
            <a:off x="2443084" y="1317215"/>
            <a:ext cx="877163"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後車箱</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12" name="文字方塊 11">
            <a:extLst>
              <a:ext uri="{FF2B5EF4-FFF2-40B4-BE49-F238E27FC236}">
                <a16:creationId xmlns:a16="http://schemas.microsoft.com/office/drawing/2014/main" id="{FEF23219-1BCC-47A5-8068-58375DE16D0C}"/>
              </a:ext>
            </a:extLst>
          </p:cNvPr>
          <p:cNvSpPr txBox="1"/>
          <p:nvPr/>
        </p:nvSpPr>
        <p:spPr>
          <a:xfrm>
            <a:off x="7547642" y="1813000"/>
            <a:ext cx="646331"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前輪</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13" name="文字方塊 12">
            <a:extLst>
              <a:ext uri="{FF2B5EF4-FFF2-40B4-BE49-F238E27FC236}">
                <a16:creationId xmlns:a16="http://schemas.microsoft.com/office/drawing/2014/main" id="{123E0D43-AD07-4587-B087-1C69824D2B4A}"/>
              </a:ext>
            </a:extLst>
          </p:cNvPr>
          <p:cNvSpPr txBox="1"/>
          <p:nvPr/>
        </p:nvSpPr>
        <p:spPr>
          <a:xfrm>
            <a:off x="2057828" y="3724380"/>
            <a:ext cx="646331"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後輪</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cxnSp>
        <p:nvCxnSpPr>
          <p:cNvPr id="16" name="直線單箭頭接點 15">
            <a:extLst>
              <a:ext uri="{FF2B5EF4-FFF2-40B4-BE49-F238E27FC236}">
                <a16:creationId xmlns:a16="http://schemas.microsoft.com/office/drawing/2014/main" id="{E9DC1017-8FFE-44B4-A02F-8697966095E4}"/>
              </a:ext>
            </a:extLst>
          </p:cNvPr>
          <p:cNvCxnSpPr>
            <a:cxnSpLocks/>
            <a:stCxn id="11" idx="2"/>
          </p:cNvCxnSpPr>
          <p:nvPr/>
        </p:nvCxnSpPr>
        <p:spPr>
          <a:xfrm>
            <a:off x="2881666" y="1686547"/>
            <a:ext cx="0" cy="40493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a:extLst>
              <a:ext uri="{FF2B5EF4-FFF2-40B4-BE49-F238E27FC236}">
                <a16:creationId xmlns:a16="http://schemas.microsoft.com/office/drawing/2014/main" id="{128C87B5-A20D-4CC2-9E58-D6AB1B49DA94}"/>
              </a:ext>
            </a:extLst>
          </p:cNvPr>
          <p:cNvCxnSpPr/>
          <p:nvPr/>
        </p:nvCxnSpPr>
        <p:spPr>
          <a:xfrm>
            <a:off x="5444455" y="1191411"/>
            <a:ext cx="0" cy="22727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5" name="直線單箭頭接點 24">
            <a:extLst>
              <a:ext uri="{FF2B5EF4-FFF2-40B4-BE49-F238E27FC236}">
                <a16:creationId xmlns:a16="http://schemas.microsoft.com/office/drawing/2014/main" id="{F49B9CDC-75C3-4754-BA59-E7E6F014C5EB}"/>
              </a:ext>
            </a:extLst>
          </p:cNvPr>
          <p:cNvCxnSpPr>
            <a:stCxn id="13" idx="0"/>
          </p:cNvCxnSpPr>
          <p:nvPr/>
        </p:nvCxnSpPr>
        <p:spPr>
          <a:xfrm flipV="1">
            <a:off x="2380994" y="3358347"/>
            <a:ext cx="553997" cy="36603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6" name="直線單箭頭接點 25">
            <a:extLst>
              <a:ext uri="{FF2B5EF4-FFF2-40B4-BE49-F238E27FC236}">
                <a16:creationId xmlns:a16="http://schemas.microsoft.com/office/drawing/2014/main" id="{796ADF15-6571-43C7-8E03-4099FF29A151}"/>
              </a:ext>
            </a:extLst>
          </p:cNvPr>
          <p:cNvCxnSpPr>
            <a:cxnSpLocks/>
            <a:stCxn id="12" idx="2"/>
          </p:cNvCxnSpPr>
          <p:nvPr/>
        </p:nvCxnSpPr>
        <p:spPr>
          <a:xfrm flipH="1">
            <a:off x="7870807" y="2182332"/>
            <a:ext cx="1" cy="42100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9" name="直線單箭頭接點 28">
            <a:extLst>
              <a:ext uri="{FF2B5EF4-FFF2-40B4-BE49-F238E27FC236}">
                <a16:creationId xmlns:a16="http://schemas.microsoft.com/office/drawing/2014/main" id="{5C27E8C8-32EE-474E-9D55-DE308D430286}"/>
              </a:ext>
            </a:extLst>
          </p:cNvPr>
          <p:cNvCxnSpPr>
            <a:cxnSpLocks/>
            <a:stCxn id="9" idx="2"/>
          </p:cNvCxnSpPr>
          <p:nvPr/>
        </p:nvCxnSpPr>
        <p:spPr>
          <a:xfrm flipH="1">
            <a:off x="9334184" y="1971504"/>
            <a:ext cx="1" cy="42345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67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情境</a:t>
            </a:r>
          </a:p>
        </p:txBody>
      </p:sp>
      <p:grpSp>
        <p:nvGrpSpPr>
          <p:cNvPr id="3" name="群組 2">
            <a:extLst>
              <a:ext uri="{FF2B5EF4-FFF2-40B4-BE49-F238E27FC236}">
                <a16:creationId xmlns:a16="http://schemas.microsoft.com/office/drawing/2014/main" id="{43001439-A2D0-4F32-A8D5-A8608E5C0862}"/>
              </a:ext>
            </a:extLst>
          </p:cNvPr>
          <p:cNvGrpSpPr/>
          <p:nvPr/>
        </p:nvGrpSpPr>
        <p:grpSpPr>
          <a:xfrm>
            <a:off x="2491680" y="672893"/>
            <a:ext cx="7208640" cy="5731755"/>
            <a:chOff x="2723926" y="394475"/>
            <a:chExt cx="7208640" cy="5731755"/>
          </a:xfrm>
        </p:grpSpPr>
        <p:pic>
          <p:nvPicPr>
            <p:cNvPr id="4" name="圖片 3">
              <a:extLst>
                <a:ext uri="{FF2B5EF4-FFF2-40B4-BE49-F238E27FC236}">
                  <a16:creationId xmlns:a16="http://schemas.microsoft.com/office/drawing/2014/main" id="{DA972256-0BA3-45A5-A800-9E239FC5E80E}"/>
                </a:ext>
              </a:extLst>
            </p:cNvPr>
            <p:cNvPicPr>
              <a:picLocks noChangeAspect="1"/>
            </p:cNvPicPr>
            <p:nvPr/>
          </p:nvPicPr>
          <p:blipFill>
            <a:blip r:embed="rId2"/>
            <a:stretch>
              <a:fillRect/>
            </a:stretch>
          </p:blipFill>
          <p:spPr>
            <a:xfrm>
              <a:off x="2723926" y="394475"/>
              <a:ext cx="7208640" cy="5362423"/>
            </a:xfrm>
            <a:prstGeom prst="rect">
              <a:avLst/>
            </a:prstGeom>
          </p:spPr>
        </p:pic>
        <p:sp>
          <p:nvSpPr>
            <p:cNvPr id="5" name="文字方塊 4">
              <a:extLst>
                <a:ext uri="{FF2B5EF4-FFF2-40B4-BE49-F238E27FC236}">
                  <a16:creationId xmlns:a16="http://schemas.microsoft.com/office/drawing/2014/main" id="{694DD270-9ECB-4B5E-97DA-F5816BB50403}"/>
                </a:ext>
              </a:extLst>
            </p:cNvPr>
            <p:cNvSpPr txBox="1"/>
            <p:nvPr/>
          </p:nvSpPr>
          <p:spPr>
            <a:xfrm>
              <a:off x="2723926" y="5756898"/>
              <a:ext cx="7208639" cy="369332"/>
            </a:xfrm>
            <a:prstGeom prst="rect">
              <a:avLst/>
            </a:prstGeom>
            <a:noFill/>
          </p:spPr>
          <p:txBody>
            <a:bodyPr wrap="square" rtlCol="0">
              <a:spAutoFit/>
            </a:bodyPr>
            <a:lstStyle/>
            <a:p>
              <a:pPr algn="ctr"/>
              <a:r>
                <a:rPr lang="zh-TW" altLang="en-US" dirty="0">
                  <a:latin typeface="Noto Sans CJK TC Regular" panose="020B0500000000000000" pitchFamily="34" charset="-120"/>
                  <a:ea typeface="Noto Sans CJK TC Regular" panose="020B0500000000000000" pitchFamily="34" charset="-120"/>
                </a:rPr>
                <a:t>圖 </a:t>
              </a:r>
              <a:r>
                <a:rPr lang="en-US" altLang="zh-TW" dirty="0">
                  <a:latin typeface="Noto Sans CJK TC Regular" panose="020B0500000000000000" pitchFamily="34" charset="-120"/>
                  <a:ea typeface="Noto Sans CJK TC Regular" panose="020B0500000000000000" pitchFamily="34" charset="-120"/>
                </a:rPr>
                <a:t>4</a:t>
              </a:r>
              <a:r>
                <a:rPr lang="zh-TW" altLang="en-US" dirty="0">
                  <a:latin typeface="Noto Sans CJK TC Regular" panose="020B0500000000000000" pitchFamily="34" charset="-120"/>
                  <a:ea typeface="Noto Sans CJK TC Regular" panose="020B0500000000000000" pitchFamily="34" charset="-120"/>
                </a:rPr>
                <a:t> 工作區域示意圖</a:t>
              </a:r>
              <a:endParaRPr lang="en-US" altLang="zh-TW" dirty="0">
                <a:latin typeface="Noto Sans CJK TC Regular" panose="020B0500000000000000" pitchFamily="34" charset="-120"/>
                <a:ea typeface="Noto Sans CJK TC Regular" panose="020B0500000000000000" pitchFamily="34" charset="-120"/>
              </a:endParaRPr>
            </a:p>
          </p:txBody>
        </p:sp>
      </p:grpSp>
      <p:sp>
        <p:nvSpPr>
          <p:cNvPr id="7" name="文字方塊 6">
            <a:extLst>
              <a:ext uri="{FF2B5EF4-FFF2-40B4-BE49-F238E27FC236}">
                <a16:creationId xmlns:a16="http://schemas.microsoft.com/office/drawing/2014/main" id="{5E176C96-09B5-4E16-837A-61D1EC7EECB6}"/>
              </a:ext>
            </a:extLst>
          </p:cNvPr>
          <p:cNvSpPr txBox="1"/>
          <p:nvPr/>
        </p:nvSpPr>
        <p:spPr>
          <a:xfrm>
            <a:off x="2929645" y="672893"/>
            <a:ext cx="1338828"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零件放置區</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8" name="文字方塊 7">
            <a:extLst>
              <a:ext uri="{FF2B5EF4-FFF2-40B4-BE49-F238E27FC236}">
                <a16:creationId xmlns:a16="http://schemas.microsoft.com/office/drawing/2014/main" id="{38B819E7-A625-4898-B3D1-EE860835908D}"/>
              </a:ext>
            </a:extLst>
          </p:cNvPr>
          <p:cNvSpPr txBox="1"/>
          <p:nvPr/>
        </p:nvSpPr>
        <p:spPr>
          <a:xfrm>
            <a:off x="5128959" y="2452757"/>
            <a:ext cx="1569660"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機器手臂底座</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9" name="文字方塊 8">
            <a:extLst>
              <a:ext uri="{FF2B5EF4-FFF2-40B4-BE49-F238E27FC236}">
                <a16:creationId xmlns:a16="http://schemas.microsoft.com/office/drawing/2014/main" id="{C0D066F0-DFBC-4A82-A6A8-C2A73B36B22C}"/>
              </a:ext>
            </a:extLst>
          </p:cNvPr>
          <p:cNvSpPr txBox="1"/>
          <p:nvPr/>
        </p:nvSpPr>
        <p:spPr>
          <a:xfrm>
            <a:off x="7781277" y="1042225"/>
            <a:ext cx="1338828" cy="369332"/>
          </a:xfrm>
          <a:prstGeom prst="rect">
            <a:avLst/>
          </a:prstGeom>
          <a:noFill/>
        </p:spPr>
        <p:txBody>
          <a:bodyPr wrap="none" rtlCol="0">
            <a:spAutoFit/>
          </a:bodyPr>
          <a:lstStyle/>
          <a:p>
            <a:r>
              <a:rPr lang="zh-TW" altLang="en-US" dirty="0">
                <a:solidFill>
                  <a:schemeClr val="accent2"/>
                </a:solidFill>
                <a:latin typeface="Noto Sans CJK TC Regular" panose="020B0500000000000000" pitchFamily="34" charset="-120"/>
                <a:ea typeface="Noto Sans CJK TC Regular" panose="020B0500000000000000" pitchFamily="34" charset="-120"/>
              </a:rPr>
              <a:t>模型車底盤</a:t>
            </a:r>
            <a:endParaRPr lang="en-US" dirty="0">
              <a:solidFill>
                <a:schemeClr val="accent2"/>
              </a:solidFill>
              <a:latin typeface="Noto Sans CJK TC Regular" panose="020B0500000000000000" pitchFamily="34" charset="-120"/>
              <a:ea typeface="Noto Sans CJK TC Regular" panose="020B0500000000000000" pitchFamily="34" charset="-120"/>
            </a:endParaRPr>
          </a:p>
        </p:txBody>
      </p:sp>
      <p:cxnSp>
        <p:nvCxnSpPr>
          <p:cNvPr id="11" name="直線單箭頭接點 10">
            <a:extLst>
              <a:ext uri="{FF2B5EF4-FFF2-40B4-BE49-F238E27FC236}">
                <a16:creationId xmlns:a16="http://schemas.microsoft.com/office/drawing/2014/main" id="{7DE3E48A-6FBD-4344-8ACA-5B37FCE9C8F9}"/>
              </a:ext>
            </a:extLst>
          </p:cNvPr>
          <p:cNvCxnSpPr>
            <a:cxnSpLocks/>
          </p:cNvCxnSpPr>
          <p:nvPr/>
        </p:nvCxnSpPr>
        <p:spPr>
          <a:xfrm>
            <a:off x="5913789" y="3984771"/>
            <a:ext cx="1710644"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F04DB6B6-C9E1-443A-8AE0-E00C6D531760}"/>
              </a:ext>
            </a:extLst>
          </p:cNvPr>
          <p:cNvCxnSpPr>
            <a:cxnSpLocks/>
          </p:cNvCxnSpPr>
          <p:nvPr/>
        </p:nvCxnSpPr>
        <p:spPr>
          <a:xfrm>
            <a:off x="4186106" y="3984771"/>
            <a:ext cx="1727683"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8502DCE-8C47-4E64-9A63-5AC6212BA822}"/>
              </a:ext>
            </a:extLst>
          </p:cNvPr>
          <p:cNvCxnSpPr>
            <a:cxnSpLocks/>
          </p:cNvCxnSpPr>
          <p:nvPr/>
        </p:nvCxnSpPr>
        <p:spPr>
          <a:xfrm>
            <a:off x="7400488" y="1546746"/>
            <a:ext cx="0" cy="3620872"/>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C12FE7D-0E87-427F-9EA8-4F8C547D4454}"/>
              </a:ext>
            </a:extLst>
          </p:cNvPr>
          <p:cNvCxnSpPr>
            <a:cxnSpLocks/>
          </p:cNvCxnSpPr>
          <p:nvPr/>
        </p:nvCxnSpPr>
        <p:spPr>
          <a:xfrm>
            <a:off x="4432183" y="1067392"/>
            <a:ext cx="0" cy="4544843"/>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23511A64-83DB-4F87-8EA8-6DE930FCF6B3}"/>
              </a:ext>
            </a:extLst>
          </p:cNvPr>
          <p:cNvSpPr txBox="1"/>
          <p:nvPr/>
        </p:nvSpPr>
        <p:spPr>
          <a:xfrm>
            <a:off x="6585825" y="1567428"/>
            <a:ext cx="760144" cy="276999"/>
          </a:xfrm>
          <a:prstGeom prst="rect">
            <a:avLst/>
          </a:prstGeom>
          <a:noFill/>
        </p:spPr>
        <p:txBody>
          <a:bodyPr wrap="none" rtlCol="0">
            <a:spAutoFit/>
          </a:bodyPr>
          <a:lstStyle/>
          <a:p>
            <a:r>
              <a:rPr lang="en-US" altLang="zh-TW" sz="1200" dirty="0">
                <a:solidFill>
                  <a:schemeClr val="accent2"/>
                </a:solidFill>
                <a:latin typeface="Noto Sans CJK TC Regular" panose="020B0500000000000000" pitchFamily="34" charset="-120"/>
                <a:ea typeface="Noto Sans CJK TC Regular" panose="020B0500000000000000" pitchFamily="34" charset="-120"/>
              </a:rPr>
              <a:t>210 mm</a:t>
            </a:r>
            <a:endParaRPr lang="en-US" sz="1200"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19" name="文字方塊 18">
            <a:extLst>
              <a:ext uri="{FF2B5EF4-FFF2-40B4-BE49-F238E27FC236}">
                <a16:creationId xmlns:a16="http://schemas.microsoft.com/office/drawing/2014/main" id="{CA52B18C-83C3-4959-BF0C-8BEAC4AECF7B}"/>
              </a:ext>
            </a:extLst>
          </p:cNvPr>
          <p:cNvSpPr txBox="1"/>
          <p:nvPr/>
        </p:nvSpPr>
        <p:spPr>
          <a:xfrm>
            <a:off x="6436469" y="3707772"/>
            <a:ext cx="675185" cy="276999"/>
          </a:xfrm>
          <a:prstGeom prst="rect">
            <a:avLst/>
          </a:prstGeom>
          <a:noFill/>
        </p:spPr>
        <p:txBody>
          <a:bodyPr wrap="none" rtlCol="0">
            <a:spAutoFit/>
          </a:bodyPr>
          <a:lstStyle/>
          <a:p>
            <a:r>
              <a:rPr lang="en-US" altLang="zh-TW" sz="1200" dirty="0">
                <a:solidFill>
                  <a:schemeClr val="accent2"/>
                </a:solidFill>
                <a:latin typeface="Noto Sans CJK TC Regular" panose="020B0500000000000000" pitchFamily="34" charset="-120"/>
                <a:ea typeface="Noto Sans CJK TC Regular" panose="020B0500000000000000" pitchFamily="34" charset="-120"/>
              </a:rPr>
              <a:t>90 mm</a:t>
            </a:r>
            <a:endParaRPr lang="en-US" sz="1200"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22" name="文字方塊 21">
            <a:extLst>
              <a:ext uri="{FF2B5EF4-FFF2-40B4-BE49-F238E27FC236}">
                <a16:creationId xmlns:a16="http://schemas.microsoft.com/office/drawing/2014/main" id="{A792837B-5027-4D37-AB74-06524B5B45CD}"/>
              </a:ext>
            </a:extLst>
          </p:cNvPr>
          <p:cNvSpPr txBox="1"/>
          <p:nvPr/>
        </p:nvSpPr>
        <p:spPr>
          <a:xfrm>
            <a:off x="4712354" y="3689787"/>
            <a:ext cx="675185" cy="276999"/>
          </a:xfrm>
          <a:prstGeom prst="rect">
            <a:avLst/>
          </a:prstGeom>
          <a:noFill/>
        </p:spPr>
        <p:txBody>
          <a:bodyPr wrap="none" rtlCol="0">
            <a:spAutoFit/>
          </a:bodyPr>
          <a:lstStyle/>
          <a:p>
            <a:r>
              <a:rPr lang="en-US" altLang="zh-TW" sz="1200" dirty="0">
                <a:solidFill>
                  <a:schemeClr val="accent2"/>
                </a:solidFill>
                <a:latin typeface="Noto Sans CJK TC Regular" panose="020B0500000000000000" pitchFamily="34" charset="-120"/>
                <a:ea typeface="Noto Sans CJK TC Regular" panose="020B0500000000000000" pitchFamily="34" charset="-120"/>
              </a:rPr>
              <a:t>90 mm</a:t>
            </a:r>
            <a:endParaRPr lang="en-US" sz="1200" dirty="0">
              <a:solidFill>
                <a:schemeClr val="accent2"/>
              </a:solidFill>
              <a:latin typeface="Noto Sans CJK TC Regular" panose="020B0500000000000000" pitchFamily="34" charset="-120"/>
              <a:ea typeface="Noto Sans CJK TC Regular" panose="020B0500000000000000" pitchFamily="34" charset="-120"/>
            </a:endParaRPr>
          </a:p>
        </p:txBody>
      </p:sp>
      <p:sp>
        <p:nvSpPr>
          <p:cNvPr id="23" name="文字方塊 22">
            <a:extLst>
              <a:ext uri="{FF2B5EF4-FFF2-40B4-BE49-F238E27FC236}">
                <a16:creationId xmlns:a16="http://schemas.microsoft.com/office/drawing/2014/main" id="{44AAD1F0-8A34-49B7-9649-0D5DF02F335E}"/>
              </a:ext>
            </a:extLst>
          </p:cNvPr>
          <p:cNvSpPr txBox="1"/>
          <p:nvPr/>
        </p:nvSpPr>
        <p:spPr>
          <a:xfrm>
            <a:off x="4406438" y="1299021"/>
            <a:ext cx="760144" cy="276999"/>
          </a:xfrm>
          <a:prstGeom prst="rect">
            <a:avLst/>
          </a:prstGeom>
          <a:noFill/>
        </p:spPr>
        <p:txBody>
          <a:bodyPr wrap="none" rtlCol="0">
            <a:spAutoFit/>
          </a:bodyPr>
          <a:lstStyle/>
          <a:p>
            <a:r>
              <a:rPr lang="en-US" altLang="zh-TW" sz="1200" dirty="0">
                <a:solidFill>
                  <a:schemeClr val="accent2"/>
                </a:solidFill>
                <a:latin typeface="Noto Sans CJK TC Regular" panose="020B0500000000000000" pitchFamily="34" charset="-120"/>
                <a:ea typeface="Noto Sans CJK TC Regular" panose="020B0500000000000000" pitchFamily="34" charset="-120"/>
              </a:rPr>
              <a:t>260 mm</a:t>
            </a:r>
            <a:endParaRPr lang="en-US" sz="1200" dirty="0">
              <a:solidFill>
                <a:schemeClr val="accent2"/>
              </a:solidFill>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220598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課程規則</a:t>
            </a:r>
          </a:p>
        </p:txBody>
      </p:sp>
      <p:sp>
        <p:nvSpPr>
          <p:cNvPr id="3" name="內容版面配置區 2">
            <a:extLst>
              <a:ext uri="{FF2B5EF4-FFF2-40B4-BE49-F238E27FC236}">
                <a16:creationId xmlns:a16="http://schemas.microsoft.com/office/drawing/2014/main" id="{D2EDE00F-6D42-4487-BF4C-121857528DCD}"/>
              </a:ext>
            </a:extLst>
          </p:cNvPr>
          <p:cNvSpPr>
            <a:spLocks noGrp="1"/>
          </p:cNvSpPr>
          <p:nvPr>
            <p:ph idx="1"/>
          </p:nvPr>
        </p:nvSpPr>
        <p:spPr>
          <a:xfrm>
            <a:off x="241852" y="1042332"/>
            <a:ext cx="5854148" cy="4773336"/>
          </a:xfrm>
        </p:spPr>
        <p:txBody>
          <a:bodyPr anchor="t">
            <a:normAutofit/>
          </a:bodyPr>
          <a:lstStyle/>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機構：</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latin typeface="Noto Sans CJK TC Regular" panose="020B0500000000000000" pitchFamily="34" charset="-120"/>
                <a:ea typeface="Noto Sans CJK TC Regular" panose="020B0500000000000000" pitchFamily="34" charset="-120"/>
              </a:rPr>
              <a:t>　　每組皆會拿到 </a:t>
            </a:r>
            <a:r>
              <a:rPr lang="en-US" altLang="zh-TW" dirty="0">
                <a:latin typeface="Noto Sans CJK TC Regular" panose="020B0500000000000000" pitchFamily="34" charset="-120"/>
                <a:ea typeface="Noto Sans CJK TC Regular" panose="020B0500000000000000" pitchFamily="34" charset="-120"/>
              </a:rPr>
              <a:t>MG90S * 3</a:t>
            </a:r>
            <a:r>
              <a:rPr lang="zh-TW" altLang="en-US" dirty="0">
                <a:latin typeface="Noto Sans CJK TC Regular" panose="020B0500000000000000" pitchFamily="34" charset="-120"/>
                <a:ea typeface="Noto Sans CJK TC Regular" panose="020B0500000000000000" pitchFamily="34" charset="-120"/>
              </a:rPr>
              <a:t>、</a:t>
            </a:r>
            <a:r>
              <a:rPr lang="en-US" altLang="zh-TW" dirty="0">
                <a:latin typeface="Noto Sans CJK TC Regular" panose="020B0500000000000000" pitchFamily="34" charset="-120"/>
                <a:ea typeface="Noto Sans CJK TC Regular" panose="020B0500000000000000" pitchFamily="34" charset="-120"/>
              </a:rPr>
              <a:t>SG90 * 1</a:t>
            </a:r>
            <a:r>
              <a:rPr lang="zh-TW" altLang="en-US" dirty="0">
                <a:latin typeface="Noto Sans CJK TC Regular" panose="020B0500000000000000" pitchFamily="34" charset="-120"/>
                <a:ea typeface="Noto Sans CJK TC Regular" panose="020B0500000000000000" pitchFamily="34" charset="-120"/>
              </a:rPr>
              <a:t>，共 </a:t>
            </a:r>
            <a:r>
              <a:rPr lang="en-US" altLang="zh-TW" dirty="0">
                <a:latin typeface="Noto Sans CJK TC Regular" panose="020B0500000000000000" pitchFamily="34" charset="-120"/>
                <a:ea typeface="Noto Sans CJK TC Regular" panose="020B0500000000000000" pitchFamily="34" charset="-120"/>
              </a:rPr>
              <a:t>4 </a:t>
            </a:r>
            <a:r>
              <a:rPr lang="zh-TW" altLang="en-US" dirty="0">
                <a:latin typeface="Noto Sans CJK TC Regular" panose="020B0500000000000000" pitchFamily="34" charset="-120"/>
                <a:ea typeface="Noto Sans CJK TC Regular" panose="020B0500000000000000" pitchFamily="34" charset="-120"/>
              </a:rPr>
              <a:t>顆伺服馬達</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可依需求自行購買此兩種馬達進行改裝，最終成品</a:t>
            </a:r>
            <a:r>
              <a:rPr lang="zh-TW" altLang="en-US" dirty="0">
                <a:solidFill>
                  <a:schemeClr val="accent5"/>
                </a:solidFill>
                <a:latin typeface="Noto Sans CJK TC Regular" panose="020B0500000000000000" pitchFamily="34" charset="-120"/>
                <a:ea typeface="Noto Sans CJK TC Regular" panose="020B0500000000000000" pitchFamily="34" charset="-120"/>
              </a:rPr>
              <a:t>至多使用 </a:t>
            </a:r>
            <a:r>
              <a:rPr lang="en-US" altLang="zh-TW" dirty="0">
                <a:solidFill>
                  <a:schemeClr val="accent5"/>
                </a:solidFill>
                <a:latin typeface="Noto Sans CJK TC Regular" panose="020B0500000000000000" pitchFamily="34" charset="-120"/>
                <a:ea typeface="Noto Sans CJK TC Regular" panose="020B0500000000000000" pitchFamily="34" charset="-120"/>
              </a:rPr>
              <a:t>6</a:t>
            </a:r>
            <a:r>
              <a:rPr lang="zh-TW" altLang="en-US" dirty="0">
                <a:solidFill>
                  <a:schemeClr val="accent5"/>
                </a:solidFill>
                <a:latin typeface="Noto Sans CJK TC Regular" panose="020B0500000000000000" pitchFamily="34" charset="-120"/>
                <a:ea typeface="Noto Sans CJK TC Regular" panose="020B0500000000000000" pitchFamily="34" charset="-120"/>
              </a:rPr>
              <a:t> 顆</a:t>
            </a:r>
            <a:r>
              <a:rPr lang="zh-TW" altLang="en-US" dirty="0">
                <a:latin typeface="Noto Sans CJK TC Regular" panose="020B0500000000000000" pitchFamily="34" charset="-120"/>
                <a:ea typeface="Noto Sans CJK TC Regular" panose="020B0500000000000000" pitchFamily="34" charset="-120"/>
              </a:rPr>
              <a:t>伺服馬達</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點數：</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課程以分組方式進行，每次回答問題可獲 </a:t>
            </a:r>
            <a:r>
              <a:rPr lang="en-US" altLang="zh-TW" dirty="0">
                <a:latin typeface="Noto Sans CJK TC Regular" panose="020B0500000000000000" pitchFamily="34" charset="-120"/>
                <a:ea typeface="Noto Sans CJK TC Regular" panose="020B0500000000000000" pitchFamily="34" charset="-120"/>
              </a:rPr>
              <a:t>1</a:t>
            </a:r>
            <a:r>
              <a:rPr lang="zh-TW" altLang="en-US" dirty="0">
                <a:latin typeface="Noto Sans CJK TC Regular" panose="020B0500000000000000" pitchFamily="34" charset="-120"/>
                <a:ea typeface="Noto Sans CJK TC Regular" panose="020B0500000000000000" pitchFamily="34" charset="-120"/>
              </a:rPr>
              <a:t> 點，點數可在之後比賽中做為時間加成，</a:t>
            </a:r>
            <a:r>
              <a:rPr lang="zh-TW" altLang="en-US" dirty="0">
                <a:solidFill>
                  <a:schemeClr val="accent5"/>
                </a:solidFill>
                <a:latin typeface="Noto Sans CJK TC Regular" panose="020B0500000000000000" pitchFamily="34" charset="-120"/>
                <a:ea typeface="Noto Sans CJK TC Regular" panose="020B0500000000000000" pitchFamily="34" charset="-120"/>
              </a:rPr>
              <a:t> </a:t>
            </a:r>
            <a:r>
              <a:rPr lang="en-US" altLang="zh-TW" dirty="0">
                <a:solidFill>
                  <a:schemeClr val="accent5"/>
                </a:solidFill>
                <a:latin typeface="Noto Sans CJK TC Regular" panose="020B0500000000000000" pitchFamily="34" charset="-120"/>
                <a:ea typeface="Noto Sans CJK TC Regular" panose="020B0500000000000000" pitchFamily="34" charset="-120"/>
              </a:rPr>
              <a:t>1 </a:t>
            </a:r>
            <a:r>
              <a:rPr lang="zh-TW" altLang="en-US" dirty="0">
                <a:solidFill>
                  <a:schemeClr val="accent5"/>
                </a:solidFill>
                <a:latin typeface="Noto Sans CJK TC Regular" panose="020B0500000000000000" pitchFamily="34" charset="-120"/>
                <a:ea typeface="Noto Sans CJK TC Regular" panose="020B0500000000000000" pitchFamily="34" charset="-120"/>
              </a:rPr>
              <a:t>點可延長時間 </a:t>
            </a:r>
            <a:r>
              <a:rPr lang="en-US" altLang="zh-TW" dirty="0">
                <a:solidFill>
                  <a:schemeClr val="accent5"/>
                </a:solidFill>
                <a:latin typeface="Noto Sans CJK TC Regular" panose="020B0500000000000000" pitchFamily="34" charset="-120"/>
                <a:ea typeface="Noto Sans CJK TC Regular" panose="020B0500000000000000" pitchFamily="34" charset="-120"/>
              </a:rPr>
              <a:t>1</a:t>
            </a:r>
            <a:r>
              <a:rPr lang="zh-TW" altLang="en-US" dirty="0">
                <a:solidFill>
                  <a:schemeClr val="accent5"/>
                </a:solidFill>
                <a:latin typeface="Noto Sans CJK TC Regular" panose="020B0500000000000000" pitchFamily="34" charset="-120"/>
                <a:ea typeface="Noto Sans CJK TC Regular" panose="020B0500000000000000" pitchFamily="34" charset="-120"/>
              </a:rPr>
              <a:t> 秒</a:t>
            </a:r>
            <a:br>
              <a:rPr lang="en-US" altLang="zh-TW" dirty="0">
                <a:solidFill>
                  <a:schemeClr val="accent5"/>
                </a:solidFill>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另外競賽成績最高組可獲得小禮物</a:t>
            </a: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315454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385C7-380B-4BCC-B5FF-548DF1CA299E}"/>
              </a:ext>
            </a:extLst>
          </p:cNvPr>
          <p:cNvSpPr>
            <a:spLocks noGrp="1"/>
          </p:cNvSpPr>
          <p:nvPr>
            <p:ph type="title"/>
          </p:nvPr>
        </p:nvSpPr>
        <p:spPr>
          <a:xfrm>
            <a:off x="241852" y="192847"/>
            <a:ext cx="9100930" cy="960092"/>
          </a:xfrm>
        </p:spPr>
        <p:txBody>
          <a:bodyPr/>
          <a:lstStyle/>
          <a:p>
            <a:r>
              <a:rPr lang="zh-TW" altLang="en-US" dirty="0">
                <a:solidFill>
                  <a:schemeClr val="accent5"/>
                </a:solidFill>
                <a:latin typeface="Noto Sans CJK TC Regular" panose="020B0500000000000000" pitchFamily="34" charset="-120"/>
                <a:ea typeface="Noto Sans CJK TC Regular" panose="020B0500000000000000" pitchFamily="34" charset="-120"/>
              </a:rPr>
              <a:t>步驟一：界定問題</a:t>
            </a:r>
          </a:p>
        </p:txBody>
      </p:sp>
      <p:sp>
        <p:nvSpPr>
          <p:cNvPr id="6" name="內容版面配置區 2">
            <a:extLst>
              <a:ext uri="{FF2B5EF4-FFF2-40B4-BE49-F238E27FC236}">
                <a16:creationId xmlns:a16="http://schemas.microsoft.com/office/drawing/2014/main" id="{09364176-F4E8-4661-85C9-EBB9B9BA0FEB}"/>
              </a:ext>
            </a:extLst>
          </p:cNvPr>
          <p:cNvSpPr txBox="1">
            <a:spLocks/>
          </p:cNvSpPr>
          <p:nvPr/>
        </p:nvSpPr>
        <p:spPr>
          <a:xfrm>
            <a:off x="241852" y="1152939"/>
            <a:ext cx="5854148" cy="454307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buFont typeface="Arial"/>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「定義問題」是盡可能釐清與達成問題解決所須依循的條件、限制或相關的問題</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材料限制：</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手臂關節：至多 </a:t>
            </a:r>
            <a:r>
              <a:rPr lang="en-US" altLang="zh-TW" dirty="0">
                <a:latin typeface="Noto Sans CJK TC Regular" panose="020B0500000000000000" pitchFamily="34" charset="-120"/>
                <a:ea typeface="Noto Sans CJK TC Regular" panose="020B0500000000000000" pitchFamily="34" charset="-120"/>
              </a:rPr>
              <a:t>6</a:t>
            </a:r>
            <a:r>
              <a:rPr lang="zh-TW" altLang="en-US" dirty="0">
                <a:latin typeface="Noto Sans CJK TC Regular" panose="020B0500000000000000" pitchFamily="34" charset="-120"/>
                <a:ea typeface="Noto Sans CJK TC Regular" panose="020B0500000000000000" pitchFamily="34" charset="-120"/>
              </a:rPr>
              <a:t> 個馬達</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骨架材料：密集板</a:t>
            </a:r>
            <a:br>
              <a:rPr lang="en-US" altLang="zh-TW" dirty="0">
                <a:latin typeface="Noto Sans CJK TC Regular" panose="020B0500000000000000" pitchFamily="34" charset="-120"/>
                <a:ea typeface="Noto Sans CJK TC Regular" panose="020B0500000000000000" pitchFamily="34" charset="-120"/>
              </a:rPr>
            </a:b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控制板　：</a:t>
            </a:r>
            <a:r>
              <a:rPr lang="en-US" altLang="zh-TW" dirty="0">
                <a:latin typeface="Noto Sans CJK TC Regular" panose="020B0500000000000000" pitchFamily="34" charset="-120"/>
                <a:ea typeface="Noto Sans CJK TC Regular" panose="020B0500000000000000" pitchFamily="34" charset="-120"/>
              </a:rPr>
              <a:t>Arduino</a:t>
            </a:r>
          </a:p>
          <a:p>
            <a:pPr marL="0" indent="0">
              <a:lnSpc>
                <a:spcPct val="150000"/>
              </a:lnSpc>
              <a:buFont typeface="Arial"/>
              <a:buNone/>
            </a:pPr>
            <a:r>
              <a:rPr lang="zh-TW" altLang="en-US" dirty="0">
                <a:solidFill>
                  <a:schemeClr val="accent5"/>
                </a:solidFill>
                <a:latin typeface="Noto Sans CJK TC Regular" panose="020B0500000000000000" pitchFamily="34" charset="-120"/>
                <a:ea typeface="Noto Sans CJK TC Regular" panose="020B0500000000000000" pitchFamily="34" charset="-120"/>
              </a:rPr>
              <a:t>作業：</a:t>
            </a:r>
            <a:endParaRPr lang="en-US" altLang="zh-TW" dirty="0">
              <a:solidFill>
                <a:schemeClr val="accent5"/>
              </a:solidFill>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r>
              <a:rPr lang="en-US" altLang="zh-TW" dirty="0">
                <a:latin typeface="Noto Sans CJK TC Regular" panose="020B0500000000000000" pitchFamily="34" charset="-120"/>
                <a:ea typeface="Noto Sans CJK TC Regular" panose="020B0500000000000000" pitchFamily="34" charset="-120"/>
              </a:rPr>
              <a:t>	</a:t>
            </a:r>
            <a:r>
              <a:rPr lang="zh-TW" altLang="en-US" dirty="0">
                <a:latin typeface="Noto Sans CJK TC Regular" panose="020B0500000000000000" pitchFamily="34" charset="-120"/>
                <a:ea typeface="Noto Sans CJK TC Regular" panose="020B0500000000000000" pitchFamily="34" charset="-120"/>
              </a:rPr>
              <a:t>請結合任務情境與條件限制思考設計之機器手臂在運作過程可能遇到之問題，並以</a:t>
            </a:r>
            <a:r>
              <a:rPr lang="zh-TW" altLang="en-US" dirty="0">
                <a:solidFill>
                  <a:srgbClr val="FF0000"/>
                </a:solidFill>
                <a:latin typeface="Noto Sans CJK TC Regular" panose="020B0500000000000000" pitchFamily="34" charset="-120"/>
                <a:ea typeface="Noto Sans CJK TC Regular" panose="020B0500000000000000" pitchFamily="34" charset="-120"/>
              </a:rPr>
              <a:t>「交作業」</a:t>
            </a:r>
            <a:r>
              <a:rPr lang="zh-TW" altLang="en-US" dirty="0">
                <a:latin typeface="Noto Sans CJK TC Regular" panose="020B0500000000000000" pitchFamily="34" charset="-120"/>
                <a:ea typeface="Noto Sans CJK TC Regular" panose="020B0500000000000000" pitchFamily="34" charset="-120"/>
              </a:rPr>
              <a:t>方式繳交</a:t>
            </a:r>
            <a:endParaRPr lang="en-US" altLang="zh-TW" dirty="0">
              <a:latin typeface="Noto Sans CJK TC Regular" panose="020B0500000000000000" pitchFamily="34" charset="-120"/>
              <a:ea typeface="Noto Sans CJK TC Regular" panose="020B0500000000000000" pitchFamily="34" charset="-120"/>
            </a:endParaRPr>
          </a:p>
          <a:p>
            <a:pPr marL="0" indent="0">
              <a:lnSpc>
                <a:spcPct val="150000"/>
              </a:lnSpc>
              <a:buFont typeface="Arial"/>
              <a:buNone/>
            </a:pPr>
            <a:endParaRPr lang="en-US" altLang="zh-TW"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140934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天體</Template>
  <TotalTime>1240</TotalTime>
  <Words>1282</Words>
  <Application>Microsoft Office PowerPoint</Application>
  <PresentationFormat>寬螢幕</PresentationFormat>
  <Paragraphs>88</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Noto Sans CJK TC Regular</vt:lpstr>
      <vt:lpstr>Arial</vt:lpstr>
      <vt:lpstr>Calibri</vt:lpstr>
      <vt:lpstr>Calibri Light</vt:lpstr>
      <vt:lpstr>Cambria Math</vt:lpstr>
      <vt:lpstr>天體</vt:lpstr>
      <vt:lpstr>工程設計流程</vt:lpstr>
      <vt:lpstr>工程設計流程</vt:lpstr>
      <vt:lpstr>工程設計流程</vt:lpstr>
      <vt:lpstr>情境</vt:lpstr>
      <vt:lpstr>情境</vt:lpstr>
      <vt:lpstr>情境</vt:lpstr>
      <vt:lpstr>情境</vt:lpstr>
      <vt:lpstr>課程規則</vt:lpstr>
      <vt:lpstr>步驟一：界定問題</vt:lpstr>
      <vt:lpstr>步驟二：發展方案</vt:lpstr>
      <vt:lpstr>步驟三：預測分析</vt:lpstr>
      <vt:lpstr>預測分析 - 以馬達力矩為例</vt:lpstr>
      <vt:lpstr>步驟四：方案選擇</vt:lpstr>
      <vt:lpstr>步驟五：建立原型</vt:lpstr>
      <vt:lpstr>步驟六：問題分析</vt:lpstr>
      <vt:lpstr>步驟七、八：測試評估與再設計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工程設計流程</dc:title>
  <dc:creator>楚融 陳</dc:creator>
  <cp:lastModifiedBy>楚融 陳</cp:lastModifiedBy>
  <cp:revision>114</cp:revision>
  <dcterms:created xsi:type="dcterms:W3CDTF">2021-04-27T11:25:20Z</dcterms:created>
  <dcterms:modified xsi:type="dcterms:W3CDTF">2021-05-22T10:48:25Z</dcterms:modified>
</cp:coreProperties>
</file>