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3" r:id="rId5"/>
    <p:sldId id="268" r:id="rId6"/>
    <p:sldId id="267" r:id="rId7"/>
    <p:sldId id="273" r:id="rId8"/>
    <p:sldId id="257" r:id="rId9"/>
    <p:sldId id="259" r:id="rId10"/>
    <p:sldId id="269" r:id="rId11"/>
    <p:sldId id="271" r:id="rId12"/>
    <p:sldId id="274" r:id="rId13"/>
  </p:sldIdLst>
  <p:sldSz cx="12192000" cy="6858000"/>
  <p:notesSz cx="7010400" cy="9223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9045" autoAdjust="0"/>
  </p:normalViewPr>
  <p:slideViewPr>
    <p:cSldViewPr snapToGrid="0">
      <p:cViewPr>
        <p:scale>
          <a:sx n="110" d="100"/>
          <a:sy n="110" d="100"/>
        </p:scale>
        <p:origin x="-480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E99A-30C5-462B-9FC6-3CBB42BA2DF4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1103"/>
            <a:ext cx="5608320" cy="415051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60606"/>
            <a:ext cx="3037840" cy="461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68835-FEAA-4022-87DB-9D7BA9984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 names</a:t>
            </a:r>
            <a:r>
              <a:rPr lang="en-US" baseline="0" dirty="0" smtClean="0"/>
              <a:t> is Tommy Lang. I’m on the advanced analytics team which formed about a year and half ago with the help of consultants from </a:t>
            </a:r>
            <a:r>
              <a:rPr lang="en-US" baseline="0" dirty="0" err="1" smtClean="0"/>
              <a:t>Mckinsey</a:t>
            </a:r>
            <a:r>
              <a:rPr lang="en-US" baseline="0" dirty="0" smtClean="0"/>
              <a:t>. </a:t>
            </a:r>
          </a:p>
          <a:p>
            <a:r>
              <a:rPr lang="en-US" baseline="0" dirty="0" smtClean="0"/>
              <a:t>Before this team I was a desk auditor for personal income taxes.</a:t>
            </a:r>
          </a:p>
          <a:p>
            <a:r>
              <a:rPr lang="en-US" baseline="0" dirty="0" smtClean="0"/>
              <a:t>This place is pretty much my first professional job out of college</a:t>
            </a:r>
          </a:p>
          <a:p>
            <a:r>
              <a:rPr lang="en-US" baseline="0" dirty="0" smtClean="0"/>
              <a:t>In college I double majored in Accounting and Mathematics and I minored in IT</a:t>
            </a:r>
          </a:p>
          <a:p>
            <a:r>
              <a:rPr lang="en-US" baseline="0" dirty="0" smtClean="0"/>
              <a:t>I’ve been at the DOR for 3 years and 3 months and I’m leaving in June to go back to school</a:t>
            </a:r>
          </a:p>
          <a:p>
            <a:r>
              <a:rPr lang="en-US" baseline="0" dirty="0" err="1" smtClean="0"/>
              <a:t>Guees</a:t>
            </a:r>
            <a:r>
              <a:rPr lang="en-US" baseline="0" dirty="0" smtClean="0"/>
              <a:t> what I’m going back to school for?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 DS is about leveraging insights from data</a:t>
            </a:r>
          </a:p>
          <a:p>
            <a:r>
              <a:rPr lang="en-US" dirty="0" smtClean="0"/>
              <a:t>This could mean anything</a:t>
            </a:r>
            <a:r>
              <a:rPr lang="en-US" baseline="0" dirty="0" smtClean="0"/>
              <a:t> so I’ll some concrete examples of how DS is used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Feel free to ask if you have any questions during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0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interesting work and also has great</a:t>
            </a:r>
            <a:r>
              <a:rPr lang="en-US" baseline="0" dirty="0" smtClean="0"/>
              <a:t> job outlook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them</a:t>
            </a:r>
            <a:r>
              <a:rPr lang="en-US" baseline="0" dirty="0" smtClean="0"/>
              <a:t> are as little as 10 months</a:t>
            </a:r>
          </a:p>
          <a:p>
            <a:r>
              <a:rPr lang="en-US" baseline="0" dirty="0" smtClean="0"/>
              <a:t>Some have close to 100% job placement rate after graduation</a:t>
            </a:r>
          </a:p>
          <a:p>
            <a:r>
              <a:rPr lang="en-US" baseline="0" dirty="0" smtClean="0"/>
              <a:t>Usually only a handful of </a:t>
            </a:r>
            <a:r>
              <a:rPr lang="en-US" baseline="0" dirty="0" err="1" smtClean="0"/>
              <a:t>prequisites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I’m going to NC state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first program of its kind. (2007)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Consistently has 90% + placement rate by graduation with 95k average starting salary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10 months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5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need a degree you can learn almost everything</a:t>
            </a:r>
            <a:r>
              <a:rPr lang="en-US" baseline="0" dirty="0" smtClean="0"/>
              <a:t> for free or very low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Recommendation engine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netflix</a:t>
            </a:r>
            <a:r>
              <a:rPr lang="en-US" baseline="0" dirty="0" smtClean="0"/>
              <a:t> is to predict what you want to watch so you continue to watch movies and won’t cancel subscription</a:t>
            </a:r>
          </a:p>
          <a:p>
            <a:r>
              <a:rPr lang="en-US" baseline="0" dirty="0" smtClean="0"/>
              <a:t>In 2009 Netflix offered $1M to anyone that could improve their recommendation system by 10%</a:t>
            </a:r>
          </a:p>
          <a:p>
            <a:endParaRPr lang="en-US" baseline="0" dirty="0" smtClean="0"/>
          </a:p>
          <a:p>
            <a:r>
              <a:rPr lang="en-US" baseline="0" dirty="0" smtClean="0"/>
              <a:t>About 75% of what users watch is from recommendations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tech examples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Facebook tagging suggestion when pictures are uploaded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Virtual assistants: </a:t>
            </a:r>
            <a:r>
              <a:rPr lang="en-US" baseline="0" dirty="0" err="1" smtClean="0"/>
              <a:t>siri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alexa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bixby</a:t>
            </a:r>
            <a:r>
              <a:rPr lang="en-US" baseline="0" dirty="0" smtClean="0"/>
              <a:t> uses ML algorithms to </a:t>
            </a:r>
            <a:r>
              <a:rPr lang="en-US" baseline="0" dirty="0" err="1" smtClean="0"/>
              <a:t>interepret</a:t>
            </a:r>
            <a:r>
              <a:rPr lang="en-US" baseline="0" dirty="0" smtClean="0"/>
              <a:t> spoken language (NLP)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OCR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Machine learning is a big part of DS</a:t>
            </a:r>
          </a:p>
          <a:p>
            <a:r>
              <a:rPr lang="en-US" baseline="0" dirty="0" smtClean="0"/>
              <a:t>This AA team has been using machine learning to solve business problems. Ex on next side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2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IRS</a:t>
            </a:r>
            <a:r>
              <a:rPr lang="en-US" baseline="0" dirty="0" smtClean="0"/>
              <a:t> sends us data on informational tax forms like W2, 1099int, 1099b, 1099M on people linked to MA</a:t>
            </a:r>
          </a:p>
          <a:p>
            <a:r>
              <a:rPr lang="en-US" baseline="0" dirty="0" smtClean="0"/>
              <a:t>For subset of these people we know they have income but not sure if they have MA filing requirement because </a:t>
            </a:r>
          </a:p>
          <a:p>
            <a:r>
              <a:rPr lang="en-US" baseline="0" dirty="0" smtClean="0"/>
              <a:t>They could be non residents or have deductions and losses.</a:t>
            </a:r>
          </a:p>
          <a:p>
            <a:r>
              <a:rPr lang="en-US" baseline="0" dirty="0" smtClean="0"/>
              <a:t>We sent letters randomly to these people to collect data on how they would respond</a:t>
            </a:r>
          </a:p>
          <a:p>
            <a:r>
              <a:rPr lang="en-US" baseline="0" dirty="0" smtClean="0"/>
              <a:t>I built a model with this data and then we sent letters using the model and the above graphs show how it affected calls and payments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also have a predictive model for small business </a:t>
            </a:r>
            <a:r>
              <a:rPr lang="en-US" baseline="0" dirty="0" err="1" smtClean="0"/>
              <a:t>underreporters</a:t>
            </a:r>
            <a:endParaRPr lang="en-US" baseline="0" dirty="0" smtClean="0"/>
          </a:p>
          <a:p>
            <a:r>
              <a:rPr lang="en-US" baseline="0" dirty="0" smtClean="0"/>
              <a:t>The idea behind that is that we use the model to estimate what a business should be reported for income and if </a:t>
            </a:r>
          </a:p>
          <a:p>
            <a:r>
              <a:rPr lang="en-US" baseline="0" dirty="0" smtClean="0"/>
              <a:t>Its </a:t>
            </a:r>
            <a:r>
              <a:rPr lang="en-US" baseline="0" dirty="0" err="1" smtClean="0"/>
              <a:t>signifigantly</a:t>
            </a:r>
            <a:r>
              <a:rPr lang="en-US" baseline="0" dirty="0" smtClean="0"/>
              <a:t> different than what they actually report then we send them a letter that encourages them to report</a:t>
            </a:r>
          </a:p>
          <a:p>
            <a:r>
              <a:rPr lang="en-US" baseline="0" dirty="0" smtClean="0"/>
              <a:t>The right amount if they didn’t do so. If they don’t comply then we audit them</a:t>
            </a:r>
          </a:p>
          <a:p>
            <a:r>
              <a:rPr lang="en-US" baseline="0" dirty="0" smtClean="0"/>
              <a:t>This project is based on a similar one used by the IRS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state’s tax agencies also use machine learning for ID theft and collections ($83M increase in collections)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87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two slides were a</a:t>
            </a:r>
            <a:r>
              <a:rPr lang="en-US" baseline="0" dirty="0" smtClean="0"/>
              <a:t> high level overview of how data science is used to provide business value</a:t>
            </a:r>
          </a:p>
          <a:p>
            <a:r>
              <a:rPr lang="en-US" baseline="0" dirty="0" smtClean="0"/>
              <a:t>Now I’ll dig into a common method or tool used in data science called supervised machine learning</a:t>
            </a:r>
          </a:p>
          <a:p>
            <a:r>
              <a:rPr lang="en-US" baseline="0" dirty="0" smtClean="0"/>
              <a:t>This is used for building predictive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Machine learning is huge part of DS and supervised machine learning is a specific type of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1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will be a lot more columns and a lot more rows. This is just a simplified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http://www.statisticshowto.com/probability-and-statistics/regression-analysis/find-a-linear-regression-equation/</a:t>
            </a:r>
          </a:p>
          <a:p>
            <a:endParaRPr lang="en-US" dirty="0" smtClean="0"/>
          </a:p>
          <a:p>
            <a:r>
              <a:rPr lang="en-US" dirty="0" smtClean="0"/>
              <a:t>Concrete example of supervised ML</a:t>
            </a:r>
          </a:p>
          <a:p>
            <a:endParaRPr lang="en-US" dirty="0" smtClean="0"/>
          </a:p>
          <a:p>
            <a:r>
              <a:rPr lang="en-US" dirty="0" smtClean="0"/>
              <a:t>RMSE: standard deviation of model errors</a:t>
            </a:r>
          </a:p>
          <a:p>
            <a:r>
              <a:rPr lang="en-US" dirty="0" smtClean="0"/>
              <a:t>R Squared: measure of</a:t>
            </a:r>
            <a:r>
              <a:rPr lang="en-US" baseline="0" dirty="0" smtClean="0"/>
              <a:t> how close the actual values are to the fitted regression line. Percent of response variation that is explained by the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5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r>
              <a:rPr lang="en-US" baseline="0" dirty="0" smtClean="0"/>
              <a:t> 80% of the time and effort is spent on data preparation because models are garbage in garbage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0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view</a:t>
            </a:r>
            <a:r>
              <a:rPr lang="en-US" baseline="0" dirty="0" smtClean="0"/>
              <a:t> </a:t>
            </a:r>
            <a:r>
              <a:rPr lang="en-US" dirty="0" smtClean="0"/>
              <a:t>Domain</a:t>
            </a:r>
            <a:r>
              <a:rPr lang="en-US" baseline="0" dirty="0" smtClean="0"/>
              <a:t> expertise as the most important</a:t>
            </a:r>
          </a:p>
          <a:p>
            <a:r>
              <a:rPr lang="en-US" baseline="0" dirty="0" smtClean="0"/>
              <a:t>DS is really about the data and part of domain expertise understanding the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Math and Comp </a:t>
            </a:r>
            <a:r>
              <a:rPr lang="en-US" baseline="0" dirty="0" err="1" smtClean="0"/>
              <a:t>sci</a:t>
            </a:r>
            <a:r>
              <a:rPr lang="en-US" baseline="0" dirty="0" smtClean="0"/>
              <a:t> is difficult technical fields but generally in DS you don’t need to prove any </a:t>
            </a:r>
            <a:r>
              <a:rPr lang="en-US" baseline="0" dirty="0" err="1" smtClean="0"/>
              <a:t>theroms</a:t>
            </a:r>
            <a:r>
              <a:rPr lang="en-US" baseline="0" dirty="0" smtClean="0"/>
              <a:t> or design complicated </a:t>
            </a:r>
            <a:r>
              <a:rPr lang="en-US" baseline="0" dirty="0" err="1" smtClean="0"/>
              <a:t>algos</a:t>
            </a:r>
            <a:r>
              <a:rPr lang="en-US" baseline="0" dirty="0" smtClean="0"/>
              <a:t>. You just need to apply</a:t>
            </a:r>
          </a:p>
          <a:p>
            <a:r>
              <a:rPr lang="en-US" baseline="0" dirty="0" smtClean="0"/>
              <a:t> the theory or </a:t>
            </a:r>
            <a:r>
              <a:rPr lang="en-US" baseline="0" dirty="0" err="1" smtClean="0"/>
              <a:t>alogos</a:t>
            </a:r>
            <a:r>
              <a:rPr lang="en-US" baseline="0" dirty="0" smtClean="0"/>
              <a:t> that someone else has already created</a:t>
            </a:r>
          </a:p>
          <a:p>
            <a:r>
              <a:rPr lang="en-US" baseline="0" dirty="0" smtClean="0"/>
              <a:t>Unless your on the really cutting edge side of 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</a:t>
            </a:r>
            <a:r>
              <a:rPr lang="en-US" baseline="0" dirty="0" smtClean="0"/>
              <a:t> explain the insight to the business and convince them to act 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68835-FEAA-4022-87DB-9D7BA99842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D43C4-865D-49D2-8E81-5AF634A25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88D97C4-80D0-461E-B1F2-6E766EB3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7D8677-EC83-4C35-8788-838DF5D6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8F114-5AC9-4D9E-9894-308CAA0715EC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F551A7-23C2-4772-8618-B391BF53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78C88-CCAD-4092-9E3F-ED9931A2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81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717F2-8D1E-4288-9FD1-9A0AAD58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14231E-CE99-463C-8517-B3143A45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E1F57D-D2B6-46F1-A1A9-938634C9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4649-7CD3-487A-94BA-058AC18CED3E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B4981-E58F-4C16-ADA2-061CA243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914BC3-8EAD-419E-95FA-68DA3DC4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E2B5D2-06E6-4D7F-9E5F-1B762C800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BC4939-0943-458B-97FF-5EEC5A38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1B0F0-71CB-4C37-94B1-C4BF0D8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E30E-0E60-48BF-8E58-94938E7D288A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F48724-E30D-4BEF-9469-196D5A41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2FF16F-0FD7-4464-A8EA-6EE402F6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8A2E9C-E17A-4970-B584-A182956C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EBCC9C-5735-4436-BC58-3A90ADBA0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6440A-56E3-4042-838D-D6AC0A39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694F5-438F-449D-ACF3-822764B1CF34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66F59C-DD37-4BF2-B951-133C4517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D935D1-E818-4C79-BB8B-2D72313F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6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69F9C-1B94-4315-97C6-208C4946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BB1E90-DA7D-46EE-AB60-FFE30199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7EF8F5-B96E-4D53-8E8E-B46994E6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3B132-5B9E-45F2-963E-5BCB8C909731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37269B-72E0-442E-8310-0FD8C9A0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A327E5-B806-46AF-BD26-C2A28CCB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B3488-5AE8-4D59-BD9F-1AD99298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8C4D-594A-4F95-AB71-D969F57AD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30940E-3AF9-46FE-8847-EDB5C84E7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5F577B-DFA5-4CD4-BD2D-2816501A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0D02D-39CF-4634-B741-3D35BD0062C5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E70E5C-67DB-4D80-88B9-DA4F34DC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0C5505-DB69-48BD-8453-D6D0050E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EDED3-595E-440D-B7A9-3A813551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51AFAEB-D3C1-4FB2-BF2A-6D380A077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577D39-258D-4DB3-BD0F-55B6C7E7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320F57F-5A68-415C-A3D7-69857841A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3B116F2-BF52-4614-905B-30A106A81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27521A-7365-4C86-8046-EE8808BC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4CB7-367B-4C2C-B862-2D35BAB1BA0D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3E5BB30-7ACB-4215-851D-46753A6C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C4B54B-81EC-43CC-ADEF-93B27FBC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59E11-FBC7-4E18-AB15-E92185F0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D7DA1C-7D1B-40E3-9F99-E5E9D9C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AAD96-858A-487A-A176-FD7333F6A860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F6BE85-7831-4BE7-8599-ABFC16A7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0135DC-252A-4FB0-952F-9C77ECE0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7CB753C-BA9A-4A90-91C2-54F465E9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344F-7FBA-4C52-A052-FD511F1DF822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F19C91F-FEAB-454D-92BC-349E36BF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4FD52D-B972-40A4-B098-C455E866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2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19123-64F5-4481-918A-6EEC793B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1FCF6-D063-4101-841F-253C1FD6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237EAF2-B9BB-4856-B588-D1B0F816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8A57AA-B61C-43EE-9B9B-89BB46F8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6EF4-E9D7-4E86-8F73-9ECAFB3BDD49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C4BA3D-3983-49FF-A564-B2E8F129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0B6DEA-0CB9-4A44-85F6-9246F852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1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1475BF-5F6A-44CD-AFA4-08CE55A1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C94A92E-BA3E-4228-8BD8-561DEAC63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2B956E-DD8A-4DE6-9DBC-312CD4BF8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5AA0C3-8E37-45EB-8CDA-2E1F3B04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3817-F242-46F1-A0D9-ADAB29976503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F6C822-55B2-4AC6-B48B-59B20D7A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CA94D5-8CF1-462E-97FF-BC64D8A2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2C6A19-9949-4090-AAD8-CDDA7BF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FE241F-AB69-45C8-8C5A-AFC954B3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B2A677-7F68-4BBA-91C7-721DB5589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69B33-3057-4C9D-86E2-14B9789C2475}" type="datetime8">
              <a:rPr lang="en-US" smtClean="0"/>
              <a:t>4/23/2018 3:13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68C542-16D6-4DA8-B9FE-FE0056652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B872A2-0DB3-4A53-A0E7-DC0A16C9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5894A-CFAF-4910-A780-AC2328937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A4C235F-A0A2-43AB-908E-217C48D6C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069" y="4826990"/>
            <a:ext cx="9069238" cy="754302"/>
          </a:xfrm>
        </p:spPr>
        <p:txBody>
          <a:bodyPr/>
          <a:lstStyle/>
          <a:p>
            <a:r>
              <a:rPr lang="en-US" dirty="0" smtClean="0"/>
              <a:t>The Link Between Data and Business Value</a:t>
            </a:r>
            <a:endParaRPr lang="en-US" dirty="0"/>
          </a:p>
        </p:txBody>
      </p:sp>
      <p:pic>
        <p:nvPicPr>
          <p:cNvPr id="1026" name="Picture 2" descr="Image result for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05" y="1210391"/>
            <a:ext cx="92773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06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 Job Outlook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65" y="2111496"/>
            <a:ext cx="634365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947" y="2423935"/>
            <a:ext cx="3982450" cy="290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3158" y="6356350"/>
            <a:ext cx="5157158" cy="365125"/>
          </a:xfrm>
        </p:spPr>
        <p:txBody>
          <a:bodyPr/>
          <a:lstStyle/>
          <a:p>
            <a:r>
              <a:rPr lang="en-US" dirty="0" smtClean="0"/>
              <a:t>Data sourced from glassdoor.com and O’reily Data Scientists salary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7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Science* Degree Programs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2" y="1572873"/>
            <a:ext cx="6236898" cy="469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053" y="2308396"/>
            <a:ext cx="5582322" cy="3419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96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or Affordable Learning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010" y="1825625"/>
            <a:ext cx="4426789" cy="4351338"/>
          </a:xfrm>
        </p:spPr>
        <p:txBody>
          <a:bodyPr/>
          <a:lstStyle/>
          <a:p>
            <a:r>
              <a:rPr lang="en-US" dirty="0" smtClean="0"/>
              <a:t>DataCamp.com</a:t>
            </a:r>
          </a:p>
          <a:p>
            <a:r>
              <a:rPr lang="en-US" dirty="0" smtClean="0"/>
              <a:t>Kaggle.com</a:t>
            </a:r>
          </a:p>
          <a:p>
            <a:r>
              <a:rPr lang="en-US" dirty="0"/>
              <a:t>Coursera.com</a:t>
            </a:r>
          </a:p>
          <a:p>
            <a:r>
              <a:rPr lang="en-US" dirty="0" smtClean="0"/>
              <a:t>Edx.com</a:t>
            </a:r>
          </a:p>
          <a:p>
            <a:r>
              <a:rPr lang="en-US" dirty="0" smtClean="0"/>
              <a:t>Intro to Statistical Learning, (Hastie et al.)</a:t>
            </a:r>
          </a:p>
          <a:p>
            <a:r>
              <a:rPr lang="en-US" dirty="0" smtClean="0"/>
              <a:t>Applied Predictive Modelling, (Kuhn et al.)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58196"/>
            <a:ext cx="5873151" cy="307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65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42" y="365126"/>
            <a:ext cx="10437962" cy="721802"/>
          </a:xfrm>
        </p:spPr>
        <p:txBody>
          <a:bodyPr/>
          <a:lstStyle/>
          <a:p>
            <a:r>
              <a:rPr lang="en-US" dirty="0" smtClean="0"/>
              <a:t>Examples of Data Science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38" y="1197641"/>
            <a:ext cx="6628721" cy="497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45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Non-Filer Project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36" y="1712433"/>
            <a:ext cx="44196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464" y="1712431"/>
            <a:ext cx="43677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59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9878C-2FD4-4ED0-90DB-3F6267B0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03A2887-EF63-48AE-BA2E-75B2E670A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5885" y="2418782"/>
            <a:ext cx="8638268" cy="36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8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Data Set Used for Supervised ML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2" y="2157949"/>
            <a:ext cx="6392172" cy="367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00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 Toy Example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57" y="1905524"/>
            <a:ext cx="663892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2816" y="2623233"/>
            <a:ext cx="40854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Model Formula:</a:t>
            </a:r>
          </a:p>
          <a:p>
            <a:r>
              <a:rPr lang="en-US" sz="2000" dirty="0" smtClean="0"/>
              <a:t>Income = </a:t>
            </a:r>
            <a:r>
              <a:rPr lang="en-US" sz="2000" dirty="0"/>
              <a:t>-</a:t>
            </a:r>
            <a:r>
              <a:rPr lang="en-US" sz="2000" dirty="0" smtClean="0"/>
              <a:t>7,571.445 + 1,777.487*Age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392815" y="3847684"/>
            <a:ext cx="368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Performance:</a:t>
            </a:r>
          </a:p>
          <a:p>
            <a:r>
              <a:rPr lang="en-US" dirty="0" smtClean="0"/>
              <a:t>RMSE = 1,6723.53</a:t>
            </a:r>
          </a:p>
          <a:p>
            <a:r>
              <a:rPr lang="en-US" dirty="0" smtClean="0"/>
              <a:t>R Squared = 0.8141</a:t>
            </a:r>
          </a:p>
        </p:txBody>
      </p:sp>
    </p:spTree>
    <p:extLst>
      <p:ext uri="{BB962C8B-B14F-4D97-AF65-F5344CB8AC3E}">
        <p14:creationId xmlns:p14="http://schemas.microsoft.com/office/powerpoint/2010/main" val="58831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Modelling Project Workflow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58" y="2007332"/>
            <a:ext cx="9600175" cy="44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6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3965C-2058-48B8-A9A9-0D8224F4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4145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Skills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9B93F9-8027-4F68-991B-73404E1D9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462" y="1028651"/>
            <a:ext cx="6065975" cy="5466742"/>
          </a:xfrm>
        </p:spPr>
      </p:pic>
    </p:spTree>
    <p:extLst>
      <p:ext uri="{BB962C8B-B14F-4D97-AF65-F5344CB8AC3E}">
        <p14:creationId xmlns:p14="http://schemas.microsoft.com/office/powerpoint/2010/main" val="65762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rrow: Up 98">
            <a:extLst>
              <a:ext uri="{FF2B5EF4-FFF2-40B4-BE49-F238E27FC236}">
                <a16:creationId xmlns:a16="http://schemas.microsoft.com/office/drawing/2014/main" xmlns="" id="{FC6D3DA2-4A0D-4629-802A-D797D4F09409}"/>
              </a:ext>
            </a:extLst>
          </p:cNvPr>
          <p:cNvSpPr/>
          <p:nvPr/>
        </p:nvSpPr>
        <p:spPr>
          <a:xfrm>
            <a:off x="3234055" y="777377"/>
            <a:ext cx="1105866" cy="5959853"/>
          </a:xfrm>
          <a:prstGeom prst="up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A5F9B207-3364-472D-90F6-231CC8BCCFA1}"/>
              </a:ext>
            </a:extLst>
          </p:cNvPr>
          <p:cNvSpPr/>
          <p:nvPr/>
        </p:nvSpPr>
        <p:spPr>
          <a:xfrm>
            <a:off x="460550" y="5229590"/>
            <a:ext cx="6654521" cy="1042256"/>
          </a:xfrm>
          <a:custGeom>
            <a:avLst/>
            <a:gdLst>
              <a:gd name="connsiteX0" fmla="*/ 711177 w 6654521"/>
              <a:gd name="connsiteY0" fmla="*/ 0 h 1042256"/>
              <a:gd name="connsiteX1" fmla="*/ 5943344 w 6654521"/>
              <a:gd name="connsiteY1" fmla="*/ 0 h 1042256"/>
              <a:gd name="connsiteX2" fmla="*/ 6654521 w 6654521"/>
              <a:gd name="connsiteY2" fmla="*/ 1042256 h 1042256"/>
              <a:gd name="connsiteX3" fmla="*/ 0 w 6654521"/>
              <a:gd name="connsiteY3" fmla="*/ 1042256 h 1042256"/>
              <a:gd name="connsiteX4" fmla="*/ 711177 w 6654521"/>
              <a:gd name="connsiteY4" fmla="*/ 0 h 104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4521" h="1042256">
                <a:moveTo>
                  <a:pt x="711177" y="0"/>
                </a:moveTo>
                <a:lnTo>
                  <a:pt x="5943344" y="0"/>
                </a:lnTo>
                <a:lnTo>
                  <a:pt x="6654521" y="1042256"/>
                </a:lnTo>
                <a:lnTo>
                  <a:pt x="0" y="1042256"/>
                </a:lnTo>
                <a:lnTo>
                  <a:pt x="71117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 contourW="12700">
              <a:bevelT w="0" h="0"/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/>
          <a:p>
            <a:pPr algn="ctr"/>
            <a:endParaRPr lang="en-US" sz="3200" b="1" dirty="0">
              <a:effectLst>
                <a:glow rad="63500">
                  <a:schemeClr val="accent5">
                    <a:lumMod val="40000"/>
                    <a:lumOff val="60000"/>
                    <a:alpha val="40000"/>
                  </a:schemeClr>
                </a:glow>
              </a:effectLst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6E57D182-ACFE-452E-B34F-3B48E75233C1}"/>
              </a:ext>
            </a:extLst>
          </p:cNvPr>
          <p:cNvSpPr/>
          <p:nvPr/>
        </p:nvSpPr>
        <p:spPr>
          <a:xfrm>
            <a:off x="1331709" y="4003979"/>
            <a:ext cx="4912201" cy="943708"/>
          </a:xfrm>
          <a:custGeom>
            <a:avLst/>
            <a:gdLst>
              <a:gd name="connsiteX0" fmla="*/ 643934 w 4912201"/>
              <a:gd name="connsiteY0" fmla="*/ 0 h 943708"/>
              <a:gd name="connsiteX1" fmla="*/ 4268268 w 4912201"/>
              <a:gd name="connsiteY1" fmla="*/ 0 h 943708"/>
              <a:gd name="connsiteX2" fmla="*/ 4912201 w 4912201"/>
              <a:gd name="connsiteY2" fmla="*/ 943708 h 943708"/>
              <a:gd name="connsiteX3" fmla="*/ 0 w 4912201"/>
              <a:gd name="connsiteY3" fmla="*/ 943708 h 943708"/>
              <a:gd name="connsiteX4" fmla="*/ 643934 w 4912201"/>
              <a:gd name="connsiteY4" fmla="*/ 0 h 94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2201" h="943708">
                <a:moveTo>
                  <a:pt x="643934" y="0"/>
                </a:moveTo>
                <a:lnTo>
                  <a:pt x="4268268" y="0"/>
                </a:lnTo>
                <a:lnTo>
                  <a:pt x="4912201" y="943708"/>
                </a:lnTo>
                <a:lnTo>
                  <a:pt x="0" y="943708"/>
                </a:lnTo>
                <a:lnTo>
                  <a:pt x="64393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4D975339-9A43-496D-AA33-085A7D702368}"/>
              </a:ext>
            </a:extLst>
          </p:cNvPr>
          <p:cNvSpPr/>
          <p:nvPr/>
        </p:nvSpPr>
        <p:spPr>
          <a:xfrm>
            <a:off x="2134804" y="2770300"/>
            <a:ext cx="3304368" cy="943708"/>
          </a:xfrm>
          <a:custGeom>
            <a:avLst/>
            <a:gdLst>
              <a:gd name="connsiteX0" fmla="*/ 643933 w 3304368"/>
              <a:gd name="connsiteY0" fmla="*/ 0 h 943708"/>
              <a:gd name="connsiteX1" fmla="*/ 2660435 w 3304368"/>
              <a:gd name="connsiteY1" fmla="*/ 0 h 943708"/>
              <a:gd name="connsiteX2" fmla="*/ 3304368 w 3304368"/>
              <a:gd name="connsiteY2" fmla="*/ 943708 h 943708"/>
              <a:gd name="connsiteX3" fmla="*/ 0 w 3304368"/>
              <a:gd name="connsiteY3" fmla="*/ 943708 h 943708"/>
              <a:gd name="connsiteX4" fmla="*/ 643933 w 3304368"/>
              <a:gd name="connsiteY4" fmla="*/ 0 h 943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4368" h="943708">
                <a:moveTo>
                  <a:pt x="643933" y="0"/>
                </a:moveTo>
                <a:lnTo>
                  <a:pt x="2660435" y="0"/>
                </a:lnTo>
                <a:lnTo>
                  <a:pt x="3304368" y="943708"/>
                </a:lnTo>
                <a:lnTo>
                  <a:pt x="0" y="943708"/>
                </a:lnTo>
                <a:lnTo>
                  <a:pt x="64393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7D2E7DD2-16B0-48F3-9B7B-E901C5248FFC}"/>
              </a:ext>
            </a:extLst>
          </p:cNvPr>
          <p:cNvSpPr/>
          <p:nvPr/>
        </p:nvSpPr>
        <p:spPr>
          <a:xfrm>
            <a:off x="2939541" y="1253297"/>
            <a:ext cx="1696536" cy="1243168"/>
          </a:xfrm>
          <a:custGeom>
            <a:avLst/>
            <a:gdLst>
              <a:gd name="connsiteX0" fmla="*/ 848268 w 1696536"/>
              <a:gd name="connsiteY0" fmla="*/ 0 h 1243168"/>
              <a:gd name="connsiteX1" fmla="*/ 1696536 w 1696536"/>
              <a:gd name="connsiteY1" fmla="*/ 1243168 h 1243168"/>
              <a:gd name="connsiteX2" fmla="*/ 0 w 1696536"/>
              <a:gd name="connsiteY2" fmla="*/ 1243168 h 1243168"/>
              <a:gd name="connsiteX3" fmla="*/ 848268 w 1696536"/>
              <a:gd name="connsiteY3" fmla="*/ 0 h 124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536" h="1243168">
                <a:moveTo>
                  <a:pt x="848268" y="0"/>
                </a:moveTo>
                <a:lnTo>
                  <a:pt x="1696536" y="1243168"/>
                </a:lnTo>
                <a:lnTo>
                  <a:pt x="0" y="1243168"/>
                </a:lnTo>
                <a:lnTo>
                  <a:pt x="848268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749823B-A5F6-43CA-A1ED-49E72D2921EA}"/>
              </a:ext>
            </a:extLst>
          </p:cNvPr>
          <p:cNvSpPr txBox="1"/>
          <p:nvPr/>
        </p:nvSpPr>
        <p:spPr>
          <a:xfrm>
            <a:off x="5303520" y="2005445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Drives insights into action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00F7B30E-0886-4453-B436-1F1BE8047B96}"/>
              </a:ext>
            </a:extLst>
          </p:cNvPr>
          <p:cNvSpPr txBox="1"/>
          <p:nvPr/>
        </p:nvSpPr>
        <p:spPr>
          <a:xfrm>
            <a:off x="6035040" y="3227346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Tools used to implement statistical concepts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8A4FCF9F-01D6-4A56-B8D3-1C2875F16780}"/>
              </a:ext>
            </a:extLst>
          </p:cNvPr>
          <p:cNvSpPr txBox="1"/>
          <p:nvPr/>
        </p:nvSpPr>
        <p:spPr>
          <a:xfrm>
            <a:off x="6766560" y="4272001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Concepts used to develop insights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F6A2F74-3CE2-4F75-ABB5-A55DD5C2C0EE}"/>
              </a:ext>
            </a:extLst>
          </p:cNvPr>
          <p:cNvSpPr txBox="1"/>
          <p:nvPr/>
        </p:nvSpPr>
        <p:spPr>
          <a:xfrm>
            <a:off x="7680960" y="5566052"/>
            <a:ext cx="398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Foundation of Data Science pipeline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E7E8560A-8580-4586-A326-A5B788100219}"/>
              </a:ext>
            </a:extLst>
          </p:cNvPr>
          <p:cNvCxnSpPr>
            <a:cxnSpLocks/>
          </p:cNvCxnSpPr>
          <p:nvPr/>
        </p:nvCxnSpPr>
        <p:spPr>
          <a:xfrm flipH="1">
            <a:off x="5373272" y="2374777"/>
            <a:ext cx="2176390" cy="0"/>
          </a:xfrm>
          <a:prstGeom prst="straightConnector1">
            <a:avLst/>
          </a:prstGeom>
          <a:ln w="158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71F4AA29-3B78-4158-9BA8-587BE74BD0CA}"/>
              </a:ext>
            </a:extLst>
          </p:cNvPr>
          <p:cNvCxnSpPr>
            <a:cxnSpLocks/>
          </p:cNvCxnSpPr>
          <p:nvPr/>
        </p:nvCxnSpPr>
        <p:spPr>
          <a:xfrm flipH="1">
            <a:off x="6128040" y="3596678"/>
            <a:ext cx="3649006" cy="0"/>
          </a:xfrm>
          <a:prstGeom prst="straightConnector1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90A553F7-93E0-4D75-854A-B6088BDD6687}"/>
              </a:ext>
            </a:extLst>
          </p:cNvPr>
          <p:cNvCxnSpPr>
            <a:cxnSpLocks/>
          </p:cNvCxnSpPr>
          <p:nvPr/>
        </p:nvCxnSpPr>
        <p:spPr>
          <a:xfrm flipH="1">
            <a:off x="7727070" y="5935384"/>
            <a:ext cx="3025336" cy="0"/>
          </a:xfrm>
          <a:prstGeom prst="straightConnector1">
            <a:avLst/>
          </a:prstGeom>
          <a:ln w="158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xmlns="" id="{F59B904A-F5B1-452D-A223-763759378038}"/>
              </a:ext>
            </a:extLst>
          </p:cNvPr>
          <p:cNvCxnSpPr>
            <a:cxnSpLocks/>
          </p:cNvCxnSpPr>
          <p:nvPr/>
        </p:nvCxnSpPr>
        <p:spPr>
          <a:xfrm flipH="1">
            <a:off x="6847836" y="4610555"/>
            <a:ext cx="2826047" cy="30778"/>
          </a:xfrm>
          <a:prstGeom prst="straightConnector1">
            <a:avLst/>
          </a:prstGeom>
          <a:ln w="158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3701B53-3661-4099-84B4-E0899F50E280}"/>
              </a:ext>
            </a:extLst>
          </p:cNvPr>
          <p:cNvSpPr txBox="1"/>
          <p:nvPr/>
        </p:nvSpPr>
        <p:spPr>
          <a:xfrm>
            <a:off x="1675569" y="4247124"/>
            <a:ext cx="4995661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Mathematics and Statistics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ED30E6FD-7B72-4C2B-80A2-BD21EF019545}"/>
              </a:ext>
            </a:extLst>
          </p:cNvPr>
          <p:cNvSpPr txBox="1"/>
          <p:nvPr/>
        </p:nvSpPr>
        <p:spPr>
          <a:xfrm>
            <a:off x="2541903" y="3013446"/>
            <a:ext cx="2761617" cy="52322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Programming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2615B6B-59BE-4A8E-A090-9D4D32328A86}"/>
              </a:ext>
            </a:extLst>
          </p:cNvPr>
          <p:cNvSpPr txBox="1"/>
          <p:nvPr/>
        </p:nvSpPr>
        <p:spPr>
          <a:xfrm>
            <a:off x="804412" y="5515156"/>
            <a:ext cx="6171618" cy="553998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30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</a:rPr>
              <a:t>Domain Knowledge and </a:t>
            </a:r>
            <a:r>
              <a:rPr lang="en-US" sz="3000" b="1" dirty="0" smtClean="0">
                <a:solidFill>
                  <a:schemeClr val="bg2">
                    <a:lumMod val="50000"/>
                  </a:schemeClr>
                </a:solidFill>
              </a:rPr>
              <a:t>Expertise</a:t>
            </a:r>
            <a:endParaRPr lang="en-US" sz="3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B7DC2C70-F7EA-4FE3-9EC5-F12B8571CE33}"/>
              </a:ext>
            </a:extLst>
          </p:cNvPr>
          <p:cNvSpPr txBox="1"/>
          <p:nvPr/>
        </p:nvSpPr>
        <p:spPr>
          <a:xfrm>
            <a:off x="2719755" y="2124895"/>
            <a:ext cx="2889166" cy="338554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1"/>
                </a:solidFill>
              </a:rPr>
              <a:t>      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Communication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C3D5E634-C4EE-4846-9C0A-756CB6D1E32A}"/>
              </a:ext>
            </a:extLst>
          </p:cNvPr>
          <p:cNvSpPr/>
          <p:nvPr/>
        </p:nvSpPr>
        <p:spPr>
          <a:xfrm>
            <a:off x="2865586" y="2496465"/>
            <a:ext cx="1696536" cy="28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xmlns="" id="{452E7C57-5C9D-4B75-B558-AF85988E68D9}"/>
              </a:ext>
            </a:extLst>
          </p:cNvPr>
          <p:cNvSpPr/>
          <p:nvPr/>
        </p:nvSpPr>
        <p:spPr>
          <a:xfrm>
            <a:off x="2719755" y="3714009"/>
            <a:ext cx="1696536" cy="289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5FC1C5A6-1F5A-41CD-9492-7546AC4E4BAD}"/>
              </a:ext>
            </a:extLst>
          </p:cNvPr>
          <p:cNvSpPr/>
          <p:nvPr/>
        </p:nvSpPr>
        <p:spPr>
          <a:xfrm>
            <a:off x="2840166" y="4947686"/>
            <a:ext cx="1696536" cy="28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C354ADCC-F60F-4EE0-83B5-CACA625F839A}"/>
              </a:ext>
            </a:extLst>
          </p:cNvPr>
          <p:cNvSpPr txBox="1"/>
          <p:nvPr/>
        </p:nvSpPr>
        <p:spPr>
          <a:xfrm>
            <a:off x="4493268" y="245105"/>
            <a:ext cx="5606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Hierarchy of Data Science Skills</a:t>
            </a:r>
          </a:p>
        </p:txBody>
      </p:sp>
    </p:spTree>
    <p:extLst>
      <p:ext uri="{BB962C8B-B14F-4D97-AF65-F5344CB8AC3E}">
        <p14:creationId xmlns:p14="http://schemas.microsoft.com/office/powerpoint/2010/main" val="127692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889</Words>
  <Application>Microsoft Office PowerPoint</Application>
  <PresentationFormat>Custom</PresentationFormat>
  <Paragraphs>111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Examples of Data Science</vt:lpstr>
      <vt:lpstr>Automated Non-Filer Project</vt:lpstr>
      <vt:lpstr>Supervised Machine Learning</vt:lpstr>
      <vt:lpstr>Structure of Data Set Used for Supervised ML</vt:lpstr>
      <vt:lpstr>Predictive Model Toy Example</vt:lpstr>
      <vt:lpstr>Predictive Modelling Project Workflow </vt:lpstr>
      <vt:lpstr>Data Science Skills</vt:lpstr>
      <vt:lpstr>PowerPoint Presentation</vt:lpstr>
      <vt:lpstr>Data Scientist Job Outlook</vt:lpstr>
      <vt:lpstr>Data Science* Degree Programs</vt:lpstr>
      <vt:lpstr>Free or Affordable Learning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Lang</dc:creator>
  <cp:lastModifiedBy>Commonwealth of Massachusetts</cp:lastModifiedBy>
  <cp:revision>54</cp:revision>
  <cp:lastPrinted>2018-04-24T16:15:19Z</cp:lastPrinted>
  <dcterms:created xsi:type="dcterms:W3CDTF">2018-03-21T03:25:56Z</dcterms:created>
  <dcterms:modified xsi:type="dcterms:W3CDTF">2018-04-24T16:40:02Z</dcterms:modified>
</cp:coreProperties>
</file>