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74" r:id="rId4"/>
    <p:sldId id="275" r:id="rId5"/>
    <p:sldId id="257" r:id="rId6"/>
    <p:sldId id="272" r:id="rId7"/>
    <p:sldId id="258" r:id="rId8"/>
    <p:sldId id="259" r:id="rId9"/>
    <p:sldId id="260" r:id="rId10"/>
    <p:sldId id="263" r:id="rId11"/>
    <p:sldId id="264" r:id="rId12"/>
    <p:sldId id="265" r:id="rId13"/>
    <p:sldId id="268" r:id="rId14"/>
    <p:sldId id="267" r:id="rId15"/>
    <p:sldId id="269" r:id="rId16"/>
    <p:sldId id="266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14" autoAdjust="0"/>
  </p:normalViewPr>
  <p:slideViewPr>
    <p:cSldViewPr>
      <p:cViewPr>
        <p:scale>
          <a:sx n="94" d="100"/>
          <a:sy n="94" d="100"/>
        </p:scale>
        <p:origin x="-1698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7F4B-01CF-49F5-9AC5-5C9D89D17CB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51E0-17AE-48A2-9965-85CC64DE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 chief scientist at </a:t>
            </a:r>
            <a:r>
              <a:rPr lang="en-US" dirty="0" err="1"/>
              <a:t>baidu</a:t>
            </a:r>
            <a:endParaRPr lang="en-US" dirty="0"/>
          </a:p>
          <a:p>
            <a:r>
              <a:rPr lang="en-US" dirty="0"/>
              <a:t>Professor at a</a:t>
            </a:r>
            <a:r>
              <a:rPr lang="en-US" baseline="0" dirty="0"/>
              <a:t> </a:t>
            </a:r>
            <a:r>
              <a:rPr lang="en-US" baseline="0" dirty="0" err="1"/>
              <a:t>standford</a:t>
            </a:r>
            <a:endParaRPr lang="en-US" baseline="0" dirty="0"/>
          </a:p>
          <a:p>
            <a:r>
              <a:rPr lang="en-US" baseline="0" dirty="0"/>
              <a:t>Cofounder of </a:t>
            </a:r>
            <a:r>
              <a:rPr lang="en-US" baseline="0" dirty="0" err="1"/>
              <a:t>coursera</a:t>
            </a:r>
            <a:endParaRPr lang="en-US" baseline="0" dirty="0"/>
          </a:p>
          <a:p>
            <a:r>
              <a:rPr lang="en-US" baseline="0" dirty="0"/>
              <a:t>Taught the most widely viewed ML course online and the course was the motivation behind creating </a:t>
            </a:r>
            <a:r>
              <a:rPr lang="en-US" baseline="0" dirty="0" err="1"/>
              <a:t>coursera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ML </a:t>
            </a:r>
            <a:r>
              <a:rPr lang="en-US" baseline="0" dirty="0" err="1"/>
              <a:t>algos</a:t>
            </a:r>
            <a:r>
              <a:rPr lang="en-US" baseline="0" dirty="0"/>
              <a:t> already made been around for decades or 1800s, its really about the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to have a general</a:t>
            </a:r>
            <a:r>
              <a:rPr lang="en-US" baseline="0" dirty="0" smtClean="0"/>
              <a:t> understanding of modelling process to appreciate feature engineering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Pauls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/>
              <a:t> and </a:t>
            </a:r>
            <a:r>
              <a:rPr lang="en-US" dirty="0" err="1" smtClean="0"/>
              <a:t>cnf</a:t>
            </a:r>
            <a:r>
              <a:rPr lang="en-US" dirty="0" smtClean="0"/>
              <a:t> are attempts at making</a:t>
            </a:r>
            <a:r>
              <a:rPr lang="en-US" baseline="0" dirty="0" smtClean="0"/>
              <a:t> a real car rather than a toy car model but doesn’t work perfectly. Sometimes you steer left and it goes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have a general</a:t>
            </a:r>
            <a:r>
              <a:rPr lang="en-US" baseline="0" dirty="0"/>
              <a:t> understanding of modelling process to appreciate feature engineering</a:t>
            </a:r>
          </a:p>
          <a:p>
            <a:endParaRPr lang="en-US" baseline="0" dirty="0"/>
          </a:p>
          <a:p>
            <a:r>
              <a:rPr lang="en-US" baseline="0" dirty="0"/>
              <a:t>If performance is not good enough it most likely means the data is not good </a:t>
            </a:r>
            <a:r>
              <a:rPr lang="en-US" baseline="0" dirty="0" smtClean="0"/>
              <a:t>enough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representative sample to evaluate performance accurately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and everything related to it is not well defined</a:t>
            </a:r>
          </a:p>
          <a:p>
            <a:r>
              <a:rPr lang="en-US" dirty="0"/>
              <a:t>Ask 10 people what data science is and you get 15 different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 </a:t>
            </a:r>
            <a:r>
              <a:rPr lang="en-US" dirty="0" err="1"/>
              <a:t>liablity</a:t>
            </a:r>
            <a:r>
              <a:rPr lang="en-US" dirty="0"/>
              <a:t> you have to consider exemptions, credits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spend months or a year just cleaning data and it might not even affect performance so it’s best to apply 80/20 rule and return to it</a:t>
            </a:r>
          </a:p>
          <a:p>
            <a:r>
              <a:rPr lang="en-US" dirty="0"/>
              <a:t>In the end, it’s the results that matter</a:t>
            </a:r>
          </a:p>
          <a:p>
            <a:endParaRPr lang="en-US" dirty="0"/>
          </a:p>
          <a:p>
            <a:r>
              <a:rPr lang="en-US"/>
              <a:t>Remember modelling is an iterative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“shouldn’t a good algorithm learn the key information on its own?”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depends on the amount of data you have and the strength of competing signals. You can help your algorithm “focus” on what’s important by highlighting it beforehand.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code</a:t>
            </a:r>
          </a:p>
          <a:p>
            <a:endParaRPr lang="en-US" dirty="0"/>
          </a:p>
          <a:p>
            <a:r>
              <a:rPr lang="en-US" dirty="0"/>
              <a:t>I will have each income form as predictor separately by add the together as well to highlight it for the ML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City with high median age might tell</a:t>
            </a:r>
            <a:r>
              <a:rPr lang="en-US" baseline="0" dirty="0" smtClean="0"/>
              <a:t> us that they live in a retirement community and that they’re a snowbird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51E0-17AE-48A2-9965-85CC64DEA5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F446-D50C-4CF7-B74B-A886A90C89C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A4DC-1F74-4A45-B42B-72C0472D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984375"/>
          </a:xfrm>
        </p:spPr>
        <p:txBody>
          <a:bodyPr>
            <a:normAutofit fontScale="90000"/>
          </a:bodyPr>
          <a:lstStyle/>
          <a:p>
            <a:r>
              <a:rPr lang="en-US" dirty="0"/>
              <a:t>“Applied machine learning is basically feature engineering” - Andrew Ng</a:t>
            </a:r>
          </a:p>
        </p:txBody>
      </p:sp>
    </p:spTree>
    <p:extLst>
      <p:ext uri="{BB962C8B-B14F-4D97-AF65-F5344CB8AC3E}">
        <p14:creationId xmlns:p14="http://schemas.microsoft.com/office/powerpoint/2010/main" val="31791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Question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𝑝𝑟𝑜𝑏𝑎𝑏𝑖𝑙𝑖𝑡𝑦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𝑓𝑎𝑣𝑜𝑟𝑎𝑏𝑙𝑒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𝑜𝑢𝑡𝑐𝑜𝑚𝑒𝑠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𝑝𝑜𝑠𝑠𝑖𝑏𝑙𝑒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𝑤𝑎𝑦𝑠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𝑡𝑜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𝑐h𝑜𝑜𝑠𝑒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𝑓𝑟𝑜𝑚</m:t>
                        </m:r>
                        <m:r>
                          <a:rPr lang="en-US" i="1">
                            <a:latin typeface="Cambria Math"/>
                          </a:rPr>
                          <m:t> 500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𝑤𝑎𝑦𝑠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𝑡𝑜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𝑐h𝑜𝑜𝑠𝑒</m:t>
                        </m:r>
                        <m:r>
                          <a:rPr lang="en-US" i="1">
                            <a:latin typeface="Cambria Math"/>
                          </a:rPr>
                          <m:t> 500 </m:t>
                        </m:r>
                        <m:r>
                          <a:rPr lang="en-US" i="1">
                            <a:latin typeface="Cambria Math"/>
                          </a:rPr>
                          <m:t>𝑓𝑟𝑜𝑚</m:t>
                        </m:r>
                        <m:r>
                          <a:rPr lang="en-US" i="1">
                            <a:latin typeface="Cambria Math"/>
                          </a:rPr>
                          <m:t> 100,000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𝑎𝑙𝑙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𝑔𝑜𝑜𝑑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100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99,500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100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100,000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99,500!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100!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99,500−100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100,000!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100!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100,000−100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=1−0.6056197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𝑙𝑒𝑎𝑠𝑡</m:t>
                        </m:r>
                        <m:r>
                          <a:rPr lang="en-US" i="1">
                            <a:latin typeface="Cambria Math"/>
                          </a:rPr>
                          <m:t> 1 </m:t>
                        </m:r>
                        <m:r>
                          <a:rPr lang="en-US" i="1">
                            <a:latin typeface="Cambria Math"/>
                          </a:rPr>
                          <m:t>𝑏𝑎𝑑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=0.3943803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Question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samples should you check to be confident that data is accurate?</a:t>
            </a:r>
          </a:p>
          <a:p>
            <a:pPr lvl="1"/>
            <a:r>
              <a:rPr lang="en-US" dirty="0"/>
              <a:t>See code</a:t>
            </a:r>
          </a:p>
          <a:p>
            <a:pPr lvl="1"/>
            <a:r>
              <a:rPr lang="en-US" dirty="0"/>
              <a:t>“459 samples needed to be 99% sure that the data is at least 99% accurate” (up to 1000 bad)</a:t>
            </a:r>
          </a:p>
          <a:p>
            <a:pPr lvl="1"/>
            <a:r>
              <a:rPr lang="en-US" dirty="0"/>
              <a:t>“2,276 samples needed to be 99% sure that the data is at least 99.8% accurate” (up to 120 bad)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5164C-2861-4020-A439-2BA56440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FE6B6-E2FE-41E1-B237-164D08A3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is a model predictor or independent variable</a:t>
            </a:r>
          </a:p>
          <a:p>
            <a:r>
              <a:rPr lang="en-US" dirty="0"/>
              <a:t>Feature engineering asks: what does your response variable depend on and what is the best representation of the data to learn a solution to your problem?</a:t>
            </a:r>
          </a:p>
          <a:p>
            <a:r>
              <a:rPr lang="en-US" dirty="0"/>
              <a:t>Good features are informed by domain knowledge or exploratory analysis.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4AD2A-4678-4A68-9534-B4EB0A0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6C8EE-629F-483F-8C5E-F9BE7F42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Isolates key info and makes it more obvious for the ML </a:t>
            </a:r>
            <a:r>
              <a:rPr lang="en-US" dirty="0" err="1"/>
              <a:t>algo</a:t>
            </a:r>
            <a:r>
              <a:rPr lang="en-US" dirty="0"/>
              <a:t> to find the pattern </a:t>
            </a:r>
          </a:p>
          <a:p>
            <a:pPr lvl="1"/>
            <a:r>
              <a:rPr lang="en-US" dirty="0"/>
              <a:t>Amount of ma income </a:t>
            </a:r>
            <a:r>
              <a:rPr lang="en-US" b="1" dirty="0" smtClean="0"/>
              <a:t>VS</a:t>
            </a:r>
            <a:r>
              <a:rPr lang="en-US" dirty="0" smtClean="0"/>
              <a:t> </a:t>
            </a:r>
            <a:r>
              <a:rPr lang="en-US" dirty="0"/>
              <a:t>ma income over $8k</a:t>
            </a:r>
          </a:p>
          <a:p>
            <a:pPr lvl="1"/>
            <a:r>
              <a:rPr lang="en-US" dirty="0"/>
              <a:t>Amount of 1099G prior year refund and filed prior year ma return </a:t>
            </a:r>
            <a:r>
              <a:rPr lang="en-US" b="1" dirty="0" smtClean="0"/>
              <a:t>VS </a:t>
            </a:r>
            <a:r>
              <a:rPr lang="en-US" dirty="0" smtClean="0"/>
              <a:t>most </a:t>
            </a:r>
            <a:r>
              <a:rPr lang="en-US" dirty="0"/>
              <a:t>likely filed out of state return</a:t>
            </a:r>
          </a:p>
          <a:p>
            <a:pPr lvl="1"/>
            <a:r>
              <a:rPr lang="en-US" dirty="0"/>
              <a:t>Driver License status </a:t>
            </a:r>
            <a:r>
              <a:rPr lang="en-US" b="1" dirty="0" smtClean="0"/>
              <a:t>VS</a:t>
            </a:r>
            <a:r>
              <a:rPr lang="en-US" dirty="0" smtClean="0"/>
              <a:t>DL </a:t>
            </a:r>
            <a:r>
              <a:rPr lang="en-US" dirty="0"/>
              <a:t>status active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87617-A48C-4697-9EDC-0D962DD9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FF7A5-297F-473F-824C-D0786BD4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Addition, subtraction, multiplication or division of variables to highlight their interaction</a:t>
            </a:r>
          </a:p>
          <a:p>
            <a:pPr lvl="1"/>
            <a:r>
              <a:rPr lang="en-US" dirty="0"/>
              <a:t>MA source income estimate (addition of different sources of income)</a:t>
            </a:r>
          </a:p>
          <a:p>
            <a:pPr lvl="1"/>
            <a:r>
              <a:rPr lang="en-US" dirty="0"/>
              <a:t>MA source income estimate / Non MA source income estimate</a:t>
            </a:r>
          </a:p>
        </p:txBody>
      </p:sp>
    </p:spTree>
    <p:extLst>
      <p:ext uri="{BB962C8B-B14F-4D97-AF65-F5344CB8AC3E}">
        <p14:creationId xmlns:p14="http://schemas.microsoft.com/office/powerpoint/2010/main" val="159175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0ECFB-E7A2-4AB0-9AEB-47EAAA97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8A3682-9745-4CA1-B529-57CE9FE9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License renewal date </a:t>
            </a:r>
            <a:r>
              <a:rPr lang="en-US" b="1" dirty="0" smtClean="0"/>
              <a:t>VS </a:t>
            </a:r>
            <a:r>
              <a:rPr lang="en-US" dirty="0" smtClean="0"/>
              <a:t>renewed during target tax year</a:t>
            </a:r>
          </a:p>
          <a:p>
            <a:r>
              <a:rPr lang="en-US" dirty="0"/>
              <a:t>Numeric to categorical mappings</a:t>
            </a:r>
          </a:p>
          <a:p>
            <a:r>
              <a:rPr lang="en-US" dirty="0"/>
              <a:t>Grouping sparse classes</a:t>
            </a:r>
          </a:p>
          <a:p>
            <a:pPr lvl="1"/>
            <a:r>
              <a:rPr lang="en-US" dirty="0"/>
              <a:t>Grouping by payee state (see code)</a:t>
            </a:r>
          </a:p>
          <a:p>
            <a:r>
              <a:rPr lang="en-US" dirty="0"/>
              <a:t>Dummy variables</a:t>
            </a:r>
          </a:p>
          <a:p>
            <a:pPr lvl="1"/>
            <a:r>
              <a:rPr lang="en-US" dirty="0"/>
              <a:t>DL age missing value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Impact encoding</a:t>
            </a:r>
          </a:p>
          <a:p>
            <a:pPr lvl="1"/>
            <a:r>
              <a:rPr lang="en-US" dirty="0" smtClean="0"/>
              <a:t>Encoding zip code to fewer classes using response variable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50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0C2E5-D143-48C1-9BB0-C73DBC7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CF208-0868-4104-B035-2934A417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Apply some mathematical operation to the features to make it easier for the ML </a:t>
            </a:r>
            <a:r>
              <a:rPr lang="en-US" dirty="0" err="1" smtClean="0"/>
              <a:t>algo</a:t>
            </a:r>
            <a:r>
              <a:rPr lang="en-US" dirty="0" smtClean="0"/>
              <a:t> to work with </a:t>
            </a:r>
          </a:p>
          <a:p>
            <a:r>
              <a:rPr lang="en-US" dirty="0"/>
              <a:t>Center and scale for linear </a:t>
            </a:r>
            <a:r>
              <a:rPr lang="en-US" dirty="0" err="1"/>
              <a:t>algos</a:t>
            </a:r>
            <a:endParaRPr lang="en-US" dirty="0"/>
          </a:p>
          <a:p>
            <a:pPr lvl="1"/>
            <a:r>
              <a:rPr lang="en-US" dirty="0"/>
              <a:t>Helps with numerical stability and convergence</a:t>
            </a:r>
          </a:p>
          <a:p>
            <a:pPr lvl="1"/>
            <a:r>
              <a:rPr lang="en-US" dirty="0"/>
              <a:t>Also may help with unwanted influence from features with a large </a:t>
            </a:r>
            <a:r>
              <a:rPr lang="en-US" dirty="0" smtClean="0"/>
              <a:t>magnitude</a:t>
            </a:r>
            <a:endParaRPr lang="en-US" dirty="0"/>
          </a:p>
          <a:p>
            <a:r>
              <a:rPr lang="en-US" dirty="0" smtClean="0"/>
              <a:t>Log, square root, inverse, box cox, yeo Johnson transform</a:t>
            </a:r>
          </a:p>
          <a:p>
            <a:pPr lvl="1"/>
            <a:r>
              <a:rPr lang="en-US" dirty="0" smtClean="0"/>
              <a:t>Helps resolve skewness so statistical tests can be used during modelling</a:t>
            </a:r>
          </a:p>
          <a:p>
            <a:pPr lvl="1"/>
            <a:r>
              <a:rPr lang="en-US" dirty="0" smtClean="0"/>
              <a:t>May also help with convergence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Principal component analysis and linear discriminant analysis</a:t>
            </a:r>
          </a:p>
          <a:p>
            <a:pPr lvl="1"/>
            <a:r>
              <a:rPr lang="en-US" dirty="0" smtClean="0"/>
              <a:t>Transforms a set of predictors to a smaller set that contains the majority of the information in the original set</a:t>
            </a:r>
          </a:p>
          <a:p>
            <a:pPr lvl="1"/>
            <a:r>
              <a:rPr lang="en-US" dirty="0" smtClean="0"/>
              <a:t>PCA makes the predictors uncorrelated with each other which may improve performance</a:t>
            </a:r>
          </a:p>
          <a:p>
            <a:pPr lvl="1"/>
            <a:r>
              <a:rPr lang="en-US" dirty="0" smtClean="0"/>
              <a:t>Major downside is that you lose interpretability of the model</a:t>
            </a:r>
          </a:p>
          <a:p>
            <a:pPr lvl="1"/>
            <a:r>
              <a:rPr lang="en-US" dirty="0" smtClean="0"/>
              <a:t>Ex. Apply PCA to MA income estimate 1 and MA income estimate 2</a:t>
            </a:r>
            <a:endParaRPr lang="en-US" dirty="0"/>
          </a:p>
          <a:p>
            <a:r>
              <a:rPr lang="en-US" dirty="0" smtClean="0"/>
              <a:t>Spatial sign transform </a:t>
            </a:r>
          </a:p>
          <a:p>
            <a:pPr lvl="1"/>
            <a:r>
              <a:rPr lang="en-US" dirty="0" smtClean="0"/>
              <a:t>may improve performance of </a:t>
            </a:r>
            <a:r>
              <a:rPr lang="en-US" dirty="0" err="1" smtClean="0"/>
              <a:t>aglos</a:t>
            </a:r>
            <a:r>
              <a:rPr lang="en-US" dirty="0" smtClean="0"/>
              <a:t> that are sensitive to outliers (SVM) by making all samples the same distance from the center of a sphere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1F5B1-4193-45F9-B91B-94E6DCA4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994E9-C9CE-46B9-93A1-B2ED6946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why observations were misclassified by the model and create a feature that can address the error</a:t>
            </a:r>
          </a:p>
          <a:p>
            <a:r>
              <a:rPr lang="en-US" dirty="0" smtClean="0"/>
              <a:t>Cluster misclassified observations and use those clusters as a feature</a:t>
            </a:r>
          </a:p>
          <a:p>
            <a:pPr lvl="1"/>
            <a:r>
              <a:rPr lang="en-US" dirty="0" smtClean="0"/>
              <a:t>Also clustering helps you spot the patterns to why it was misclassified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DF0A5-EB32-46FF-A321-E4AADFE5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3C7AD-4332-4064-BD5C-35094A3D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payee zip code with US census demographic data</a:t>
            </a:r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Population density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>
            <a:normAutofit fontScale="90000"/>
          </a:bodyPr>
          <a:lstStyle/>
          <a:p>
            <a:r>
              <a:rPr lang="en-US" dirty="0"/>
              <a:t>“If I explain something or use a term that you don’t understand, please ask.” – Some guy</a:t>
            </a:r>
          </a:p>
        </p:txBody>
      </p:sp>
    </p:spTree>
    <p:extLst>
      <p:ext uri="{BB962C8B-B14F-4D97-AF65-F5344CB8AC3E}">
        <p14:creationId xmlns:p14="http://schemas.microsoft.com/office/powerpoint/2010/main" val="27660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predictive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maps input to output</a:t>
            </a:r>
          </a:p>
          <a:p>
            <a:r>
              <a:rPr lang="en-US" dirty="0" smtClean="0"/>
              <a:t>A representation of the patterns between a response variable and its predictors</a:t>
            </a:r>
          </a:p>
          <a:p>
            <a:pPr lvl="1"/>
            <a:r>
              <a:rPr lang="en-US" dirty="0" smtClean="0"/>
              <a:t>See spreadsheet example</a:t>
            </a:r>
          </a:p>
          <a:p>
            <a:r>
              <a:rPr lang="en-US" dirty="0" smtClean="0"/>
              <a:t>Models make estimates and by definition they always have errors</a:t>
            </a:r>
          </a:p>
          <a:p>
            <a:pPr lvl="1"/>
            <a:r>
              <a:rPr lang="en-US" dirty="0" smtClean="0"/>
              <a:t>Toy car model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9878C-2FD4-4ED0-90DB-3F6267B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3A2887-EF63-48AE-BA2E-75B2E670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2418783"/>
            <a:ext cx="6478701" cy="36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Define problem and goal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Design response variable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Extract raw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Validate and clean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Feature engineering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Feature Selection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Algorithm selection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Tune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Evaluate performance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Repeat steps 2-9 until performance meets goal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Deploy model, monitor results and update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53BF709-3891-4026-B544-267886240343}"/>
              </a:ext>
            </a:extLst>
          </p:cNvPr>
          <p:cNvSpPr/>
          <p:nvPr/>
        </p:nvSpPr>
        <p:spPr>
          <a:xfrm>
            <a:off x="4065563" y="2152357"/>
            <a:ext cx="1227684" cy="2672861"/>
          </a:xfrm>
          <a:custGeom>
            <a:avLst/>
            <a:gdLst>
              <a:gd name="connsiteX0" fmla="*/ 309489 w 1227684"/>
              <a:gd name="connsiteY0" fmla="*/ 0 h 2672861"/>
              <a:gd name="connsiteX1" fmla="*/ 1223889 w 1227684"/>
              <a:gd name="connsiteY1" fmla="*/ 1659988 h 2672861"/>
              <a:gd name="connsiteX2" fmla="*/ 0 w 1227684"/>
              <a:gd name="connsiteY2" fmla="*/ 2672861 h 2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684" h="2672861">
                <a:moveTo>
                  <a:pt x="309489" y="0"/>
                </a:moveTo>
                <a:cubicBezTo>
                  <a:pt x="792479" y="607255"/>
                  <a:pt x="1275470" y="1214511"/>
                  <a:pt x="1223889" y="1659988"/>
                </a:cubicBezTo>
                <a:cubicBezTo>
                  <a:pt x="1172308" y="2105465"/>
                  <a:pt x="586154" y="2389163"/>
                  <a:pt x="0" y="26728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09DC69-09AA-4D00-A2AD-8E205F90AA2B}"/>
              </a:ext>
            </a:extLst>
          </p:cNvPr>
          <p:cNvSpPr txBox="1"/>
          <p:nvPr/>
        </p:nvSpPr>
        <p:spPr>
          <a:xfrm>
            <a:off x="5562600" y="3493849"/>
            <a:ext cx="178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Iterative!</a:t>
            </a:r>
          </a:p>
        </p:txBody>
      </p:sp>
    </p:spTree>
    <p:extLst>
      <p:ext uri="{BB962C8B-B14F-4D97-AF65-F5344CB8AC3E}">
        <p14:creationId xmlns:p14="http://schemas.microsoft.com/office/powerpoint/2010/main" val="29153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7E05CA3-6C1C-4E93-93C3-17934869D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1527430"/>
            <a:ext cx="8178799" cy="38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Response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variable is what you are predicting</a:t>
            </a:r>
          </a:p>
          <a:p>
            <a:r>
              <a:rPr lang="en-US" dirty="0"/>
              <a:t>Should be precisely and consistently defined</a:t>
            </a:r>
          </a:p>
          <a:p>
            <a:r>
              <a:rPr lang="en-US" dirty="0"/>
              <a:t>More useful predictions are more difficult to predict accurately</a:t>
            </a:r>
          </a:p>
          <a:p>
            <a:pPr lvl="1"/>
            <a:r>
              <a:rPr lang="en-US" dirty="0"/>
              <a:t>Filing requirement vs tax liability</a:t>
            </a:r>
          </a:p>
          <a:p>
            <a:pPr lvl="1"/>
            <a:r>
              <a:rPr lang="en-US" dirty="0"/>
              <a:t>Stock trading strategy example</a:t>
            </a:r>
          </a:p>
          <a:p>
            <a:pPr lvl="2"/>
            <a:r>
              <a:rPr lang="en-US" dirty="0"/>
              <a:t>10% yearly gain vs 50% yearly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Apply 80/20 rule and return to it if model performance is affected</a:t>
            </a:r>
          </a:p>
          <a:p>
            <a:r>
              <a:rPr lang="en-US" dirty="0"/>
              <a:t>Review logic of the code that generated the data</a:t>
            </a:r>
          </a:p>
          <a:p>
            <a:pPr lvl="1"/>
            <a:r>
              <a:rPr lang="en-US" dirty="0"/>
              <a:t>Write code that does the same thing but with simpler logic and compare differences</a:t>
            </a:r>
          </a:p>
          <a:p>
            <a:r>
              <a:rPr lang="en-US" dirty="0"/>
              <a:t>Review logic of the data itself</a:t>
            </a:r>
          </a:p>
          <a:p>
            <a:pPr lvl="1"/>
            <a:r>
              <a:rPr lang="en-US" dirty="0"/>
              <a:t>Can a TP really have 20+ 1099Int forms from the same payer?</a:t>
            </a:r>
          </a:p>
          <a:p>
            <a:pPr lvl="1"/>
            <a:r>
              <a:rPr lang="en-US" dirty="0"/>
              <a:t>INF cube report says there’s people that filed a return but their estimated return wasn’t reversed off</a:t>
            </a:r>
          </a:p>
          <a:p>
            <a:r>
              <a:rPr lang="en-US" dirty="0"/>
              <a:t>Take a sample of the data and compare it with some other source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7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data by checking a sample of it can provide misleading results</a:t>
            </a:r>
          </a:p>
          <a:p>
            <a:r>
              <a:rPr lang="en-US" dirty="0"/>
              <a:t>What is the probability of finding at least 1 bad observations given the following parameters?</a:t>
            </a:r>
          </a:p>
          <a:p>
            <a:pPr lvl="1"/>
            <a:r>
              <a:rPr lang="en-US" dirty="0"/>
              <a:t>Total observations = 100,000</a:t>
            </a:r>
          </a:p>
          <a:p>
            <a:pPr lvl="1"/>
            <a:r>
              <a:rPr lang="en-US" dirty="0"/>
              <a:t>Bad observations = 500</a:t>
            </a:r>
          </a:p>
          <a:p>
            <a:pPr lvl="1"/>
            <a:r>
              <a:rPr lang="en-US" dirty="0"/>
              <a:t>Sample size = 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8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1150</Words>
  <Application>Microsoft Office PowerPoint</Application>
  <PresentationFormat>On-screen Show (4:3)</PresentationFormat>
  <Paragraphs>148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“Applied machine learning is basically feature engineering” - Andrew Ng</vt:lpstr>
      <vt:lpstr>“If I explain something or use a term that you don’t understand, please ask.” – Some guy</vt:lpstr>
      <vt:lpstr>What is a predictive model?</vt:lpstr>
      <vt:lpstr>Supervised Machine Learning</vt:lpstr>
      <vt:lpstr>Modelling Process</vt:lpstr>
      <vt:lpstr>PowerPoint Presentation</vt:lpstr>
      <vt:lpstr>Design of Response Variable</vt:lpstr>
      <vt:lpstr>Validating and Cleaning Data</vt:lpstr>
      <vt:lpstr>Sampling</vt:lpstr>
      <vt:lpstr>Sampling Question Solution</vt:lpstr>
      <vt:lpstr>Sampling Question Part 2</vt:lpstr>
      <vt:lpstr>Feature Engineering</vt:lpstr>
      <vt:lpstr>Indicator Variables</vt:lpstr>
      <vt:lpstr>Interaction Terms </vt:lpstr>
      <vt:lpstr>Feature Representation</vt:lpstr>
      <vt:lpstr>Transformations </vt:lpstr>
      <vt:lpstr>Error Analysis</vt:lpstr>
      <vt:lpstr>External Data</vt:lpstr>
    </vt:vector>
  </TitlesOfParts>
  <Company>Commonwealth of 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“Applied machine learning is basically feature engineering” - Andrew Ng</dc:title>
  <dc:creator>Commonwealth of Massachusetts</dc:creator>
  <cp:lastModifiedBy>Commonwealth of Massachusetts</cp:lastModifiedBy>
  <cp:revision>38</cp:revision>
  <dcterms:created xsi:type="dcterms:W3CDTF">2018-04-04T13:06:21Z</dcterms:created>
  <dcterms:modified xsi:type="dcterms:W3CDTF">2018-04-05T17:40:19Z</dcterms:modified>
</cp:coreProperties>
</file>