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3" r:id="rId1"/>
  </p:sldMasterIdLst>
  <p:notesMasterIdLst>
    <p:notesMasterId r:id="rId17"/>
  </p:notesMasterIdLst>
  <p:handoutMasterIdLst>
    <p:handoutMasterId r:id="rId18"/>
  </p:handoutMasterIdLst>
  <p:sldIdLst>
    <p:sldId id="700" r:id="rId2"/>
    <p:sldId id="790" r:id="rId3"/>
    <p:sldId id="791" r:id="rId4"/>
    <p:sldId id="802" r:id="rId5"/>
    <p:sldId id="793" r:id="rId6"/>
    <p:sldId id="803" r:id="rId7"/>
    <p:sldId id="804" r:id="rId8"/>
    <p:sldId id="805" r:id="rId9"/>
    <p:sldId id="806" r:id="rId10"/>
    <p:sldId id="807" r:id="rId11"/>
    <p:sldId id="808" r:id="rId12"/>
    <p:sldId id="809" r:id="rId13"/>
    <p:sldId id="810" r:id="rId14"/>
    <p:sldId id="811" r:id="rId15"/>
    <p:sldId id="79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7E35A"/>
    <a:srgbClr val="D3461E"/>
    <a:srgbClr val="FFC000"/>
    <a:srgbClr val="0F5156"/>
    <a:srgbClr val="97D6EC"/>
    <a:srgbClr val="D03238"/>
    <a:srgbClr val="00A6B7"/>
    <a:srgbClr val="F7A81B"/>
    <a:srgbClr val="0F5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947"/>
  </p:normalViewPr>
  <p:slideViewPr>
    <p:cSldViewPr snapToGrid="0" snapToObjects="1">
      <p:cViewPr varScale="1">
        <p:scale>
          <a:sx n="87" d="100"/>
          <a:sy n="87" d="100"/>
        </p:scale>
        <p:origin x="1303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246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27CA6-12BA-4E25-8D0C-D0BF47BEA956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36C39-415E-47A8-98C8-62E2BB29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55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A80A5-7BB0-734F-8C27-B1DC0FB7F823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511DD-DAB9-1647-97C7-AACDE6029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18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29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93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91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22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63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7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23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09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41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6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49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92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50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Extern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4"/>
            <a:ext cx="9144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82232" y="839772"/>
            <a:ext cx="2907016" cy="5587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4100" y="1201563"/>
            <a:ext cx="542030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000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015752"/>
            <a:ext cx="5420300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594100" y="5928911"/>
            <a:ext cx="3757613" cy="346075"/>
          </a:xfrm>
        </p:spPr>
        <p:txBody>
          <a:bodyPr>
            <a:normAutofit/>
          </a:bodyPr>
          <a:lstStyle>
            <a:lvl1pPr marL="0" indent="0">
              <a:buNone/>
              <a:defRPr sz="1200" b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163377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4"/>
            <a:ext cx="9144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82232" y="839772"/>
            <a:ext cx="2907016" cy="5587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4100" y="1201563"/>
            <a:ext cx="542030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000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015752"/>
            <a:ext cx="5420300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594100" y="5928911"/>
            <a:ext cx="3757613" cy="346075"/>
          </a:xfrm>
        </p:spPr>
        <p:txBody>
          <a:bodyPr>
            <a:normAutofit/>
          </a:bodyPr>
          <a:lstStyle>
            <a:lvl1pPr marL="0" indent="0">
              <a:buNone/>
              <a:defRPr sz="1200" b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Month Year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84308" y="837560"/>
            <a:ext cx="2919933" cy="20774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50" cap="all" spc="100" dirty="0">
                <a:solidFill>
                  <a:schemeClr val="bg1"/>
                </a:solidFill>
              </a:rPr>
              <a:t>Booz Allen Hamilton Internal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Restric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4"/>
            <a:ext cx="9144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82232" y="839772"/>
            <a:ext cx="2907016" cy="5587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4100" y="1201563"/>
            <a:ext cx="542030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000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015752"/>
            <a:ext cx="5420300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594100" y="5928911"/>
            <a:ext cx="3757613" cy="346075"/>
          </a:xfrm>
        </p:spPr>
        <p:txBody>
          <a:bodyPr>
            <a:normAutofit/>
          </a:bodyPr>
          <a:lstStyle>
            <a:lvl1pPr marL="0" indent="0">
              <a:buNone/>
              <a:defRPr sz="1200" b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Month Year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Color Divider ">
    <p:bg>
      <p:bgPr>
        <a:gradFill>
          <a:gsLst>
            <a:gs pos="16000">
              <a:schemeClr val="accent2"/>
            </a:gs>
            <a:gs pos="74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3593"/>
            <a:ext cx="8578278" cy="6854405"/>
          </a:xfrm>
          <a:noFill/>
        </p:spPr>
        <p:txBody>
          <a:bodyPr anchor="ctr">
            <a:noAutofit/>
          </a:bodyPr>
          <a:lstStyle>
            <a:lvl1pPr algn="ctr">
              <a:defRPr sz="6000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heading</a:t>
            </a:r>
          </a:p>
        </p:txBody>
      </p:sp>
    </p:spTree>
    <p:extLst>
      <p:ext uri="{BB962C8B-B14F-4D97-AF65-F5344CB8AC3E}">
        <p14:creationId xmlns:p14="http://schemas.microsoft.com/office/powerpoint/2010/main" val="36340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62608" y="758952"/>
            <a:ext cx="7704152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62608" y="4343400"/>
            <a:ext cx="77041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Wid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62608" y="1550020"/>
            <a:ext cx="3617612" cy="462694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tabLst>
                <a:tab pos="2336800" algn="r"/>
                <a:tab pos="3543300" algn="r"/>
              </a:tabLst>
              <a:defRPr sz="1600" i="1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271463" indent="0">
              <a:spcBef>
                <a:spcPts val="300"/>
              </a:spcBef>
              <a:buNone/>
              <a:tabLst>
                <a:tab pos="2336800" algn="r"/>
                <a:tab pos="3543300" algn="r"/>
              </a:tabLst>
              <a:defRPr sz="1400"/>
            </a:lvl2pPr>
          </a:lstStyle>
          <a:p>
            <a:pPr lvl="0"/>
            <a:r>
              <a:rPr lang="en-US" dirty="0"/>
              <a:t>Section</a:t>
            </a:r>
          </a:p>
          <a:p>
            <a:pPr lvl="1"/>
            <a:r>
              <a:rPr lang="en-US" dirty="0"/>
              <a:t>Subsection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897737" y="1550020"/>
            <a:ext cx="3617612" cy="462694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tabLst>
                <a:tab pos="2336800" algn="r"/>
                <a:tab pos="3543300" algn="r"/>
              </a:tabLst>
              <a:defRPr sz="1600" i="1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271463" indent="0">
              <a:spcBef>
                <a:spcPts val="300"/>
              </a:spcBef>
              <a:buNone/>
              <a:tabLst>
                <a:tab pos="2336800" algn="r"/>
                <a:tab pos="3543300" algn="r"/>
              </a:tabLst>
              <a:defRPr sz="1400"/>
            </a:lvl2pPr>
          </a:lstStyle>
          <a:p>
            <a:pPr lvl="0"/>
            <a:r>
              <a:rPr lang="en-US" dirty="0"/>
              <a:t>Section</a:t>
            </a:r>
          </a:p>
          <a:p>
            <a:pPr lvl="1"/>
            <a:r>
              <a:rPr lang="en-US" dirty="0"/>
              <a:t>Subsection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62608" y="1578595"/>
            <a:ext cx="7852741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bullet. </a:t>
            </a:r>
          </a:p>
          <a:p>
            <a:pPr lvl="3"/>
            <a:r>
              <a:rPr lang="en-US" dirty="0"/>
              <a:t>Level 4 is an optional subhead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9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49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2608" y="173773"/>
            <a:ext cx="7852741" cy="98130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608" y="1578595"/>
            <a:ext cx="7852741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bullet. </a:t>
            </a:r>
          </a:p>
          <a:p>
            <a:pPr lvl="3"/>
            <a:r>
              <a:rPr lang="en-US" dirty="0"/>
              <a:t>Level 4 is an optional subhead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27432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62609" y="1276283"/>
            <a:ext cx="78527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62609" y="6400451"/>
            <a:ext cx="785274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5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5" r:id="rId2"/>
    <p:sldLayoutId id="2147483716" r:id="rId3"/>
    <p:sldLayoutId id="2147483667" r:id="rId4"/>
    <p:sldLayoutId id="2147483749" r:id="rId5"/>
    <p:sldLayoutId id="2147483758" r:id="rId6"/>
    <p:sldLayoutId id="2147483693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100" baseline="0">
          <a:solidFill>
            <a:schemeClr val="tx1"/>
          </a:solidFill>
          <a:latin typeface="Oswald" charset="0"/>
          <a:ea typeface="Oswald" charset="0"/>
          <a:cs typeface="Oswald" charset="0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600"/>
        </a:spcBef>
        <a:buFont typeface="Arial" charset="0"/>
        <a:buChar char="•"/>
        <a:defRPr sz="1600" b="0" kern="1200" cap="none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515938" marR="0" indent="-244475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LucidaGrande" charset="0"/>
        <a:buChar char="-"/>
        <a:tabLst/>
        <a:defRPr sz="1600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731520" indent="-228600" algn="l" defTabSz="914400" rtl="0" eaLnBrk="1" latinLnBrk="0" hangingPunct="1">
        <a:lnSpc>
          <a:spcPct val="100000"/>
        </a:lnSpc>
        <a:spcBef>
          <a:spcPts val="0"/>
        </a:spcBef>
        <a:buSzPct val="80000"/>
        <a:buFont typeface="Courier New" charset="0"/>
        <a:buChar char="o"/>
        <a:tabLst/>
        <a:defRPr sz="1600" b="0" kern="1200" cap="none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800"/>
        </a:spcBef>
        <a:buFont typeface=".AppleSystemUIFont" charset="-120"/>
        <a:buNone/>
        <a:tabLst/>
        <a:defRPr sz="1600" b="1" i="0" kern="1200" cap="all" spc="100" baseline="0">
          <a:solidFill>
            <a:schemeClr val="accent2"/>
          </a:solidFill>
          <a:latin typeface="Calibri" charset="0"/>
          <a:ea typeface="Calibri" charset="0"/>
          <a:cs typeface="Calibri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400" i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1200"/>
        </a:spcBef>
        <a:buFontTx/>
        <a:buNone/>
        <a:defRPr sz="1100" i="1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900" i="1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Tom Preston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Novemeber</a:t>
            </a:r>
            <a:r>
              <a:rPr lang="en-US" dirty="0"/>
              <a:t> 15, 2019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TPQ – </a:t>
            </a:r>
            <a:br>
              <a:rPr lang="en-US" sz="3200" dirty="0"/>
            </a:br>
            <a:r>
              <a:rPr lang="en-US" sz="3200" dirty="0"/>
              <a:t>predicting intraday stock index futures swings</a:t>
            </a:r>
          </a:p>
        </p:txBody>
      </p:sp>
      <p:sp>
        <p:nvSpPr>
          <p:cNvPr id="13" name="Rectangle 12"/>
          <p:cNvSpPr/>
          <p:nvPr/>
        </p:nvSpPr>
        <p:spPr>
          <a:xfrm flipV="1">
            <a:off x="282191" y="837461"/>
            <a:ext cx="2907057" cy="719007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swing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6D6FF9-0F87-44C5-BB77-BD061CF27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8" y="1372534"/>
            <a:ext cx="7852741" cy="800734"/>
          </a:xfrm>
        </p:spPr>
        <p:txBody>
          <a:bodyPr/>
          <a:lstStyle/>
          <a:p>
            <a:pPr lvl="3"/>
            <a:r>
              <a:rPr lang="en-US" dirty="0"/>
              <a:t>EDA for price swings (956 observations)</a:t>
            </a:r>
          </a:p>
          <a:p>
            <a:r>
              <a:rPr lang="en-US" dirty="0"/>
              <a:t>50% of all swings are 1.75 points or larger therefore .75 </a:t>
            </a:r>
            <a:r>
              <a:rPr lang="en-US" dirty="0" err="1"/>
              <a:t>pt</a:t>
            </a:r>
            <a:r>
              <a:rPr lang="en-US" dirty="0"/>
              <a:t> profit target is reasonable</a:t>
            </a:r>
          </a:p>
          <a:p>
            <a:r>
              <a:rPr lang="en-US" dirty="0"/>
              <a:t>Core trading hours 50% leverage for all swings average 2.5 points </a:t>
            </a:r>
          </a:p>
          <a:p>
            <a:r>
              <a:rPr lang="en-US" dirty="0"/>
              <a:t>Swing length are similar across all swing types – marker keeps same swing structure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48FF54-1C18-4150-948D-A339234C7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99" y="2624130"/>
            <a:ext cx="7755450" cy="395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9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trend move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6D6FF9-0F87-44C5-BB77-BD061CF27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7" y="3962867"/>
            <a:ext cx="7852741" cy="800734"/>
          </a:xfrm>
        </p:spPr>
        <p:txBody>
          <a:bodyPr/>
          <a:lstStyle/>
          <a:p>
            <a:r>
              <a:rPr lang="en-US" dirty="0"/>
              <a:t>MAE – trend move drawdown 50% level is (1.0) points</a:t>
            </a:r>
          </a:p>
          <a:p>
            <a:r>
              <a:rPr lang="en-US" dirty="0"/>
              <a:t>Data supports using limit entry approach for entering trend trades (i.e. enter on price pullback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F8B0D8-36C0-4F7E-82A8-41BF15018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7" y="2243529"/>
            <a:ext cx="7447721" cy="1702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5E54DC-4431-4D72-8CC7-79447BEC0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52" y="4842991"/>
            <a:ext cx="7447721" cy="1702727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2CE5EE4-3B87-4BC2-BFE6-8D7FEDA687EB}"/>
              </a:ext>
            </a:extLst>
          </p:cNvPr>
          <p:cNvSpPr txBox="1">
            <a:spLocks/>
          </p:cNvSpPr>
          <p:nvPr/>
        </p:nvSpPr>
        <p:spPr>
          <a:xfrm>
            <a:off x="656748" y="1317995"/>
            <a:ext cx="7852741" cy="10911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  <a:defRPr sz="1600" b="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8" marR="0" indent="-244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Grande" charset="0"/>
              <a:buChar char="-"/>
              <a:tabLst/>
              <a:defRPr sz="1600" i="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charset="0"/>
              <a:buChar char="o"/>
              <a:tabLst/>
              <a:defRPr sz="1600" b="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.AppleSystemUIFont" charset="-120"/>
              <a:buNone/>
              <a:tabLst/>
              <a:defRPr sz="1600" b="1" i="0" kern="1200" cap="all" spc="10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1100" i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900" i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EDA for trend moves  (93 observations) – Multiple swings make up a trend move </a:t>
            </a:r>
          </a:p>
          <a:p>
            <a:r>
              <a:rPr lang="en-US" dirty="0"/>
              <a:t>MFE – trend move potential profit 50% level is 2.0 points</a:t>
            </a:r>
          </a:p>
          <a:p>
            <a:r>
              <a:rPr lang="en-US" dirty="0"/>
              <a:t>Length of trend is much larger during non-core hours meaning price is not as volatile</a:t>
            </a:r>
          </a:p>
        </p:txBody>
      </p:sp>
    </p:spTree>
    <p:extLst>
      <p:ext uri="{BB962C8B-B14F-4D97-AF65-F5344CB8AC3E}">
        <p14:creationId xmlns:p14="http://schemas.microsoft.com/office/powerpoint/2010/main" val="330987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application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874F3B-D490-4ED1-8509-FE5D27C70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1591408"/>
            <a:ext cx="7789983" cy="4987296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2E9E3B4-F44C-4407-9A09-230540CC5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81" y="1298434"/>
            <a:ext cx="7940665" cy="1392012"/>
          </a:xfrm>
        </p:spPr>
        <p:txBody>
          <a:bodyPr/>
          <a:lstStyle/>
          <a:p>
            <a:r>
              <a:rPr lang="en-US" dirty="0"/>
              <a:t>Price swing analysis provides reasonable ranges for swing size and length</a:t>
            </a:r>
          </a:p>
          <a:p>
            <a:r>
              <a:rPr lang="en-US" dirty="0"/>
              <a:t>Predicting if the price swing will exceed previous swing high / low establishes trading targets </a:t>
            </a:r>
          </a:p>
          <a:p>
            <a:r>
              <a:rPr lang="en-US" dirty="0"/>
              <a:t>The goal is to predict if the swings will exceed previous swing </a:t>
            </a:r>
            <a:r>
              <a:rPr lang="en-US" dirty="0" err="1"/>
              <a:t>extrement</a:t>
            </a:r>
            <a:r>
              <a:rPr lang="en-US" dirty="0"/>
              <a:t> (i.e.  A and B high points) for all swings</a:t>
            </a:r>
          </a:p>
          <a:p>
            <a:r>
              <a:rPr lang="en-US" dirty="0"/>
              <a:t>Random Forest will be used to determine the most valuable features for this prediction</a:t>
            </a:r>
          </a:p>
        </p:txBody>
      </p:sp>
    </p:spTree>
    <p:extLst>
      <p:ext uri="{BB962C8B-B14F-4D97-AF65-F5344CB8AC3E}">
        <p14:creationId xmlns:p14="http://schemas.microsoft.com/office/powerpoint/2010/main" val="4109984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2E9E3B4-F44C-4407-9A09-230540CC5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81" y="1289642"/>
            <a:ext cx="7940665" cy="139201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Our data is reduced to these columns:</a:t>
            </a:r>
          </a:p>
          <a:p>
            <a:r>
              <a:rPr lang="en-US" dirty="0"/>
              <a:t>Breakout (our target variable) – 1 or 0</a:t>
            </a:r>
          </a:p>
          <a:p>
            <a:r>
              <a:rPr lang="en-US" dirty="0"/>
              <a:t>21 EMA  &amp; 55 EMA</a:t>
            </a:r>
          </a:p>
          <a:p>
            <a:r>
              <a:rPr lang="en-US" dirty="0"/>
              <a:t>Retrace = the percentage retracement of the previous swing</a:t>
            </a:r>
          </a:p>
          <a:p>
            <a:r>
              <a:rPr lang="en-US" dirty="0"/>
              <a:t>Swing (-1 = downswing, 1 = upswing)</a:t>
            </a:r>
          </a:p>
          <a:p>
            <a:r>
              <a:rPr lang="en-US" dirty="0" err="1"/>
              <a:t>Swing_len</a:t>
            </a:r>
            <a:r>
              <a:rPr lang="en-US" dirty="0"/>
              <a:t> – number of 20 second bars in swing</a:t>
            </a:r>
          </a:p>
          <a:p>
            <a:r>
              <a:rPr lang="en-US" dirty="0" err="1"/>
              <a:t>Swing_type</a:t>
            </a:r>
            <a:r>
              <a:rPr lang="en-US" dirty="0"/>
              <a:t> (4 types of swings – Long and Short, with and against the trend) </a:t>
            </a:r>
          </a:p>
          <a:p>
            <a:r>
              <a:rPr lang="en-US" dirty="0"/>
              <a:t>Trend (1 =  up trend, -1 = down trend)</a:t>
            </a:r>
          </a:p>
          <a:p>
            <a:r>
              <a:rPr lang="en-US" dirty="0"/>
              <a:t>Hour = trading hour (24 hour scale)</a:t>
            </a:r>
          </a:p>
          <a:p>
            <a:r>
              <a:rPr lang="en-US" dirty="0" err="1"/>
              <a:t>Hour_type</a:t>
            </a:r>
            <a:r>
              <a:rPr lang="en-US" dirty="0"/>
              <a:t> (9 am – 3 pm = 1 (“core” hours) and 4 pm – 8am = 0 (“noncore” hours)</a:t>
            </a:r>
          </a:p>
          <a:p>
            <a:r>
              <a:rPr lang="en-US" dirty="0"/>
              <a:t>Sample Data below: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1F263B-9EDE-4571-9B25-ABC35FEA9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045329"/>
              </p:ext>
            </p:extLst>
          </p:nvPr>
        </p:nvGraphicFramePr>
        <p:xfrm>
          <a:off x="797964" y="4981925"/>
          <a:ext cx="7334921" cy="1082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6811">
                  <a:extLst>
                    <a:ext uri="{9D8B030D-6E8A-4147-A177-3AD203B41FA5}">
                      <a16:colId xmlns:a16="http://schemas.microsoft.com/office/drawing/2014/main" val="1811408211"/>
                    </a:ext>
                  </a:extLst>
                </a:gridCol>
                <a:gridCol w="666811">
                  <a:extLst>
                    <a:ext uri="{9D8B030D-6E8A-4147-A177-3AD203B41FA5}">
                      <a16:colId xmlns:a16="http://schemas.microsoft.com/office/drawing/2014/main" val="76601452"/>
                    </a:ext>
                  </a:extLst>
                </a:gridCol>
                <a:gridCol w="666811">
                  <a:extLst>
                    <a:ext uri="{9D8B030D-6E8A-4147-A177-3AD203B41FA5}">
                      <a16:colId xmlns:a16="http://schemas.microsoft.com/office/drawing/2014/main" val="3396295634"/>
                    </a:ext>
                  </a:extLst>
                </a:gridCol>
                <a:gridCol w="666811">
                  <a:extLst>
                    <a:ext uri="{9D8B030D-6E8A-4147-A177-3AD203B41FA5}">
                      <a16:colId xmlns:a16="http://schemas.microsoft.com/office/drawing/2014/main" val="2402901663"/>
                    </a:ext>
                  </a:extLst>
                </a:gridCol>
                <a:gridCol w="666811">
                  <a:extLst>
                    <a:ext uri="{9D8B030D-6E8A-4147-A177-3AD203B41FA5}">
                      <a16:colId xmlns:a16="http://schemas.microsoft.com/office/drawing/2014/main" val="2445806160"/>
                    </a:ext>
                  </a:extLst>
                </a:gridCol>
                <a:gridCol w="545489">
                  <a:extLst>
                    <a:ext uri="{9D8B030D-6E8A-4147-A177-3AD203B41FA5}">
                      <a16:colId xmlns:a16="http://schemas.microsoft.com/office/drawing/2014/main" val="790635986"/>
                    </a:ext>
                  </a:extLst>
                </a:gridCol>
                <a:gridCol w="788133">
                  <a:extLst>
                    <a:ext uri="{9D8B030D-6E8A-4147-A177-3AD203B41FA5}">
                      <a16:colId xmlns:a16="http://schemas.microsoft.com/office/drawing/2014/main" val="3610607170"/>
                    </a:ext>
                  </a:extLst>
                </a:gridCol>
                <a:gridCol w="772501">
                  <a:extLst>
                    <a:ext uri="{9D8B030D-6E8A-4147-A177-3AD203B41FA5}">
                      <a16:colId xmlns:a16="http://schemas.microsoft.com/office/drawing/2014/main" val="443336404"/>
                    </a:ext>
                  </a:extLst>
                </a:gridCol>
                <a:gridCol w="561121">
                  <a:extLst>
                    <a:ext uri="{9D8B030D-6E8A-4147-A177-3AD203B41FA5}">
                      <a16:colId xmlns:a16="http://schemas.microsoft.com/office/drawing/2014/main" val="1585018445"/>
                    </a:ext>
                  </a:extLst>
                </a:gridCol>
                <a:gridCol w="577484">
                  <a:extLst>
                    <a:ext uri="{9D8B030D-6E8A-4147-A177-3AD203B41FA5}">
                      <a16:colId xmlns:a16="http://schemas.microsoft.com/office/drawing/2014/main" val="3751791939"/>
                    </a:ext>
                  </a:extLst>
                </a:gridCol>
                <a:gridCol w="756138">
                  <a:extLst>
                    <a:ext uri="{9D8B030D-6E8A-4147-A177-3AD203B41FA5}">
                      <a16:colId xmlns:a16="http://schemas.microsoft.com/office/drawing/2014/main" val="15751595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21EMA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55E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Brkout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retrace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swing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swing_len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swing_type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trend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hour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hour_type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3568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2614.33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2614.14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89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2614.33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2614.15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2.00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7793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2614.28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2614.14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1.50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6486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2613.97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2614.03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2.33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4672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2614.03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2614.04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6740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45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results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2E9E3B4-F44C-4407-9A09-230540CC5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81" y="1289642"/>
            <a:ext cx="7940665" cy="424858"/>
          </a:xfrm>
        </p:spPr>
        <p:txBody>
          <a:bodyPr/>
          <a:lstStyle/>
          <a:p>
            <a:r>
              <a:rPr lang="en-US" dirty="0"/>
              <a:t>80 % train and 20% test data</a:t>
            </a:r>
          </a:p>
          <a:p>
            <a:r>
              <a:rPr lang="en-US" dirty="0"/>
              <a:t>Accuracy: 0.65, Precision: .66, Recall 0.69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A1E9D9-C212-4B4E-8C95-7FFA79B91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057650"/>
              </p:ext>
            </p:extLst>
          </p:nvPr>
        </p:nvGraphicFramePr>
        <p:xfrm>
          <a:off x="759069" y="1881847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314624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25678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1664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81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50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039630"/>
                  </a:ext>
                </a:extLst>
              </a:tr>
            </a:tbl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8738630-995B-4FDA-8DC0-93539ED710BE}"/>
              </a:ext>
            </a:extLst>
          </p:cNvPr>
          <p:cNvSpPr txBox="1">
            <a:spLocks/>
          </p:cNvSpPr>
          <p:nvPr/>
        </p:nvSpPr>
        <p:spPr>
          <a:xfrm>
            <a:off x="797964" y="3331302"/>
            <a:ext cx="7940665" cy="26123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  <a:defRPr sz="1600" b="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8" marR="0" indent="-244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Grande" charset="0"/>
              <a:buChar char="-"/>
              <a:tabLst/>
              <a:defRPr sz="1600" i="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charset="0"/>
              <a:buChar char="o"/>
              <a:tabLst/>
              <a:defRPr sz="1600" b="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.AppleSystemUIFont" charset="-120"/>
              <a:buNone/>
              <a:tabLst/>
              <a:defRPr sz="1600" b="1" i="0" kern="1200" cap="all" spc="10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1100" i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900" i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Feature Importance (top 3 marked) </a:t>
            </a:r>
          </a:p>
          <a:p>
            <a:r>
              <a:rPr lang="en-US" b="1" dirty="0"/>
              <a:t>('21EMA', 0.16784893965323588),  &lt;&lt;&lt;&lt;&lt;&lt;&lt;&lt;&lt;&lt;&lt;&lt;</a:t>
            </a:r>
            <a:endParaRPr lang="en-US" dirty="0"/>
          </a:p>
          <a:p>
            <a:r>
              <a:rPr lang="en-US" dirty="0"/>
              <a:t>('55E', 0.1474478287573294),</a:t>
            </a:r>
          </a:p>
          <a:p>
            <a:r>
              <a:rPr lang="en-US" b="1" dirty="0"/>
              <a:t> ('retrace', 0.29807399850023714),   &lt;&lt;&lt;&lt;&lt;&lt;&lt;&lt;&lt;&lt;&lt;&lt;</a:t>
            </a:r>
            <a:endParaRPr lang="en-US" dirty="0"/>
          </a:p>
          <a:p>
            <a:r>
              <a:rPr lang="en-US" dirty="0"/>
              <a:t> ('swing', 0.015242575697336433),</a:t>
            </a:r>
          </a:p>
          <a:p>
            <a:r>
              <a:rPr lang="en-US" b="1" dirty="0"/>
              <a:t> ('</a:t>
            </a:r>
            <a:r>
              <a:rPr lang="en-US" b="1" dirty="0" err="1"/>
              <a:t>swing_len</a:t>
            </a:r>
            <a:r>
              <a:rPr lang="en-US" b="1" dirty="0"/>
              <a:t>', 0.19725555099071168), &lt;&lt;&lt;&lt;&lt;&lt;&lt;&lt;&lt;&lt;&lt;</a:t>
            </a:r>
            <a:endParaRPr lang="en-US" dirty="0"/>
          </a:p>
          <a:p>
            <a:r>
              <a:rPr lang="en-US" dirty="0"/>
              <a:t> ('</a:t>
            </a:r>
            <a:r>
              <a:rPr lang="en-US" dirty="0" err="1"/>
              <a:t>swing_type</a:t>
            </a:r>
            <a:r>
              <a:rPr lang="en-US" dirty="0"/>
              <a:t>', 0.03437945102718543),</a:t>
            </a:r>
          </a:p>
          <a:p>
            <a:r>
              <a:rPr lang="en-US" dirty="0"/>
              <a:t> ('trend', 0.015427164478980612),</a:t>
            </a:r>
          </a:p>
          <a:p>
            <a:r>
              <a:rPr lang="en-US" dirty="0"/>
              <a:t> ('hour', 0.11245784433977743),</a:t>
            </a:r>
          </a:p>
          <a:p>
            <a:r>
              <a:rPr lang="en-US" dirty="0"/>
              <a:t> ('</a:t>
            </a:r>
            <a:r>
              <a:rPr lang="en-US" dirty="0" err="1"/>
              <a:t>hour_type</a:t>
            </a:r>
            <a:r>
              <a:rPr lang="en-US" dirty="0"/>
              <a:t>', 0.011866646555205956)]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43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F794-C5EA-4F31-80E4-6534373E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/ Final Insights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6DDE-2591-4246-84B2-CB4EC36E3C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8550C6-37D2-4ABF-ABC7-112112E2F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8" y="1429555"/>
            <a:ext cx="7852741" cy="4775983"/>
          </a:xfrm>
        </p:spPr>
        <p:txBody>
          <a:bodyPr/>
          <a:lstStyle/>
          <a:p>
            <a:r>
              <a:rPr lang="en-US" sz="1800" dirty="0"/>
              <a:t>Random Forest Model:</a:t>
            </a:r>
          </a:p>
          <a:p>
            <a:pPr lvl="1"/>
            <a:r>
              <a:rPr lang="en-US" sz="1800" dirty="0"/>
              <a:t>66% accuracy is solid start but more features are needed to improve model</a:t>
            </a:r>
          </a:p>
          <a:p>
            <a:pPr lvl="1"/>
            <a:r>
              <a:rPr lang="en-US" sz="1800" dirty="0"/>
              <a:t>Top 3 features (21 EMA, retracement, and swing length)</a:t>
            </a:r>
          </a:p>
          <a:p>
            <a:pPr lvl="2"/>
            <a:r>
              <a:rPr lang="en-US" sz="1800" dirty="0"/>
              <a:t>Need to add decision tree to understand how each feature is being used</a:t>
            </a:r>
          </a:p>
          <a:p>
            <a:pPr lvl="2"/>
            <a:r>
              <a:rPr lang="en-US" sz="1800" dirty="0"/>
              <a:t>Retracement feature assumed to mean smaller pullbacks signal market strength therefore predicting previous swing peak to be exceeded</a:t>
            </a:r>
          </a:p>
          <a:p>
            <a:pPr lvl="2"/>
            <a:r>
              <a:rPr lang="en-US" sz="1800" dirty="0"/>
              <a:t>Swing Length should be removed – the length of the swing </a:t>
            </a:r>
            <a:r>
              <a:rPr lang="en-US" sz="1800" dirty="0" err="1"/>
              <a:t>ies</a:t>
            </a:r>
            <a:r>
              <a:rPr lang="en-US" sz="1800" dirty="0"/>
              <a:t> only know after the swing is completed</a:t>
            </a:r>
          </a:p>
          <a:p>
            <a:r>
              <a:rPr lang="en-US" sz="1800" dirty="0"/>
              <a:t>SP500 </a:t>
            </a:r>
            <a:r>
              <a:rPr lang="en-US" sz="1800" dirty="0" err="1"/>
              <a:t>eMimi</a:t>
            </a:r>
            <a:r>
              <a:rPr lang="en-US" sz="1800" dirty="0"/>
              <a:t> Final Insights:</a:t>
            </a:r>
          </a:p>
          <a:p>
            <a:pPr lvl="1"/>
            <a:r>
              <a:rPr lang="en-US" sz="1800" dirty="0"/>
              <a:t>Core trading hours have more volatility</a:t>
            </a:r>
          </a:p>
          <a:p>
            <a:pPr lvl="1"/>
            <a:r>
              <a:rPr lang="en-US" sz="1800" dirty="0"/>
              <a:t>Approximately 10 – 1 ratio of trading swings to trend moves – while trend moves go longer, proper filtering of trade swings provides more opportunities</a:t>
            </a:r>
          </a:p>
          <a:p>
            <a:pPr lvl="1"/>
            <a:r>
              <a:rPr lang="en-US" sz="1800" dirty="0"/>
              <a:t>Trading with trend makes sense but intraday swings can be traded with and against the trend</a:t>
            </a:r>
          </a:p>
          <a:p>
            <a:pPr lvl="1"/>
            <a:r>
              <a:rPr lang="en-US" sz="1800" dirty="0"/>
              <a:t>Trend swing analysis supports limit entries, additional study needed on price swings</a:t>
            </a:r>
          </a:p>
          <a:p>
            <a:pPr lvl="1"/>
            <a:r>
              <a:rPr lang="en-US" sz="1800" dirty="0"/>
              <a:t>Additional analysis around price retracement is next areas to study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678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2609" y="1578595"/>
            <a:ext cx="3592610" cy="4626943"/>
          </a:xfrm>
        </p:spPr>
        <p:txBody>
          <a:bodyPr/>
          <a:lstStyle/>
          <a:p>
            <a:endParaRPr lang="en-US" sz="3200" dirty="0"/>
          </a:p>
          <a:p>
            <a:r>
              <a:rPr lang="en-US" sz="3200" dirty="0"/>
              <a:t>Problem Statement</a:t>
            </a:r>
          </a:p>
          <a:p>
            <a:r>
              <a:rPr lang="en-US" sz="3200" dirty="0"/>
              <a:t>The Data</a:t>
            </a:r>
          </a:p>
          <a:p>
            <a:r>
              <a:rPr lang="en-US" sz="3200" dirty="0"/>
              <a:t>Exploration</a:t>
            </a:r>
          </a:p>
          <a:p>
            <a:r>
              <a:rPr lang="en-US" sz="3200" dirty="0"/>
              <a:t>Random Forest Model</a:t>
            </a:r>
          </a:p>
          <a:p>
            <a:r>
              <a:rPr lang="en-US" sz="3200" dirty="0"/>
              <a:t>Results</a:t>
            </a:r>
          </a:p>
          <a:p>
            <a:r>
              <a:rPr lang="en-US" sz="3200" dirty="0"/>
              <a:t>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A1DDB2-834E-4E04-9709-3D3B5948B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218" y="1350342"/>
            <a:ext cx="4589843" cy="37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7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2608" y="1346773"/>
            <a:ext cx="7852741" cy="4626943"/>
          </a:xfrm>
        </p:spPr>
        <p:txBody>
          <a:bodyPr/>
          <a:lstStyle/>
          <a:p>
            <a:r>
              <a:rPr lang="en-US" sz="2800" dirty="0"/>
              <a:t>SP500 e-Mini volatility has increased over the past few years</a:t>
            </a:r>
          </a:p>
          <a:p>
            <a:r>
              <a:rPr lang="en-US" sz="2800" dirty="0"/>
              <a:t>Day trading the e-Mini has increased in popularity</a:t>
            </a:r>
          </a:p>
          <a:p>
            <a:r>
              <a:rPr lang="en-US" sz="2800" dirty="0"/>
              <a:t>Several day trading approaches recommend trading short term (1 min) charts for 3 ticks ($37.50 @$12.50 per tick profit) while risking 6 ticks ($75.00) per contract on each trade</a:t>
            </a:r>
          </a:p>
          <a:p>
            <a:r>
              <a:rPr lang="en-US" sz="2800" dirty="0"/>
              <a:t>Can we use data science to improve on this day trading approach ?</a:t>
            </a:r>
          </a:p>
        </p:txBody>
      </p:sp>
    </p:spTree>
    <p:extLst>
      <p:ext uri="{BB962C8B-B14F-4D97-AF65-F5344CB8AC3E}">
        <p14:creationId xmlns:p14="http://schemas.microsoft.com/office/powerpoint/2010/main" val="412957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trading basic calculations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2608" y="1346774"/>
            <a:ext cx="7852741" cy="1581064"/>
          </a:xfrm>
        </p:spPr>
        <p:txBody>
          <a:bodyPr/>
          <a:lstStyle/>
          <a:p>
            <a:r>
              <a:rPr lang="en-US" sz="1800" dirty="0"/>
              <a:t>Scenarios A – F compare profit / loss assuming 3 ticks ($37.50) profit  &amp; 6 ticks ($75.00) loss over 100 potential trades </a:t>
            </a:r>
          </a:p>
          <a:p>
            <a:r>
              <a:rPr lang="en-US" sz="1800" dirty="0"/>
              <a:t>Scenario A – 67% profitability is breakeven approach (before commissions)</a:t>
            </a:r>
          </a:p>
          <a:p>
            <a:r>
              <a:rPr lang="en-US" sz="1800" dirty="0"/>
              <a:t>Scenario B - C: 8 more wins or losses greatly impacts profitability</a:t>
            </a:r>
          </a:p>
          <a:p>
            <a:r>
              <a:rPr lang="en-US" sz="1800" dirty="0"/>
              <a:t>Scenario D – F: Averaging .5 points more profit per trades improves all scenarios</a:t>
            </a:r>
          </a:p>
          <a:p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62BDA7-74AE-412C-A44C-D00B53882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61" y="3110740"/>
            <a:ext cx="7539703" cy="323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9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2608" y="1372534"/>
            <a:ext cx="7852741" cy="800734"/>
          </a:xfrm>
        </p:spPr>
        <p:txBody>
          <a:bodyPr/>
          <a:lstStyle/>
          <a:p>
            <a:pPr lvl="3"/>
            <a:r>
              <a:rPr lang="en-US" dirty="0"/>
              <a:t>SP500 e-Mini trading data for January 2019 </a:t>
            </a:r>
          </a:p>
          <a:p>
            <a:r>
              <a:rPr lang="en-US" dirty="0"/>
              <a:t>Tick data (1M + ticks) </a:t>
            </a:r>
          </a:p>
          <a:p>
            <a:r>
              <a:rPr lang="en-US" dirty="0"/>
              <a:t>Data converted using pandas resampling int Open, High, Low and Close data </a:t>
            </a:r>
          </a:p>
          <a:p>
            <a:r>
              <a:rPr lang="en-US" dirty="0"/>
              <a:t>20 second bar chart (mimics the 687 ticks bar chart for day trading)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79CDD1A-322B-4771-BF61-F84C47B18F54}"/>
              </a:ext>
            </a:extLst>
          </p:cNvPr>
          <p:cNvSpPr txBox="1">
            <a:spLocks/>
          </p:cNvSpPr>
          <p:nvPr/>
        </p:nvSpPr>
        <p:spPr>
          <a:xfrm>
            <a:off x="645629" y="2722785"/>
            <a:ext cx="7852741" cy="40729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  <a:defRPr sz="1600" b="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8" marR="0" indent="-244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Grande" charset="0"/>
              <a:buChar char="-"/>
              <a:tabLst/>
              <a:defRPr sz="1600" i="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charset="0"/>
              <a:buChar char="o"/>
              <a:tabLst/>
              <a:defRPr sz="1600" b="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.AppleSystemUIFont" charset="-120"/>
              <a:buNone/>
              <a:tabLst/>
              <a:defRPr sz="1600" b="1" i="0" kern="1200" cap="all" spc="10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1100" i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900" i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US" dirty="0"/>
              <a:t>Additional Data:</a:t>
            </a:r>
          </a:p>
          <a:p>
            <a:pPr fontAlgn="base"/>
            <a:r>
              <a:rPr lang="en-US" dirty="0"/>
              <a:t>21 bar EMA (exponential moving average) – </a:t>
            </a:r>
            <a:r>
              <a:rPr lang="en-US" dirty="0" err="1"/>
              <a:t>pd.Series</a:t>
            </a:r>
            <a:r>
              <a:rPr lang="en-US" dirty="0"/>
              <a:t> calculation</a:t>
            </a:r>
          </a:p>
          <a:p>
            <a:pPr fontAlgn="base"/>
            <a:r>
              <a:rPr lang="en-US" dirty="0"/>
              <a:t>55 bar EMA (exponential moving average) – </a:t>
            </a:r>
            <a:r>
              <a:rPr lang="en-US" dirty="0" err="1"/>
              <a:t>pd.Series</a:t>
            </a:r>
            <a:r>
              <a:rPr lang="en-US" dirty="0"/>
              <a:t> calculation</a:t>
            </a:r>
          </a:p>
          <a:p>
            <a:pPr lvl="3"/>
            <a:r>
              <a:rPr lang="en-US" dirty="0"/>
              <a:t>Custom Developed calculations:</a:t>
            </a:r>
          </a:p>
          <a:p>
            <a:pPr fontAlgn="base"/>
            <a:r>
              <a:rPr lang="en-US" dirty="0"/>
              <a:t>Swing (up or down)</a:t>
            </a:r>
          </a:p>
          <a:p>
            <a:pPr lvl="1" fontAlgn="base"/>
            <a:r>
              <a:rPr lang="en-US" dirty="0"/>
              <a:t>The size of the swing (in points) from the beginning to the end of the swing</a:t>
            </a:r>
          </a:p>
          <a:p>
            <a:pPr lvl="1" fontAlgn="base"/>
            <a:r>
              <a:rPr lang="en-US" dirty="0"/>
              <a:t>The number of total bars in a swing</a:t>
            </a:r>
          </a:p>
          <a:p>
            <a:pPr fontAlgn="base"/>
            <a:r>
              <a:rPr lang="en-US" dirty="0"/>
              <a:t>Trend (up or down) – Trend is up when price closes 1.5 point above 55 EMA and vice versa</a:t>
            </a:r>
          </a:p>
          <a:p>
            <a:pPr fontAlgn="base"/>
            <a:r>
              <a:rPr lang="en-US" dirty="0"/>
              <a:t>Trend Move (up or down)</a:t>
            </a:r>
          </a:p>
          <a:p>
            <a:pPr lvl="1" fontAlgn="base"/>
            <a:r>
              <a:rPr lang="en-US" dirty="0"/>
              <a:t>The MFE (most favorable excursion) – maximum open profit for a trend move</a:t>
            </a:r>
          </a:p>
          <a:p>
            <a:pPr lvl="1" fontAlgn="base"/>
            <a:r>
              <a:rPr lang="en-US" dirty="0"/>
              <a:t>The MAE (most adverse excursion) – maximum drawdown for a trend move</a:t>
            </a:r>
          </a:p>
          <a:p>
            <a:pPr lvl="1" fontAlgn="base"/>
            <a:r>
              <a:rPr lang="en-US" dirty="0"/>
              <a:t>The number of bars to hit the MFE and MAE </a:t>
            </a:r>
          </a:p>
          <a:p>
            <a:pPr lvl="1" fontAlgn="base"/>
            <a:endParaRPr lang="en-US" dirty="0"/>
          </a:p>
          <a:p>
            <a:pPr marL="271463" lvl="1" indent="0" fontAlgn="base">
              <a:buNone/>
            </a:pPr>
            <a:endParaRPr lang="en-US" dirty="0"/>
          </a:p>
          <a:p>
            <a:pPr marL="271463" lvl="1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55 bar EMA (exponential moving average) – </a:t>
            </a:r>
            <a:r>
              <a:rPr lang="en-US" dirty="0" err="1"/>
              <a:t>pd.Series</a:t>
            </a:r>
            <a:r>
              <a:rPr lang="en-US" dirty="0"/>
              <a:t> calculation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4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E-Mini Price chart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8162FB-0569-4CD0-AD19-6F6D601BC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1314451"/>
            <a:ext cx="7817573" cy="5073822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3136132F-AC99-4F36-9507-1E05DE9568DC}"/>
              </a:ext>
            </a:extLst>
          </p:cNvPr>
          <p:cNvSpPr/>
          <p:nvPr/>
        </p:nvSpPr>
        <p:spPr>
          <a:xfrm>
            <a:off x="1327639" y="1578551"/>
            <a:ext cx="1204546" cy="844061"/>
          </a:xfrm>
          <a:prstGeom prst="wedgeRectCallout">
            <a:avLst>
              <a:gd name="adj1" fmla="val -1490"/>
              <a:gd name="adj2" fmla="val 16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Trend Change Flags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71BA8497-D1C3-4737-91DF-920F2F28B0BA}"/>
              </a:ext>
            </a:extLst>
          </p:cNvPr>
          <p:cNvSpPr/>
          <p:nvPr/>
        </p:nvSpPr>
        <p:spPr>
          <a:xfrm>
            <a:off x="6280639" y="1495025"/>
            <a:ext cx="1204546" cy="691617"/>
          </a:xfrm>
          <a:prstGeom prst="wedgeRectCallout">
            <a:avLst>
              <a:gd name="adj1" fmla="val -60249"/>
              <a:gd name="adj2" fmla="val 113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second Price Bars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986192FA-3B9E-4D8D-A26B-BF343AE8A3B8}"/>
              </a:ext>
            </a:extLst>
          </p:cNvPr>
          <p:cNvSpPr/>
          <p:nvPr/>
        </p:nvSpPr>
        <p:spPr>
          <a:xfrm>
            <a:off x="7189178" y="4237187"/>
            <a:ext cx="1204546" cy="1952598"/>
          </a:xfrm>
          <a:prstGeom prst="wedgeRectCallout">
            <a:avLst>
              <a:gd name="adj1" fmla="val -140541"/>
              <a:gd name="adj2" fmla="val -23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</a:t>
            </a:r>
            <a:r>
              <a:rPr lang="en-US" sz="1600" dirty="0"/>
              <a:t>Swing Start (Blue is upswing, Red is down swing)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166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E-Mini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CDC810-477D-4D0A-AC89-46EBF4C536A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88" y="2516529"/>
            <a:ext cx="7974623" cy="3820795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6D6FF9-0F87-44C5-BB77-BD061CF27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8" y="1372534"/>
            <a:ext cx="7852741" cy="800734"/>
          </a:xfrm>
        </p:spPr>
        <p:txBody>
          <a:bodyPr/>
          <a:lstStyle/>
          <a:p>
            <a:pPr lvl="3"/>
            <a:r>
              <a:rPr lang="en-US" dirty="0"/>
              <a:t>EDA for price swings and trend moves</a:t>
            </a:r>
          </a:p>
          <a:p>
            <a:r>
              <a:rPr lang="en-US" dirty="0"/>
              <a:t>Move size in points and move length in number of bars</a:t>
            </a:r>
          </a:p>
          <a:p>
            <a:r>
              <a:rPr lang="en-US" dirty="0"/>
              <a:t>Data separated into core hours (9 am – 3 pm EST) and non core hours (4 pm – 8 am EST)</a:t>
            </a:r>
          </a:p>
          <a:p>
            <a:r>
              <a:rPr lang="en-US" dirty="0"/>
              <a:t>Swings with and against the trend analyzed</a:t>
            </a:r>
          </a:p>
        </p:txBody>
      </p:sp>
    </p:spTree>
    <p:extLst>
      <p:ext uri="{BB962C8B-B14F-4D97-AF65-F5344CB8AC3E}">
        <p14:creationId xmlns:p14="http://schemas.microsoft.com/office/powerpoint/2010/main" val="235639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E-Mini core trading hours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6D6FF9-0F87-44C5-BB77-BD061CF27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8" y="1372534"/>
            <a:ext cx="7852741" cy="800734"/>
          </a:xfrm>
        </p:spPr>
        <p:txBody>
          <a:bodyPr/>
          <a:lstStyle/>
          <a:p>
            <a:pPr lvl="3"/>
            <a:r>
              <a:rPr lang="en-US" dirty="0"/>
              <a:t>EDA for price swings and trend moves</a:t>
            </a:r>
          </a:p>
          <a:p>
            <a:r>
              <a:rPr lang="en-US" dirty="0"/>
              <a:t>Core trading hours (9 am – 3 pm EST) shows larger size and longer length moves </a:t>
            </a:r>
          </a:p>
          <a:p>
            <a:r>
              <a:rPr lang="en-US" dirty="0"/>
              <a:t>Trading with the trend are typically larger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E0B34E-880F-446E-9BF7-E3FA1DC5023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3" y="2580005"/>
            <a:ext cx="7227275" cy="382079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70EC91-94EE-4E21-BFE8-3D02B0EE4309}"/>
              </a:ext>
            </a:extLst>
          </p:cNvPr>
          <p:cNvSpPr/>
          <p:nvPr/>
        </p:nvSpPr>
        <p:spPr>
          <a:xfrm>
            <a:off x="3626827" y="3429000"/>
            <a:ext cx="1723292" cy="25189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1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4201A9-453E-451B-929C-A659C248F5D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95" y="2454984"/>
            <a:ext cx="7482254" cy="389745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E-Mini core trading hours CONT.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6D6FF9-0F87-44C5-BB77-BD061CF27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8" y="1372534"/>
            <a:ext cx="7852741" cy="800734"/>
          </a:xfrm>
        </p:spPr>
        <p:txBody>
          <a:bodyPr/>
          <a:lstStyle/>
          <a:p>
            <a:pPr lvl="3"/>
            <a:r>
              <a:rPr lang="en-US" dirty="0"/>
              <a:t>EDA for price swings and trend moves</a:t>
            </a:r>
          </a:p>
          <a:p>
            <a:r>
              <a:rPr lang="en-US" dirty="0"/>
              <a:t>Core trading hours average 5 point moves</a:t>
            </a:r>
          </a:p>
          <a:p>
            <a:r>
              <a:rPr lang="en-US" dirty="0"/>
              <a:t>10 am and 2 pm EST often have larger moves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70EC91-94EE-4E21-BFE8-3D02B0EE4309}"/>
              </a:ext>
            </a:extLst>
          </p:cNvPr>
          <p:cNvSpPr/>
          <p:nvPr/>
        </p:nvSpPr>
        <p:spPr>
          <a:xfrm>
            <a:off x="1754064" y="4884124"/>
            <a:ext cx="5591907" cy="692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C4ED1F-D220-4FE8-A328-9C124A125A05}"/>
              </a:ext>
            </a:extLst>
          </p:cNvPr>
          <p:cNvSpPr/>
          <p:nvPr/>
        </p:nvSpPr>
        <p:spPr>
          <a:xfrm>
            <a:off x="5956787" y="3318214"/>
            <a:ext cx="523142" cy="15571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D73E67-2F3D-4EA3-9EF8-B67C8F9F87D1}"/>
              </a:ext>
            </a:extLst>
          </p:cNvPr>
          <p:cNvSpPr/>
          <p:nvPr/>
        </p:nvSpPr>
        <p:spPr>
          <a:xfrm>
            <a:off x="2601035" y="3925765"/>
            <a:ext cx="523142" cy="9437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7035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Custom 2 new theme 1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5D7D95"/>
      </a:accent1>
      <a:accent2>
        <a:srgbClr val="243646"/>
      </a:accent2>
      <a:accent3>
        <a:srgbClr val="87AF99"/>
      </a:accent3>
      <a:accent4>
        <a:srgbClr val="AC4324"/>
      </a:accent4>
      <a:accent5>
        <a:srgbClr val="CF3237"/>
      </a:accent5>
      <a:accent6>
        <a:srgbClr val="F6A81B"/>
      </a:accent6>
      <a:hlink>
        <a:srgbClr val="243646"/>
      </a:hlink>
      <a:folHlink>
        <a:srgbClr val="5D7D95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ue Standard" id="{BD6C7405-5313-F64F-BD21-B23E89A465FE}" vid="{60804673-6331-8849-9DB0-6354190B9D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Standard</Template>
  <TotalTime>600</TotalTime>
  <Words>1190</Words>
  <Application>Microsoft Office PowerPoint</Application>
  <PresentationFormat>On-screen Show (4:3)</PresentationFormat>
  <Paragraphs>218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.AppleSystemUIFont</vt:lpstr>
      <vt:lpstr>Arial</vt:lpstr>
      <vt:lpstr>Calibri</vt:lpstr>
      <vt:lpstr>Courier New</vt:lpstr>
      <vt:lpstr>Georgia</vt:lpstr>
      <vt:lpstr>LucidaGrande</vt:lpstr>
      <vt:lpstr>Oswald</vt:lpstr>
      <vt:lpstr>Master</vt:lpstr>
      <vt:lpstr>TPQ –  predicting intraday stock index futures swings</vt:lpstr>
      <vt:lpstr>Agenda</vt:lpstr>
      <vt:lpstr>Problem Statement</vt:lpstr>
      <vt:lpstr>Day trading basic calculations</vt:lpstr>
      <vt:lpstr>The data</vt:lpstr>
      <vt:lpstr>E-Mini Price chart example</vt:lpstr>
      <vt:lpstr>E-Mini EDA</vt:lpstr>
      <vt:lpstr>E-Mini core trading hours</vt:lpstr>
      <vt:lpstr>E-Mini core trading hours CONT.</vt:lpstr>
      <vt:lpstr>Summary swing analysis</vt:lpstr>
      <vt:lpstr>Summary trend move analysis</vt:lpstr>
      <vt:lpstr>Random forest application</vt:lpstr>
      <vt:lpstr>Random forest model</vt:lpstr>
      <vt:lpstr>Random forest results</vt:lpstr>
      <vt:lpstr>Results / Final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 Preston</dc:title>
  <dc:creator>Preston, Thomas [USA]</dc:creator>
  <cp:lastModifiedBy>Preston, Thomas [USA]</cp:lastModifiedBy>
  <cp:revision>61</cp:revision>
  <dcterms:created xsi:type="dcterms:W3CDTF">2018-02-08T03:25:02Z</dcterms:created>
  <dcterms:modified xsi:type="dcterms:W3CDTF">2019-11-20T01:31:02Z</dcterms:modified>
</cp:coreProperties>
</file>