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75" r:id="rId2"/>
    <p:sldId id="276" r:id="rId3"/>
    <p:sldId id="277" r:id="rId4"/>
    <p:sldId id="279" r:id="rId5"/>
    <p:sldId id="280" r:id="rId6"/>
    <p:sldId id="278" r:id="rId7"/>
    <p:sldId id="281" r:id="rId8"/>
    <p:sldId id="287" r:id="rId9"/>
    <p:sldId id="288" r:id="rId10"/>
    <p:sldId id="293" r:id="rId11"/>
    <p:sldId id="303" r:id="rId12"/>
    <p:sldId id="304" r:id="rId13"/>
    <p:sldId id="297" r:id="rId14"/>
    <p:sldId id="289" r:id="rId15"/>
    <p:sldId id="290" r:id="rId16"/>
    <p:sldId id="298" r:id="rId17"/>
    <p:sldId id="305" r:id="rId18"/>
    <p:sldId id="306" r:id="rId19"/>
    <p:sldId id="295" r:id="rId20"/>
    <p:sldId id="291" r:id="rId21"/>
    <p:sldId id="292" r:id="rId22"/>
    <p:sldId id="299" r:id="rId23"/>
    <p:sldId id="307" r:id="rId24"/>
    <p:sldId id="308" r:id="rId25"/>
    <p:sldId id="296" r:id="rId26"/>
    <p:sldId id="300" r:id="rId27"/>
    <p:sldId id="302" r:id="rId28"/>
    <p:sldId id="309" r:id="rId29"/>
    <p:sldId id="310" r:id="rId30"/>
    <p:sldId id="301" r:id="rId31"/>
    <p:sldId id="286" r:id="rId32"/>
    <p:sldId id="284" r:id="rId33"/>
    <p:sldId id="283" r:id="rId34"/>
    <p:sldId id="282" r:id="rId35"/>
    <p:sldId id="285" r:id="rId36"/>
    <p:sldId id="257" r:id="rId37"/>
    <p:sldId id="263" r:id="rId38"/>
    <p:sldId id="269" r:id="rId39"/>
    <p:sldId id="261" r:id="rId40"/>
    <p:sldId id="271" r:id="rId41"/>
    <p:sldId id="270" r:id="rId42"/>
    <p:sldId id="272" r:id="rId43"/>
    <p:sldId id="262" r:id="rId44"/>
    <p:sldId id="273" r:id="rId45"/>
    <p:sldId id="274" r:id="rId46"/>
  </p:sldIdLst>
  <p:sldSz cx="12192000" cy="6858000"/>
  <p:notesSz cx="7023100" cy="9309100"/>
  <p:custDataLst>
    <p:tags r:id="rId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82424" autoAdjust="0"/>
  </p:normalViewPr>
  <p:slideViewPr>
    <p:cSldViewPr snapToGrid="0">
      <p:cViewPr varScale="1">
        <p:scale>
          <a:sx n="113" d="100"/>
          <a:sy n="113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414C-AD8F-451A-B564-619E68868964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1D2F-EE8A-45E9-9CD8-8E2D8848F261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FD5-C107-482D-8E39-6F2E84DE4F63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232-92A5-4540-8F12-09DC008C5772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389D-DC6D-487A-BC8E-561BC933A8FF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0702-B8D6-4FD5-AA6F-E1B5FF09EA47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CE58-E1E3-4817-B22D-342165AA92EA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BF39-F932-4AF1-9347-8776C4D2DBAC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91FD-CB56-4AC0-A98F-4766FDC1D461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7B1-3AB8-475F-AEF0-12132E548042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760-819B-42D3-A4D1-4BD24A8ED8BB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89271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3AC3-F2AB-4A65-82C5-65D9A4E517A1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02B-E771-4FDC-A961-56D3B9EBE77C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D7EC-3AA7-43D1-8FB0-57AF74D4E1C4}" type="datetime1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2E90-7FC1-40D2-808B-12B3228DF21A}" type="datetime1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7CF0-3954-4BC4-B75D-7D394893E042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304-35C5-485E-8996-6825D5A25796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E6E-A5BC-42E2-9094-84F37E074C75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5203-EC01-45DF-A93C-9449A493FAF1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4709377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think-cell Slide" r:id="rId23" imgW="592" imgH="595" progId="TCLayout.ActiveDocument.1">
                  <p:embed/>
                </p:oleObj>
              </mc:Choice>
              <mc:Fallback>
                <p:oleObj name="think-cell Slide" r:id="rId23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F8CEF981-2453-46DE-95C8-7AEA91CEEC2A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7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0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9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1.e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8.e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5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0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6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bi.microsoft.com/en-us/downloads/" TargetMode="External"/><Relationship Id="rId4" Type="http://schemas.openxmlformats.org/officeDocument/2006/relationships/hyperlink" Target="https://www.rstudio.com/products/rstudio/download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June/July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Compare multiplicative return vs. logarithmic return</a:t>
            </a:r>
          </a:p>
          <a:p>
            <a:pPr lvl="1"/>
            <a:r>
              <a:rPr lang="en-US" dirty="0" smtClean="0"/>
              <a:t>Per period</a:t>
            </a:r>
          </a:p>
          <a:p>
            <a:pPr lvl="1"/>
            <a:r>
              <a:rPr lang="en-US" dirty="0" smtClean="0"/>
              <a:t>Adjusted to annual</a:t>
            </a:r>
          </a:p>
          <a:p>
            <a:pPr lvl="1"/>
            <a:r>
              <a:rPr lang="en-US" dirty="0" smtClean="0"/>
              <a:t>Include smoothed prices or smoothed returns vs. raw prices (3 day centered moving average, 5 day centered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 minimum number of steps from min variance to Max Sharpe iteration for frontier</a:t>
            </a:r>
          </a:p>
          <a:p>
            <a:pPr lvl="1"/>
            <a:r>
              <a:rPr lang="en-US" dirty="0" smtClean="0"/>
              <a:t>Consider how to handle max number of steps situation</a:t>
            </a:r>
          </a:p>
          <a:p>
            <a:r>
              <a:rPr lang="en-US" dirty="0" smtClean="0"/>
              <a:t>Implement top N of M frontier analysis</a:t>
            </a:r>
          </a:p>
          <a:p>
            <a:pPr lvl="1"/>
            <a:r>
              <a:rPr lang="en-US" dirty="0" smtClean="0"/>
              <a:t>Individual analysis function</a:t>
            </a:r>
          </a:p>
          <a:p>
            <a:pPr lvl="1"/>
            <a:r>
              <a:rPr lang="en-US" dirty="0" smtClean="0"/>
              <a:t>Composite analysis (list?) and display of results</a:t>
            </a:r>
          </a:p>
          <a:p>
            <a:r>
              <a:rPr lang="en-US" dirty="0" smtClean="0"/>
              <a:t>Consider how </a:t>
            </a:r>
            <a:r>
              <a:rPr lang="en-US" dirty="0" err="1" smtClean="0"/>
              <a:t>PowerBI</a:t>
            </a:r>
            <a:r>
              <a:rPr lang="en-US" dirty="0" smtClean="0"/>
              <a:t> might play a role</a:t>
            </a:r>
          </a:p>
          <a:p>
            <a:r>
              <a:rPr lang="en-US" dirty="0" smtClean="0"/>
              <a:t>Refactor functions as part of the above improvements</a:t>
            </a:r>
          </a:p>
          <a:p>
            <a:r>
              <a:rPr lang="en-US" dirty="0" smtClean="0"/>
              <a:t>Longer term: </a:t>
            </a:r>
          </a:p>
          <a:p>
            <a:pPr lvl="1"/>
            <a:r>
              <a:rPr lang="en-US" dirty="0" smtClean="0"/>
              <a:t>Find some way to look at ‘momentum’ periods for assets (</a:t>
            </a:r>
            <a:r>
              <a:rPr lang="en-US" dirty="0" err="1" smtClean="0"/>
              <a:t>i.e</a:t>
            </a:r>
            <a:r>
              <a:rPr lang="en-US" dirty="0" smtClean="0"/>
              <a:t>,. How long does a higher return period last.  Or how long do they stay in the top xx of return givers.  It would be really nice to not swap out the top xx assets </a:t>
            </a:r>
            <a:r>
              <a:rPr lang="en-US" smtClean="0"/>
              <a:t>all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Portfolio</a:t>
            </a:r>
          </a:p>
          <a:p>
            <a:r>
              <a:rPr lang="en-US" sz="1600" dirty="0" smtClean="0"/>
              <a:t>Arithmetic Return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20" y="3882400"/>
            <a:ext cx="4994213" cy="297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2400"/>
            <a:ext cx="4994213" cy="297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19" y="0"/>
            <a:ext cx="4994213" cy="297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" y="0"/>
            <a:ext cx="4994213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Portfolio vs IDX Clean</a:t>
            </a:r>
          </a:p>
          <a:p>
            <a:r>
              <a:rPr lang="en-US" sz="1600" dirty="0" smtClean="0"/>
              <a:t>Arithmetic Return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46133" cy="2976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027" y="1273"/>
            <a:ext cx="5043975" cy="297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2400"/>
            <a:ext cx="5043975" cy="297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027" y="3882400"/>
            <a:ext cx="5043975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Portfolio vs Annual </a:t>
            </a:r>
            <a:r>
              <a:rPr lang="en-US" sz="1600" dirty="0" err="1"/>
              <a:t>Std.Dev</a:t>
            </a:r>
            <a:r>
              <a:rPr lang="en-US" sz="1600" dirty="0"/>
              <a:t> Clean</a:t>
            </a:r>
          </a:p>
          <a:p>
            <a:r>
              <a:rPr lang="en-US" sz="1600" dirty="0" smtClean="0"/>
              <a:t>Arithmetic Return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7667" cy="29718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20" y="0"/>
            <a:ext cx="5043975" cy="297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6121"/>
            <a:ext cx="5037667" cy="29718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521" y="3886121"/>
            <a:ext cx="5037668" cy="29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Sharpe vs. Risk</a:t>
            </a:r>
          </a:p>
          <a:p>
            <a:r>
              <a:rPr lang="en-US" sz="1600" dirty="0" smtClean="0"/>
              <a:t>Arithmetic Return</a:t>
            </a:r>
          </a:p>
          <a:p>
            <a:r>
              <a:rPr lang="en-US" sz="1600" dirty="0" smtClean="0"/>
              <a:t>Annualized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20" y="3882400"/>
            <a:ext cx="4994213" cy="297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2400"/>
            <a:ext cx="4994213" cy="297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19" y="0"/>
            <a:ext cx="4994213" cy="297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994213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 Frontier</a:t>
            </a:r>
          </a:p>
          <a:p>
            <a:r>
              <a:rPr lang="en-US" sz="1600" dirty="0" smtClean="0"/>
              <a:t>Arithmetic Multiplier</a:t>
            </a:r>
          </a:p>
          <a:p>
            <a:r>
              <a:rPr lang="en-US" sz="1600" dirty="0" smtClean="0"/>
              <a:t>Native</a:t>
            </a:r>
            <a:endParaRPr lang="en-US" sz="1600" dirty="0"/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36" y="3869266"/>
            <a:ext cx="4996697" cy="2988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9267"/>
            <a:ext cx="4996697" cy="2988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036" y="0"/>
            <a:ext cx="4996697" cy="298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996697" cy="29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 Frontier</a:t>
            </a:r>
          </a:p>
          <a:p>
            <a:r>
              <a:rPr lang="en-US" sz="1600" dirty="0" smtClean="0"/>
              <a:t>Arithmetic Multiplier</a:t>
            </a:r>
            <a:endParaRPr lang="en-US" sz="1600" dirty="0"/>
          </a:p>
          <a:p>
            <a:r>
              <a:rPr lang="en-US" sz="1600" dirty="0" smtClean="0"/>
              <a:t>Annualized</a:t>
            </a:r>
            <a:endParaRPr lang="en-US" sz="1600" dirty="0"/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20" y="3870753"/>
            <a:ext cx="4994213" cy="29872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9267"/>
            <a:ext cx="4996697" cy="29887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20" y="0"/>
            <a:ext cx="4996697" cy="29887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996697" cy="29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Portfolio</a:t>
            </a:r>
          </a:p>
          <a:p>
            <a:r>
              <a:rPr lang="en-US" sz="1600" dirty="0" smtClean="0"/>
              <a:t>Arithmetic Multiplier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20" y="3882400"/>
            <a:ext cx="4994213" cy="297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2400"/>
            <a:ext cx="4994213" cy="297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19" y="0"/>
            <a:ext cx="4994213" cy="297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994213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Portfolio vs IDX Clean</a:t>
            </a:r>
          </a:p>
          <a:p>
            <a:r>
              <a:rPr lang="en-US" sz="1600" dirty="0" smtClean="0"/>
              <a:t>Arithmetic Multiplier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043975" cy="297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93" y="0"/>
            <a:ext cx="5043975" cy="297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2400"/>
            <a:ext cx="5043975" cy="297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93" y="3882400"/>
            <a:ext cx="5043975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Portfolio vs Annual </a:t>
            </a:r>
            <a:r>
              <a:rPr lang="en-US" sz="1600" dirty="0" err="1"/>
              <a:t>Std.Dev</a:t>
            </a:r>
            <a:r>
              <a:rPr lang="en-US" sz="1600" dirty="0"/>
              <a:t> Clean</a:t>
            </a:r>
          </a:p>
          <a:p>
            <a:r>
              <a:rPr lang="en-US" sz="1600" dirty="0" smtClean="0"/>
              <a:t>Arithmetic Multiplier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043975" cy="297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20" y="0"/>
            <a:ext cx="5043975" cy="297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2400"/>
            <a:ext cx="5043975" cy="297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520" y="3882400"/>
            <a:ext cx="5043975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Sharpe vs. Risk</a:t>
            </a:r>
          </a:p>
          <a:p>
            <a:r>
              <a:rPr lang="en-US" sz="1600" dirty="0" smtClean="0"/>
              <a:t>Arithmetic Multiplier</a:t>
            </a:r>
          </a:p>
          <a:p>
            <a:r>
              <a:rPr lang="en-US" sz="1600" dirty="0" smtClean="0"/>
              <a:t>Annualized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20" y="3882400"/>
            <a:ext cx="4994213" cy="297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868" y="3882400"/>
            <a:ext cx="4994213" cy="297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640" y="18608"/>
            <a:ext cx="4994213" cy="297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869" y="0"/>
            <a:ext cx="4994213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Object 5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19200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37"/>
          <p:cNvSpPr/>
          <p:nvPr/>
        </p:nvSpPr>
        <p:spPr>
          <a:xfrm>
            <a:off x="10075725" y="3076945"/>
            <a:ext cx="160256" cy="160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066298" y="1962070"/>
            <a:ext cx="160256" cy="160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14" idx="3"/>
            <a:endCxn id="38" idx="4"/>
          </p:cNvCxnSpPr>
          <p:nvPr/>
        </p:nvCxnSpPr>
        <p:spPr>
          <a:xfrm flipV="1">
            <a:off x="9534693" y="3237201"/>
            <a:ext cx="621160" cy="22241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8" idx="0"/>
            <a:endCxn id="39" idx="4"/>
          </p:cNvCxnSpPr>
          <p:nvPr/>
        </p:nvCxnSpPr>
        <p:spPr>
          <a:xfrm rot="16200000" flipV="1">
            <a:off x="9673831" y="2594922"/>
            <a:ext cx="954619" cy="9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  <a:endCxn id="15" idx="1"/>
          </p:cNvCxnSpPr>
          <p:nvPr/>
        </p:nvCxnSpPr>
        <p:spPr>
          <a:xfrm rot="5400000" flipH="1" flipV="1">
            <a:off x="10593247" y="1436579"/>
            <a:ext cx="78671" cy="9723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Multiplicative vs. Logarithmic Returns / </a:t>
            </a:r>
            <a:br>
              <a:rPr lang="en-US" sz="2800" dirty="0" smtClean="0"/>
            </a:br>
            <a:r>
              <a:rPr lang="en-US" sz="2800" dirty="0" smtClean="0"/>
              <a:t>Daily vs. Annualized Processing / </a:t>
            </a:r>
            <a:br>
              <a:rPr lang="en-US" sz="2800" dirty="0" smtClean="0"/>
            </a:br>
            <a:r>
              <a:rPr lang="en-US" sz="2800" dirty="0" smtClean="0"/>
              <a:t>Raw Daily Prices vs. Filtered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6239952" cy="419548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Report all charts and tables in annualized equivalent returns or volatilities to allow comparisons to common industry results and literature.</a:t>
            </a:r>
          </a:p>
          <a:p>
            <a:pPr lvl="1"/>
            <a:r>
              <a:rPr lang="en-US" dirty="0" smtClean="0"/>
              <a:t>Minimize any mathematical noise introduced with the additional processing.</a:t>
            </a:r>
          </a:p>
          <a:p>
            <a:r>
              <a:rPr lang="en-US" dirty="0" smtClean="0"/>
              <a:t>Options – Two Facets:</a:t>
            </a:r>
          </a:p>
          <a:p>
            <a:pPr lvl="1"/>
            <a:r>
              <a:rPr lang="en-US" dirty="0" smtClean="0"/>
              <a:t>A: multiplicative daily multiplier (division) vs. logarithmic daily difference</a:t>
            </a:r>
          </a:p>
          <a:p>
            <a:pPr lvl="1"/>
            <a:r>
              <a:rPr lang="en-US" dirty="0" smtClean="0"/>
              <a:t>B: when to convert data to annualized values – </a:t>
            </a:r>
          </a:p>
          <a:p>
            <a:pPr lvl="2"/>
            <a:r>
              <a:rPr lang="en-US" dirty="0" smtClean="0"/>
              <a:t>At the start of the processing (daily returns immediately converted to annualized values)</a:t>
            </a:r>
          </a:p>
          <a:p>
            <a:pPr lvl="2"/>
            <a:r>
              <a:rPr lang="en-US" dirty="0" smtClean="0"/>
              <a:t>At the end of all other processing (efficient frontier points, Sharpe portfolio values, etc.)</a:t>
            </a:r>
          </a:p>
          <a:p>
            <a:pPr lvl="2"/>
            <a:r>
              <a:rPr lang="en-US" dirty="0" smtClean="0"/>
              <a:t>Or, somewhere in between</a:t>
            </a:r>
          </a:p>
          <a:p>
            <a:r>
              <a:rPr lang="en-US" dirty="0" smtClean="0"/>
              <a:t>Four potential paths (high level):</a:t>
            </a:r>
          </a:p>
          <a:p>
            <a:pPr lvl="1"/>
            <a:r>
              <a:rPr lang="en-US" dirty="0" smtClean="0"/>
              <a:t>Paths 2 and 4 should (theoretically) have more numerical noise than 1 and 3, respectively.  (Don’t amplify noise before doing the major processing.)</a:t>
            </a:r>
          </a:p>
          <a:p>
            <a:pPr lvl="1"/>
            <a:r>
              <a:rPr lang="en-US" dirty="0" smtClean="0"/>
              <a:t>Path 3 should have less numerical noise than 1, as multiplicative returns geometrically grow noise but logarithmic returns only linearly grow noise.</a:t>
            </a:r>
          </a:p>
          <a:p>
            <a:pPr lvl="1"/>
            <a:r>
              <a:rPr lang="en-US" dirty="0" smtClean="0"/>
              <a:t>Focus further comparisons on Path 1 vs. Path 3.</a:t>
            </a:r>
          </a:p>
          <a:p>
            <a:r>
              <a:rPr lang="en-US" dirty="0" smtClean="0"/>
              <a:t>Filtering high frequency (daily) variations from Daily Raw Prices may help further with numerical noise.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696" y="1730417"/>
            <a:ext cx="97293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Fully Processed</a:t>
            </a:r>
          </a:p>
          <a:p>
            <a:r>
              <a:rPr lang="en-US" sz="1100" dirty="0" smtClean="0"/>
              <a:t>Annualized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Annualized Daily</a:t>
            </a:r>
          </a:p>
          <a:p>
            <a:endParaRPr lang="en-US" sz="1100" dirty="0"/>
          </a:p>
          <a:p>
            <a:r>
              <a:rPr lang="en-US" sz="1100" dirty="0" smtClean="0"/>
              <a:t>Fully Processed Daily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Raw</a:t>
            </a:r>
          </a:p>
          <a:p>
            <a:r>
              <a:rPr lang="en-US" sz="1100" dirty="0" smtClean="0"/>
              <a:t>Daily </a:t>
            </a:r>
          </a:p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9689813" y="1655168"/>
            <a:ext cx="615725" cy="3891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03647" y="1655168"/>
            <a:ext cx="615725" cy="3891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8683608">
            <a:off x="9185757" y="5829569"/>
            <a:ext cx="1202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Multiplicative</a:t>
            </a:r>
          </a:p>
          <a:p>
            <a:pPr algn="ctr"/>
            <a:r>
              <a:rPr lang="en-US" sz="1100" dirty="0" smtClean="0"/>
              <a:t>Multiplier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 rot="18683608">
            <a:off x="9831280" y="5819858"/>
            <a:ext cx="1202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Logarithmic Diff Return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8889480" y="5257206"/>
            <a:ext cx="645213" cy="40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Filtered Price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1118738" y="1655168"/>
            <a:ext cx="914400" cy="4564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Annualized</a:t>
            </a:r>
          </a:p>
          <a:p>
            <a:pPr algn="ctr"/>
            <a:r>
              <a:rPr lang="en-US" sz="1100" dirty="0" smtClean="0"/>
              <a:t>Results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535853" y="3370780"/>
            <a:ext cx="338328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770009" y="5041835"/>
            <a:ext cx="160256" cy="160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70009" y="3446195"/>
            <a:ext cx="160256" cy="160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4" idx="3"/>
            <a:endCxn id="20" idx="4"/>
          </p:cNvCxnSpPr>
          <p:nvPr/>
        </p:nvCxnSpPr>
        <p:spPr>
          <a:xfrm flipV="1">
            <a:off x="9534693" y="5202091"/>
            <a:ext cx="315444" cy="2593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0"/>
            <a:endCxn id="21" idx="4"/>
          </p:cNvCxnSpPr>
          <p:nvPr/>
        </p:nvCxnSpPr>
        <p:spPr>
          <a:xfrm rot="5400000" flipH="1" flipV="1">
            <a:off x="9132445" y="4324143"/>
            <a:ext cx="1435384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0"/>
            <a:endCxn id="15" idx="1"/>
          </p:cNvCxnSpPr>
          <p:nvPr/>
        </p:nvCxnSpPr>
        <p:spPr>
          <a:xfrm rot="5400000" flipH="1" flipV="1">
            <a:off x="9703039" y="2030497"/>
            <a:ext cx="1562796" cy="12686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661760" y="3076945"/>
            <a:ext cx="160256" cy="160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0661761" y="1962070"/>
            <a:ext cx="160256" cy="160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14" idx="3"/>
            <a:endCxn id="63" idx="4"/>
          </p:cNvCxnSpPr>
          <p:nvPr/>
        </p:nvCxnSpPr>
        <p:spPr>
          <a:xfrm flipV="1">
            <a:off x="9534693" y="3237201"/>
            <a:ext cx="1207195" cy="22241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3" idx="0"/>
            <a:endCxn id="64" idx="4"/>
          </p:cNvCxnSpPr>
          <p:nvPr/>
        </p:nvCxnSpPr>
        <p:spPr>
          <a:xfrm rot="5400000" flipH="1" flipV="1">
            <a:off x="10264579" y="2599636"/>
            <a:ext cx="9546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  <a:endCxn id="15" idx="1"/>
          </p:cNvCxnSpPr>
          <p:nvPr/>
        </p:nvCxnSpPr>
        <p:spPr>
          <a:xfrm rot="5400000" flipH="1" flipV="1">
            <a:off x="10890978" y="1734311"/>
            <a:ext cx="78671" cy="3768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0382659" y="5041835"/>
            <a:ext cx="160256" cy="160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82654" y="3446195"/>
            <a:ext cx="160256" cy="160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>
            <a:stCxn id="14" idx="3"/>
            <a:endCxn id="69" idx="4"/>
          </p:cNvCxnSpPr>
          <p:nvPr/>
        </p:nvCxnSpPr>
        <p:spPr>
          <a:xfrm flipV="1">
            <a:off x="9534693" y="5202091"/>
            <a:ext cx="928094" cy="2593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9" idx="0"/>
            <a:endCxn id="70" idx="4"/>
          </p:cNvCxnSpPr>
          <p:nvPr/>
        </p:nvCxnSpPr>
        <p:spPr>
          <a:xfrm rot="16200000" flipV="1">
            <a:off x="9745093" y="4324140"/>
            <a:ext cx="1435384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0" idx="0"/>
            <a:endCxn id="15" idx="1"/>
          </p:cNvCxnSpPr>
          <p:nvPr/>
        </p:nvCxnSpPr>
        <p:spPr>
          <a:xfrm rot="5400000" flipH="1" flipV="1">
            <a:off x="10009362" y="2336819"/>
            <a:ext cx="1562796" cy="6559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>
            <a:spLocks noChangeAspect="1"/>
          </p:cNvSpPr>
          <p:nvPr/>
        </p:nvSpPr>
        <p:spPr>
          <a:xfrm>
            <a:off x="9765047" y="4278276"/>
            <a:ext cx="182880" cy="182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0" name="Rounded Rectangle 79"/>
          <p:cNvSpPr>
            <a:spLocks noChangeAspect="1"/>
          </p:cNvSpPr>
          <p:nvPr/>
        </p:nvSpPr>
        <p:spPr>
          <a:xfrm>
            <a:off x="10069357" y="2596700"/>
            <a:ext cx="182880" cy="182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2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>
            <a:spLocks noChangeAspect="1"/>
          </p:cNvSpPr>
          <p:nvPr/>
        </p:nvSpPr>
        <p:spPr>
          <a:xfrm>
            <a:off x="10380493" y="4301518"/>
            <a:ext cx="182880" cy="182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>
            <a:spLocks noChangeAspect="1"/>
          </p:cNvSpPr>
          <p:nvPr/>
        </p:nvSpPr>
        <p:spPr>
          <a:xfrm>
            <a:off x="10655556" y="2605161"/>
            <a:ext cx="182880" cy="182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82405" y="5257205"/>
            <a:ext cx="574562" cy="411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Raw Price</a:t>
            </a:r>
            <a:endParaRPr lang="en-US" dirty="0"/>
          </a:p>
        </p:txBody>
      </p:sp>
      <p:cxnSp>
        <p:nvCxnSpPr>
          <p:cNvPr id="100" name="Elbow Connector 99"/>
          <p:cNvCxnSpPr>
            <a:stCxn id="83" idx="3"/>
            <a:endCxn id="14" idx="1"/>
          </p:cNvCxnSpPr>
          <p:nvPr/>
        </p:nvCxnSpPr>
        <p:spPr>
          <a:xfrm flipV="1">
            <a:off x="8756967" y="5461397"/>
            <a:ext cx="132513" cy="15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 Frontier</a:t>
            </a:r>
          </a:p>
          <a:p>
            <a:r>
              <a:rPr lang="en-US" sz="1600" dirty="0" smtClean="0"/>
              <a:t>Log Diff </a:t>
            </a:r>
            <a:r>
              <a:rPr lang="en-US" sz="1600" dirty="0"/>
              <a:t>Returns</a:t>
            </a:r>
          </a:p>
          <a:p>
            <a:r>
              <a:rPr lang="en-US" sz="1600" dirty="0"/>
              <a:t>Native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34" y="3864600"/>
            <a:ext cx="5004499" cy="299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4600"/>
            <a:ext cx="5004499" cy="2993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233" y="0"/>
            <a:ext cx="5004499" cy="2993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04498" cy="29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 Frontier</a:t>
            </a:r>
          </a:p>
          <a:p>
            <a:r>
              <a:rPr lang="en-US" sz="1600" dirty="0"/>
              <a:t>Log Diff Returns</a:t>
            </a:r>
          </a:p>
          <a:p>
            <a:r>
              <a:rPr lang="en-US" sz="1600" dirty="0" smtClean="0"/>
              <a:t>Annualized</a:t>
            </a:r>
            <a:endParaRPr lang="en-US" sz="1600" dirty="0"/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36" y="3869266"/>
            <a:ext cx="4996697" cy="2988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9265"/>
            <a:ext cx="4996697" cy="298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035" y="0"/>
            <a:ext cx="4996697" cy="2988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996697" cy="29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Portfolio</a:t>
            </a:r>
          </a:p>
          <a:p>
            <a:r>
              <a:rPr lang="en-US" sz="1600" dirty="0" smtClean="0"/>
              <a:t>Log Diff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08" y="3882400"/>
            <a:ext cx="4994213" cy="297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2400"/>
            <a:ext cx="4994213" cy="297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207" y="0"/>
            <a:ext cx="4994213" cy="297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319" y="0"/>
            <a:ext cx="4994213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Portfolio vs IDX Clean</a:t>
            </a:r>
          </a:p>
          <a:p>
            <a:r>
              <a:rPr lang="en-US" sz="1600" dirty="0" smtClean="0"/>
              <a:t>Log Diff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7534" cy="2971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79" y="0"/>
            <a:ext cx="5043975" cy="297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882400"/>
            <a:ext cx="5043976" cy="297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379" y="3882400"/>
            <a:ext cx="5043975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Portfolio vs Annual </a:t>
            </a:r>
            <a:r>
              <a:rPr lang="en-US" sz="1600" dirty="0" err="1"/>
              <a:t>Std.Dev</a:t>
            </a:r>
            <a:r>
              <a:rPr lang="en-US" sz="1600" dirty="0"/>
              <a:t> Clean</a:t>
            </a:r>
          </a:p>
          <a:p>
            <a:r>
              <a:rPr lang="en-US" sz="1600" dirty="0" smtClean="0"/>
              <a:t>Log Diff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43975" cy="297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860" y="3402"/>
            <a:ext cx="5038208" cy="2972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885802"/>
            <a:ext cx="5038208" cy="29721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861" y="3885802"/>
            <a:ext cx="5038208" cy="29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Sharpe vs. Risk</a:t>
            </a:r>
          </a:p>
          <a:p>
            <a:r>
              <a:rPr lang="en-US" sz="1600" dirty="0" smtClean="0"/>
              <a:t>Log Diff</a:t>
            </a:r>
          </a:p>
          <a:p>
            <a:r>
              <a:rPr lang="en-US" sz="1600" dirty="0" smtClean="0"/>
              <a:t>Annualized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20" y="3882400"/>
            <a:ext cx="4994213" cy="297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82400"/>
            <a:ext cx="4994213" cy="297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19" y="0"/>
            <a:ext cx="4994213" cy="297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98" y="0"/>
            <a:ext cx="4994213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Comparisons</a:t>
            </a:r>
          </a:p>
          <a:p>
            <a:endParaRPr lang="en-US" sz="1600" dirty="0"/>
          </a:p>
          <a:p>
            <a:r>
              <a:rPr lang="en-US" sz="1600" dirty="0" smtClean="0"/>
              <a:t>Annualized Frontier</a:t>
            </a:r>
          </a:p>
          <a:p>
            <a:endParaRPr lang="en-US" sz="1600" dirty="0"/>
          </a:p>
          <a:p>
            <a:r>
              <a:rPr lang="en-US" sz="1600" dirty="0" smtClean="0"/>
              <a:t>Smooth 3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33" y="3515328"/>
            <a:ext cx="5588428" cy="33426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5329"/>
            <a:ext cx="5588428" cy="33426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591205" cy="33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Comparisons</a:t>
            </a:r>
          </a:p>
          <a:p>
            <a:endParaRPr lang="en-US" sz="1600" dirty="0"/>
          </a:p>
          <a:p>
            <a:r>
              <a:rPr lang="en-US" sz="1600" dirty="0" smtClean="0"/>
              <a:t>Portfolio</a:t>
            </a:r>
          </a:p>
          <a:p>
            <a:endParaRPr lang="en-US" sz="1600" dirty="0"/>
          </a:p>
          <a:p>
            <a:r>
              <a:rPr lang="en-US" sz="1600" dirty="0" smtClean="0"/>
              <a:t>Smooth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8" y="3513666"/>
            <a:ext cx="5613092" cy="33443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3666"/>
            <a:ext cx="5613092" cy="3344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5613090" cy="33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Comparisons</a:t>
            </a:r>
          </a:p>
          <a:p>
            <a:endParaRPr lang="en-US" sz="1600" dirty="0"/>
          </a:p>
          <a:p>
            <a:r>
              <a:rPr lang="en-US" sz="1600" dirty="0"/>
              <a:t>Portfolio vs IDX Clean</a:t>
            </a:r>
          </a:p>
          <a:p>
            <a:endParaRPr lang="en-US" sz="1600" dirty="0"/>
          </a:p>
          <a:p>
            <a:r>
              <a:rPr lang="en-US" sz="1600" dirty="0" smtClean="0"/>
              <a:t>Smooth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48" y="3513666"/>
            <a:ext cx="5669020" cy="3344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1515"/>
            <a:ext cx="5672667" cy="3346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51"/>
            <a:ext cx="5679217" cy="33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Comparisons</a:t>
            </a:r>
          </a:p>
          <a:p>
            <a:endParaRPr lang="en-US" sz="1600" dirty="0"/>
          </a:p>
          <a:p>
            <a:r>
              <a:rPr lang="en-US" sz="1600" dirty="0"/>
              <a:t>Portfolio vs </a:t>
            </a:r>
            <a:r>
              <a:rPr lang="en-US" sz="1600" dirty="0" smtClean="0"/>
              <a:t>Annual </a:t>
            </a:r>
            <a:r>
              <a:rPr lang="en-US" sz="1600" dirty="0" err="1" smtClean="0"/>
              <a:t>Std.Dev</a:t>
            </a:r>
            <a:r>
              <a:rPr lang="en-US" sz="1600" dirty="0" smtClean="0"/>
              <a:t> Clean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Smooth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415" y="3513666"/>
            <a:ext cx="5669020" cy="3344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3666"/>
            <a:ext cx="5669020" cy="33443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5669019" cy="33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Daily Returns / Volatility to Annualized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941888" cy="4195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By convention, assume 252 trading days per calendar year.</a:t>
            </a:r>
          </a:p>
          <a:p>
            <a:r>
              <a:rPr lang="en-US" dirty="0" smtClean="0"/>
              <a:t>Multiplicative daily data:  </a:t>
            </a:r>
          </a:p>
          <a:p>
            <a:pPr lvl="1"/>
            <a:r>
              <a:rPr lang="en-US" dirty="0" smtClean="0"/>
              <a:t>Daily Multiplier = Price (today) / Price (yesterday)</a:t>
            </a:r>
          </a:p>
          <a:p>
            <a:pPr lvl="1"/>
            <a:r>
              <a:rPr lang="en-US" dirty="0" smtClean="0"/>
              <a:t>Daily Return = Daily Multiplier – 1.0</a:t>
            </a:r>
          </a:p>
          <a:p>
            <a:pPr lvl="1"/>
            <a:r>
              <a:rPr lang="en-US" dirty="0" smtClean="0"/>
              <a:t>Annual Multiplier = (Daily Multiplier)^252</a:t>
            </a:r>
          </a:p>
          <a:p>
            <a:pPr lvl="1"/>
            <a:r>
              <a:rPr lang="en-US" dirty="0" smtClean="0"/>
              <a:t>Annual Return = Annual Multiplier – 1.0</a:t>
            </a:r>
          </a:p>
          <a:p>
            <a:r>
              <a:rPr lang="en-US" dirty="0" smtClean="0"/>
              <a:t>Logarithmic Difference daily data:</a:t>
            </a:r>
          </a:p>
          <a:p>
            <a:pPr lvl="1"/>
            <a:r>
              <a:rPr lang="en-US" dirty="0" smtClean="0"/>
              <a:t>Daily Log Difference = </a:t>
            </a:r>
            <a:br>
              <a:rPr lang="en-US" dirty="0" smtClean="0"/>
            </a:br>
            <a:r>
              <a:rPr lang="en-US" dirty="0" smtClean="0"/>
              <a:t>	Log10(Price(today)) – Log10(Price(yesterday))</a:t>
            </a:r>
          </a:p>
          <a:p>
            <a:pPr lvl="2"/>
            <a:r>
              <a:rPr lang="en-US" dirty="0" smtClean="0"/>
              <a:t>Daily Multiplier = 10^(Daily Log Difference)</a:t>
            </a:r>
          </a:p>
          <a:p>
            <a:pPr lvl="2"/>
            <a:r>
              <a:rPr lang="en-US" dirty="0" smtClean="0"/>
              <a:t>Daily Return = Daily Multiplier – 1.0</a:t>
            </a:r>
          </a:p>
          <a:p>
            <a:pPr lvl="1"/>
            <a:r>
              <a:rPr lang="en-US" dirty="0" smtClean="0"/>
              <a:t>Annual Log Difference = (Daily Log Difference)*252</a:t>
            </a:r>
          </a:p>
          <a:p>
            <a:pPr lvl="1"/>
            <a:r>
              <a:rPr lang="en-US" dirty="0" smtClean="0"/>
              <a:t>Annual Multiplier = 10^(Annual Log Difference)</a:t>
            </a:r>
          </a:p>
          <a:p>
            <a:pPr lvl="1"/>
            <a:r>
              <a:rPr lang="en-US" dirty="0" smtClean="0"/>
              <a:t>Annual Return = Annual Multiplier – 1.0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24600" y="2056092"/>
            <a:ext cx="5063969" cy="42002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Three processing paths to analyze (not two per prior slide):</a:t>
            </a:r>
          </a:p>
          <a:p>
            <a:pPr lvl="1"/>
            <a:r>
              <a:rPr lang="en-US" dirty="0" smtClean="0"/>
              <a:t>(new) Daily Return (DR) &gt; Eff Frontier &gt; Selected Portfolio &gt; Scale results to Annualized Return</a:t>
            </a:r>
          </a:p>
          <a:p>
            <a:pPr lvl="1"/>
            <a:r>
              <a:rPr lang="en-US" dirty="0" smtClean="0"/>
              <a:t>(1) Daily Multiplier (DM) &gt; Eff Frontier &gt; Selected Portfolio &gt; Scale results to Annualized Return (AR)</a:t>
            </a:r>
          </a:p>
          <a:p>
            <a:pPr lvl="1"/>
            <a:r>
              <a:rPr lang="en-US" dirty="0" smtClean="0"/>
              <a:t>(3) Daily Log Difference &gt; Eff Frontier &gt; Selected Portfolio &gt; Scale results to AR</a:t>
            </a:r>
          </a:p>
          <a:p>
            <a:endParaRPr lang="en-US" dirty="0" smtClean="0"/>
          </a:p>
          <a:p>
            <a:r>
              <a:rPr lang="en-US" dirty="0" smtClean="0"/>
              <a:t>Scaling Results to Annualized Return (AR):</a:t>
            </a:r>
          </a:p>
          <a:p>
            <a:pPr lvl="1"/>
            <a:r>
              <a:rPr lang="en-US" dirty="0" smtClean="0"/>
              <a:t>(new) Daily Return -&gt; AR: AR = (DR + 1)^252 – 1.0</a:t>
            </a:r>
          </a:p>
          <a:p>
            <a:pPr lvl="1"/>
            <a:r>
              <a:rPr lang="en-US" dirty="0" smtClean="0"/>
              <a:t>(1) Daily Multiplier (DM) -&gt; AR:  AR = DM^252 -1.0</a:t>
            </a:r>
          </a:p>
          <a:p>
            <a:pPr lvl="1"/>
            <a:r>
              <a:rPr lang="en-US" dirty="0" smtClean="0"/>
              <a:t>(3) Daily Log Diff (DLD) -&gt; AR: AR = 10^(DLD*252) – 1.0</a:t>
            </a:r>
          </a:p>
          <a:p>
            <a:pPr lvl="1"/>
            <a:r>
              <a:rPr lang="en-US" dirty="0" smtClean="0"/>
              <a:t>Apply scaling to: </a:t>
            </a:r>
          </a:p>
          <a:p>
            <a:pPr lvl="2"/>
            <a:r>
              <a:rPr lang="en-US" dirty="0" smtClean="0"/>
              <a:t>Asset and Portfolio Expected Returns</a:t>
            </a:r>
          </a:p>
          <a:p>
            <a:pPr lvl="2"/>
            <a:r>
              <a:rPr lang="en-US" dirty="0" smtClean="0"/>
              <a:t>Asset and Portfolio </a:t>
            </a:r>
            <a:r>
              <a:rPr lang="en-US" dirty="0" err="1" smtClean="0"/>
              <a:t>Std</a:t>
            </a:r>
            <a:r>
              <a:rPr lang="en-US" dirty="0" smtClean="0"/>
              <a:t> Deviations (or volatility)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Comparisons</a:t>
            </a:r>
          </a:p>
          <a:p>
            <a:endParaRPr lang="en-US" sz="1600" dirty="0"/>
          </a:p>
          <a:p>
            <a:r>
              <a:rPr lang="en-US" sz="1600" dirty="0" smtClean="0"/>
              <a:t>Sharpe vs. Risk</a:t>
            </a:r>
          </a:p>
          <a:p>
            <a:endParaRPr lang="en-US" sz="1600" dirty="0"/>
          </a:p>
          <a:p>
            <a:r>
              <a:rPr lang="en-US" sz="1600" dirty="0" smtClean="0"/>
              <a:t>Smooth 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20" y="3513668"/>
            <a:ext cx="5613089" cy="3344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3668"/>
            <a:ext cx="5613089" cy="3344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5613090" cy="33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81" y="3634433"/>
            <a:ext cx="4895719" cy="3223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281" y="0"/>
            <a:ext cx="4895719" cy="3223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4433"/>
            <a:ext cx="4895719" cy="32235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3944" y="2137893"/>
            <a:ext cx="569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Smoothed Price:  n= 1 (raw), 3, 5</a:t>
            </a:r>
          </a:p>
          <a:p>
            <a:r>
              <a:rPr lang="en-US" dirty="0" smtClean="0"/>
              <a:t>Center moving average – no time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2" y="1611783"/>
            <a:ext cx="707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Smoothed Price:  1, center moving average filter</a:t>
            </a:r>
          </a:p>
          <a:p>
            <a:r>
              <a:rPr lang="en-US" dirty="0" smtClean="0"/>
              <a:t>Methods: Daily Return, Daily Multiplier, Daily Log Difference</a:t>
            </a:r>
          </a:p>
          <a:p>
            <a:r>
              <a:rPr lang="en-US" dirty="0" smtClean="0"/>
              <a:t>Converted to Annualized </a:t>
            </a:r>
            <a:r>
              <a:rPr lang="en-US" dirty="0"/>
              <a:t>Return, Annualized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Deviation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4433"/>
            <a:ext cx="4895719" cy="3223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281" y="3656972"/>
            <a:ext cx="4895719" cy="3223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281" y="-1"/>
            <a:ext cx="4895719" cy="32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2" y="1611783"/>
            <a:ext cx="707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Smoothed Price:  3, center moving average filter</a:t>
            </a:r>
          </a:p>
          <a:p>
            <a:r>
              <a:rPr lang="en-US" dirty="0" smtClean="0"/>
              <a:t>Methods: Daily Return, Daily Multiplier, Daily Log Difference</a:t>
            </a:r>
          </a:p>
          <a:p>
            <a:r>
              <a:rPr lang="en-US" dirty="0" smtClean="0"/>
              <a:t>Converted to Annualized </a:t>
            </a:r>
            <a:r>
              <a:rPr lang="en-US" dirty="0"/>
              <a:t>Return, Annualized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Deviation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4431"/>
            <a:ext cx="4895719" cy="3223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281" y="3634432"/>
            <a:ext cx="4895719" cy="3223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279" y="0"/>
            <a:ext cx="4895719" cy="32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2" y="1611783"/>
            <a:ext cx="707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Smoothed Price:  5, center moving average filter</a:t>
            </a:r>
          </a:p>
          <a:p>
            <a:r>
              <a:rPr lang="en-US" dirty="0" smtClean="0"/>
              <a:t>Methods: Daily Return, Daily Multiplier, Daily Log Difference</a:t>
            </a:r>
          </a:p>
          <a:p>
            <a:r>
              <a:rPr lang="en-US" dirty="0" smtClean="0"/>
              <a:t>Converted to Annualized </a:t>
            </a:r>
            <a:r>
              <a:rPr lang="en-US" dirty="0"/>
              <a:t>Return, Annualized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Deviation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80" y="0"/>
            <a:ext cx="4895719" cy="3223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281" y="3634432"/>
            <a:ext cx="4895719" cy="3223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4433"/>
            <a:ext cx="4895719" cy="32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2" y="1611783"/>
            <a:ext cx="707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Smoothed Price:  21, center moving average filter</a:t>
            </a:r>
          </a:p>
          <a:p>
            <a:r>
              <a:rPr lang="en-US" dirty="0" smtClean="0"/>
              <a:t>Methods: Daily Return, Daily Multiplier, Daily Log Difference</a:t>
            </a:r>
          </a:p>
          <a:p>
            <a:r>
              <a:rPr lang="en-US" dirty="0" smtClean="0"/>
              <a:t>Converted to Annualized </a:t>
            </a:r>
            <a:r>
              <a:rPr lang="en-US" dirty="0"/>
              <a:t>Return, Annualized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Deviation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81" y="0"/>
            <a:ext cx="4895719" cy="3223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4432"/>
            <a:ext cx="4895719" cy="32235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697" y="3634432"/>
            <a:ext cx="5389303" cy="32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Asset Management – Update May 2018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Update daily asset price data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barchart.com (free API) </a:t>
            </a:r>
            <a:r>
              <a:rPr lang="en-US" dirty="0" smtClean="0"/>
              <a:t>with Excel/VBA</a:t>
            </a:r>
          </a:p>
          <a:p>
            <a:r>
              <a:rPr lang="en-US" dirty="0" smtClean="0"/>
              <a:t>Screen updated asset price data to identify top candidates for next investment period.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PowerBI</a:t>
            </a:r>
            <a:r>
              <a:rPr lang="en-US" dirty="0" smtClean="0"/>
              <a:t>, R, </a:t>
            </a:r>
            <a:r>
              <a:rPr lang="en-US" dirty="0" err="1" smtClean="0"/>
              <a:t>Rstudio</a:t>
            </a:r>
            <a:r>
              <a:rPr lang="en-US" dirty="0" smtClean="0"/>
              <a:t> for screening and evaluation.</a:t>
            </a:r>
          </a:p>
          <a:p>
            <a:pPr lvl="1"/>
            <a:r>
              <a:rPr lang="en-US" dirty="0" smtClean="0"/>
              <a:t>Should consider various methods to estimate *future* return, not just rely on historical returns of various periods (future)</a:t>
            </a:r>
          </a:p>
          <a:p>
            <a:pPr lvl="1"/>
            <a:r>
              <a:rPr lang="en-US" dirty="0" smtClean="0"/>
              <a:t>Current code </a:t>
            </a:r>
            <a:r>
              <a:rPr lang="en-US" dirty="0"/>
              <a:t>allows using different lengths of samples for Expected Returns, and for calculating Asset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r>
              <a:rPr lang="en-US" dirty="0" smtClean="0"/>
              <a:t>Calculate efficient frontiers (shorting and no-shorting), including: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ortfolios along the efficient frontiers,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aximum Sharpe ratio points and corresponding portfolios</a:t>
            </a:r>
          </a:p>
          <a:p>
            <a:pPr lvl="1"/>
            <a:r>
              <a:rPr lang="en-US" dirty="0" smtClean="0"/>
              <a:t>Use R / </a:t>
            </a:r>
            <a:r>
              <a:rPr lang="en-US" dirty="0" err="1" smtClean="0"/>
              <a:t>Rstudio</a:t>
            </a:r>
            <a:r>
              <a:rPr lang="en-US" dirty="0" smtClean="0"/>
              <a:t> to solve for points/portfolios on an efficient frontier</a:t>
            </a:r>
          </a:p>
          <a:p>
            <a:r>
              <a:rPr lang="en-US" dirty="0" smtClean="0"/>
              <a:t>Repeat screening and calculating frontiers until happy.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2000-2016 Monthly Price Data for IBM, JPM, GOOG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from: ??</a:t>
            </a:r>
          </a:p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12 samples (1 year) for expected return</a:t>
            </a:r>
          </a:p>
          <a:p>
            <a:pPr lvl="1"/>
            <a:r>
              <a:rPr lang="en-US" dirty="0" smtClean="0"/>
              <a:t>60 samples (5 years) for covariance</a:t>
            </a:r>
          </a:p>
          <a:p>
            <a:r>
              <a:rPr lang="en-US" dirty="0" smtClean="0"/>
              <a:t>Screening (so far):</a:t>
            </a:r>
          </a:p>
          <a:p>
            <a:pPr lvl="1"/>
            <a:r>
              <a:rPr lang="en-US" dirty="0" smtClean="0"/>
              <a:t>Relative Price chart – indexed to most recent data value</a:t>
            </a:r>
          </a:p>
          <a:p>
            <a:pPr lvl="1"/>
            <a:r>
              <a:rPr lang="en-US" dirty="0" smtClean="0"/>
              <a:t>Return / Risk chart of individual assets</a:t>
            </a:r>
          </a:p>
          <a:p>
            <a:pPr lvl="1"/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r>
              <a:rPr lang="en-US" dirty="0" smtClean="0"/>
              <a:t> – (still a work in progress)</a:t>
            </a:r>
          </a:p>
          <a:p>
            <a:r>
              <a:rPr lang="en-US" dirty="0" smtClean="0"/>
              <a:t>Efficient Frontiers and Portfolios</a:t>
            </a:r>
          </a:p>
          <a:p>
            <a:pPr lvl="1"/>
            <a:r>
              <a:rPr lang="en-US" dirty="0" smtClean="0"/>
              <a:t>Two cases: “Shorting Allowed” and “No Shorting”</a:t>
            </a:r>
            <a:endParaRPr lang="en-US" dirty="0"/>
          </a:p>
          <a:p>
            <a:pPr lvl="1"/>
            <a:r>
              <a:rPr lang="en-US" dirty="0" smtClean="0"/>
              <a:t>Code allows using different lengths of samples for Expected Returns, and for calculating Asset </a:t>
            </a:r>
            <a:r>
              <a:rPr lang="en-US" dirty="0" err="1" smtClean="0"/>
              <a:t>Covariances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84498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Charts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415" y="683953"/>
            <a:ext cx="5243344" cy="3223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074" y="1152983"/>
            <a:ext cx="5203793" cy="3199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99" y="2553513"/>
            <a:ext cx="6976654" cy="4289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6333" y="3487315"/>
            <a:ext cx="5488426" cy="33877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Tree: Factor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Multi-Scenario Analysis (main loop):</a:t>
            </a:r>
          </a:p>
          <a:p>
            <a:pPr lvl="1"/>
            <a:r>
              <a:rPr lang="en-US" dirty="0" smtClean="0"/>
              <a:t>Stages multiple Eff Frontier </a:t>
            </a:r>
            <a:r>
              <a:rPr lang="en-US" dirty="0" err="1" smtClean="0"/>
              <a:t>Calcs</a:t>
            </a:r>
            <a:endParaRPr lang="en-US" dirty="0" smtClean="0"/>
          </a:p>
          <a:p>
            <a:r>
              <a:rPr lang="en-US" dirty="0" smtClean="0"/>
              <a:t>Summarize/Prep Price Data (</a:t>
            </a:r>
            <a:r>
              <a:rPr lang="en-US" dirty="0"/>
              <a:t>o</a:t>
            </a:r>
            <a:r>
              <a:rPr lang="en-US" dirty="0" smtClean="0"/>
              <a:t>nce for each calculation approach):</a:t>
            </a:r>
          </a:p>
          <a:p>
            <a:pPr lvl="1"/>
            <a:r>
              <a:rPr lang="en-US" dirty="0" smtClean="0"/>
              <a:t>Native Expected Returns, </a:t>
            </a:r>
            <a:r>
              <a:rPr lang="en-US" dirty="0" err="1" smtClean="0"/>
              <a:t>Std</a:t>
            </a:r>
            <a:r>
              <a:rPr lang="en-US" dirty="0" smtClean="0"/>
              <a:t> Dev,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r>
              <a:rPr lang="en-US" dirty="0" smtClean="0"/>
              <a:t>Scale Results (inner short cut):</a:t>
            </a:r>
          </a:p>
          <a:p>
            <a:pPr lvl="1"/>
            <a:r>
              <a:rPr lang="en-US" dirty="0" smtClean="0"/>
              <a:t>Scales results to desired output (native, annualized, or both)</a:t>
            </a:r>
          </a:p>
          <a:p>
            <a:pPr lvl="1"/>
            <a:r>
              <a:rPr lang="en-US" dirty="0" smtClean="0"/>
              <a:t>Don’t re-calculate results just to re-scale.</a:t>
            </a:r>
          </a:p>
          <a:p>
            <a:r>
              <a:rPr lang="en-US" dirty="0"/>
              <a:t>Calculate Efficient Frontier:</a:t>
            </a:r>
          </a:p>
          <a:p>
            <a:pPr lvl="1"/>
            <a:r>
              <a:rPr lang="en-US" dirty="0"/>
              <a:t>Calculates a single efficient frontier given a set of inputs.  No charts are created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GraphStuff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Graphs result singly or in aggregate as tailored.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Potential Scenario Factors:</a:t>
            </a:r>
          </a:p>
          <a:p>
            <a:pPr lvl="1"/>
            <a:r>
              <a:rPr lang="en-US" dirty="0" smtClean="0"/>
              <a:t>**</a:t>
            </a:r>
            <a:r>
              <a:rPr lang="en-US" dirty="0" err="1" smtClean="0"/>
              <a:t>TopN</a:t>
            </a:r>
            <a:endParaRPr lang="en-US" dirty="0"/>
          </a:p>
          <a:p>
            <a:pPr lvl="1"/>
            <a:r>
              <a:rPr lang="en-US" dirty="0" smtClean="0"/>
              <a:t>**Shorting/Not</a:t>
            </a:r>
          </a:p>
          <a:p>
            <a:pPr lvl="1"/>
            <a:r>
              <a:rPr lang="en-US" dirty="0" smtClean="0"/>
              <a:t>**Risk Free Asset return</a:t>
            </a:r>
          </a:p>
          <a:p>
            <a:pPr lvl="1"/>
            <a:r>
              <a:rPr lang="en-US" dirty="0" smtClean="0"/>
              <a:t>**</a:t>
            </a:r>
            <a:r>
              <a:rPr lang="en-US" dirty="0" err="1" smtClean="0"/>
              <a:t>nPoints</a:t>
            </a:r>
            <a:r>
              <a:rPr lang="en-US" dirty="0" smtClean="0"/>
              <a:t> for </a:t>
            </a:r>
            <a:r>
              <a:rPr lang="en-US" dirty="0" err="1" smtClean="0"/>
              <a:t>ExpReturns</a:t>
            </a:r>
            <a:r>
              <a:rPr lang="en-US" dirty="0" smtClean="0"/>
              <a:t>, </a:t>
            </a:r>
            <a:r>
              <a:rPr lang="en-US" dirty="0" err="1" smtClean="0"/>
              <a:t>Covar</a:t>
            </a:r>
            <a:r>
              <a:rPr lang="en-US" dirty="0"/>
              <a:t> </a:t>
            </a:r>
            <a:r>
              <a:rPr lang="en-US" dirty="0" smtClean="0"/>
              <a:t>(or other method parameters)</a:t>
            </a:r>
          </a:p>
          <a:p>
            <a:pPr lvl="1"/>
            <a:r>
              <a:rPr lang="en-US" dirty="0" smtClean="0"/>
              <a:t>**</a:t>
            </a:r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/>
              <a:t>Approach (Return, Multiplier, Log Diff)</a:t>
            </a:r>
          </a:p>
          <a:p>
            <a:pPr lvl="1"/>
            <a:r>
              <a:rPr lang="en-US" dirty="0" smtClean="0"/>
              <a:t>**Output Scaling (Native, Annualized)</a:t>
            </a:r>
          </a:p>
          <a:p>
            <a:pPr lvl="1"/>
            <a:r>
              <a:rPr lang="en-US" dirty="0"/>
              <a:t>##Input Data Period (daily, monthly, etc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 smtClean="0"/>
              <a:t>** vectors of factors for scenarios</a:t>
            </a:r>
          </a:p>
          <a:p>
            <a:r>
              <a:rPr lang="en-US" dirty="0" smtClean="0"/>
              <a:t>## input parameter (single value)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Can’t </a:t>
            </a:r>
            <a:r>
              <a:rPr lang="en-US" dirty="0" err="1" smtClean="0"/>
              <a:t>commonize</a:t>
            </a:r>
            <a:r>
              <a:rPr lang="en-US" dirty="0" smtClean="0"/>
              <a:t> Native output scenarios, but Can communize Annualized output scenarios.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97400" y="5908582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Design Decision: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 smtClean="0"/>
              <a:t>Make all scenario factors part of single Main Loop.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 smtClean="0"/>
              <a:t>Scale results as specified in ‘inner short cut’. 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 smtClean="0"/>
              <a:t>Append </a:t>
            </a:r>
            <a:r>
              <a:rPr lang="en-US" sz="1200" dirty="0"/>
              <a:t>results for all scenarios processed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00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6025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Charts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1" y="1263763"/>
            <a:ext cx="5243344" cy="3223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8202" y="3490054"/>
            <a:ext cx="5243344" cy="32235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6025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215" cy="1400530"/>
          </a:xfrm>
        </p:spPr>
        <p:txBody>
          <a:bodyPr/>
          <a:lstStyle/>
          <a:p>
            <a:r>
              <a:rPr lang="en-US" dirty="0" smtClean="0"/>
              <a:t>Example 2 – same data – 10 </a:t>
            </a:r>
            <a:r>
              <a:rPr lang="en-US" dirty="0" err="1" smtClean="0"/>
              <a:t>yrs</a:t>
            </a:r>
            <a:r>
              <a:rPr lang="en-US" dirty="0" smtClean="0"/>
              <a:t>/10yrs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28" y="1184596"/>
            <a:ext cx="5243344" cy="3223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92" y="4324693"/>
            <a:ext cx="4126208" cy="2536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7390" y="1184596"/>
            <a:ext cx="4479758" cy="2754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5674" y="3975537"/>
            <a:ext cx="4668133" cy="28814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6025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215" cy="1400530"/>
          </a:xfrm>
        </p:spPr>
        <p:txBody>
          <a:bodyPr/>
          <a:lstStyle/>
          <a:p>
            <a:r>
              <a:rPr lang="en-US" dirty="0" smtClean="0"/>
              <a:t>Example 2 – same data – 10 </a:t>
            </a:r>
            <a:r>
              <a:rPr lang="en-US" dirty="0" err="1" smtClean="0"/>
              <a:t>yrs</a:t>
            </a:r>
            <a:r>
              <a:rPr lang="en-US" dirty="0" smtClean="0"/>
              <a:t>/10yrs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874" y="1250728"/>
            <a:ext cx="5243344" cy="32235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545" y="3634433"/>
            <a:ext cx="5243344" cy="32235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needed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/ VBA:  used to download data from barchart.com</a:t>
            </a:r>
          </a:p>
          <a:p>
            <a:r>
              <a:rPr lang="en-US" dirty="0" smtClean="0"/>
              <a:t>R: language for data analysis and stats - </a:t>
            </a:r>
            <a:r>
              <a:rPr lang="en-US" dirty="0">
                <a:hlinkClick r:id="rId3"/>
              </a:rPr>
              <a:t>https://www.r-project.org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Rstudio</a:t>
            </a:r>
            <a:r>
              <a:rPr lang="en-US" dirty="0" smtClean="0"/>
              <a:t>: development environment for </a:t>
            </a:r>
            <a:r>
              <a:rPr lang="en-US" dirty="0"/>
              <a:t>R - </a:t>
            </a:r>
            <a:r>
              <a:rPr lang="en-US" dirty="0">
                <a:hlinkClick r:id="rId4"/>
              </a:rPr>
              <a:t>https://www.rstudio.com/products/rstudio/download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PowerBI</a:t>
            </a:r>
            <a:r>
              <a:rPr lang="en-US" dirty="0" smtClean="0"/>
              <a:t> desktop: eventually to be used for </a:t>
            </a:r>
            <a:r>
              <a:rPr lang="en-US" dirty="0"/>
              <a:t>screening - </a:t>
            </a:r>
            <a:r>
              <a:rPr lang="en-US" dirty="0">
                <a:hlinkClick r:id="rId5"/>
              </a:rPr>
              <a:t>https://powerbi.microsoft.com/en-us/downloads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Functionality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Quickly screen and down-select the pool of assets</a:t>
            </a:r>
          </a:p>
          <a:p>
            <a:r>
              <a:rPr lang="en-US" dirty="0" smtClean="0"/>
              <a:t>Quickly evaluation different frontiers and adjust range of analysis parameters or step increments (risk increment, max risk)</a:t>
            </a:r>
          </a:p>
          <a:p>
            <a:endParaRPr lang="en-US" dirty="0" smtClean="0"/>
          </a:p>
          <a:p>
            <a:r>
              <a:rPr lang="en-US" dirty="0" smtClean="0"/>
              <a:t>Alternative estimates of future return</a:t>
            </a:r>
          </a:p>
          <a:p>
            <a:pPr lvl="1"/>
            <a:r>
              <a:rPr lang="en-US" dirty="0" smtClean="0"/>
              <a:t>Evaluate approaches with accuracy &amp; bias of 1 month (or  1 refresh period) future forecast.</a:t>
            </a:r>
          </a:p>
          <a:p>
            <a:pPr lvl="1"/>
            <a:r>
              <a:rPr lang="en-US" dirty="0" smtClean="0"/>
              <a:t>Evaluate stability and range of covariance between selected pairs.</a:t>
            </a:r>
          </a:p>
          <a:p>
            <a:r>
              <a:rPr lang="en-US" dirty="0" smtClean="0"/>
              <a:t>Better graphical summary of max Sharpe portfolios</a:t>
            </a:r>
          </a:p>
          <a:p>
            <a:r>
              <a:rPr lang="en-US" dirty="0" smtClean="0"/>
              <a:t>Calculate rebalancing trades needed from current portfolio to selected future portfolio weights.</a:t>
            </a:r>
          </a:p>
          <a:p>
            <a:r>
              <a:rPr lang="en-US" dirty="0" smtClean="0"/>
              <a:t>Confirm if fewer assets makes more stable frontiers/portfolios, or if numerical calculations are so stable they don’t care.  This will shape how much manual ‘screening’ and ‘down-selection’ is needed (vs. just ‘fun-to-do’)</a:t>
            </a:r>
          </a:p>
          <a:p>
            <a:pPr lvl="1"/>
            <a:r>
              <a:rPr lang="en-US" dirty="0" smtClean="0"/>
              <a:t>Understand a little more about why certain assets were selected in the ‘many similar assets’ scenario.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to download R,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Tom to share:</a:t>
            </a:r>
          </a:p>
          <a:p>
            <a:pPr lvl="1"/>
            <a:r>
              <a:rPr lang="en-US" dirty="0" smtClean="0"/>
              <a:t>Excel/VBA file (cleaned-up version)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project, with related scripts.  Only include small </a:t>
            </a:r>
            <a:r>
              <a:rPr lang="en-US" smtClean="0"/>
              <a:t>sample data sets.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Tree: </a:t>
            </a:r>
            <a:br>
              <a:rPr lang="en-US" dirty="0" smtClean="0"/>
            </a:br>
            <a:r>
              <a:rPr lang="en-US" dirty="0" smtClean="0"/>
              <a:t>Loop Structure, List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Load data</a:t>
            </a:r>
          </a:p>
          <a:p>
            <a:r>
              <a:rPr lang="en-US" dirty="0" smtClean="0"/>
              <a:t>Loop Scenarios:</a:t>
            </a:r>
          </a:p>
          <a:p>
            <a:pPr lvl="1"/>
            <a:r>
              <a:rPr lang="en-US" smtClean="0"/>
              <a:t>Loop smoothing</a:t>
            </a:r>
          </a:p>
          <a:p>
            <a:pPr lvl="1"/>
            <a:r>
              <a:rPr lang="en-US" smtClean="0"/>
              <a:t>Loop </a:t>
            </a:r>
            <a:r>
              <a:rPr lang="en-US" dirty="0" err="1" smtClean="0"/>
              <a:t>Calc</a:t>
            </a:r>
            <a:r>
              <a:rPr lang="en-US" dirty="0" smtClean="0"/>
              <a:t> approach:</a:t>
            </a:r>
          </a:p>
          <a:p>
            <a:pPr lvl="2"/>
            <a:r>
              <a:rPr lang="en-US" dirty="0" smtClean="0"/>
              <a:t>Summarize Input data</a:t>
            </a:r>
          </a:p>
          <a:p>
            <a:pPr lvl="3"/>
            <a:r>
              <a:rPr lang="en-US" dirty="0" smtClean="0"/>
              <a:t>Loop Scale Results</a:t>
            </a:r>
          </a:p>
          <a:p>
            <a:pPr lvl="2"/>
            <a:r>
              <a:rPr lang="en-US" dirty="0" smtClean="0"/>
              <a:t>Loop most Factors (</a:t>
            </a:r>
            <a:r>
              <a:rPr lang="en-US" dirty="0" err="1" smtClean="0"/>
              <a:t>TopN</a:t>
            </a:r>
            <a:r>
              <a:rPr lang="en-US" dirty="0" smtClean="0"/>
              <a:t>, Shorting/Not, etc.)</a:t>
            </a:r>
          </a:p>
          <a:p>
            <a:pPr lvl="3"/>
            <a:r>
              <a:rPr lang="en-US" dirty="0" err="1" smtClean="0"/>
              <a:t>Calc</a:t>
            </a:r>
            <a:r>
              <a:rPr lang="en-US" dirty="0" smtClean="0"/>
              <a:t> Efficient Frontier</a:t>
            </a:r>
          </a:p>
          <a:p>
            <a:pPr lvl="3"/>
            <a:r>
              <a:rPr lang="en-US" dirty="0" smtClean="0"/>
              <a:t>Loop Scale results</a:t>
            </a:r>
          </a:p>
          <a:p>
            <a:pPr lvl="4"/>
            <a:r>
              <a:rPr lang="en-US" dirty="0" smtClean="0"/>
              <a:t>Append results to List</a:t>
            </a:r>
          </a:p>
          <a:p>
            <a:r>
              <a:rPr lang="en-US" dirty="0" smtClean="0"/>
              <a:t>Create Charts from List of Outputs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 List Structure:</a:t>
            </a:r>
          </a:p>
          <a:p>
            <a:r>
              <a:rPr lang="en-US" dirty="0" smtClean="0"/>
              <a:t>$Inputs (List):</a:t>
            </a:r>
          </a:p>
          <a:p>
            <a:pPr lvl="1"/>
            <a:r>
              <a:rPr lang="en-US" dirty="0" smtClean="0"/>
              <a:t>Factor vectors – named</a:t>
            </a:r>
          </a:p>
          <a:p>
            <a:pPr lvl="1"/>
            <a:r>
              <a:rPr lang="en-US" dirty="0" smtClean="0"/>
              <a:t>Inputs – named </a:t>
            </a:r>
          </a:p>
          <a:p>
            <a:r>
              <a:rPr lang="en-US" dirty="0"/>
              <a:t>$</a:t>
            </a:r>
            <a:r>
              <a:rPr lang="en-US" dirty="0" err="1" smtClean="0"/>
              <a:t>PriceNormRaw</a:t>
            </a:r>
            <a:r>
              <a:rPr lang="en-US" dirty="0" smtClean="0"/>
              <a:t>, </a:t>
            </a:r>
            <a:r>
              <a:rPr lang="en-US" dirty="0"/>
              <a:t>$</a:t>
            </a:r>
            <a:r>
              <a:rPr lang="en-US" dirty="0" err="1"/>
              <a:t>PriceNormSmooth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CalcApproach</a:t>
            </a:r>
            <a:r>
              <a:rPr lang="en-US" dirty="0" smtClean="0"/>
              <a:t> (List named – Return, Multiplier, Log Diff) </a:t>
            </a:r>
          </a:p>
          <a:p>
            <a:pPr lvl="1"/>
            <a:r>
              <a:rPr lang="en-US" dirty="0" smtClean="0"/>
              <a:t>$Summary (List named – Native, Annualized)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ExpReturn</a:t>
            </a:r>
            <a:r>
              <a:rPr lang="en-US" dirty="0" smtClean="0"/>
              <a:t>, $</a:t>
            </a:r>
            <a:r>
              <a:rPr lang="en-US" dirty="0" err="1" smtClean="0"/>
              <a:t>ExpStdDev</a:t>
            </a:r>
            <a:r>
              <a:rPr lang="en-US" dirty="0" smtClean="0"/>
              <a:t>, $</a:t>
            </a:r>
            <a:r>
              <a:rPr lang="en-US" dirty="0" err="1" smtClean="0"/>
              <a:t>CorrelToTopRet</a:t>
            </a:r>
            <a:endParaRPr lang="en-US" dirty="0" smtClean="0"/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Covar</a:t>
            </a:r>
            <a:endParaRPr lang="en-US" dirty="0" smtClean="0"/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RiskFree</a:t>
            </a:r>
            <a:endParaRPr lang="en-US" dirty="0" smtClean="0"/>
          </a:p>
          <a:p>
            <a:pPr lvl="1"/>
            <a:r>
              <a:rPr lang="en-US" dirty="0" smtClean="0"/>
              <a:t>$Results (List – Factor combinations – index only, no names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FactorCombo</a:t>
            </a:r>
            <a:r>
              <a:rPr lang="en-US" dirty="0"/>
              <a:t> </a:t>
            </a:r>
            <a:r>
              <a:rPr lang="en-US" dirty="0" smtClean="0"/>
              <a:t>(List – named)</a:t>
            </a:r>
          </a:p>
          <a:p>
            <a:pPr lvl="2"/>
            <a:r>
              <a:rPr lang="en-US" dirty="0" smtClean="0"/>
              <a:t>$eff – efficient frontier</a:t>
            </a:r>
          </a:p>
          <a:p>
            <a:pPr lvl="2"/>
            <a:r>
              <a:rPr lang="en-US" dirty="0" smtClean="0"/>
              <a:t>$Sharpe – max Sharpe ratio point of efficient frontier</a:t>
            </a:r>
          </a:p>
          <a:p>
            <a:pPr lvl="2"/>
            <a:r>
              <a:rPr lang="en-US" dirty="0" smtClean="0"/>
              <a:t>$Scale – “Native” or “Annualized Return”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5200" y="5747716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Design Decision: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 smtClean="0"/>
              <a:t>Make all scenario factors part of single Main Loop.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 smtClean="0"/>
              <a:t>Scale results as specified in ‘inner short cut’. 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 smtClean="0"/>
              <a:t>Append </a:t>
            </a:r>
            <a:r>
              <a:rPr lang="en-US" sz="1200" dirty="0"/>
              <a:t>results for all scenarios processed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31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Tree / Function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Calculate Efficient Frontier:</a:t>
            </a:r>
          </a:p>
          <a:p>
            <a:pPr lvl="1"/>
            <a:r>
              <a:rPr lang="en-US" dirty="0" smtClean="0"/>
              <a:t>Calculates a single efficient frontier given a set of inputs.  No charts are created.</a:t>
            </a:r>
          </a:p>
          <a:p>
            <a:pPr lvl="1"/>
            <a:r>
              <a:rPr lang="en-US" dirty="0" smtClean="0"/>
              <a:t>Inputs: asset returns &amp; </a:t>
            </a:r>
            <a:r>
              <a:rPr lang="en-US" dirty="0" err="1" smtClean="0"/>
              <a:t>covariances</a:t>
            </a:r>
            <a:r>
              <a:rPr lang="en-US" dirty="0" smtClean="0"/>
              <a:t>, risk free return, max allocation limit, shorting flag, parameters for frontier</a:t>
            </a:r>
          </a:p>
          <a:p>
            <a:pPr lvl="1"/>
            <a:r>
              <a:rPr lang="en-US" dirty="0" smtClean="0"/>
              <a:t>Outputs: frontier points with portfolio mix and stats, maximum Sharpe Ratio point</a:t>
            </a:r>
          </a:p>
          <a:p>
            <a:pPr lvl="1"/>
            <a:r>
              <a:rPr lang="en-US" dirty="0" smtClean="0"/>
              <a:t>Works for any units of input parameters: daily returns, daily multipliers, daily log differences, monthly data, etc.</a:t>
            </a:r>
          </a:p>
          <a:p>
            <a:r>
              <a:rPr lang="en-US" dirty="0" smtClean="0"/>
              <a:t>Summarize / Prep Price Data:</a:t>
            </a:r>
          </a:p>
          <a:p>
            <a:pPr lvl="1"/>
            <a:r>
              <a:rPr lang="en-US" dirty="0" smtClean="0"/>
              <a:t>Inputs: stacked price data, price data units, scaling of results, [parameters for expected return, covariance]</a:t>
            </a:r>
          </a:p>
          <a:p>
            <a:pPr lvl="1"/>
            <a:r>
              <a:rPr lang="en-US" dirty="0" smtClean="0"/>
              <a:t>Outputs: tables scaled results</a:t>
            </a:r>
          </a:p>
          <a:p>
            <a:pPr lvl="2"/>
            <a:r>
              <a:rPr lang="en-US" dirty="0" smtClean="0"/>
              <a:t>Expected returns/</a:t>
            </a:r>
            <a:r>
              <a:rPr lang="en-US" dirty="0" err="1" smtClean="0"/>
              <a:t>std</a:t>
            </a:r>
            <a:r>
              <a:rPr lang="en-US" dirty="0" smtClean="0"/>
              <a:t> deviations, </a:t>
            </a:r>
          </a:p>
          <a:p>
            <a:pPr lvl="2"/>
            <a:r>
              <a:rPr lang="en-US" dirty="0" smtClean="0"/>
              <a:t>Covariance, etc., scaled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Multi-Frontier Analysis:</a:t>
            </a:r>
          </a:p>
          <a:p>
            <a:pPr lvl="1"/>
            <a:r>
              <a:rPr lang="en-US" dirty="0"/>
              <a:t>Stages multiple efficient frontier calculations and collects the results.  No charts are created.</a:t>
            </a:r>
          </a:p>
          <a:p>
            <a:pPr lvl="1"/>
            <a:r>
              <a:rPr lang="en-US" dirty="0"/>
              <a:t>Inputs: </a:t>
            </a:r>
          </a:p>
          <a:p>
            <a:pPr lvl="2"/>
            <a:r>
              <a:rPr lang="en-US" dirty="0"/>
              <a:t>Stacked price </a:t>
            </a:r>
            <a:r>
              <a:rPr lang="en-US" dirty="0" smtClean="0"/>
              <a:t>data, Price </a:t>
            </a:r>
            <a:r>
              <a:rPr lang="en-US" dirty="0"/>
              <a:t>data units (daily, monthly</a:t>
            </a:r>
            <a:r>
              <a:rPr lang="en-US" dirty="0" smtClean="0"/>
              <a:t>), Risk </a:t>
            </a:r>
            <a:r>
              <a:rPr lang="en-US" dirty="0"/>
              <a:t>free asset returns to use (annualized return) </a:t>
            </a:r>
          </a:p>
          <a:p>
            <a:pPr lvl="2"/>
            <a:r>
              <a:rPr lang="en-US" dirty="0"/>
              <a:t>vectors of [</a:t>
            </a:r>
            <a:r>
              <a:rPr lang="en-US" dirty="0" err="1"/>
              <a:t>TopN</a:t>
            </a:r>
            <a:r>
              <a:rPr lang="en-US" dirty="0"/>
              <a:t> assets], [Shorting flag values], [calculation approaches (DR, DM, DLD, monthly, etc.)], [scaling of results (native, annualized</a:t>
            </a:r>
            <a:r>
              <a:rPr lang="en-US" dirty="0" smtClean="0"/>
              <a:t>)], [sets of </a:t>
            </a:r>
            <a:r>
              <a:rPr lang="en-US" dirty="0" err="1" smtClean="0"/>
              <a:t>ExpRet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Covar</a:t>
            </a:r>
            <a:r>
              <a:rPr lang="en-US" dirty="0" smtClean="0"/>
              <a:t> </a:t>
            </a:r>
            <a:r>
              <a:rPr lang="en-US" dirty="0" err="1" smtClean="0"/>
              <a:t>nPoints</a:t>
            </a:r>
            <a:r>
              <a:rPr lang="en-US" dirty="0" smtClean="0"/>
              <a:t>], [smoothing factors for </a:t>
            </a:r>
            <a:r>
              <a:rPr lang="en-US" smtClean="0"/>
              <a:t>price data]</a:t>
            </a:r>
            <a:endParaRPr lang="en-US" dirty="0"/>
          </a:p>
          <a:p>
            <a:pPr lvl="1"/>
            <a:r>
              <a:rPr lang="en-US" dirty="0"/>
              <a:t>Outputs:  list of </a:t>
            </a:r>
            <a:r>
              <a:rPr lang="en-US" dirty="0" smtClean="0"/>
              <a:t>lists</a:t>
            </a:r>
            <a:endParaRPr lang="en-US" dirty="0"/>
          </a:p>
          <a:p>
            <a:pPr lvl="2"/>
            <a:r>
              <a:rPr lang="en-US" dirty="0" smtClean="0"/>
              <a:t>For each analysis scenario - List </a:t>
            </a:r>
            <a:r>
              <a:rPr lang="en-US" dirty="0"/>
              <a:t>of frontier points, max Sharpe point, scenario parameters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Relative Price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63" y="3882400"/>
            <a:ext cx="4994213" cy="297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2400"/>
            <a:ext cx="4994213" cy="297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62" y="0"/>
            <a:ext cx="4994213" cy="297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994213" cy="2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Eff Frontier</a:t>
            </a:r>
          </a:p>
          <a:p>
            <a:r>
              <a:rPr lang="en-US" sz="1600" dirty="0" smtClean="0"/>
              <a:t>Arithmetic Returns</a:t>
            </a:r>
          </a:p>
          <a:p>
            <a:r>
              <a:rPr lang="en-US" sz="1600" dirty="0" smtClean="0"/>
              <a:t>Native</a:t>
            </a:r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36" y="3869266"/>
            <a:ext cx="4996697" cy="29887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9265"/>
            <a:ext cx="4996697" cy="2988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035" y="0"/>
            <a:ext cx="4996697" cy="2988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996697" cy="29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0733" y="1162170"/>
            <a:ext cx="20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 Frontier</a:t>
            </a:r>
          </a:p>
          <a:p>
            <a:r>
              <a:rPr lang="en-US" sz="1600" dirty="0"/>
              <a:t>Arithmetic Returns</a:t>
            </a:r>
          </a:p>
          <a:p>
            <a:r>
              <a:rPr lang="en-US" sz="1600" dirty="0" smtClean="0"/>
              <a:t>Annualized</a:t>
            </a:r>
            <a:endParaRPr lang="en-US" sz="1600" dirty="0"/>
          </a:p>
          <a:p>
            <a:endParaRPr lang="en-US" sz="1000" dirty="0" smtClean="0"/>
          </a:p>
          <a:p>
            <a:r>
              <a:rPr lang="en-US" sz="1000" dirty="0" smtClean="0"/>
              <a:t>Smoothed: n= 1 (raw), 3, 5, 21</a:t>
            </a:r>
          </a:p>
          <a:p>
            <a:r>
              <a:rPr lang="en-US" sz="1000" dirty="0" smtClean="0"/>
              <a:t>Center moving average – no time shift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983" y="3869267"/>
            <a:ext cx="4996697" cy="2988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9266"/>
            <a:ext cx="4996697" cy="2988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983" y="0"/>
            <a:ext cx="4996697" cy="298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996697" cy="29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4352</TotalTime>
  <Words>2398</Words>
  <Application>Microsoft Office PowerPoint</Application>
  <PresentationFormat>Widescreen</PresentationFormat>
  <Paragraphs>411</Paragraphs>
  <Slides>45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Century Gothic</vt:lpstr>
      <vt:lpstr>Wingdings 3</vt:lpstr>
      <vt:lpstr>Business Strategy</vt:lpstr>
      <vt:lpstr>think-cell Slide</vt:lpstr>
      <vt:lpstr>To-do June/July</vt:lpstr>
      <vt:lpstr>Multiplicative vs. Logarithmic Returns /  Daily vs. Annualized Processing /  Raw Daily Prices vs. Filtered</vt:lpstr>
      <vt:lpstr>Converting Daily Returns / Volatility to Annualized</vt:lpstr>
      <vt:lpstr>Processing Tree: Factor Breakdown</vt:lpstr>
      <vt:lpstr>Processing Tree:  Loop Structure, List Structure</vt:lpstr>
      <vt:lpstr>Processing Tree / Function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Comparisons</vt:lpstr>
      <vt:lpstr>Comparisons</vt:lpstr>
      <vt:lpstr>Comparisons</vt:lpstr>
      <vt:lpstr>Comparisons</vt:lpstr>
      <vt:lpstr>Comparisons</vt:lpstr>
      <vt:lpstr>Dynamic Asset Management – Update May 2018</vt:lpstr>
      <vt:lpstr>Approach</vt:lpstr>
      <vt:lpstr>Example 1: 2000-2016 Monthly Price Data for IBM, JPM, GOOG</vt:lpstr>
      <vt:lpstr>Example 1: Charts</vt:lpstr>
      <vt:lpstr>Example 1: Charts</vt:lpstr>
      <vt:lpstr>Example 2 – same data – 10 yrs/10yrs</vt:lpstr>
      <vt:lpstr>Example 2 – same data – 10 yrs/10yrs</vt:lpstr>
      <vt:lpstr>Software needed</vt:lpstr>
      <vt:lpstr>Additional Functionality Needed</vt:lpstr>
      <vt:lpstr>Next Steps</vt:lpstr>
    </vt:vector>
  </TitlesOfParts>
  <Company>Cummins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Asset Management – Update May 2018</dc:title>
  <dc:creator>Tom L Bailey</dc:creator>
  <cp:lastModifiedBy>Tom L Bailey</cp:lastModifiedBy>
  <cp:revision>79</cp:revision>
  <cp:lastPrinted>2012-08-15T21:38:02Z</cp:lastPrinted>
  <dcterms:created xsi:type="dcterms:W3CDTF">2018-05-29T00:45:54Z</dcterms:created>
  <dcterms:modified xsi:type="dcterms:W3CDTF">2018-08-14T15:12:11Z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