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9" r:id="rId4"/>
    <p:sldId id="261" r:id="rId5"/>
    <p:sldId id="271" r:id="rId6"/>
    <p:sldId id="270" r:id="rId7"/>
    <p:sldId id="272" r:id="rId8"/>
    <p:sldId id="262" r:id="rId9"/>
    <p:sldId id="273" r:id="rId10"/>
    <p:sldId id="274" r:id="rId11"/>
  </p:sldIdLst>
  <p:sldSz cx="12192000" cy="6858000"/>
  <p:notesSz cx="7023100" cy="93091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82424" autoAdjust="0"/>
  </p:normalViewPr>
  <p:slideViewPr>
    <p:cSldViewPr snapToGrid="0">
      <p:cViewPr varScale="1">
        <p:scale>
          <a:sx n="113" d="100"/>
          <a:sy n="113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414C-AD8F-451A-B564-619E68868964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1D2F-EE8A-45E9-9CD8-8E2D8848F26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FD5-C107-482D-8E39-6F2E84DE4F6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232-92A5-4540-8F12-09DC008C577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389D-DC6D-487A-BC8E-561BC933A8F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0702-B8D6-4FD5-AA6F-E1B5FF09EA47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CE58-E1E3-4817-B22D-342165AA92EA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BF39-F932-4AF1-9347-8776C4D2DBA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91FD-CB56-4AC0-A98F-4766FDC1D46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7B1-3AB8-475F-AEF0-12132E54804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760-819B-42D3-A4D1-4BD24A8ED8BB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11501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3AC3-F2AB-4A65-82C5-65D9A4E517A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02B-E771-4FDC-A961-56D3B9EBE77C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D7EC-3AA7-43D1-8FB0-57AF74D4E1C4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2E90-7FC1-40D2-808B-12B3228DF21A}" type="datetime1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7CF0-3954-4BC4-B75D-7D394893E04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304-35C5-485E-8996-6825D5A25796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E6E-A5BC-42E2-9094-84F37E074C7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5203-EC01-45DF-A93C-9449A493FAF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8918646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23" imgW="592" imgH="595" progId="TCLayout.ActiveDocument.1">
                  <p:embed/>
                </p:oleObj>
              </mc:Choice>
              <mc:Fallback>
                <p:oleObj name="think-cell Slide" r:id="rId23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F8CEF981-2453-46DE-95C8-7AEA91CEEC2A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bi.microsoft.com/en-us/downloads/" TargetMode="External"/><Relationship Id="rId4" Type="http://schemas.openxmlformats.org/officeDocument/2006/relationships/hyperlink" Target="https://www.rstudio.com/products/rstudio/downloa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Asset Management – Update May 2018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to download R,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Tom to share:</a:t>
            </a:r>
          </a:p>
          <a:p>
            <a:pPr lvl="1"/>
            <a:r>
              <a:rPr lang="en-US" dirty="0" smtClean="0"/>
              <a:t>Excel/VBA file (cleaned-up version)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project, with related scripts.  Only include small </a:t>
            </a:r>
            <a:r>
              <a:rPr lang="en-US" smtClean="0"/>
              <a:t>sample data sets.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Update daily asset price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barchart.com (free API) </a:t>
            </a:r>
            <a:r>
              <a:rPr lang="en-US" dirty="0" smtClean="0"/>
              <a:t>with Excel/VBA</a:t>
            </a:r>
          </a:p>
          <a:p>
            <a:r>
              <a:rPr lang="en-US" dirty="0" smtClean="0"/>
              <a:t>Screen updated asset price data to identify top candidates for next investment period.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PowerBI</a:t>
            </a:r>
            <a:r>
              <a:rPr lang="en-US" dirty="0" smtClean="0"/>
              <a:t>, R, </a:t>
            </a:r>
            <a:r>
              <a:rPr lang="en-US" dirty="0" err="1" smtClean="0"/>
              <a:t>Rstudio</a:t>
            </a:r>
            <a:r>
              <a:rPr lang="en-US" dirty="0" smtClean="0"/>
              <a:t> for screening and evaluation.</a:t>
            </a:r>
          </a:p>
          <a:p>
            <a:pPr lvl="1"/>
            <a:r>
              <a:rPr lang="en-US" dirty="0" smtClean="0"/>
              <a:t>Should consider various methods to estimate *future* return, not just rely on historical returns of various periods</a:t>
            </a:r>
          </a:p>
          <a:p>
            <a:pPr lvl="1"/>
            <a:r>
              <a:rPr lang="en-US" dirty="0" smtClean="0"/>
              <a:t>Current code </a:t>
            </a:r>
            <a:r>
              <a:rPr lang="en-US" dirty="0"/>
              <a:t>allows using different lengths of samples for Expected Returns, and for calculating Asset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Calculate efficient frontiers (shorting and no-shorting), including: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ortfolios along the efficient frontiers,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aximum Sharpe ratio points and corresponding portfolios</a:t>
            </a:r>
          </a:p>
          <a:p>
            <a:pPr lvl="1"/>
            <a:r>
              <a:rPr lang="en-US" dirty="0" smtClean="0"/>
              <a:t>Use R / </a:t>
            </a:r>
            <a:r>
              <a:rPr lang="en-US" dirty="0" err="1" smtClean="0"/>
              <a:t>Rstudio</a:t>
            </a:r>
            <a:r>
              <a:rPr lang="en-US" dirty="0" smtClean="0"/>
              <a:t> to solve for points/portfolios on an efficient frontier</a:t>
            </a:r>
          </a:p>
          <a:p>
            <a:r>
              <a:rPr lang="en-US" dirty="0" smtClean="0"/>
              <a:t>Repeat screening and calculating frontiers until happy.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2000-2016 Monthly Price Data for IBM, JPM, GOOG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from: ??</a:t>
            </a:r>
          </a:p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12 samples (1 year) for expected return</a:t>
            </a:r>
          </a:p>
          <a:p>
            <a:pPr lvl="1"/>
            <a:r>
              <a:rPr lang="en-US" dirty="0" smtClean="0"/>
              <a:t>60 samples (5 years) for covariance</a:t>
            </a:r>
          </a:p>
          <a:p>
            <a:r>
              <a:rPr lang="en-US" dirty="0" smtClean="0"/>
              <a:t>Screening (so far):</a:t>
            </a:r>
          </a:p>
          <a:p>
            <a:pPr lvl="1"/>
            <a:r>
              <a:rPr lang="en-US" dirty="0" smtClean="0"/>
              <a:t>Relative Price chart – indexed to most recent data value</a:t>
            </a:r>
          </a:p>
          <a:p>
            <a:pPr lvl="1"/>
            <a:r>
              <a:rPr lang="en-US" dirty="0" smtClean="0"/>
              <a:t>Return / Risk chart of individual assets</a:t>
            </a:r>
          </a:p>
          <a:p>
            <a:pPr lvl="1"/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r>
              <a:rPr lang="en-US" dirty="0" smtClean="0"/>
              <a:t> – (still a work in progress)</a:t>
            </a:r>
          </a:p>
          <a:p>
            <a:r>
              <a:rPr lang="en-US" dirty="0" smtClean="0"/>
              <a:t>Efficient Frontiers and Portfolios</a:t>
            </a:r>
          </a:p>
          <a:p>
            <a:pPr lvl="1"/>
            <a:r>
              <a:rPr lang="en-US" dirty="0" smtClean="0"/>
              <a:t>Two cases: “Shorting Allowed” and “No Shorting”</a:t>
            </a:r>
            <a:endParaRPr lang="en-US" dirty="0"/>
          </a:p>
          <a:p>
            <a:pPr lvl="1"/>
            <a:r>
              <a:rPr lang="en-US" dirty="0" smtClean="0"/>
              <a:t>Code allows using different lengths of samples for Expected Returns, and for calculating Asset </a:t>
            </a:r>
            <a:r>
              <a:rPr lang="en-US" dirty="0" err="1" smtClean="0"/>
              <a:t>Covariances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84498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Charts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415" y="683953"/>
            <a:ext cx="5243344" cy="3223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074" y="1152983"/>
            <a:ext cx="5203793" cy="3199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99" y="2553513"/>
            <a:ext cx="6976654" cy="4289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6333" y="3487315"/>
            <a:ext cx="5488426" cy="3387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025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Charts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1263763"/>
            <a:ext cx="5243344" cy="3223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8202" y="3490054"/>
            <a:ext cx="5243344" cy="3223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025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215" cy="1400530"/>
          </a:xfrm>
        </p:spPr>
        <p:txBody>
          <a:bodyPr/>
          <a:lstStyle/>
          <a:p>
            <a:r>
              <a:rPr lang="en-US" dirty="0" smtClean="0"/>
              <a:t>Example 2 – same data – 10 </a:t>
            </a:r>
            <a:r>
              <a:rPr lang="en-US" dirty="0" err="1" smtClean="0"/>
              <a:t>yrs</a:t>
            </a:r>
            <a:r>
              <a:rPr lang="en-US" dirty="0" smtClean="0"/>
              <a:t>/10yrs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28" y="1184596"/>
            <a:ext cx="5243344" cy="3223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92" y="4324693"/>
            <a:ext cx="4126208" cy="2536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7390" y="1184596"/>
            <a:ext cx="4479758" cy="2754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5674" y="3975537"/>
            <a:ext cx="4668133" cy="28814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025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215" cy="1400530"/>
          </a:xfrm>
        </p:spPr>
        <p:txBody>
          <a:bodyPr/>
          <a:lstStyle/>
          <a:p>
            <a:r>
              <a:rPr lang="en-US" dirty="0" smtClean="0"/>
              <a:t>Example 2 – same data – 10 </a:t>
            </a:r>
            <a:r>
              <a:rPr lang="en-US" dirty="0" err="1" smtClean="0"/>
              <a:t>yrs</a:t>
            </a:r>
            <a:r>
              <a:rPr lang="en-US" dirty="0" smtClean="0"/>
              <a:t>/10yrs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74" y="1250728"/>
            <a:ext cx="5243344" cy="3223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545" y="3634433"/>
            <a:ext cx="5243344" cy="3223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needed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/ VBA:  used to download data from barchart.com</a:t>
            </a:r>
          </a:p>
          <a:p>
            <a:r>
              <a:rPr lang="en-US" dirty="0" smtClean="0"/>
              <a:t>R: language for data analysis and stats - </a:t>
            </a:r>
            <a:r>
              <a:rPr lang="en-US" dirty="0">
                <a:hlinkClick r:id="rId3"/>
              </a:rPr>
              <a:t>https://www.r-project.org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: development environment for </a:t>
            </a:r>
            <a:r>
              <a:rPr lang="en-US" dirty="0"/>
              <a:t>R - 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PowerBI</a:t>
            </a:r>
            <a:r>
              <a:rPr lang="en-US" dirty="0" smtClean="0"/>
              <a:t> desktop: eventually to be used for </a:t>
            </a:r>
            <a:r>
              <a:rPr lang="en-US" dirty="0"/>
              <a:t>screening - </a:t>
            </a:r>
            <a:r>
              <a:rPr lang="en-US" dirty="0">
                <a:hlinkClick r:id="rId5"/>
              </a:rPr>
              <a:t>https://powerbi.microsoft.com/en-us/downloads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Quickly screen and down-select the pool of assets</a:t>
            </a:r>
          </a:p>
          <a:p>
            <a:r>
              <a:rPr lang="en-US" dirty="0" smtClean="0"/>
              <a:t>Quickly evaluation different frontiers and adjust range of analysis parameters or step increments (risk increment, max risk)</a:t>
            </a:r>
          </a:p>
          <a:p>
            <a:endParaRPr lang="en-US" dirty="0" smtClean="0"/>
          </a:p>
          <a:p>
            <a:r>
              <a:rPr lang="en-US" dirty="0" smtClean="0"/>
              <a:t>Alternative estimates of future return</a:t>
            </a:r>
          </a:p>
          <a:p>
            <a:pPr lvl="1"/>
            <a:r>
              <a:rPr lang="en-US" dirty="0" smtClean="0"/>
              <a:t>Evaluate approaches with accuracy &amp; bias of 1 month (or  1 refresh period) future forecast.</a:t>
            </a:r>
          </a:p>
          <a:p>
            <a:pPr lvl="1"/>
            <a:r>
              <a:rPr lang="en-US" dirty="0" smtClean="0"/>
              <a:t>Evaluate stability and range of covariance between selected pairs.</a:t>
            </a:r>
          </a:p>
          <a:p>
            <a:r>
              <a:rPr lang="en-US" dirty="0" smtClean="0"/>
              <a:t>Better graphical summary of max Sharpe portfolios</a:t>
            </a:r>
          </a:p>
          <a:p>
            <a:r>
              <a:rPr lang="en-US" dirty="0" smtClean="0"/>
              <a:t>Calculate rebalancing trades needed from current portfolio to selected future portfolio weights.</a:t>
            </a:r>
          </a:p>
          <a:p>
            <a:r>
              <a:rPr lang="en-US" dirty="0" smtClean="0"/>
              <a:t>Confirm if fewer assets makes more stable frontiers/portfolios, or if numerical calculations are so stable they don’t care.  This will shape how much manual ‘screening’ and ‘down-selection’ is needed (vs. just ‘fun-to-do’)</a:t>
            </a:r>
          </a:p>
          <a:p>
            <a:pPr lvl="1"/>
            <a:r>
              <a:rPr lang="en-US" dirty="0" smtClean="0"/>
              <a:t>Understand a little more about why certain assets were selected in the ‘many similar assets’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303</TotalTime>
  <Words>495</Words>
  <Application>Microsoft Office PowerPoint</Application>
  <PresentationFormat>Widescreen</PresentationFormat>
  <Paragraphs>67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Business Strategy</vt:lpstr>
      <vt:lpstr>think-cell Slide</vt:lpstr>
      <vt:lpstr>Dynamic Asset Management – Update May 2018</vt:lpstr>
      <vt:lpstr>Approach</vt:lpstr>
      <vt:lpstr>Example 1: 2000-2016 Monthly Price Data for IBM, JPM, GOOG</vt:lpstr>
      <vt:lpstr>Example 1: Charts</vt:lpstr>
      <vt:lpstr>Example 1: Charts</vt:lpstr>
      <vt:lpstr>Example 2 – same data – 10 yrs/10yrs</vt:lpstr>
      <vt:lpstr>Example 2 – same data – 10 yrs/10yrs</vt:lpstr>
      <vt:lpstr>Software needed</vt:lpstr>
      <vt:lpstr>Additional Functionality Needed</vt:lpstr>
      <vt:lpstr>Next Steps</vt:lpstr>
    </vt:vector>
  </TitlesOfParts>
  <Company>Cummins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Asset Management – Update May 2018</dc:title>
  <dc:creator>Tom L Bailey</dc:creator>
  <cp:lastModifiedBy>Tom L Bailey</cp:lastModifiedBy>
  <cp:revision>19</cp:revision>
  <cp:lastPrinted>2012-08-15T21:38:02Z</cp:lastPrinted>
  <dcterms:created xsi:type="dcterms:W3CDTF">2018-05-29T00:45:54Z</dcterms:created>
  <dcterms:modified xsi:type="dcterms:W3CDTF">2018-05-30T02:38:26Z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